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4" r:id="rId1"/>
    <p:sldMasterId id="2147483696" r:id="rId2"/>
  </p:sldMasterIdLst>
  <p:notesMasterIdLst>
    <p:notesMasterId r:id="rId21"/>
  </p:notesMasterIdLst>
  <p:sldIdLst>
    <p:sldId id="2007577285" r:id="rId3"/>
    <p:sldId id="258" r:id="rId4"/>
    <p:sldId id="2007577280" r:id="rId5"/>
    <p:sldId id="263" r:id="rId6"/>
    <p:sldId id="266" r:id="rId7"/>
    <p:sldId id="294" r:id="rId8"/>
    <p:sldId id="2007577281" r:id="rId9"/>
    <p:sldId id="270" r:id="rId10"/>
    <p:sldId id="272" r:id="rId11"/>
    <p:sldId id="2007577282" r:id="rId12"/>
    <p:sldId id="296" r:id="rId13"/>
    <p:sldId id="288" r:id="rId14"/>
    <p:sldId id="2007577283" r:id="rId15"/>
    <p:sldId id="282" r:id="rId16"/>
    <p:sldId id="284" r:id="rId17"/>
    <p:sldId id="285" r:id="rId18"/>
    <p:sldId id="286" r:id="rId19"/>
    <p:sldId id="287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1D5"/>
    <a:srgbClr val="E7B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>
      <p:cViewPr varScale="1">
        <p:scale>
          <a:sx n="69" d="100"/>
          <a:sy n="69" d="100"/>
        </p:scale>
        <p:origin x="-768" y="-90"/>
      </p:cViewPr>
      <p:guideLst>
        <p:guide orient="horz" pos="2160"/>
        <p:guide pos="38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40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92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82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07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F21D-CD30-4B5E-AD7E-54F0C4E67D56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ECD0-A94A-4937-B621-E2B4AA8F2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23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F21D-CD30-4B5E-AD7E-54F0C4E67D56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ECD0-A94A-4937-B621-E2B4AA8F2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56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F21D-CD30-4B5E-AD7E-54F0C4E67D56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ECD0-A94A-4937-B621-E2B4AA8F2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61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F21D-CD30-4B5E-AD7E-54F0C4E67D56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ECD0-A94A-4937-B621-E2B4AA8F2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9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F21D-CD30-4B5E-AD7E-54F0C4E67D56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ECD0-A94A-4937-B621-E2B4AA8F2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23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F21D-CD30-4B5E-AD7E-54F0C4E67D56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ECD0-A94A-4937-B621-E2B4AA8F2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96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F21D-CD30-4B5E-AD7E-54F0C4E67D56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ECD0-A94A-4937-B621-E2B4AA8F2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72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F21D-CD30-4B5E-AD7E-54F0C4E67D56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ECD0-A94A-4937-B621-E2B4AA8F2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83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60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F21D-CD30-4B5E-AD7E-54F0C4E67D56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ECD0-A94A-4937-B621-E2B4AA8F2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51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F21D-CD30-4B5E-AD7E-54F0C4E67D56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ECD0-A94A-4937-B621-E2B4AA8F2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55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F21D-CD30-4B5E-AD7E-54F0C4E67D56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ECD0-A94A-4937-B621-E2B4AA8F2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9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1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t>13/03/2023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53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t>13/03/2023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2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t>13/03/2023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08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t>13/03/2023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47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t>13/03/2023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73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t>13/03/2023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464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B613C-1AD7-49D3-885D-F654C5CDBAA6}" type="datetime1">
              <a:rPr lang="en-US" smtClean="0"/>
              <a:t>13/03/2023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D2B3B-882E-40F3-A32F-6DD5169150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66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FF21D-CD30-4B5E-AD7E-54F0C4E67D56}" type="datetimeFigureOut">
              <a:rPr lang="en-US" smtClean="0"/>
              <a:t>13/03/2023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DECD0-A94A-4937-B621-E2B4AA8F2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91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79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3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04800" y="228600"/>
            <a:ext cx="609600" cy="516536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11887200" cy="67818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     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Từ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sáng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sớm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,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các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môn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sinh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đã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tề</a:t>
            </a:r>
            <a:r>
              <a:rPr lang="en-US" sz="4000" b="1" dirty="0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tựu</a:t>
            </a:r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/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trước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sân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nhà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cụ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giáo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Chu</a:t>
            </a:r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/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để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mừng</a:t>
            </a:r>
            <a:r>
              <a:rPr lang="en-US" sz="4000" b="1" dirty="0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thọ</a:t>
            </a:r>
            <a:r>
              <a:rPr lang="en-US" sz="4000" b="1" dirty="0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thầy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.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Cụ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giáo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đội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khăn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ngay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ngắn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,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mặc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áo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dài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thâm</a:t>
            </a:r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/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ngồi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trên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sập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.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Mấy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học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trò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cũ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từ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xa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về</a:t>
            </a:r>
            <a:r>
              <a:rPr lang="en-US" alt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/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 </a:t>
            </a:r>
            <a:r>
              <a:rPr lang="en-US" altLang="en-US" sz="4000" b="1" dirty="0" err="1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dâng</a:t>
            </a:r>
            <a:r>
              <a:rPr lang="en-US" altLang="en-US" sz="4000" b="1" dirty="0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biếu</a:t>
            </a:r>
            <a:r>
              <a:rPr lang="en-US" altLang="en-US" sz="4000" b="1" dirty="0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thầy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những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cuốn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sách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quý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.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Cụ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giáo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hỏi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thăm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công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việc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của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từng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người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, </a:t>
            </a:r>
            <a:r>
              <a:rPr lang="en-US" altLang="en-US" sz="4000" b="1" dirty="0" err="1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bảo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en-US" sz="4000" b="1" dirty="0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ban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các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học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trò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nhỏ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,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rồi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nói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-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Thầy</a:t>
            </a:r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/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cám</a:t>
            </a:r>
            <a:r>
              <a:rPr lang="en-US" sz="4000" b="1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ơn</a:t>
            </a:r>
            <a:r>
              <a:rPr lang="en-US" sz="4000" b="1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các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anh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//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Bây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giờ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/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nhân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có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đông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đủ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môn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sinh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/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thầy</a:t>
            </a:r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/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muốn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mời</a:t>
            </a:r>
            <a:r>
              <a:rPr lang="en-US" sz="4000" b="1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tất</a:t>
            </a:r>
            <a:r>
              <a:rPr lang="en-US" sz="4000" b="1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cả</a:t>
            </a:r>
            <a:r>
              <a:rPr lang="en-US" sz="4000" b="1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các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anh</a:t>
            </a:r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/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theo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thầy</a:t>
            </a:r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/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tới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thăm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một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/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mà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thầy</a:t>
            </a:r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/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mang</a:t>
            </a:r>
            <a:r>
              <a:rPr lang="en-US" sz="4000" b="1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ơn</a:t>
            </a:r>
            <a:r>
              <a:rPr lang="en-US" sz="4000" b="1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rất</a:t>
            </a:r>
            <a:r>
              <a:rPr lang="en-US" sz="4000" b="1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nặng</a:t>
            </a:r>
            <a:r>
              <a:rPr 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//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                        </a:t>
            </a:r>
          </a:p>
          <a:p>
            <a:pPr marL="0" indent="0">
              <a:lnSpc>
                <a:spcPct val="120000"/>
              </a:lnSpc>
              <a:spcBef>
                <a:spcPts val="20"/>
              </a:spcBef>
              <a:buNone/>
            </a:pPr>
            <a:endParaRPr lang="en-US" sz="4000" b="1" dirty="0">
              <a:solidFill>
                <a:schemeClr val="tx2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49362"/>
            <a:ext cx="11810999" cy="28654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   </a:t>
            </a:r>
            <a:r>
              <a:rPr lang="en-US" sz="4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iCiel Cadena" panose="02000503000000020004" charset="0"/>
              </a:rPr>
              <a:t>NỘI DUNG :</a:t>
            </a:r>
          </a:p>
          <a:p>
            <a:pPr marL="0" indent="0">
              <a:buNone/>
            </a:pPr>
            <a:r>
              <a:rPr lang="en-US" sz="4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iCiel Cadena" panose="02000503000000020004" charset="0"/>
              </a:rPr>
              <a:t>    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Ca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ngợi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truyền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thống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tôn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sư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trọng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đạo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của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nhân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dân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ta,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nhắc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nhở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mọi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người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cần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giữ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gìn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và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phát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huy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truyền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thống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tốt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đẹp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đó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.</a:t>
            </a:r>
          </a:p>
        </p:txBody>
      </p:sp>
      <p:pic>
        <p:nvPicPr>
          <p:cNvPr id="5" name="Picture 4" descr="—Pngtree—hand drawn cute teacher_43981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3419315"/>
            <a:ext cx="3352800" cy="33528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945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3728" y="-17489"/>
            <a:ext cx="121158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117" y="331092"/>
            <a:ext cx="10363200" cy="666115"/>
          </a:xfrm>
          <a:ln w="28575">
            <a:noFill/>
            <a:prstDash val="dash"/>
          </a:ln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iCiel Crocante" panose="02000000000000000000" charset="0"/>
              </a:rPr>
              <a:t>MỘT SỐ CÂU CA DAO, THÀNH NGỮ, TỤC NGỮ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2057400"/>
            <a:ext cx="7391400" cy="8693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1) </a:t>
            </a:r>
            <a:r>
              <a:rPr lang="en-US" sz="4000" b="1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thầy</a:t>
            </a:r>
            <a:r>
              <a:rPr lang="en-US" sz="4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đố</a:t>
            </a:r>
            <a:r>
              <a:rPr lang="en-US" sz="4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mày</a:t>
            </a:r>
            <a:r>
              <a:rPr lang="en-US" sz="4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nên</a:t>
            </a:r>
            <a:r>
              <a:rPr lang="en-US" sz="4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107" name="Text Box 106"/>
          <p:cNvSpPr txBox="1"/>
          <p:nvPr/>
        </p:nvSpPr>
        <p:spPr>
          <a:xfrm>
            <a:off x="2286000" y="3062721"/>
            <a:ext cx="8305800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2)     </a:t>
            </a:r>
            <a:r>
              <a:rPr lang="en-US" sz="40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Muốn</a:t>
            </a:r>
            <a:r>
              <a:rPr lang="en-US" sz="4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sang </a:t>
            </a:r>
            <a:r>
              <a:rPr lang="en-US" sz="40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thì</a:t>
            </a:r>
            <a:r>
              <a:rPr lang="en-US" sz="4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bắc</a:t>
            </a:r>
            <a:r>
              <a:rPr lang="en-US" sz="4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cầu</a:t>
            </a:r>
            <a:r>
              <a:rPr lang="en-US" sz="4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kiều</a:t>
            </a:r>
            <a:endParaRPr lang="en-US" sz="40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charset="0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 </a:t>
            </a:r>
            <a:r>
              <a:rPr lang="en-US" sz="40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Muốn</a:t>
            </a:r>
            <a:r>
              <a:rPr lang="en-US" sz="4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con hay </a:t>
            </a:r>
            <a:r>
              <a:rPr lang="en-US" sz="40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chữ</a:t>
            </a:r>
            <a:r>
              <a:rPr lang="en-US" sz="4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thì</a:t>
            </a:r>
            <a:r>
              <a:rPr lang="en-US" sz="4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yêu</a:t>
            </a:r>
            <a:r>
              <a:rPr lang="en-US" sz="4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lấy</a:t>
            </a:r>
            <a:r>
              <a:rPr lang="en-US" sz="4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thầy</a:t>
            </a:r>
            <a:r>
              <a:rPr lang="en-US" sz="4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Content Placeholder 107"/>
          <p:cNvPicPr>
            <a:picLocks noGrp="1"/>
          </p:cNvPicPr>
          <p:nvPr>
            <p:ph idx="1"/>
          </p:nvPr>
        </p:nvPicPr>
        <p:blipFill>
          <a:blip r:embed="rId2"/>
          <a:srcRect l="17150" t="7906" r="17150" b="7767"/>
          <a:stretch>
            <a:fillRect/>
          </a:stretch>
        </p:blipFill>
        <p:spPr>
          <a:xfrm>
            <a:off x="2362200" y="-34925"/>
            <a:ext cx="7162800" cy="6892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Content Placeholder 109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"/>
            <a:ext cx="9144000" cy="5984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1" name="Text Box 110"/>
          <p:cNvSpPr txBox="1"/>
          <p:nvPr/>
        </p:nvSpPr>
        <p:spPr>
          <a:xfrm>
            <a:off x="1298257" y="6258580"/>
            <a:ext cx="9595485" cy="523220"/>
          </a:xfrm>
          <a:prstGeom prst="rect">
            <a:avLst/>
          </a:prstGeom>
          <a:noFill/>
          <a:ln w="9525">
            <a:solidFill>
              <a:srgbClr val="1D41D5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1D41D5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1D41D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Đền thờ Chu Văn An ở núi Phượng Hoàng - Chí Linh, Hải Dương</a:t>
            </a:r>
          </a:p>
        </p:txBody>
      </p:sp>
    </p:spTree>
  </p:cSld>
  <p:clrMapOvr>
    <a:masterClrMapping/>
  </p:clrMapOvr>
  <p:transition spd="med">
    <p:pull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Content Placeholder 111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09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6"/>
          <p:cNvSpPr txBox="1"/>
          <p:nvPr/>
        </p:nvSpPr>
        <p:spPr>
          <a:xfrm>
            <a:off x="1524000" y="6258580"/>
            <a:ext cx="9144000" cy="523220"/>
          </a:xfrm>
          <a:prstGeom prst="rect">
            <a:avLst/>
          </a:prstGeom>
          <a:noFill/>
          <a:ln w="9525">
            <a:solidFill>
              <a:srgbClr val="1D41D5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1D41D5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1D41D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Tượng thờ Chu Văn An tại Văn Miếu - Quốc Tử Giám</a:t>
            </a:r>
          </a:p>
        </p:txBody>
      </p:sp>
    </p:spTree>
  </p:cSld>
  <p:clrMapOvr>
    <a:masterClrMapping/>
  </p:clrMapOvr>
  <p:transition spd="med">
    <p:pull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Content Placeholder 11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000" y="-76200"/>
            <a:ext cx="4732020" cy="3540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48400" y="3393441"/>
            <a:ext cx="4419600" cy="3463925"/>
          </a:xfrm>
          <a:prstGeom prst="rect">
            <a:avLst/>
          </a:prstGeom>
        </p:spPr>
      </p:pic>
      <p:pic>
        <p:nvPicPr>
          <p:cNvPr id="114" name="Picture 113"/>
          <p:cNvPicPr/>
          <p:nvPr/>
        </p:nvPicPr>
        <p:blipFill>
          <a:blip r:embed="rId4"/>
          <a:stretch>
            <a:fillRect/>
          </a:stretch>
        </p:blipFill>
        <p:spPr>
          <a:xfrm>
            <a:off x="6256655" y="-76200"/>
            <a:ext cx="4419600" cy="3469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5" name="Picture 114"/>
          <p:cNvPicPr/>
          <p:nvPr/>
        </p:nvPicPr>
        <p:blipFill>
          <a:blip r:embed="rId5"/>
          <a:stretch>
            <a:fillRect/>
          </a:stretch>
        </p:blipFill>
        <p:spPr>
          <a:xfrm>
            <a:off x="1524001" y="3393440"/>
            <a:ext cx="4732655" cy="34645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ontent Placeholder 99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6700" y="0"/>
            <a:ext cx="12725399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  <p:transition spd="slow">
    <p:strips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78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4</a:t>
            </a:fld>
            <a:endParaRPr lang="en-US"/>
          </a:p>
        </p:txBody>
      </p:sp>
      <p:sp>
        <p:nvSpPr>
          <p:cNvPr id="31747" name="Text Box 21"/>
          <p:cNvSpPr txBox="1"/>
          <p:nvPr/>
        </p:nvSpPr>
        <p:spPr>
          <a:xfrm>
            <a:off x="3276600" y="885419"/>
            <a:ext cx="3077870" cy="988922"/>
          </a:xfrm>
          <a:prstGeom prst="rect">
            <a:avLst/>
          </a:prstGeom>
          <a:noFill/>
          <a:ln w="9525">
            <a:noFill/>
          </a:ln>
        </p:spPr>
        <p:txBody>
          <a:bodyPr wrap="square" lIns="97915" tIns="48957" rIns="97915" bIns="48957">
            <a:spAutoFit/>
          </a:bodyPr>
          <a:lstStyle/>
          <a:p>
            <a:pPr defTabSz="979805">
              <a:lnSpc>
                <a:spcPct val="150000"/>
              </a:lnSpc>
            </a:pPr>
            <a:r>
              <a:rPr lang="en-US" altLang="en-US" sz="44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Chia </a:t>
            </a:r>
            <a:r>
              <a:rPr lang="en-US" altLang="en-US" sz="4400" b="1" dirty="0" err="1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đoạn</a:t>
            </a:r>
            <a:r>
              <a:rPr lang="en-US" altLang="en-US" sz="44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6" name="Rectangle 1"/>
          <p:cNvSpPr/>
          <p:nvPr/>
        </p:nvSpPr>
        <p:spPr>
          <a:xfrm>
            <a:off x="762000" y="4017465"/>
            <a:ext cx="5222905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4400" b="1" dirty="0" err="1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Đoạn</a:t>
            </a:r>
            <a:r>
              <a:rPr lang="en-US" altLang="en-US" sz="4400" b="1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3 : </a:t>
            </a:r>
            <a:r>
              <a:rPr lang="en-US" altLang="en-US" sz="4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Phần </a:t>
            </a:r>
            <a:r>
              <a:rPr lang="en-US" altLang="en-US" sz="4400" b="1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altLang="en-US" sz="4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altLang="en-US" sz="4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2"/>
          <p:cNvSpPr/>
          <p:nvPr/>
        </p:nvSpPr>
        <p:spPr>
          <a:xfrm>
            <a:off x="609600" y="3044279"/>
            <a:ext cx="11144269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4400" b="1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Đoạn</a:t>
            </a:r>
            <a:r>
              <a:rPr lang="en-US" altLang="en-US" sz="4400" b="1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2 : </a:t>
            </a:r>
            <a:r>
              <a:rPr lang="en-US" altLang="en-US" sz="4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Tiếp </a:t>
            </a:r>
            <a:r>
              <a:rPr lang="en-US" altLang="en-US" sz="4400" b="1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altLang="en-US" sz="4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…</a:t>
            </a:r>
            <a:r>
              <a:rPr lang="en-US" altLang="en-US" sz="4400" b="1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môn sinh đến tạ </a:t>
            </a:r>
            <a:r>
              <a:rPr lang="en-US" altLang="en-US" sz="4400" b="1" i="1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altLang="en-US" sz="4400" b="1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altLang="en-US" sz="4400" b="1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.</a:t>
            </a:r>
            <a:endParaRPr lang="en-US" altLang="en-US" sz="4400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/>
          <p:nvPr/>
        </p:nvSpPr>
        <p:spPr>
          <a:xfrm>
            <a:off x="579895" y="2087903"/>
            <a:ext cx="8968417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4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Đoạn</a:t>
            </a:r>
            <a:r>
              <a:rPr lang="en-US" altLang="en-US" sz="4400" b="1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1 : </a:t>
            </a:r>
            <a:r>
              <a:rPr lang="en-US" altLang="en-US" sz="4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Từ </a:t>
            </a:r>
            <a:r>
              <a:rPr lang="en-US" altLang="en-US" sz="4400" b="1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đầu</a:t>
            </a:r>
            <a:r>
              <a:rPr lang="en-US" altLang="en-US" sz="4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…</a:t>
            </a:r>
            <a:r>
              <a:rPr lang="en-US" altLang="en-US" sz="4400" b="1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mang ơn rất nặn</a:t>
            </a:r>
            <a:r>
              <a:rPr lang="en-US" altLang="en-US" sz="44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g.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834798" y="891956"/>
            <a:ext cx="2037737" cy="9823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979805">
              <a:lnSpc>
                <a:spcPct val="150000"/>
              </a:lnSpc>
            </a:pPr>
            <a:r>
              <a:rPr lang="en-US" altLang="en-US" sz="44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  3 đoạn</a:t>
            </a: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Content Placeholder 101"/>
          <p:cNvPicPr>
            <a:picLocks noGrp="1"/>
          </p:cNvPicPr>
          <p:nvPr>
            <p:ph idx="1"/>
          </p:nvPr>
        </p:nvPicPr>
        <p:blipFill>
          <a:blip r:embed="rId2"/>
          <a:srcRect t="13992" b="34299"/>
          <a:stretch>
            <a:fillRect/>
          </a:stretch>
        </p:blipFill>
        <p:spPr>
          <a:xfrm>
            <a:off x="-190500" y="-1"/>
            <a:ext cx="12573000" cy="5673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Picture 102"/>
          <p:cNvPicPr/>
          <p:nvPr/>
        </p:nvPicPr>
        <p:blipFill>
          <a:blip r:embed="rId3"/>
          <a:srcRect t="9287" b="78602"/>
          <a:stretch>
            <a:fillRect/>
          </a:stretch>
        </p:blipFill>
        <p:spPr>
          <a:xfrm>
            <a:off x="-215484" y="5665190"/>
            <a:ext cx="12659532" cy="10994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706988" y="762000"/>
            <a:ext cx="533400" cy="533401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706988" y="2743200"/>
            <a:ext cx="504669" cy="360363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4" name="Oval 3"/>
          <p:cNvSpPr/>
          <p:nvPr/>
        </p:nvSpPr>
        <p:spPr>
          <a:xfrm>
            <a:off x="665717" y="4594289"/>
            <a:ext cx="533400" cy="462185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3</a:t>
            </a:r>
          </a:p>
        </p:txBody>
      </p:sp>
    </p:spTree>
  </p:cSld>
  <p:clrMapOvr>
    <a:masterClrMapping/>
  </p:clrMapOvr>
  <p:transition spd="slow">
    <p:cover dir="l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xmlns="" id="{D3D142A7-33E1-045E-A3D1-7229042F70EC}"/>
              </a:ext>
            </a:extLst>
          </p:cNvPr>
          <p:cNvSpPr txBox="1"/>
          <p:nvPr/>
        </p:nvSpPr>
        <p:spPr>
          <a:xfrm>
            <a:off x="266700" y="2133600"/>
            <a:ext cx="11658600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	</a:t>
            </a:r>
            <a:r>
              <a:rPr lang="en-US" sz="54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Thầy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/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cảm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ơn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các</a:t>
            </a:r>
            <a:r>
              <a:rPr lang="en-US" sz="5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anh</a:t>
            </a:r>
            <a:r>
              <a:rPr lang="en-US" sz="5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.</a:t>
            </a:r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// </a:t>
            </a:r>
            <a:r>
              <a:rPr lang="en-US" sz="54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Bây</a:t>
            </a:r>
            <a:r>
              <a:rPr lang="en-US" sz="5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giờ</a:t>
            </a:r>
            <a:r>
              <a:rPr lang="en-US" sz="5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,</a:t>
            </a:r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/</a:t>
            </a:r>
            <a:r>
              <a:rPr lang="en-US" sz="5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nhân</a:t>
            </a:r>
            <a:r>
              <a:rPr lang="en-US" sz="5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có</a:t>
            </a:r>
            <a:r>
              <a:rPr lang="en-US" sz="5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đông</a:t>
            </a:r>
            <a:r>
              <a:rPr lang="en-US" sz="5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đủ</a:t>
            </a:r>
            <a:r>
              <a:rPr lang="en-US" sz="5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môn</a:t>
            </a:r>
            <a:r>
              <a:rPr lang="en-US" sz="5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sinh</a:t>
            </a:r>
            <a:r>
              <a:rPr lang="en-US" sz="5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,</a:t>
            </a:r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/</a:t>
            </a:r>
            <a:r>
              <a:rPr lang="en-US" sz="5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thầy</a:t>
            </a:r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/ </a:t>
            </a:r>
            <a:r>
              <a:rPr lang="en-US" sz="54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muốn</a:t>
            </a:r>
            <a:r>
              <a:rPr lang="en-US" sz="5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các</a:t>
            </a:r>
            <a:r>
              <a:rPr lang="en-US" sz="5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anh</a:t>
            </a:r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/ </a:t>
            </a:r>
            <a:r>
              <a:rPr lang="en-US" sz="54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theo</a:t>
            </a:r>
            <a:r>
              <a:rPr lang="en-US" sz="5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thầy</a:t>
            </a:r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/ </a:t>
            </a:r>
            <a:r>
              <a:rPr lang="en-US" sz="54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tới</a:t>
            </a:r>
            <a:r>
              <a:rPr lang="en-US" sz="5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thăm</a:t>
            </a:r>
            <a:r>
              <a:rPr lang="en-US" sz="5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một</a:t>
            </a:r>
            <a:r>
              <a:rPr lang="en-US" sz="5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người</a:t>
            </a:r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/</a:t>
            </a:r>
            <a:r>
              <a:rPr lang="en-US" sz="5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mà</a:t>
            </a:r>
            <a:r>
              <a:rPr lang="en-US" sz="5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thầy</a:t>
            </a:r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/</a:t>
            </a:r>
            <a:r>
              <a:rPr lang="en-US" sz="5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mang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ơn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rất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nặng</a:t>
            </a:r>
            <a:r>
              <a:rPr lang="en-US" sz="5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.</a:t>
            </a:r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//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36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Content Placeholder 10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3" y="0"/>
            <a:ext cx="527939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7293610" y="11431"/>
            <a:ext cx="28232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Chu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Văn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An</a:t>
            </a:r>
          </a:p>
          <a:p>
            <a:pPr algn="ctr"/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(1292- 1370)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08842" y="1295400"/>
            <a:ext cx="6452704" cy="13237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Ông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là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nhà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giáo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nhà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văn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hóa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nhà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thơ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lớn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đời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Trần</a:t>
            </a:r>
            <a:endParaRPr lang="en-US" sz="3600" b="1" dirty="0">
              <a:solidFill>
                <a:schemeClr val="tx2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78862" y="2827020"/>
            <a:ext cx="6452704" cy="17449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Ông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đỗ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đạt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cao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nhưng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không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làm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quan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mà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mở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trường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dạy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học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ở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quê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nhà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78862" y="4800600"/>
            <a:ext cx="6482684" cy="18421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Ông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là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người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chính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trực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hiền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hòa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;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được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tôn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vinh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là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bậc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thầy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của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giáo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dục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Việt</a:t>
            </a:r>
            <a:r>
              <a:rPr lang="en-US" sz="36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Nam.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Content Placeholder 105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76200"/>
            <a:ext cx="13944600" cy="6705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ounded Rectangular Callout 7"/>
          <p:cNvSpPr/>
          <p:nvPr/>
        </p:nvSpPr>
        <p:spPr>
          <a:xfrm>
            <a:off x="1147952" y="457200"/>
            <a:ext cx="2727552" cy="990600"/>
          </a:xfrm>
          <a:prstGeom prst="wedgeRoundRectCallout">
            <a:avLst>
              <a:gd name="adj1" fmla="val 73652"/>
              <a:gd name="adj2" fmla="val 12705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1147952" y="685800"/>
            <a:ext cx="2662048" cy="57023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spcBef>
                <a:spcPts val="20"/>
              </a:spcBef>
              <a:buNone/>
            </a:pPr>
            <a:r>
              <a:rPr lang="en-US" sz="3600" b="1" dirty="0" err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Áo</a:t>
            </a:r>
            <a:r>
              <a:rPr lang="en-US" sz="3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dài</a:t>
            </a:r>
            <a:r>
              <a:rPr lang="en-US" sz="3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thâm</a:t>
            </a:r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endParaRPr lang="en-US" sz="3600" b="1" dirty="0">
              <a:solidFill>
                <a:schemeClr val="tx2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9953624" y="3171986"/>
            <a:ext cx="2273935" cy="990600"/>
          </a:xfrm>
          <a:prstGeom prst="wedgeRoundRectCallout">
            <a:avLst>
              <a:gd name="adj1" fmla="val -92306"/>
              <a:gd name="adj2" fmla="val -76474"/>
              <a:gd name="adj3" fmla="val 16667"/>
            </a:avLst>
          </a:prstGeom>
          <a:solidFill>
            <a:srgbClr val="E7B8FB"/>
          </a:solidFill>
          <a:ln>
            <a:noFill/>
          </a:ln>
          <a:effectLst>
            <a:outerShdw blurRad="50800" dist="38100" dir="2700000" algn="tl" rotWithShape="0">
              <a:prstClr val="black">
                <a:alpha val="8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/>
        </p:nvSpPr>
        <p:spPr>
          <a:xfrm>
            <a:off x="10516074" y="3382171"/>
            <a:ext cx="1149034" cy="57023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spcBef>
                <a:spcPts val="20"/>
              </a:spcBef>
              <a:buNone/>
            </a:pPr>
            <a:r>
              <a:rPr lang="en-US" sz="3600" b="1" dirty="0" err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Sập</a:t>
            </a:r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endParaRPr lang="en-US" sz="3600" b="1" dirty="0">
              <a:solidFill>
                <a:schemeClr val="tx2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charset="0"/>
            </a:endParaRPr>
          </a:p>
        </p:txBody>
      </p:sp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xmlns="" id="{64EA1EFD-1865-94D4-3090-28659D3572D0}"/>
              </a:ext>
            </a:extLst>
          </p:cNvPr>
          <p:cNvSpPr/>
          <p:nvPr/>
        </p:nvSpPr>
        <p:spPr>
          <a:xfrm>
            <a:off x="3484764" y="5837695"/>
            <a:ext cx="2306436" cy="990600"/>
          </a:xfrm>
          <a:prstGeom prst="wedgeRoundRectCallout">
            <a:avLst>
              <a:gd name="adj1" fmla="val -92306"/>
              <a:gd name="adj2" fmla="val -76474"/>
              <a:gd name="adj3" fmla="val 16667"/>
            </a:avLst>
          </a:prstGeom>
          <a:solidFill>
            <a:srgbClr val="E7B8FB"/>
          </a:solidFill>
          <a:ln>
            <a:noFill/>
          </a:ln>
          <a:effectLst>
            <a:outerShdw blurRad="50800" dist="38100" dir="2700000" algn="tl" rotWithShape="0">
              <a:prstClr val="black">
                <a:alpha val="8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443FB28-D168-EFA2-02C1-0770445DB7D2}"/>
              </a:ext>
            </a:extLst>
          </p:cNvPr>
          <p:cNvSpPr>
            <a:spLocks noGrp="1"/>
          </p:cNvSpPr>
          <p:nvPr/>
        </p:nvSpPr>
        <p:spPr>
          <a:xfrm>
            <a:off x="3609282" y="6047880"/>
            <a:ext cx="2029518" cy="57023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spcBef>
                <a:spcPts val="20"/>
              </a:spcBef>
              <a:buNone/>
            </a:pPr>
            <a:r>
              <a:rPr lang="en-US" sz="3600" b="1" dirty="0" err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Môn</a:t>
            </a:r>
            <a:r>
              <a:rPr lang="en-US" sz="3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charset="0"/>
              </a:rPr>
              <a:t>sinh</a:t>
            </a:r>
            <a:endParaRPr lang="en-US" sz="3600" b="1" dirty="0">
              <a:solidFill>
                <a:schemeClr val="tx2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8" grpId="2" animBg="1"/>
      <p:bldP spid="7" grpId="0"/>
      <p:bldP spid="7" grpId="1"/>
      <p:bldP spid="7" grpId="2"/>
      <p:bldP spid="9" grpId="0" bldLvl="0" animBg="1"/>
      <p:bldP spid="9" grpId="1" bldLvl="0" animBg="1"/>
      <p:bldP spid="9" grpId="2" animBg="1"/>
      <p:bldP spid="12" grpId="0"/>
      <p:bldP spid="12" grpId="1"/>
      <p:bldP spid="12" grpId="2"/>
      <p:bldP spid="2" grpId="0" bldLvl="0" animBg="1"/>
      <p:bldP spid="2" grpId="1" bldLvl="0" animBg="1"/>
      <p:bldP spid="2" grpId="2" animBg="1"/>
      <p:bldP spid="3" grpId="0"/>
      <p:bldP spid="3" grpId="1"/>
      <p:bldP spid="3" grpId="2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335</Words>
  <Application>Microsoft Office PowerPoint</Application>
  <PresentationFormat>Custom</PresentationFormat>
  <Paragraphs>35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CÂU CA DAO, THÀNH NGỮ, TỤC NGỮ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27</cp:revision>
  <dcterms:created xsi:type="dcterms:W3CDTF">2022-03-13T03:49:00Z</dcterms:created>
  <dcterms:modified xsi:type="dcterms:W3CDTF">2023-03-13T07:18:09Z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34A8C4FDBFEE41F9BC1FA39C2811E26C</vt:lpwstr>
  </property>
  <property fmtid="{D5CDD505-2E9C-101B-9397-08002B2CF9AE}" pid="3" name="KSOProductBuildVer">
    <vt:lpwstr>1033-11.2.0.11254</vt:lpwstr>
  </property>
</Properties>
</file>