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11" r:id="rId3"/>
    <p:sldId id="284" r:id="rId4"/>
    <p:sldId id="272" r:id="rId5"/>
    <p:sldId id="274" r:id="rId6"/>
    <p:sldId id="276" r:id="rId7"/>
    <p:sldId id="301" r:id="rId8"/>
    <p:sldId id="277" r:id="rId9"/>
    <p:sldId id="279" r:id="rId10"/>
    <p:sldId id="307" r:id="rId11"/>
    <p:sldId id="280" r:id="rId12"/>
    <p:sldId id="281" r:id="rId13"/>
    <p:sldId id="27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B000DC-0174-4858-92BF-191060A02E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A80FE-9C95-49B5-AD3E-2B57C2B15EA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2B000DC-0174-4858-92BF-191060A02E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A80FE-9C95-49B5-AD3E-2B57C2B15EA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2B000DC-0174-4858-92BF-191060A02E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A80FE-9C95-49B5-AD3E-2B57C2B15EA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2B000DC-0174-4858-92BF-191060A02E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A80FE-9C95-49B5-AD3E-2B57C2B15EA5}"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2B000DC-0174-4858-92BF-191060A02E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A80FE-9C95-49B5-AD3E-2B57C2B15EA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82B000DC-0174-4858-92BF-191060A02E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A80FE-9C95-49B5-AD3E-2B57C2B15EA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82B000DC-0174-4858-92BF-191060A02E5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A80FE-9C95-49B5-AD3E-2B57C2B15EA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82B000DC-0174-4858-92BF-191060A02E5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4A80FE-9C95-49B5-AD3E-2B57C2B15EA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B000DC-0174-4858-92BF-191060A02E5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4A80FE-9C95-49B5-AD3E-2B57C2B15EA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000DC-0174-4858-92BF-191060A02E5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4A80FE-9C95-49B5-AD3E-2B57C2B15EA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82B000DC-0174-4858-92BF-191060A02E5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A80FE-9C95-49B5-AD3E-2B57C2B15EA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82B000DC-0174-4858-92BF-191060A02E5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A80FE-9C95-49B5-AD3E-2B57C2B15EA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000DC-0174-4858-92BF-191060A02E51}"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A80FE-9C95-49B5-AD3E-2B57C2B15EA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98789" name="Text Box 5"/>
          <p:cNvSpPr txBox="1"/>
          <p:nvPr/>
        </p:nvSpPr>
        <p:spPr>
          <a:xfrm>
            <a:off x="92075" y="66040"/>
            <a:ext cx="12044045" cy="1124585"/>
          </a:xfrm>
          <a:prstGeom prst="rect">
            <a:avLst/>
          </a:prstGeom>
          <a:noFill/>
          <a:ln w="9525">
            <a:noFill/>
          </a:ln>
        </p:spPr>
        <p:txBody>
          <a:bodyPr wrap="square">
            <a:spAutoFit/>
            <a:scene3d>
              <a:camera prst="orthographicFront"/>
              <a:lightRig rig="threePt" dir="t"/>
            </a:scene3d>
          </a:bodyPr>
          <a:p>
            <a:pPr algn="just">
              <a:lnSpc>
                <a:spcPct val="120000"/>
              </a:lnSpc>
              <a:spcBef>
                <a:spcPct val="50000"/>
              </a:spcBef>
            </a:pPr>
            <a:r>
              <a:rPr lang="en-US" altLang="en-US" sz="2800" b="1" i="1" dirty="0">
                <a:solidFill>
                  <a:schemeClr val="tx1"/>
                </a:solidFill>
                <a:effectLst>
                  <a:outerShdw blurRad="38100" dist="19050" dir="2700000" algn="tl" rotWithShape="0">
                    <a:schemeClr val="dk1">
                      <a:alpha val="40000"/>
                    </a:schemeClr>
                  </a:outerShdw>
                </a:effectLst>
                <a:latin typeface="Times New Roman" panose="02020603050405020304" charset="0"/>
              </a:rPr>
              <a:t>3. </a:t>
            </a:r>
            <a:r>
              <a:rPr lang="en-US" altLang="en-US" sz="2800" i="1" dirty="0">
                <a:solidFill>
                  <a:schemeClr val="tx1"/>
                </a:solidFill>
                <a:effectLst>
                  <a:outerShdw blurRad="38100" dist="19050" dir="2700000" algn="tl" rotWithShape="0">
                    <a:schemeClr val="dk1">
                      <a:alpha val="40000"/>
                    </a:schemeClr>
                  </a:outerShdw>
                </a:effectLst>
                <a:latin typeface="Times New Roman" panose="02020603050405020304" charset="0"/>
              </a:rPr>
              <a:t>Dùng đại từ ở những chỗ thích hợp để thay thế cho danh từ bị lặp lại nhiều lần trong mẩu chuyện sau</a:t>
            </a:r>
            <a:r>
              <a:rPr lang="vi-VN" altLang="en-US" sz="2800" i="1" dirty="0">
                <a:solidFill>
                  <a:schemeClr val="tx1"/>
                </a:solidFill>
                <a:effectLst>
                  <a:outerShdw blurRad="38100" dist="19050" dir="2700000" algn="tl" rotWithShape="0">
                    <a:schemeClr val="dk1">
                      <a:alpha val="40000"/>
                    </a:schemeClr>
                  </a:outerShdw>
                </a:effectLst>
                <a:latin typeface="Times New Roman" panose="02020603050405020304" charset="0"/>
              </a:rPr>
              <a:t>:</a:t>
            </a:r>
            <a:endParaRPr lang="vi-VN" altLang="en-US" sz="2800" i="1" dirty="0">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sp>
        <p:nvSpPr>
          <p:cNvPr id="1398790" name="Text Box 6"/>
          <p:cNvSpPr txBox="1"/>
          <p:nvPr/>
        </p:nvSpPr>
        <p:spPr>
          <a:xfrm>
            <a:off x="3430270" y="913130"/>
            <a:ext cx="5168265" cy="521970"/>
          </a:xfrm>
          <a:prstGeom prst="rect">
            <a:avLst/>
          </a:prstGeom>
          <a:noFill/>
          <a:ln w="9525">
            <a:noFill/>
          </a:ln>
        </p:spPr>
        <p:txBody>
          <a:bodyPr wrap="square">
            <a:spAutoFit/>
            <a:scene3d>
              <a:camera prst="orthographicFront"/>
              <a:lightRig rig="threePt" dir="t"/>
            </a:scene3d>
          </a:bodyPr>
          <a:p>
            <a:pPr>
              <a:spcBef>
                <a:spcPct val="50000"/>
              </a:spcBef>
            </a:pPr>
            <a:r>
              <a:rPr lang="en-US" altLang="en-US" sz="2800" b="1" dirty="0">
                <a:solidFill>
                  <a:schemeClr val="tx1"/>
                </a:solidFill>
                <a:effectLst>
                  <a:outerShdw blurRad="38100" dist="19050" dir="2700000" algn="tl" rotWithShape="0">
                    <a:schemeClr val="dk1">
                      <a:alpha val="40000"/>
                    </a:schemeClr>
                  </a:outerShdw>
                </a:effectLst>
                <a:latin typeface="Times New Roman" panose="02020603050405020304" charset="0"/>
              </a:rPr>
              <a:t>     </a:t>
            </a:r>
            <a:r>
              <a:rPr lang="vi-VN" altLang="en-US" sz="2800" b="1" i="1" dirty="0">
                <a:solidFill>
                  <a:schemeClr val="tx1"/>
                </a:solidFill>
                <a:effectLst>
                  <a:outerShdw blurRad="38100" dist="19050" dir="2700000" algn="tl" rotWithShape="0">
                    <a:schemeClr val="dk1">
                      <a:alpha val="40000"/>
                    </a:schemeClr>
                  </a:outerShdw>
                </a:effectLst>
                <a:latin typeface="Times New Roman" panose="02020603050405020304" charset="0"/>
              </a:rPr>
              <a:t>Con chuột tham lam</a:t>
            </a:r>
            <a:endParaRPr lang="vi-VN" altLang="en-US" sz="2800" b="1" i="1" dirty="0">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sp>
        <p:nvSpPr>
          <p:cNvPr id="1398791" name="Text Box 7"/>
          <p:cNvSpPr txBox="1"/>
          <p:nvPr/>
        </p:nvSpPr>
        <p:spPr>
          <a:xfrm>
            <a:off x="146050" y="1217295"/>
            <a:ext cx="11990070" cy="3666490"/>
          </a:xfrm>
          <a:prstGeom prst="rect">
            <a:avLst/>
          </a:prstGeom>
          <a:noFill/>
          <a:ln w="9525">
            <a:noFill/>
          </a:ln>
        </p:spPr>
        <p:txBody>
          <a:bodyPr wrap="square">
            <a:spAutoFit/>
            <a:scene3d>
              <a:camera prst="orthographicFront"/>
              <a:lightRig rig="threePt" dir="t"/>
            </a:scene3d>
          </a:bodyPr>
          <a:p>
            <a:pPr algn="just">
              <a:lnSpc>
                <a:spcPct val="160000"/>
              </a:lnSpc>
              <a:spcBef>
                <a:spcPct val="30000"/>
              </a:spcBef>
            </a:pP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rPr>
              <a:t>     </a:t>
            </a: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rPr>
              <a:t>Chuột ta gặm vách nhà. Một cái khe hở hiện ra. Chuột chui qua khe và tìm được rất nhiều thức ăn. Là một con chuột tham lam nên chuột ăn nhiều quá, nhiều đến mức bụng chuột </a:t>
            </a: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rPr>
              <a:t> </a:t>
            </a: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rPr>
              <a:t>phình to ra. Đến sáng, chuột tìm đường trở về ổ, nhưng bụng to quá, chuột </a:t>
            </a: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rPr>
              <a:t> </a:t>
            </a: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rPr>
              <a:t>không sao lách qua khe hở được.</a:t>
            </a:r>
            <a:endPar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endParaRPr>
          </a:p>
          <a:p>
            <a:pPr algn="just">
              <a:lnSpc>
                <a:spcPct val="160000"/>
              </a:lnSpc>
              <a:spcBef>
                <a:spcPct val="30000"/>
              </a:spcBef>
            </a:pP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rPr>
              <a:t>							Theo LÉP TÔN-XTÔI</a:t>
            </a:r>
            <a:endPar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sp>
        <p:nvSpPr>
          <p:cNvPr id="1398816" name="Line 32"/>
          <p:cNvSpPr/>
          <p:nvPr/>
        </p:nvSpPr>
        <p:spPr>
          <a:xfrm>
            <a:off x="481330" y="628015"/>
            <a:ext cx="1703070" cy="635"/>
          </a:xfrm>
          <a:prstGeom prst="line">
            <a:avLst/>
          </a:prstGeom>
          <a:ln w="38100" cap="flat" cmpd="sng">
            <a:solidFill>
              <a:srgbClr val="FF3300"/>
            </a:solidFill>
            <a:prstDash val="solid"/>
            <a:headEnd type="none" w="med" len="med"/>
            <a:tailEnd type="none" w="med" len="med"/>
          </a:ln>
        </p:spPr>
      </p:sp>
      <p:sp>
        <p:nvSpPr>
          <p:cNvPr id="1398817" name="Line 33"/>
          <p:cNvSpPr/>
          <p:nvPr/>
        </p:nvSpPr>
        <p:spPr>
          <a:xfrm flipV="1">
            <a:off x="4395470" y="618490"/>
            <a:ext cx="3096260" cy="9525"/>
          </a:xfrm>
          <a:prstGeom prst="line">
            <a:avLst/>
          </a:prstGeom>
          <a:ln w="38100" cap="flat" cmpd="sng">
            <a:solidFill>
              <a:srgbClr val="FF3300"/>
            </a:solidFill>
            <a:prstDash val="solid"/>
            <a:headEnd type="none" w="med" len="med"/>
            <a:tailEnd type="none" w="med" len="med"/>
          </a:ln>
        </p:spPr>
      </p:sp>
      <p:sp>
        <p:nvSpPr>
          <p:cNvPr id="1398819" name="Line 35"/>
          <p:cNvSpPr/>
          <p:nvPr/>
        </p:nvSpPr>
        <p:spPr>
          <a:xfrm>
            <a:off x="8136255" y="617855"/>
            <a:ext cx="3376930" cy="635"/>
          </a:xfrm>
          <a:prstGeom prst="line">
            <a:avLst/>
          </a:prstGeom>
          <a:ln w="38100" cap="flat" cmpd="sng">
            <a:solidFill>
              <a:srgbClr val="FF3300"/>
            </a:solidFill>
            <a:prstDash val="solid"/>
            <a:headEnd type="none" w="med" len="med"/>
            <a:tailEnd type="none" w="med" len="med"/>
          </a:ln>
        </p:spPr>
      </p:sp>
      <p:sp>
        <p:nvSpPr>
          <p:cNvPr id="1398821" name="Line 37"/>
          <p:cNvSpPr/>
          <p:nvPr/>
        </p:nvSpPr>
        <p:spPr>
          <a:xfrm>
            <a:off x="605155" y="1871345"/>
            <a:ext cx="857885" cy="635"/>
          </a:xfrm>
          <a:prstGeom prst="line">
            <a:avLst/>
          </a:prstGeom>
          <a:ln w="38100" cap="flat" cmpd="sng">
            <a:solidFill>
              <a:srgbClr val="FF3300"/>
            </a:solidFill>
            <a:prstDash val="solid"/>
            <a:headEnd type="none" w="med" len="med"/>
            <a:tailEnd type="none" w="med" len="med"/>
          </a:ln>
        </p:spPr>
      </p:sp>
      <p:sp>
        <p:nvSpPr>
          <p:cNvPr id="1398822" name="Line 38"/>
          <p:cNvSpPr/>
          <p:nvPr/>
        </p:nvSpPr>
        <p:spPr>
          <a:xfrm>
            <a:off x="8037195" y="1871980"/>
            <a:ext cx="869315" cy="635"/>
          </a:xfrm>
          <a:prstGeom prst="line">
            <a:avLst/>
          </a:prstGeom>
          <a:ln w="38100" cap="flat" cmpd="sng">
            <a:solidFill>
              <a:srgbClr val="FF3300"/>
            </a:solidFill>
            <a:prstDash val="solid"/>
            <a:headEnd type="none" w="med" len="med"/>
            <a:tailEnd type="none" w="med" len="med"/>
          </a:ln>
        </p:spPr>
      </p:sp>
      <p:sp>
        <p:nvSpPr>
          <p:cNvPr id="1398823" name="Line 39"/>
          <p:cNvSpPr/>
          <p:nvPr/>
        </p:nvSpPr>
        <p:spPr>
          <a:xfrm flipV="1">
            <a:off x="5406390" y="2540635"/>
            <a:ext cx="810260" cy="635"/>
          </a:xfrm>
          <a:prstGeom prst="line">
            <a:avLst/>
          </a:prstGeom>
          <a:ln w="38100" cap="flat" cmpd="sng">
            <a:solidFill>
              <a:srgbClr val="FF3300"/>
            </a:solidFill>
            <a:prstDash val="solid"/>
            <a:headEnd type="none" w="med" len="med"/>
            <a:tailEnd type="none" w="med" len="med"/>
          </a:ln>
        </p:spPr>
      </p:sp>
      <p:sp>
        <p:nvSpPr>
          <p:cNvPr id="1398824" name="Line 40"/>
          <p:cNvSpPr/>
          <p:nvPr/>
        </p:nvSpPr>
        <p:spPr>
          <a:xfrm>
            <a:off x="8319135" y="2543810"/>
            <a:ext cx="687705" cy="635"/>
          </a:xfrm>
          <a:prstGeom prst="line">
            <a:avLst/>
          </a:prstGeom>
          <a:ln w="38100" cap="flat" cmpd="sng">
            <a:solidFill>
              <a:srgbClr val="FF3300"/>
            </a:solidFill>
            <a:prstDash val="solid"/>
            <a:headEnd type="none" w="med" len="med"/>
            <a:tailEnd type="none" w="med" len="med"/>
          </a:ln>
        </p:spPr>
      </p:sp>
      <p:sp>
        <p:nvSpPr>
          <p:cNvPr id="1398825" name="Line 41"/>
          <p:cNvSpPr/>
          <p:nvPr/>
        </p:nvSpPr>
        <p:spPr>
          <a:xfrm flipV="1">
            <a:off x="2436495" y="3195320"/>
            <a:ext cx="635635" cy="20320"/>
          </a:xfrm>
          <a:prstGeom prst="line">
            <a:avLst/>
          </a:prstGeom>
          <a:ln w="38100" cap="flat" cmpd="sng">
            <a:solidFill>
              <a:srgbClr val="FF3300"/>
            </a:solidFill>
            <a:prstDash val="solid"/>
            <a:headEnd type="none" w="med" len="med"/>
            <a:tailEnd type="none" w="med" len="med"/>
          </a:ln>
        </p:spPr>
      </p:sp>
      <p:sp>
        <p:nvSpPr>
          <p:cNvPr id="1398826" name="Line 42"/>
          <p:cNvSpPr/>
          <p:nvPr/>
        </p:nvSpPr>
        <p:spPr>
          <a:xfrm>
            <a:off x="6606540" y="3215640"/>
            <a:ext cx="698500" cy="635"/>
          </a:xfrm>
          <a:prstGeom prst="line">
            <a:avLst/>
          </a:prstGeom>
          <a:ln w="38100" cap="flat" cmpd="sng">
            <a:solidFill>
              <a:srgbClr val="FF3300"/>
            </a:solidFill>
            <a:prstDash val="solid"/>
            <a:headEnd type="none" w="med" len="med"/>
            <a:tailEnd type="none" w="med" len="med"/>
          </a:ln>
        </p:spPr>
      </p:sp>
      <p:sp>
        <p:nvSpPr>
          <p:cNvPr id="1398827" name="Line 43"/>
          <p:cNvSpPr/>
          <p:nvPr/>
        </p:nvSpPr>
        <p:spPr>
          <a:xfrm>
            <a:off x="1250315" y="3900170"/>
            <a:ext cx="934085" cy="635"/>
          </a:xfrm>
          <a:prstGeom prst="line">
            <a:avLst/>
          </a:prstGeom>
          <a:ln w="38100" cap="flat" cmpd="sng">
            <a:solidFill>
              <a:srgbClr val="FF3300"/>
            </a:solidFill>
            <a:prstDash val="solid"/>
            <a:headEnd type="none" w="med" len="med"/>
            <a:tailEnd type="none" w="med" len="med"/>
          </a:ln>
        </p:spPr>
      </p:sp>
      <p:sp>
        <p:nvSpPr>
          <p:cNvPr id="1398828" name="Text Box 44"/>
          <p:cNvSpPr txBox="1"/>
          <p:nvPr/>
        </p:nvSpPr>
        <p:spPr>
          <a:xfrm>
            <a:off x="947420" y="1774190"/>
            <a:ext cx="516255" cy="368300"/>
          </a:xfrm>
          <a:prstGeom prst="rect">
            <a:avLst/>
          </a:prstGeom>
          <a:noFill/>
          <a:ln w="9525">
            <a:noFill/>
          </a:ln>
        </p:spPr>
        <p:txBody>
          <a:bodyPr wrap="square">
            <a:spAutoFit/>
          </a:bodyPr>
          <a:p>
            <a:pPr>
              <a:spcBef>
                <a:spcPct val="50000"/>
              </a:spcBef>
            </a:pPr>
            <a:r>
              <a:rPr lang="en-US" altLang="en-US" sz="1800" b="1" dirty="0">
                <a:solidFill>
                  <a:srgbClr val="FF0066"/>
                </a:solidFill>
                <a:latin typeface=".VnClarendon" pitchFamily="34" charset="0"/>
              </a:rPr>
              <a:t>1</a:t>
            </a:r>
            <a:endParaRPr lang="en-US" altLang="en-US" sz="1800" b="1" dirty="0">
              <a:solidFill>
                <a:srgbClr val="FF0066"/>
              </a:solidFill>
              <a:latin typeface=".VnClarendon" pitchFamily="34" charset="0"/>
            </a:endParaRPr>
          </a:p>
        </p:txBody>
      </p:sp>
      <p:sp>
        <p:nvSpPr>
          <p:cNvPr id="1398830" name="Text Box 46"/>
          <p:cNvSpPr txBox="1"/>
          <p:nvPr/>
        </p:nvSpPr>
        <p:spPr>
          <a:xfrm>
            <a:off x="8319135" y="1805305"/>
            <a:ext cx="516255" cy="368300"/>
          </a:xfrm>
          <a:prstGeom prst="rect">
            <a:avLst/>
          </a:prstGeom>
          <a:noFill/>
          <a:ln w="9525">
            <a:noFill/>
          </a:ln>
        </p:spPr>
        <p:txBody>
          <a:bodyPr wrap="square">
            <a:spAutoFit/>
          </a:bodyPr>
          <a:p>
            <a:pPr>
              <a:spcBef>
                <a:spcPct val="50000"/>
              </a:spcBef>
            </a:pPr>
            <a:r>
              <a:rPr lang="en-US" altLang="en-US" sz="1800" b="1" dirty="0">
                <a:solidFill>
                  <a:srgbClr val="FF0066"/>
                </a:solidFill>
                <a:latin typeface=".VnClarendon" pitchFamily="34" charset="0"/>
              </a:rPr>
              <a:t>2</a:t>
            </a:r>
            <a:endParaRPr lang="en-US" altLang="en-US" sz="1800" b="1" dirty="0">
              <a:solidFill>
                <a:srgbClr val="FF0066"/>
              </a:solidFill>
              <a:latin typeface=".VnClarendon" pitchFamily="34" charset="0"/>
            </a:endParaRPr>
          </a:p>
        </p:txBody>
      </p:sp>
      <p:sp>
        <p:nvSpPr>
          <p:cNvPr id="1398831" name="Text Box 47"/>
          <p:cNvSpPr txBox="1"/>
          <p:nvPr/>
        </p:nvSpPr>
        <p:spPr>
          <a:xfrm>
            <a:off x="5559425" y="2540635"/>
            <a:ext cx="516255" cy="368300"/>
          </a:xfrm>
          <a:prstGeom prst="rect">
            <a:avLst/>
          </a:prstGeom>
          <a:noFill/>
          <a:ln w="9525">
            <a:noFill/>
          </a:ln>
        </p:spPr>
        <p:txBody>
          <a:bodyPr wrap="square">
            <a:spAutoFit/>
          </a:bodyPr>
          <a:p>
            <a:pPr>
              <a:spcBef>
                <a:spcPct val="50000"/>
              </a:spcBef>
            </a:pPr>
            <a:r>
              <a:rPr lang="en-US" altLang="en-US" sz="1800" b="1" dirty="0">
                <a:solidFill>
                  <a:srgbClr val="FF0066"/>
                </a:solidFill>
                <a:latin typeface=".VnClarendon" pitchFamily="34" charset="0"/>
              </a:rPr>
              <a:t>3</a:t>
            </a:r>
            <a:endParaRPr lang="en-US" altLang="en-US" sz="1800" b="1" dirty="0">
              <a:solidFill>
                <a:srgbClr val="FF0066"/>
              </a:solidFill>
              <a:latin typeface=".VnClarendon" pitchFamily="34" charset="0"/>
            </a:endParaRPr>
          </a:p>
        </p:txBody>
      </p:sp>
      <p:sp>
        <p:nvSpPr>
          <p:cNvPr id="1398832" name="Text Box 48"/>
          <p:cNvSpPr txBox="1"/>
          <p:nvPr/>
        </p:nvSpPr>
        <p:spPr>
          <a:xfrm>
            <a:off x="8466455" y="2457450"/>
            <a:ext cx="516255" cy="368300"/>
          </a:xfrm>
          <a:prstGeom prst="rect">
            <a:avLst/>
          </a:prstGeom>
          <a:noFill/>
          <a:ln w="9525">
            <a:noFill/>
          </a:ln>
        </p:spPr>
        <p:txBody>
          <a:bodyPr wrap="square">
            <a:spAutoFit/>
          </a:bodyPr>
          <a:p>
            <a:pPr>
              <a:spcBef>
                <a:spcPct val="50000"/>
              </a:spcBef>
            </a:pPr>
            <a:r>
              <a:rPr lang="en-US" altLang="en-US" sz="1800" b="1" dirty="0">
                <a:solidFill>
                  <a:srgbClr val="FF0066"/>
                </a:solidFill>
                <a:latin typeface=".VnClarendon" pitchFamily="34" charset="0"/>
              </a:rPr>
              <a:t>4</a:t>
            </a:r>
            <a:endParaRPr lang="en-US" altLang="en-US" sz="1800" b="1" dirty="0">
              <a:solidFill>
                <a:srgbClr val="FF0066"/>
              </a:solidFill>
              <a:latin typeface=".VnClarendon" pitchFamily="34" charset="0"/>
            </a:endParaRPr>
          </a:p>
        </p:txBody>
      </p:sp>
      <p:sp>
        <p:nvSpPr>
          <p:cNvPr id="1398833" name="Text Box 49"/>
          <p:cNvSpPr txBox="1"/>
          <p:nvPr/>
        </p:nvSpPr>
        <p:spPr>
          <a:xfrm>
            <a:off x="2555875" y="3085465"/>
            <a:ext cx="516255" cy="368300"/>
          </a:xfrm>
          <a:prstGeom prst="rect">
            <a:avLst/>
          </a:prstGeom>
          <a:noFill/>
          <a:ln w="9525">
            <a:noFill/>
          </a:ln>
        </p:spPr>
        <p:txBody>
          <a:bodyPr wrap="square">
            <a:spAutoFit/>
          </a:bodyPr>
          <a:p>
            <a:pPr>
              <a:spcBef>
                <a:spcPct val="50000"/>
              </a:spcBef>
            </a:pPr>
            <a:r>
              <a:rPr lang="en-US" altLang="en-US" sz="1800" b="1" dirty="0">
                <a:solidFill>
                  <a:srgbClr val="FF0066"/>
                </a:solidFill>
                <a:latin typeface=".VnClarendon" pitchFamily="34" charset="0"/>
              </a:rPr>
              <a:t>5</a:t>
            </a:r>
            <a:endParaRPr lang="en-US" altLang="en-US" sz="1800" b="1" dirty="0">
              <a:solidFill>
                <a:srgbClr val="FF0066"/>
              </a:solidFill>
              <a:latin typeface=".VnClarendon" pitchFamily="34" charset="0"/>
            </a:endParaRPr>
          </a:p>
        </p:txBody>
      </p:sp>
      <p:sp>
        <p:nvSpPr>
          <p:cNvPr id="1398834" name="Text Box 50"/>
          <p:cNvSpPr txBox="1"/>
          <p:nvPr/>
        </p:nvSpPr>
        <p:spPr>
          <a:xfrm>
            <a:off x="6810375" y="3195320"/>
            <a:ext cx="516255" cy="368300"/>
          </a:xfrm>
          <a:prstGeom prst="rect">
            <a:avLst/>
          </a:prstGeom>
          <a:noFill/>
          <a:ln w="9525">
            <a:noFill/>
          </a:ln>
        </p:spPr>
        <p:txBody>
          <a:bodyPr wrap="square">
            <a:spAutoFit/>
          </a:bodyPr>
          <a:p>
            <a:pPr>
              <a:spcBef>
                <a:spcPct val="50000"/>
              </a:spcBef>
            </a:pPr>
            <a:r>
              <a:rPr lang="en-US" altLang="en-US" sz="1800" b="1" dirty="0">
                <a:solidFill>
                  <a:srgbClr val="FF0066"/>
                </a:solidFill>
                <a:latin typeface=".VnClarendon" pitchFamily="34" charset="0"/>
              </a:rPr>
              <a:t>6</a:t>
            </a:r>
            <a:endParaRPr lang="en-US" altLang="en-US" sz="1800" b="1" dirty="0">
              <a:solidFill>
                <a:srgbClr val="FF0066"/>
              </a:solidFill>
              <a:latin typeface=".VnClarendon" pitchFamily="34" charset="0"/>
            </a:endParaRPr>
          </a:p>
        </p:txBody>
      </p:sp>
      <p:sp>
        <p:nvSpPr>
          <p:cNvPr id="1398835" name="Text Box 51"/>
          <p:cNvSpPr txBox="1"/>
          <p:nvPr/>
        </p:nvSpPr>
        <p:spPr>
          <a:xfrm>
            <a:off x="1332865" y="3900805"/>
            <a:ext cx="516255" cy="368300"/>
          </a:xfrm>
          <a:prstGeom prst="rect">
            <a:avLst/>
          </a:prstGeom>
          <a:noFill/>
          <a:ln w="9525">
            <a:noFill/>
          </a:ln>
        </p:spPr>
        <p:txBody>
          <a:bodyPr wrap="square">
            <a:spAutoFit/>
          </a:bodyPr>
          <a:p>
            <a:pPr>
              <a:spcBef>
                <a:spcPct val="50000"/>
              </a:spcBef>
            </a:pPr>
            <a:r>
              <a:rPr lang="en-US" altLang="en-US" sz="1800" b="1" dirty="0">
                <a:solidFill>
                  <a:srgbClr val="FF0066"/>
                </a:solidFill>
                <a:latin typeface=".VnClarendon" pitchFamily="34" charset="0"/>
              </a:rPr>
              <a:t>7</a:t>
            </a:r>
            <a:endParaRPr lang="en-US" altLang="en-US" sz="1800" b="1" dirty="0">
              <a:solidFill>
                <a:srgbClr val="FF0066"/>
              </a:solidFill>
              <a:latin typeface=".VnClarend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398789"/>
                                        </p:tgtEl>
                                        <p:attrNameLst>
                                          <p:attrName>style.visibility</p:attrName>
                                        </p:attrNameLst>
                                      </p:cBhvr>
                                      <p:to>
                                        <p:strVal val="visible"/>
                                      </p:to>
                                    </p:set>
                                    <p:anim calcmode="lin" valueType="num">
                                      <p:cBhvr>
                                        <p:cTn id="7" dur="1000" fill="hold"/>
                                        <p:tgtEl>
                                          <p:spTgt spid="1398789"/>
                                        </p:tgtEl>
                                        <p:attrNameLst>
                                          <p:attrName>ppt_x</p:attrName>
                                        </p:attrNameLst>
                                      </p:cBhvr>
                                      <p:tavLst>
                                        <p:tav tm="0">
                                          <p:val>
                                            <p:strVal val="#ppt_x-.2"/>
                                          </p:val>
                                        </p:tav>
                                        <p:tav tm="100000">
                                          <p:val>
                                            <p:strVal val="#ppt_x"/>
                                          </p:val>
                                        </p:tav>
                                      </p:tavLst>
                                    </p:anim>
                                    <p:anim calcmode="lin" valueType="num">
                                      <p:cBhvr>
                                        <p:cTn id="8" dur="1000" fill="hold"/>
                                        <p:tgtEl>
                                          <p:spTgt spid="139878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9878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398790"/>
                                        </p:tgtEl>
                                        <p:attrNameLst>
                                          <p:attrName>style.visibility</p:attrName>
                                        </p:attrNameLst>
                                      </p:cBhvr>
                                      <p:to>
                                        <p:strVal val="visible"/>
                                      </p:to>
                                    </p:set>
                                    <p:anim calcmode="lin" valueType="num">
                                      <p:cBhvr>
                                        <p:cTn id="12" dur="1000" fill="hold"/>
                                        <p:tgtEl>
                                          <p:spTgt spid="1398790"/>
                                        </p:tgtEl>
                                        <p:attrNameLst>
                                          <p:attrName>ppt_x</p:attrName>
                                        </p:attrNameLst>
                                      </p:cBhvr>
                                      <p:tavLst>
                                        <p:tav tm="0">
                                          <p:val>
                                            <p:strVal val="#ppt_x-.2"/>
                                          </p:val>
                                        </p:tav>
                                        <p:tav tm="100000">
                                          <p:val>
                                            <p:strVal val="#ppt_x"/>
                                          </p:val>
                                        </p:tav>
                                      </p:tavLst>
                                    </p:anim>
                                    <p:anim calcmode="lin" valueType="num">
                                      <p:cBhvr>
                                        <p:cTn id="13" dur="1000" fill="hold"/>
                                        <p:tgtEl>
                                          <p:spTgt spid="139879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98790"/>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398791"/>
                                        </p:tgtEl>
                                        <p:attrNameLst>
                                          <p:attrName>style.visibility</p:attrName>
                                        </p:attrNameLst>
                                      </p:cBhvr>
                                      <p:to>
                                        <p:strVal val="visible"/>
                                      </p:to>
                                    </p:set>
                                    <p:anim calcmode="lin" valueType="num">
                                      <p:cBhvr>
                                        <p:cTn id="17" dur="1000" fill="hold"/>
                                        <p:tgtEl>
                                          <p:spTgt spid="1398791"/>
                                        </p:tgtEl>
                                        <p:attrNameLst>
                                          <p:attrName>ppt_x</p:attrName>
                                        </p:attrNameLst>
                                      </p:cBhvr>
                                      <p:tavLst>
                                        <p:tav tm="0">
                                          <p:val>
                                            <p:strVal val="#ppt_x-.2"/>
                                          </p:val>
                                        </p:tav>
                                        <p:tav tm="100000">
                                          <p:val>
                                            <p:strVal val="#ppt_x"/>
                                          </p:val>
                                        </p:tav>
                                      </p:tavLst>
                                    </p:anim>
                                    <p:anim calcmode="lin" valueType="num">
                                      <p:cBhvr>
                                        <p:cTn id="18" dur="1000" fill="hold"/>
                                        <p:tgtEl>
                                          <p:spTgt spid="139879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398791"/>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398816"/>
                                        </p:tgtEl>
                                        <p:attrNameLst>
                                          <p:attrName>style.visibility</p:attrName>
                                        </p:attrNameLst>
                                      </p:cBhvr>
                                      <p:to>
                                        <p:strVal val="visible"/>
                                      </p:to>
                                    </p:set>
                                    <p:anim calcmode="lin" valueType="num">
                                      <p:cBhvr>
                                        <p:cTn id="24" dur="1000" fill="hold"/>
                                        <p:tgtEl>
                                          <p:spTgt spid="1398816"/>
                                        </p:tgtEl>
                                        <p:attrNameLst>
                                          <p:attrName>ppt_x</p:attrName>
                                        </p:attrNameLst>
                                      </p:cBhvr>
                                      <p:tavLst>
                                        <p:tav tm="0">
                                          <p:val>
                                            <p:strVal val="#ppt_x-.2"/>
                                          </p:val>
                                        </p:tav>
                                        <p:tav tm="100000">
                                          <p:val>
                                            <p:strVal val="#ppt_x"/>
                                          </p:val>
                                        </p:tav>
                                      </p:tavLst>
                                    </p:anim>
                                    <p:anim calcmode="lin" valueType="num">
                                      <p:cBhvr>
                                        <p:cTn id="25" dur="1000" fill="hold"/>
                                        <p:tgtEl>
                                          <p:spTgt spid="139881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398816"/>
                                        </p:tgtEl>
                                      </p:cBhvr>
                                    </p:animEffect>
                                  </p:childTnLst>
                                </p:cTn>
                              </p:par>
                              <p:par>
                                <p:cTn id="27" presetID="29" presetClass="entr" presetSubtype="0" fill="hold" nodeType="withEffect">
                                  <p:stCondLst>
                                    <p:cond delay="0"/>
                                  </p:stCondLst>
                                  <p:childTnLst>
                                    <p:set>
                                      <p:cBhvr>
                                        <p:cTn id="28" dur="1" fill="hold">
                                          <p:stCondLst>
                                            <p:cond delay="0"/>
                                          </p:stCondLst>
                                        </p:cTn>
                                        <p:tgtEl>
                                          <p:spTgt spid="1398817"/>
                                        </p:tgtEl>
                                        <p:attrNameLst>
                                          <p:attrName>style.visibility</p:attrName>
                                        </p:attrNameLst>
                                      </p:cBhvr>
                                      <p:to>
                                        <p:strVal val="visible"/>
                                      </p:to>
                                    </p:set>
                                    <p:anim calcmode="lin" valueType="num">
                                      <p:cBhvr>
                                        <p:cTn id="29" dur="1000" fill="hold"/>
                                        <p:tgtEl>
                                          <p:spTgt spid="1398817"/>
                                        </p:tgtEl>
                                        <p:attrNameLst>
                                          <p:attrName>ppt_x</p:attrName>
                                        </p:attrNameLst>
                                      </p:cBhvr>
                                      <p:tavLst>
                                        <p:tav tm="0">
                                          <p:val>
                                            <p:strVal val="#ppt_x-.2"/>
                                          </p:val>
                                        </p:tav>
                                        <p:tav tm="100000">
                                          <p:val>
                                            <p:strVal val="#ppt_x"/>
                                          </p:val>
                                        </p:tav>
                                      </p:tavLst>
                                    </p:anim>
                                    <p:anim calcmode="lin" valueType="num">
                                      <p:cBhvr>
                                        <p:cTn id="30" dur="1000" fill="hold"/>
                                        <p:tgtEl>
                                          <p:spTgt spid="1398817"/>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398817"/>
                                        </p:tgtEl>
                                      </p:cBhvr>
                                    </p:animEffect>
                                  </p:childTnLst>
                                </p:cTn>
                              </p:par>
                              <p:par>
                                <p:cTn id="32" presetID="29" presetClass="entr" presetSubtype="0" fill="hold" nodeType="withEffect">
                                  <p:stCondLst>
                                    <p:cond delay="0"/>
                                  </p:stCondLst>
                                  <p:childTnLst>
                                    <p:set>
                                      <p:cBhvr>
                                        <p:cTn id="33" dur="1" fill="hold">
                                          <p:stCondLst>
                                            <p:cond delay="0"/>
                                          </p:stCondLst>
                                        </p:cTn>
                                        <p:tgtEl>
                                          <p:spTgt spid="1398819"/>
                                        </p:tgtEl>
                                        <p:attrNameLst>
                                          <p:attrName>style.visibility</p:attrName>
                                        </p:attrNameLst>
                                      </p:cBhvr>
                                      <p:to>
                                        <p:strVal val="visible"/>
                                      </p:to>
                                    </p:set>
                                    <p:anim calcmode="lin" valueType="num">
                                      <p:cBhvr>
                                        <p:cTn id="34" dur="1000" fill="hold"/>
                                        <p:tgtEl>
                                          <p:spTgt spid="1398819"/>
                                        </p:tgtEl>
                                        <p:attrNameLst>
                                          <p:attrName>ppt_x</p:attrName>
                                        </p:attrNameLst>
                                      </p:cBhvr>
                                      <p:tavLst>
                                        <p:tav tm="0">
                                          <p:val>
                                            <p:strVal val="#ppt_x-.2"/>
                                          </p:val>
                                        </p:tav>
                                        <p:tav tm="100000">
                                          <p:val>
                                            <p:strVal val="#ppt_x"/>
                                          </p:val>
                                        </p:tav>
                                      </p:tavLst>
                                    </p:anim>
                                    <p:anim calcmode="lin" valueType="num">
                                      <p:cBhvr>
                                        <p:cTn id="35" dur="1000" fill="hold"/>
                                        <p:tgtEl>
                                          <p:spTgt spid="1398819"/>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398819"/>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1398821"/>
                                        </p:tgtEl>
                                        <p:attrNameLst>
                                          <p:attrName>style.visibility</p:attrName>
                                        </p:attrNameLst>
                                      </p:cBhvr>
                                      <p:to>
                                        <p:strVal val="visible"/>
                                      </p:to>
                                    </p:set>
                                    <p:anim calcmode="lin" valueType="num">
                                      <p:cBhvr>
                                        <p:cTn id="41" dur="1000" fill="hold"/>
                                        <p:tgtEl>
                                          <p:spTgt spid="1398821"/>
                                        </p:tgtEl>
                                        <p:attrNameLst>
                                          <p:attrName>ppt_x</p:attrName>
                                        </p:attrNameLst>
                                      </p:cBhvr>
                                      <p:tavLst>
                                        <p:tav tm="0">
                                          <p:val>
                                            <p:strVal val="#ppt_x-.2"/>
                                          </p:val>
                                        </p:tav>
                                        <p:tav tm="100000">
                                          <p:val>
                                            <p:strVal val="#ppt_x"/>
                                          </p:val>
                                        </p:tav>
                                      </p:tavLst>
                                    </p:anim>
                                    <p:anim calcmode="lin" valueType="num">
                                      <p:cBhvr>
                                        <p:cTn id="42" dur="1000" fill="hold"/>
                                        <p:tgtEl>
                                          <p:spTgt spid="1398821"/>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398821"/>
                                        </p:tgtEl>
                                      </p:cBhvr>
                                    </p:animEffect>
                                  </p:childTnLst>
                                </p:cTn>
                              </p:par>
                              <p:par>
                                <p:cTn id="44" presetID="29" presetClass="entr" presetSubtype="0" fill="hold" nodeType="withEffect">
                                  <p:stCondLst>
                                    <p:cond delay="0"/>
                                  </p:stCondLst>
                                  <p:childTnLst>
                                    <p:set>
                                      <p:cBhvr>
                                        <p:cTn id="45" dur="1" fill="hold">
                                          <p:stCondLst>
                                            <p:cond delay="0"/>
                                          </p:stCondLst>
                                        </p:cTn>
                                        <p:tgtEl>
                                          <p:spTgt spid="1398822"/>
                                        </p:tgtEl>
                                        <p:attrNameLst>
                                          <p:attrName>style.visibility</p:attrName>
                                        </p:attrNameLst>
                                      </p:cBhvr>
                                      <p:to>
                                        <p:strVal val="visible"/>
                                      </p:to>
                                    </p:set>
                                    <p:anim calcmode="lin" valueType="num">
                                      <p:cBhvr>
                                        <p:cTn id="46" dur="1000" fill="hold"/>
                                        <p:tgtEl>
                                          <p:spTgt spid="1398822"/>
                                        </p:tgtEl>
                                        <p:attrNameLst>
                                          <p:attrName>ppt_x</p:attrName>
                                        </p:attrNameLst>
                                      </p:cBhvr>
                                      <p:tavLst>
                                        <p:tav tm="0">
                                          <p:val>
                                            <p:strVal val="#ppt_x-.2"/>
                                          </p:val>
                                        </p:tav>
                                        <p:tav tm="100000">
                                          <p:val>
                                            <p:strVal val="#ppt_x"/>
                                          </p:val>
                                        </p:tav>
                                      </p:tavLst>
                                    </p:anim>
                                    <p:anim calcmode="lin" valueType="num">
                                      <p:cBhvr>
                                        <p:cTn id="47" dur="1000" fill="hold"/>
                                        <p:tgtEl>
                                          <p:spTgt spid="1398822"/>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398822"/>
                                        </p:tgtEl>
                                      </p:cBhvr>
                                    </p:animEffect>
                                  </p:childTnLst>
                                </p:cTn>
                              </p:par>
                              <p:par>
                                <p:cTn id="49" presetID="29" presetClass="entr" presetSubtype="0" fill="hold" nodeType="withEffect">
                                  <p:stCondLst>
                                    <p:cond delay="0"/>
                                  </p:stCondLst>
                                  <p:childTnLst>
                                    <p:set>
                                      <p:cBhvr>
                                        <p:cTn id="50" dur="1" fill="hold">
                                          <p:stCondLst>
                                            <p:cond delay="0"/>
                                          </p:stCondLst>
                                        </p:cTn>
                                        <p:tgtEl>
                                          <p:spTgt spid="1398823"/>
                                        </p:tgtEl>
                                        <p:attrNameLst>
                                          <p:attrName>style.visibility</p:attrName>
                                        </p:attrNameLst>
                                      </p:cBhvr>
                                      <p:to>
                                        <p:strVal val="visible"/>
                                      </p:to>
                                    </p:set>
                                    <p:anim calcmode="lin" valueType="num">
                                      <p:cBhvr>
                                        <p:cTn id="51" dur="1000" fill="hold"/>
                                        <p:tgtEl>
                                          <p:spTgt spid="1398823"/>
                                        </p:tgtEl>
                                        <p:attrNameLst>
                                          <p:attrName>ppt_x</p:attrName>
                                        </p:attrNameLst>
                                      </p:cBhvr>
                                      <p:tavLst>
                                        <p:tav tm="0">
                                          <p:val>
                                            <p:strVal val="#ppt_x-.2"/>
                                          </p:val>
                                        </p:tav>
                                        <p:tav tm="100000">
                                          <p:val>
                                            <p:strVal val="#ppt_x"/>
                                          </p:val>
                                        </p:tav>
                                      </p:tavLst>
                                    </p:anim>
                                    <p:anim calcmode="lin" valueType="num">
                                      <p:cBhvr>
                                        <p:cTn id="52" dur="1000" fill="hold"/>
                                        <p:tgtEl>
                                          <p:spTgt spid="1398823"/>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398823"/>
                                        </p:tgtEl>
                                      </p:cBhvr>
                                    </p:animEffect>
                                  </p:childTnLst>
                                </p:cTn>
                              </p:par>
                              <p:par>
                                <p:cTn id="54" presetID="29" presetClass="entr" presetSubtype="0" fill="hold" nodeType="withEffect">
                                  <p:stCondLst>
                                    <p:cond delay="0"/>
                                  </p:stCondLst>
                                  <p:childTnLst>
                                    <p:set>
                                      <p:cBhvr>
                                        <p:cTn id="55" dur="1" fill="hold">
                                          <p:stCondLst>
                                            <p:cond delay="0"/>
                                          </p:stCondLst>
                                        </p:cTn>
                                        <p:tgtEl>
                                          <p:spTgt spid="1398824"/>
                                        </p:tgtEl>
                                        <p:attrNameLst>
                                          <p:attrName>style.visibility</p:attrName>
                                        </p:attrNameLst>
                                      </p:cBhvr>
                                      <p:to>
                                        <p:strVal val="visible"/>
                                      </p:to>
                                    </p:set>
                                    <p:anim calcmode="lin" valueType="num">
                                      <p:cBhvr>
                                        <p:cTn id="56" dur="1000" fill="hold"/>
                                        <p:tgtEl>
                                          <p:spTgt spid="1398824"/>
                                        </p:tgtEl>
                                        <p:attrNameLst>
                                          <p:attrName>ppt_x</p:attrName>
                                        </p:attrNameLst>
                                      </p:cBhvr>
                                      <p:tavLst>
                                        <p:tav tm="0">
                                          <p:val>
                                            <p:strVal val="#ppt_x-.2"/>
                                          </p:val>
                                        </p:tav>
                                        <p:tav tm="100000">
                                          <p:val>
                                            <p:strVal val="#ppt_x"/>
                                          </p:val>
                                        </p:tav>
                                      </p:tavLst>
                                    </p:anim>
                                    <p:anim calcmode="lin" valueType="num">
                                      <p:cBhvr>
                                        <p:cTn id="57" dur="1000" fill="hold"/>
                                        <p:tgtEl>
                                          <p:spTgt spid="1398824"/>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398824"/>
                                        </p:tgtEl>
                                      </p:cBhvr>
                                    </p:animEffect>
                                  </p:childTnLst>
                                </p:cTn>
                              </p:par>
                              <p:par>
                                <p:cTn id="59" presetID="29" presetClass="entr" presetSubtype="0" fill="hold" nodeType="withEffect">
                                  <p:stCondLst>
                                    <p:cond delay="0"/>
                                  </p:stCondLst>
                                  <p:childTnLst>
                                    <p:set>
                                      <p:cBhvr>
                                        <p:cTn id="60" dur="1" fill="hold">
                                          <p:stCondLst>
                                            <p:cond delay="0"/>
                                          </p:stCondLst>
                                        </p:cTn>
                                        <p:tgtEl>
                                          <p:spTgt spid="1398825"/>
                                        </p:tgtEl>
                                        <p:attrNameLst>
                                          <p:attrName>style.visibility</p:attrName>
                                        </p:attrNameLst>
                                      </p:cBhvr>
                                      <p:to>
                                        <p:strVal val="visible"/>
                                      </p:to>
                                    </p:set>
                                    <p:anim calcmode="lin" valueType="num">
                                      <p:cBhvr>
                                        <p:cTn id="61" dur="1000" fill="hold"/>
                                        <p:tgtEl>
                                          <p:spTgt spid="1398825"/>
                                        </p:tgtEl>
                                        <p:attrNameLst>
                                          <p:attrName>ppt_x</p:attrName>
                                        </p:attrNameLst>
                                      </p:cBhvr>
                                      <p:tavLst>
                                        <p:tav tm="0">
                                          <p:val>
                                            <p:strVal val="#ppt_x-.2"/>
                                          </p:val>
                                        </p:tav>
                                        <p:tav tm="100000">
                                          <p:val>
                                            <p:strVal val="#ppt_x"/>
                                          </p:val>
                                        </p:tav>
                                      </p:tavLst>
                                    </p:anim>
                                    <p:anim calcmode="lin" valueType="num">
                                      <p:cBhvr>
                                        <p:cTn id="62" dur="1000" fill="hold"/>
                                        <p:tgtEl>
                                          <p:spTgt spid="1398825"/>
                                        </p:tgtEl>
                                        <p:attrNameLst>
                                          <p:attrName>ppt_y</p:attrName>
                                        </p:attrNameLst>
                                      </p:cBhvr>
                                      <p:tavLst>
                                        <p:tav tm="0">
                                          <p:val>
                                            <p:strVal val="#ppt_y"/>
                                          </p:val>
                                        </p:tav>
                                        <p:tav tm="100000">
                                          <p:val>
                                            <p:strVal val="#ppt_y"/>
                                          </p:val>
                                        </p:tav>
                                      </p:tavLst>
                                    </p:anim>
                                    <p:animEffect transition="in" filter="wipe(right)" prLst="gradientSize: 0.1">
                                      <p:cBhvr>
                                        <p:cTn id="63" dur="1000"/>
                                        <p:tgtEl>
                                          <p:spTgt spid="1398825"/>
                                        </p:tgtEl>
                                      </p:cBhvr>
                                    </p:animEffect>
                                  </p:childTnLst>
                                </p:cTn>
                              </p:par>
                              <p:par>
                                <p:cTn id="64" presetID="29" presetClass="entr" presetSubtype="0" fill="hold" nodeType="withEffect">
                                  <p:stCondLst>
                                    <p:cond delay="0"/>
                                  </p:stCondLst>
                                  <p:childTnLst>
                                    <p:set>
                                      <p:cBhvr>
                                        <p:cTn id="65" dur="1" fill="hold">
                                          <p:stCondLst>
                                            <p:cond delay="0"/>
                                          </p:stCondLst>
                                        </p:cTn>
                                        <p:tgtEl>
                                          <p:spTgt spid="1398826"/>
                                        </p:tgtEl>
                                        <p:attrNameLst>
                                          <p:attrName>style.visibility</p:attrName>
                                        </p:attrNameLst>
                                      </p:cBhvr>
                                      <p:to>
                                        <p:strVal val="visible"/>
                                      </p:to>
                                    </p:set>
                                    <p:anim calcmode="lin" valueType="num">
                                      <p:cBhvr>
                                        <p:cTn id="66" dur="1000" fill="hold"/>
                                        <p:tgtEl>
                                          <p:spTgt spid="1398826"/>
                                        </p:tgtEl>
                                        <p:attrNameLst>
                                          <p:attrName>ppt_x</p:attrName>
                                        </p:attrNameLst>
                                      </p:cBhvr>
                                      <p:tavLst>
                                        <p:tav tm="0">
                                          <p:val>
                                            <p:strVal val="#ppt_x-.2"/>
                                          </p:val>
                                        </p:tav>
                                        <p:tav tm="100000">
                                          <p:val>
                                            <p:strVal val="#ppt_x"/>
                                          </p:val>
                                        </p:tav>
                                      </p:tavLst>
                                    </p:anim>
                                    <p:anim calcmode="lin" valueType="num">
                                      <p:cBhvr>
                                        <p:cTn id="67" dur="1000" fill="hold"/>
                                        <p:tgtEl>
                                          <p:spTgt spid="1398826"/>
                                        </p:tgtEl>
                                        <p:attrNameLst>
                                          <p:attrName>ppt_y</p:attrName>
                                        </p:attrNameLst>
                                      </p:cBhvr>
                                      <p:tavLst>
                                        <p:tav tm="0">
                                          <p:val>
                                            <p:strVal val="#ppt_y"/>
                                          </p:val>
                                        </p:tav>
                                        <p:tav tm="100000">
                                          <p:val>
                                            <p:strVal val="#ppt_y"/>
                                          </p:val>
                                        </p:tav>
                                      </p:tavLst>
                                    </p:anim>
                                    <p:animEffect transition="in" filter="wipe(right)" prLst="gradientSize: 0.1">
                                      <p:cBhvr>
                                        <p:cTn id="68" dur="1000"/>
                                        <p:tgtEl>
                                          <p:spTgt spid="1398826"/>
                                        </p:tgtEl>
                                      </p:cBhvr>
                                    </p:animEffect>
                                  </p:childTnLst>
                                </p:cTn>
                              </p:par>
                              <p:par>
                                <p:cTn id="69" presetID="29" presetClass="entr" presetSubtype="0" fill="hold" nodeType="withEffect">
                                  <p:stCondLst>
                                    <p:cond delay="0"/>
                                  </p:stCondLst>
                                  <p:childTnLst>
                                    <p:set>
                                      <p:cBhvr>
                                        <p:cTn id="70" dur="1" fill="hold">
                                          <p:stCondLst>
                                            <p:cond delay="0"/>
                                          </p:stCondLst>
                                        </p:cTn>
                                        <p:tgtEl>
                                          <p:spTgt spid="1398827"/>
                                        </p:tgtEl>
                                        <p:attrNameLst>
                                          <p:attrName>style.visibility</p:attrName>
                                        </p:attrNameLst>
                                      </p:cBhvr>
                                      <p:to>
                                        <p:strVal val="visible"/>
                                      </p:to>
                                    </p:set>
                                    <p:anim calcmode="lin" valueType="num">
                                      <p:cBhvr>
                                        <p:cTn id="71" dur="1000" fill="hold"/>
                                        <p:tgtEl>
                                          <p:spTgt spid="1398827"/>
                                        </p:tgtEl>
                                        <p:attrNameLst>
                                          <p:attrName>ppt_x</p:attrName>
                                        </p:attrNameLst>
                                      </p:cBhvr>
                                      <p:tavLst>
                                        <p:tav tm="0">
                                          <p:val>
                                            <p:strVal val="#ppt_x-.2"/>
                                          </p:val>
                                        </p:tav>
                                        <p:tav tm="100000">
                                          <p:val>
                                            <p:strVal val="#ppt_x"/>
                                          </p:val>
                                        </p:tav>
                                      </p:tavLst>
                                    </p:anim>
                                    <p:anim calcmode="lin" valueType="num">
                                      <p:cBhvr>
                                        <p:cTn id="72" dur="1000" fill="hold"/>
                                        <p:tgtEl>
                                          <p:spTgt spid="1398827"/>
                                        </p:tgtEl>
                                        <p:attrNameLst>
                                          <p:attrName>ppt_y</p:attrName>
                                        </p:attrNameLst>
                                      </p:cBhvr>
                                      <p:tavLst>
                                        <p:tav tm="0">
                                          <p:val>
                                            <p:strVal val="#ppt_y"/>
                                          </p:val>
                                        </p:tav>
                                        <p:tav tm="100000">
                                          <p:val>
                                            <p:strVal val="#ppt_y"/>
                                          </p:val>
                                        </p:tav>
                                      </p:tavLst>
                                    </p:anim>
                                    <p:animEffect transition="in" filter="wipe(right)" prLst="gradientSize: 0.1">
                                      <p:cBhvr>
                                        <p:cTn id="73" dur="1000"/>
                                        <p:tgtEl>
                                          <p:spTgt spid="1398827"/>
                                        </p:tgtEl>
                                      </p:cBhvr>
                                    </p:animEffect>
                                  </p:childTnLst>
                                </p:cTn>
                              </p:par>
                              <p:par>
                                <p:cTn id="74" presetID="20" presetClass="entr" presetSubtype="0" fill="hold" grpId="0" nodeType="withEffect">
                                  <p:stCondLst>
                                    <p:cond delay="0"/>
                                  </p:stCondLst>
                                  <p:childTnLst>
                                    <p:set>
                                      <p:cBhvr>
                                        <p:cTn id="75" dur="1" fill="hold">
                                          <p:stCondLst>
                                            <p:cond delay="0"/>
                                          </p:stCondLst>
                                        </p:cTn>
                                        <p:tgtEl>
                                          <p:spTgt spid="1398828"/>
                                        </p:tgtEl>
                                        <p:attrNameLst>
                                          <p:attrName>style.visibility</p:attrName>
                                        </p:attrNameLst>
                                      </p:cBhvr>
                                      <p:to>
                                        <p:strVal val="visible"/>
                                      </p:to>
                                    </p:set>
                                    <p:animEffect transition="in" filter="wedge">
                                      <p:cBhvr>
                                        <p:cTn id="76" dur="2000"/>
                                        <p:tgtEl>
                                          <p:spTgt spid="1398828"/>
                                        </p:tgtEl>
                                      </p:cBhvr>
                                    </p:animEffect>
                                  </p:childTnLst>
                                </p:cTn>
                              </p:par>
                              <p:par>
                                <p:cTn id="77" presetID="20" presetClass="entr" presetSubtype="0" fill="hold" grpId="0" nodeType="withEffect">
                                  <p:stCondLst>
                                    <p:cond delay="0"/>
                                  </p:stCondLst>
                                  <p:childTnLst>
                                    <p:set>
                                      <p:cBhvr>
                                        <p:cTn id="78" dur="1" fill="hold">
                                          <p:stCondLst>
                                            <p:cond delay="0"/>
                                          </p:stCondLst>
                                        </p:cTn>
                                        <p:tgtEl>
                                          <p:spTgt spid="1398830"/>
                                        </p:tgtEl>
                                        <p:attrNameLst>
                                          <p:attrName>style.visibility</p:attrName>
                                        </p:attrNameLst>
                                      </p:cBhvr>
                                      <p:to>
                                        <p:strVal val="visible"/>
                                      </p:to>
                                    </p:set>
                                    <p:animEffect transition="in" filter="wedge">
                                      <p:cBhvr>
                                        <p:cTn id="79" dur="2000"/>
                                        <p:tgtEl>
                                          <p:spTgt spid="1398830"/>
                                        </p:tgtEl>
                                      </p:cBhvr>
                                    </p:animEffect>
                                  </p:childTnLst>
                                </p:cTn>
                              </p:par>
                              <p:par>
                                <p:cTn id="80" presetID="20" presetClass="entr" presetSubtype="0" fill="hold" grpId="0" nodeType="withEffect">
                                  <p:stCondLst>
                                    <p:cond delay="0"/>
                                  </p:stCondLst>
                                  <p:childTnLst>
                                    <p:set>
                                      <p:cBhvr>
                                        <p:cTn id="81" dur="1" fill="hold">
                                          <p:stCondLst>
                                            <p:cond delay="0"/>
                                          </p:stCondLst>
                                        </p:cTn>
                                        <p:tgtEl>
                                          <p:spTgt spid="1398831"/>
                                        </p:tgtEl>
                                        <p:attrNameLst>
                                          <p:attrName>style.visibility</p:attrName>
                                        </p:attrNameLst>
                                      </p:cBhvr>
                                      <p:to>
                                        <p:strVal val="visible"/>
                                      </p:to>
                                    </p:set>
                                    <p:animEffect transition="in" filter="wedge">
                                      <p:cBhvr>
                                        <p:cTn id="82" dur="2000"/>
                                        <p:tgtEl>
                                          <p:spTgt spid="1398831"/>
                                        </p:tgtEl>
                                      </p:cBhvr>
                                    </p:animEffect>
                                  </p:childTnLst>
                                </p:cTn>
                              </p:par>
                              <p:par>
                                <p:cTn id="83" presetID="20" presetClass="entr" presetSubtype="0" fill="hold" grpId="0" nodeType="withEffect">
                                  <p:stCondLst>
                                    <p:cond delay="0"/>
                                  </p:stCondLst>
                                  <p:childTnLst>
                                    <p:set>
                                      <p:cBhvr>
                                        <p:cTn id="84" dur="1" fill="hold">
                                          <p:stCondLst>
                                            <p:cond delay="0"/>
                                          </p:stCondLst>
                                        </p:cTn>
                                        <p:tgtEl>
                                          <p:spTgt spid="1398832"/>
                                        </p:tgtEl>
                                        <p:attrNameLst>
                                          <p:attrName>style.visibility</p:attrName>
                                        </p:attrNameLst>
                                      </p:cBhvr>
                                      <p:to>
                                        <p:strVal val="visible"/>
                                      </p:to>
                                    </p:set>
                                    <p:animEffect transition="in" filter="wedge">
                                      <p:cBhvr>
                                        <p:cTn id="85" dur="2000"/>
                                        <p:tgtEl>
                                          <p:spTgt spid="1398832"/>
                                        </p:tgtEl>
                                      </p:cBhvr>
                                    </p:animEffect>
                                  </p:childTnLst>
                                </p:cTn>
                              </p:par>
                              <p:par>
                                <p:cTn id="86" presetID="20" presetClass="entr" presetSubtype="0" fill="hold" grpId="0" nodeType="withEffect">
                                  <p:stCondLst>
                                    <p:cond delay="0"/>
                                  </p:stCondLst>
                                  <p:childTnLst>
                                    <p:set>
                                      <p:cBhvr>
                                        <p:cTn id="87" dur="1" fill="hold">
                                          <p:stCondLst>
                                            <p:cond delay="0"/>
                                          </p:stCondLst>
                                        </p:cTn>
                                        <p:tgtEl>
                                          <p:spTgt spid="1398833"/>
                                        </p:tgtEl>
                                        <p:attrNameLst>
                                          <p:attrName>style.visibility</p:attrName>
                                        </p:attrNameLst>
                                      </p:cBhvr>
                                      <p:to>
                                        <p:strVal val="visible"/>
                                      </p:to>
                                    </p:set>
                                    <p:animEffect transition="in" filter="wedge">
                                      <p:cBhvr>
                                        <p:cTn id="88" dur="2000"/>
                                        <p:tgtEl>
                                          <p:spTgt spid="1398833"/>
                                        </p:tgtEl>
                                      </p:cBhvr>
                                    </p:animEffect>
                                  </p:childTnLst>
                                </p:cTn>
                              </p:par>
                              <p:par>
                                <p:cTn id="89" presetID="20" presetClass="entr" presetSubtype="0" fill="hold" grpId="0" nodeType="withEffect">
                                  <p:stCondLst>
                                    <p:cond delay="0"/>
                                  </p:stCondLst>
                                  <p:childTnLst>
                                    <p:set>
                                      <p:cBhvr>
                                        <p:cTn id="90" dur="1" fill="hold">
                                          <p:stCondLst>
                                            <p:cond delay="0"/>
                                          </p:stCondLst>
                                        </p:cTn>
                                        <p:tgtEl>
                                          <p:spTgt spid="1398834"/>
                                        </p:tgtEl>
                                        <p:attrNameLst>
                                          <p:attrName>style.visibility</p:attrName>
                                        </p:attrNameLst>
                                      </p:cBhvr>
                                      <p:to>
                                        <p:strVal val="visible"/>
                                      </p:to>
                                    </p:set>
                                    <p:animEffect transition="in" filter="wedge">
                                      <p:cBhvr>
                                        <p:cTn id="91" dur="2000"/>
                                        <p:tgtEl>
                                          <p:spTgt spid="1398834"/>
                                        </p:tgtEl>
                                      </p:cBhvr>
                                    </p:animEffect>
                                  </p:childTnLst>
                                </p:cTn>
                              </p:par>
                              <p:par>
                                <p:cTn id="92" presetID="20" presetClass="entr" presetSubtype="0" fill="hold" grpId="0" nodeType="withEffect">
                                  <p:stCondLst>
                                    <p:cond delay="0"/>
                                  </p:stCondLst>
                                  <p:childTnLst>
                                    <p:set>
                                      <p:cBhvr>
                                        <p:cTn id="93" dur="1" fill="hold">
                                          <p:stCondLst>
                                            <p:cond delay="0"/>
                                          </p:stCondLst>
                                        </p:cTn>
                                        <p:tgtEl>
                                          <p:spTgt spid="1398835"/>
                                        </p:tgtEl>
                                        <p:attrNameLst>
                                          <p:attrName>style.visibility</p:attrName>
                                        </p:attrNameLst>
                                      </p:cBhvr>
                                      <p:to>
                                        <p:strVal val="visible"/>
                                      </p:to>
                                    </p:set>
                                    <p:animEffect transition="in" filter="wedge">
                                      <p:cBhvr>
                                        <p:cTn id="94" dur="2000"/>
                                        <p:tgtEl>
                                          <p:spTgt spid="1398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8789" grpId="0"/>
      <p:bldP spid="1398790" grpId="0"/>
      <p:bldP spid="1398791" grpId="0"/>
      <p:bldP spid="1398828" grpId="0"/>
      <p:bldP spid="1398830" grpId="0"/>
      <p:bldP spid="1398831" grpId="0"/>
      <p:bldP spid="1398832" grpId="0"/>
      <p:bldP spid="1398833" grpId="0"/>
      <p:bldP spid="1398834" grpId="0"/>
      <p:bldP spid="13988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1" name="Text Box 3"/>
          <p:cNvSpPr txBox="1"/>
          <p:nvPr/>
        </p:nvSpPr>
        <p:spPr>
          <a:xfrm>
            <a:off x="3513455" y="755015"/>
            <a:ext cx="5165090" cy="583565"/>
          </a:xfrm>
          <a:prstGeom prst="rect">
            <a:avLst/>
          </a:prstGeom>
          <a:noFill/>
          <a:ln w="9525">
            <a:noFill/>
          </a:ln>
        </p:spPr>
        <p:txBody>
          <a:bodyPr wrap="square">
            <a:spAutoFit/>
            <a:scene3d>
              <a:camera prst="orthographicFront"/>
              <a:lightRig rig="threePt" dir="t"/>
            </a:scene3d>
          </a:bodyPr>
          <a:p>
            <a:pPr>
              <a:spcBef>
                <a:spcPct val="50000"/>
              </a:spcBef>
            </a:pPr>
            <a:r>
              <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Con chuột tham lam</a:t>
            </a:r>
            <a:endPar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17412" name="Text Box 4"/>
          <p:cNvSpPr txBox="1"/>
          <p:nvPr/>
        </p:nvSpPr>
        <p:spPr>
          <a:xfrm>
            <a:off x="1676400" y="1196975"/>
            <a:ext cx="8839200" cy="5173980"/>
          </a:xfrm>
          <a:prstGeom prst="rect">
            <a:avLst/>
          </a:prstGeom>
          <a:noFill/>
          <a:ln w="9525">
            <a:noFill/>
          </a:ln>
        </p:spPr>
        <p:txBody>
          <a:bodyPr>
            <a:spAutoFit/>
            <a:scene3d>
              <a:camera prst="orthographicFront"/>
              <a:lightRig rig="threePt" dir="t"/>
            </a:scene3d>
          </a:bodyPr>
          <a:p>
            <a:pPr algn="just">
              <a:lnSpc>
                <a:spcPct val="160000"/>
              </a:lnSpc>
              <a:spcBef>
                <a:spcPct val="30000"/>
              </a:spcBef>
            </a:pP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Chuột ta gặm vách nhà. Một cái khe hở hiện ra. Chuột chui qua khe và tìm được rất nhiều thức ăn. Là một con chuột tham lam nên chuột ăn nhiều quá, nhiều đến mức bụng chuột </a:t>
            </a: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phình to ra. Đến sáng, chuột tìm đường trở về ổ, nhưng bụng to quá, chuột </a:t>
            </a: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không sao lách qua khe hở được.</a:t>
            </a:r>
            <a:endPar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gn="just">
              <a:lnSpc>
                <a:spcPct val="160000"/>
              </a:lnSpc>
              <a:spcBef>
                <a:spcPct val="30000"/>
              </a:spcBef>
            </a:pPr>
            <a:r>
              <a:rPr lang="vi-VN" altLang="en-US" sz="2800" dirty="0">
                <a:effectLst>
                  <a:outerShdw blurRad="38100" dist="19050" dir="2700000" algn="tl" rotWithShape="0">
                    <a:schemeClr val="dk1">
                      <a:alpha val="40000"/>
                    </a:schemeClr>
                  </a:outerShdw>
                </a:effectLst>
                <a:latin typeface="Times New Roman" panose="02020603050405020304" charset="0"/>
                <a:sym typeface="+mn-ea"/>
              </a:rPr>
              <a:t>					Theo LÉP TÔN-XTÔI</a:t>
            </a:r>
            <a:endPar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endParaRPr>
          </a:p>
          <a:p>
            <a:pPr algn="just">
              <a:lnSpc>
                <a:spcPct val="160000"/>
              </a:lnSpc>
              <a:spcBef>
                <a:spcPct val="30000"/>
              </a:spcBef>
            </a:pPr>
            <a:endPar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17418" name="Line 10"/>
          <p:cNvSpPr/>
          <p:nvPr/>
        </p:nvSpPr>
        <p:spPr>
          <a:xfrm>
            <a:off x="2209800" y="1889760"/>
            <a:ext cx="885825" cy="0"/>
          </a:xfrm>
          <a:prstGeom prst="line">
            <a:avLst/>
          </a:prstGeom>
          <a:ln w="38100" cap="flat" cmpd="sng">
            <a:solidFill>
              <a:srgbClr val="000000"/>
            </a:solidFill>
            <a:prstDash val="solid"/>
            <a:headEnd type="none" w="med" len="med"/>
            <a:tailEnd type="none" w="med" len="med"/>
          </a:ln>
        </p:spPr>
      </p:sp>
      <p:sp>
        <p:nvSpPr>
          <p:cNvPr id="17419" name="Line 11"/>
          <p:cNvSpPr/>
          <p:nvPr/>
        </p:nvSpPr>
        <p:spPr>
          <a:xfrm>
            <a:off x="9601200" y="1889760"/>
            <a:ext cx="885825" cy="0"/>
          </a:xfrm>
          <a:prstGeom prst="line">
            <a:avLst/>
          </a:prstGeom>
          <a:ln w="38100" cap="flat" cmpd="sng">
            <a:solidFill>
              <a:srgbClr val="000000"/>
            </a:solidFill>
            <a:prstDash val="solid"/>
            <a:headEnd type="none" w="med" len="med"/>
            <a:tailEnd type="none" w="med" len="med"/>
          </a:ln>
        </p:spPr>
      </p:sp>
      <p:sp>
        <p:nvSpPr>
          <p:cNvPr id="17420" name="Line 12"/>
          <p:cNvSpPr/>
          <p:nvPr/>
        </p:nvSpPr>
        <p:spPr>
          <a:xfrm>
            <a:off x="1752600" y="3261360"/>
            <a:ext cx="762000" cy="0"/>
          </a:xfrm>
          <a:prstGeom prst="line">
            <a:avLst/>
          </a:prstGeom>
          <a:ln w="38100" cap="flat" cmpd="sng">
            <a:solidFill>
              <a:srgbClr val="000000"/>
            </a:solidFill>
            <a:prstDash val="solid"/>
            <a:headEnd type="none" w="med" len="med"/>
            <a:tailEnd type="none" w="med" len="med"/>
          </a:ln>
        </p:spPr>
      </p:sp>
      <p:sp>
        <p:nvSpPr>
          <p:cNvPr id="17421" name="Line 13"/>
          <p:cNvSpPr/>
          <p:nvPr/>
        </p:nvSpPr>
        <p:spPr>
          <a:xfrm>
            <a:off x="4953000" y="3261360"/>
            <a:ext cx="762000" cy="0"/>
          </a:xfrm>
          <a:prstGeom prst="line">
            <a:avLst/>
          </a:prstGeom>
          <a:ln w="38100" cap="flat" cmpd="sng">
            <a:solidFill>
              <a:srgbClr val="000000"/>
            </a:solidFill>
            <a:prstDash val="solid"/>
            <a:headEnd type="none" w="med" len="med"/>
            <a:tailEnd type="none" w="med" len="med"/>
          </a:ln>
        </p:spPr>
      </p:sp>
      <p:sp>
        <p:nvSpPr>
          <p:cNvPr id="17422" name="Line 14"/>
          <p:cNvSpPr/>
          <p:nvPr/>
        </p:nvSpPr>
        <p:spPr>
          <a:xfrm>
            <a:off x="2590800" y="3947160"/>
            <a:ext cx="762000" cy="0"/>
          </a:xfrm>
          <a:prstGeom prst="line">
            <a:avLst/>
          </a:prstGeom>
          <a:ln w="38100" cap="flat" cmpd="sng">
            <a:solidFill>
              <a:srgbClr val="000000"/>
            </a:solidFill>
            <a:prstDash val="solid"/>
            <a:headEnd type="none" w="med" len="med"/>
            <a:tailEnd type="none" w="med" len="med"/>
          </a:ln>
        </p:spPr>
      </p:sp>
      <p:sp>
        <p:nvSpPr>
          <p:cNvPr id="17423" name="Line 15"/>
          <p:cNvSpPr/>
          <p:nvPr/>
        </p:nvSpPr>
        <p:spPr>
          <a:xfrm>
            <a:off x="6781800" y="3947160"/>
            <a:ext cx="762000" cy="0"/>
          </a:xfrm>
          <a:prstGeom prst="line">
            <a:avLst/>
          </a:prstGeom>
          <a:ln w="38100" cap="flat" cmpd="sng">
            <a:solidFill>
              <a:srgbClr val="000000"/>
            </a:solidFill>
            <a:prstDash val="solid"/>
            <a:headEnd type="none" w="med" len="med"/>
            <a:tailEnd type="none" w="med" len="med"/>
          </a:ln>
        </p:spPr>
      </p:sp>
      <p:sp>
        <p:nvSpPr>
          <p:cNvPr id="17424" name="Line 16"/>
          <p:cNvSpPr/>
          <p:nvPr/>
        </p:nvSpPr>
        <p:spPr>
          <a:xfrm>
            <a:off x="4648200" y="4632960"/>
            <a:ext cx="685800" cy="0"/>
          </a:xfrm>
          <a:prstGeom prst="line">
            <a:avLst/>
          </a:prstGeom>
          <a:ln w="38100" cap="flat" cmpd="sng">
            <a:solidFill>
              <a:srgbClr val="000000"/>
            </a:solidFill>
            <a:prstDash val="solid"/>
            <a:headEnd type="none" w="med" len="med"/>
            <a:tailEnd type="none" w="med" len="med"/>
          </a:ln>
        </p:spPr>
      </p:sp>
      <p:sp>
        <p:nvSpPr>
          <p:cNvPr id="17425" name="Text Box 17"/>
          <p:cNvSpPr txBox="1"/>
          <p:nvPr/>
        </p:nvSpPr>
        <p:spPr>
          <a:xfrm>
            <a:off x="2514600" y="1902460"/>
            <a:ext cx="381000" cy="368300"/>
          </a:xfrm>
          <a:prstGeom prst="rect">
            <a:avLst/>
          </a:prstGeom>
          <a:noFill/>
          <a:ln w="9525">
            <a:noFill/>
          </a:ln>
        </p:spPr>
        <p:txBody>
          <a:bodyPr>
            <a:spAutoFit/>
          </a:bodyPr>
          <a:p>
            <a:pPr>
              <a:spcBef>
                <a:spcPct val="50000"/>
              </a:spcBef>
            </a:pPr>
            <a:r>
              <a:rPr lang="en-US" altLang="en-US" sz="1800" b="1" dirty="0">
                <a:solidFill>
                  <a:srgbClr val="FF0066"/>
                </a:solidFill>
                <a:latin typeface="Times New Roman" panose="02020603050405020304" charset="0"/>
                <a:cs typeface="Times New Roman" panose="02020603050405020304" charset="0"/>
              </a:rPr>
              <a:t>1</a:t>
            </a:r>
            <a:endParaRPr lang="en-US" altLang="en-US" sz="1800" b="1" dirty="0">
              <a:solidFill>
                <a:srgbClr val="FF0066"/>
              </a:solidFill>
              <a:latin typeface="Times New Roman" panose="02020603050405020304" charset="0"/>
              <a:cs typeface="Times New Roman" panose="02020603050405020304" charset="0"/>
            </a:endParaRPr>
          </a:p>
        </p:txBody>
      </p:sp>
      <p:sp>
        <p:nvSpPr>
          <p:cNvPr id="17426" name="Text Box 18"/>
          <p:cNvSpPr txBox="1"/>
          <p:nvPr/>
        </p:nvSpPr>
        <p:spPr>
          <a:xfrm>
            <a:off x="9842500" y="1869123"/>
            <a:ext cx="381000" cy="368300"/>
          </a:xfrm>
          <a:prstGeom prst="rect">
            <a:avLst/>
          </a:prstGeom>
          <a:noFill/>
          <a:ln w="9525">
            <a:noFill/>
          </a:ln>
        </p:spPr>
        <p:txBody>
          <a:bodyPr>
            <a:spAutoFit/>
          </a:bodyPr>
          <a:p>
            <a:pPr>
              <a:spcBef>
                <a:spcPct val="50000"/>
              </a:spcBef>
            </a:pPr>
            <a:r>
              <a:rPr lang="en-US" altLang="en-US" sz="1800" b="1" dirty="0">
                <a:solidFill>
                  <a:srgbClr val="FF0066"/>
                </a:solidFill>
                <a:latin typeface="Times New Roman" panose="02020603050405020304" charset="0"/>
                <a:cs typeface="Times New Roman" panose="02020603050405020304" charset="0"/>
              </a:rPr>
              <a:t>2</a:t>
            </a:r>
            <a:endParaRPr lang="en-US" altLang="en-US" sz="1800" b="1" dirty="0">
              <a:solidFill>
                <a:srgbClr val="FF0066"/>
              </a:solidFill>
              <a:latin typeface="Times New Roman" panose="02020603050405020304" charset="0"/>
              <a:cs typeface="Times New Roman" panose="02020603050405020304" charset="0"/>
            </a:endParaRPr>
          </a:p>
        </p:txBody>
      </p:sp>
      <p:sp>
        <p:nvSpPr>
          <p:cNvPr id="17427" name="Text Box 19"/>
          <p:cNvSpPr txBox="1"/>
          <p:nvPr/>
        </p:nvSpPr>
        <p:spPr>
          <a:xfrm>
            <a:off x="1981200" y="3261360"/>
            <a:ext cx="381000" cy="368300"/>
          </a:xfrm>
          <a:prstGeom prst="rect">
            <a:avLst/>
          </a:prstGeom>
          <a:noFill/>
          <a:ln w="9525">
            <a:noFill/>
          </a:ln>
        </p:spPr>
        <p:txBody>
          <a:bodyPr>
            <a:spAutoFit/>
          </a:bodyPr>
          <a:p>
            <a:pPr>
              <a:spcBef>
                <a:spcPct val="50000"/>
              </a:spcBef>
            </a:pPr>
            <a:r>
              <a:rPr lang="en-US" altLang="en-US" sz="1800" b="1" dirty="0">
                <a:solidFill>
                  <a:srgbClr val="FF0066"/>
                </a:solidFill>
                <a:latin typeface="Times New Roman" panose="02020603050405020304" charset="0"/>
                <a:cs typeface="Times New Roman" panose="02020603050405020304" charset="0"/>
              </a:rPr>
              <a:t>3</a:t>
            </a:r>
            <a:endParaRPr lang="en-US" altLang="en-US" sz="1800" b="1" dirty="0">
              <a:solidFill>
                <a:srgbClr val="FF0066"/>
              </a:solidFill>
              <a:latin typeface="Times New Roman" panose="02020603050405020304" charset="0"/>
              <a:cs typeface="Times New Roman" panose="02020603050405020304" charset="0"/>
            </a:endParaRPr>
          </a:p>
        </p:txBody>
      </p:sp>
      <p:sp>
        <p:nvSpPr>
          <p:cNvPr id="17428" name="Text Box 20"/>
          <p:cNvSpPr txBox="1"/>
          <p:nvPr/>
        </p:nvSpPr>
        <p:spPr>
          <a:xfrm>
            <a:off x="5181600" y="3261360"/>
            <a:ext cx="381000" cy="368300"/>
          </a:xfrm>
          <a:prstGeom prst="rect">
            <a:avLst/>
          </a:prstGeom>
          <a:noFill/>
          <a:ln w="9525">
            <a:noFill/>
          </a:ln>
        </p:spPr>
        <p:txBody>
          <a:bodyPr>
            <a:spAutoFit/>
          </a:bodyPr>
          <a:p>
            <a:pPr>
              <a:spcBef>
                <a:spcPct val="50000"/>
              </a:spcBef>
            </a:pPr>
            <a:r>
              <a:rPr lang="en-US" altLang="en-US" sz="1800" b="1" dirty="0">
                <a:solidFill>
                  <a:srgbClr val="FF0066"/>
                </a:solidFill>
                <a:latin typeface="Times New Roman" panose="02020603050405020304" charset="0"/>
                <a:cs typeface="Times New Roman" panose="02020603050405020304" charset="0"/>
              </a:rPr>
              <a:t>4</a:t>
            </a:r>
            <a:endParaRPr lang="en-US" altLang="en-US" sz="1800" b="1" dirty="0">
              <a:solidFill>
                <a:srgbClr val="FF0066"/>
              </a:solidFill>
              <a:latin typeface="Times New Roman" panose="02020603050405020304" charset="0"/>
              <a:cs typeface="Times New Roman" panose="02020603050405020304" charset="0"/>
            </a:endParaRPr>
          </a:p>
        </p:txBody>
      </p:sp>
      <p:sp>
        <p:nvSpPr>
          <p:cNvPr id="17429" name="Text Box 21"/>
          <p:cNvSpPr txBox="1"/>
          <p:nvPr/>
        </p:nvSpPr>
        <p:spPr>
          <a:xfrm>
            <a:off x="2819400" y="3934460"/>
            <a:ext cx="381000" cy="368300"/>
          </a:xfrm>
          <a:prstGeom prst="rect">
            <a:avLst/>
          </a:prstGeom>
          <a:noFill/>
          <a:ln w="9525">
            <a:noFill/>
          </a:ln>
        </p:spPr>
        <p:txBody>
          <a:bodyPr>
            <a:spAutoFit/>
          </a:bodyPr>
          <a:p>
            <a:pPr>
              <a:spcBef>
                <a:spcPct val="50000"/>
              </a:spcBef>
            </a:pPr>
            <a:r>
              <a:rPr lang="en-US" altLang="en-US" sz="1800" b="1" dirty="0">
                <a:solidFill>
                  <a:srgbClr val="FF0066"/>
                </a:solidFill>
                <a:latin typeface="Times New Roman" panose="02020603050405020304" charset="0"/>
                <a:cs typeface="Times New Roman" panose="02020603050405020304" charset="0"/>
              </a:rPr>
              <a:t>5</a:t>
            </a:r>
            <a:endParaRPr lang="en-US" altLang="en-US" sz="1800" b="1" dirty="0">
              <a:solidFill>
                <a:srgbClr val="FF0066"/>
              </a:solidFill>
              <a:latin typeface="Times New Roman" panose="02020603050405020304" charset="0"/>
              <a:cs typeface="Times New Roman" panose="02020603050405020304" charset="0"/>
            </a:endParaRPr>
          </a:p>
        </p:txBody>
      </p:sp>
      <p:sp>
        <p:nvSpPr>
          <p:cNvPr id="17430" name="Text Box 22"/>
          <p:cNvSpPr txBox="1"/>
          <p:nvPr/>
        </p:nvSpPr>
        <p:spPr>
          <a:xfrm>
            <a:off x="7010400" y="3947160"/>
            <a:ext cx="381000" cy="368300"/>
          </a:xfrm>
          <a:prstGeom prst="rect">
            <a:avLst/>
          </a:prstGeom>
          <a:noFill/>
          <a:ln w="9525">
            <a:noFill/>
          </a:ln>
        </p:spPr>
        <p:txBody>
          <a:bodyPr>
            <a:spAutoFit/>
          </a:bodyPr>
          <a:p>
            <a:pPr>
              <a:spcBef>
                <a:spcPct val="50000"/>
              </a:spcBef>
            </a:pPr>
            <a:r>
              <a:rPr lang="en-US" altLang="en-US" sz="1800" b="1" dirty="0">
                <a:solidFill>
                  <a:srgbClr val="FF0066"/>
                </a:solidFill>
                <a:latin typeface="Times New Roman" panose="02020603050405020304" charset="0"/>
                <a:cs typeface="Times New Roman" panose="02020603050405020304" charset="0"/>
              </a:rPr>
              <a:t>6</a:t>
            </a:r>
            <a:endParaRPr lang="en-US" altLang="en-US" sz="1800" b="1" dirty="0">
              <a:solidFill>
                <a:srgbClr val="FF0066"/>
              </a:solidFill>
              <a:latin typeface="Times New Roman" panose="02020603050405020304" charset="0"/>
              <a:cs typeface="Times New Roman" panose="02020603050405020304" charset="0"/>
            </a:endParaRPr>
          </a:p>
        </p:txBody>
      </p:sp>
      <p:sp>
        <p:nvSpPr>
          <p:cNvPr id="17431" name="Text Box 23"/>
          <p:cNvSpPr txBox="1"/>
          <p:nvPr/>
        </p:nvSpPr>
        <p:spPr>
          <a:xfrm>
            <a:off x="4876800" y="4632960"/>
            <a:ext cx="381000" cy="368300"/>
          </a:xfrm>
          <a:prstGeom prst="rect">
            <a:avLst/>
          </a:prstGeom>
          <a:noFill/>
          <a:ln w="9525">
            <a:noFill/>
          </a:ln>
        </p:spPr>
        <p:txBody>
          <a:bodyPr>
            <a:spAutoFit/>
          </a:bodyPr>
          <a:p>
            <a:pPr>
              <a:spcBef>
                <a:spcPct val="50000"/>
              </a:spcBef>
            </a:pPr>
            <a:r>
              <a:rPr lang="en-US" altLang="en-US" sz="1800" b="1" dirty="0">
                <a:solidFill>
                  <a:srgbClr val="FF0066"/>
                </a:solidFill>
                <a:latin typeface="Times New Roman" panose="02020603050405020304" charset="0"/>
                <a:cs typeface="Times New Roman" panose="02020603050405020304" charset="0"/>
              </a:rPr>
              <a:t>7</a:t>
            </a:r>
            <a:endParaRPr lang="en-US" altLang="en-US" sz="1800" b="1" dirty="0">
              <a:solidFill>
                <a:srgbClr val="FF0066"/>
              </a:solidFill>
              <a:latin typeface="Times New Roman" panose="02020603050405020304" charset="0"/>
              <a:cs typeface="Times New Roman" panose="02020603050405020304" charset="0"/>
            </a:endParaRPr>
          </a:p>
        </p:txBody>
      </p:sp>
      <p:sp>
        <p:nvSpPr>
          <p:cNvPr id="1444892" name="Text Box 28"/>
          <p:cNvSpPr txBox="1">
            <a:spLocks noChangeArrowheads="1"/>
          </p:cNvSpPr>
          <p:nvPr/>
        </p:nvSpPr>
        <p:spPr bwMode="auto">
          <a:xfrm>
            <a:off x="4953000" y="2842260"/>
            <a:ext cx="828675" cy="430530"/>
          </a:xfrm>
          <a:prstGeom prst="rect">
            <a:avLst/>
          </a:prstGeom>
          <a:solidFill>
            <a:schemeClr val="accent1">
              <a:lumMod val="60000"/>
              <a:lumOff val="40000"/>
            </a:schemeClr>
          </a:solidFill>
          <a:ln w="9525">
            <a:solidFill>
              <a:schemeClr val="accent1"/>
            </a:solidFill>
            <a:miter lim="800000"/>
          </a:ln>
        </p:spPr>
        <p:txBody>
          <a:bodyPr lIns="0" tIns="0" rIns="0" bIns="0">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sz="2800" b="0" i="0" u="none" strike="noStrike" kern="1200" cap="none" spc="0" normalizeH="0" baseline="0" noProof="0" smtClean="0">
                <a:ln>
                  <a:noFill/>
                </a:ln>
                <a:solidFill>
                  <a:srgbClr val="FF0000"/>
                </a:solidFill>
                <a:effectLst/>
                <a:uLnTx/>
                <a:uFillTx/>
                <a:latin typeface="Times New Roman" panose="02020603050405020304" charset="0"/>
                <a:ea typeface="+mn-ea"/>
                <a:cs typeface="Times New Roman" panose="02020603050405020304" charset="0"/>
              </a:rPr>
              <a:t>nó</a:t>
            </a:r>
            <a:endParaRPr kumimoji="0" lang="en-US" sz="2800" b="0" i="0" u="none" strike="noStrike" kern="1200" cap="none" spc="0" normalizeH="0" baseline="0" noProof="0" smtClean="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444893" name="Text Box 29"/>
          <p:cNvSpPr txBox="1">
            <a:spLocks noChangeArrowheads="1"/>
          </p:cNvSpPr>
          <p:nvPr/>
        </p:nvSpPr>
        <p:spPr bwMode="auto">
          <a:xfrm>
            <a:off x="2578100" y="3528060"/>
            <a:ext cx="828675" cy="430530"/>
          </a:xfrm>
          <a:prstGeom prst="rect">
            <a:avLst/>
          </a:prstGeom>
          <a:solidFill>
            <a:schemeClr val="accent1">
              <a:lumMod val="60000"/>
              <a:lumOff val="40000"/>
            </a:schemeClr>
          </a:solidFill>
          <a:ln w="9525">
            <a:solidFill>
              <a:schemeClr val="bg2"/>
            </a:solidFill>
            <a:miter lim="800000"/>
          </a:ln>
        </p:spPr>
        <p:txBody>
          <a:bodyPr lIns="0" tIns="0" rIns="0" bIns="0">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sz="2800" b="0" i="0" u="none" strike="noStrike" kern="1200" cap="none" spc="0" normalizeH="0" baseline="0" noProof="0" smtClean="0">
                <a:ln>
                  <a:noFill/>
                </a:ln>
                <a:solidFill>
                  <a:srgbClr val="FF0000"/>
                </a:solidFill>
                <a:effectLst/>
                <a:uLnTx/>
                <a:uFillTx/>
                <a:latin typeface="Times New Roman" panose="02020603050405020304" charset="0"/>
                <a:ea typeface="+mn-ea"/>
                <a:cs typeface="Times New Roman" panose="02020603050405020304" charset="0"/>
              </a:rPr>
              <a:t>nó</a:t>
            </a:r>
            <a:endParaRPr kumimoji="0" lang="en-US" sz="2800" b="0" i="0" u="none" strike="noStrike" kern="1200" cap="none" spc="0" normalizeH="0" baseline="0" noProof="0" smtClean="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444894" name="Text Box 30"/>
          <p:cNvSpPr txBox="1">
            <a:spLocks noChangeArrowheads="1"/>
          </p:cNvSpPr>
          <p:nvPr/>
        </p:nvSpPr>
        <p:spPr bwMode="auto">
          <a:xfrm>
            <a:off x="4610100" y="4213860"/>
            <a:ext cx="828675" cy="430530"/>
          </a:xfrm>
          <a:prstGeom prst="rect">
            <a:avLst/>
          </a:prstGeom>
          <a:solidFill>
            <a:schemeClr val="accent1">
              <a:lumMod val="60000"/>
              <a:lumOff val="40000"/>
            </a:schemeClr>
          </a:solidFill>
          <a:ln w="9525">
            <a:solidFill>
              <a:schemeClr val="bg2"/>
            </a:solidFill>
            <a:miter lim="800000"/>
          </a:ln>
        </p:spPr>
        <p:txBody>
          <a:bodyPr lIns="0" tIns="0" rIns="0" bIns="0">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sz="2800" b="0" i="0" u="none" strike="noStrike" kern="1200" cap="none" spc="0" normalizeH="0" baseline="0" noProof="0" smtClean="0">
                <a:ln>
                  <a:noFill/>
                </a:ln>
                <a:solidFill>
                  <a:srgbClr val="FF0000"/>
                </a:solidFill>
                <a:effectLst/>
                <a:uLnTx/>
                <a:uFillTx/>
                <a:latin typeface="Times New Roman" panose="02020603050405020304" charset="0"/>
                <a:ea typeface="+mn-ea"/>
                <a:cs typeface="Times New Roman" panose="02020603050405020304" charset="0"/>
              </a:rPr>
              <a:t>nó</a:t>
            </a:r>
            <a:endParaRPr kumimoji="0" lang="en-US" sz="2800" b="0" i="0" u="none" strike="noStrike" kern="1200" cap="none" spc="0" normalizeH="0" baseline="0" noProof="0" smtClean="0">
              <a:ln>
                <a:noFill/>
              </a:ln>
              <a:solidFill>
                <a:srgbClr val="FF0000"/>
              </a:solidFill>
              <a:effectLst/>
              <a:uLnTx/>
              <a:uFillTx/>
              <a:latin typeface="Times New Roman" panose="02020603050405020304" charset="0"/>
              <a:ea typeface="+mn-ea"/>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44892"/>
                                        </p:tgtEl>
                                        <p:attrNameLst>
                                          <p:attrName>style.visibility</p:attrName>
                                        </p:attrNameLst>
                                      </p:cBhvr>
                                      <p:to>
                                        <p:strVal val="visible"/>
                                      </p:to>
                                    </p:set>
                                    <p:animEffect transition="in" filter="wedge">
                                      <p:cBhvr>
                                        <p:cTn id="7" dur="2000"/>
                                        <p:tgtEl>
                                          <p:spTgt spid="144489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444893"/>
                                        </p:tgtEl>
                                        <p:attrNameLst>
                                          <p:attrName>style.visibility</p:attrName>
                                        </p:attrNameLst>
                                      </p:cBhvr>
                                      <p:to>
                                        <p:strVal val="visible"/>
                                      </p:to>
                                    </p:set>
                                    <p:animEffect transition="in" filter="wedge">
                                      <p:cBhvr>
                                        <p:cTn id="12" dur="2000"/>
                                        <p:tgtEl>
                                          <p:spTgt spid="1444893"/>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444894"/>
                                        </p:tgtEl>
                                        <p:attrNameLst>
                                          <p:attrName>style.visibility</p:attrName>
                                        </p:attrNameLst>
                                      </p:cBhvr>
                                      <p:to>
                                        <p:strVal val="visible"/>
                                      </p:to>
                                    </p:set>
                                    <p:animEffect transition="in" filter="wedge">
                                      <p:cBhvr>
                                        <p:cTn id="17" dur="2000"/>
                                        <p:tgtEl>
                                          <p:spTgt spid="1444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92" grpId="0" bldLvl="0" animBg="1"/>
      <p:bldP spid="1444893" grpId="0" bldLvl="0" animBg="1"/>
      <p:bldP spid="144489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mot con vit hat">
            <a:hlinkClick r:id="" action="ppaction://media"/>
          </p:cNvPr>
          <p:cNvPicPr>
            <a:picLocks noChangeAspect="1"/>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058545" y="470535"/>
            <a:ext cx="10270490" cy="529653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7"/>
          <p:cNvSpPr txBox="1">
            <a:spLocks noChangeArrowheads="1"/>
          </p:cNvSpPr>
          <p:nvPr/>
        </p:nvSpPr>
        <p:spPr bwMode="auto">
          <a:xfrm>
            <a:off x="281305" y="323850"/>
            <a:ext cx="1828800" cy="476250"/>
          </a:xfrm>
          <a:prstGeom prst="rect">
            <a:avLst/>
          </a:prstGeom>
          <a:noFill/>
          <a:ln w="9525">
            <a:noFill/>
            <a:miter lim="800000"/>
          </a:ln>
          <a:effectLst/>
        </p:spPr>
        <p:txBody>
          <a:bodyPr>
            <a:spAutoFit/>
            <a:scene3d>
              <a:camera prst="orthographicFront"/>
              <a:lightRig rig="threePt" dir="t"/>
            </a:scene3d>
          </a:bodyPr>
          <a:lstStyle/>
          <a:p>
            <a:pPr marR="0" defTabSz="914400" eaLnBrk="1" hangingPunct="1">
              <a:spcBef>
                <a:spcPct val="50000"/>
              </a:spcBef>
              <a:buClrTx/>
              <a:buSzTx/>
              <a:buFontTx/>
              <a:buNone/>
              <a:defRPr/>
            </a:pPr>
            <a:r>
              <a:rPr kumimoji="0" lang="en-US" sz="2400" b="1" kern="1200" cap="none" spc="0" normalizeH="0" baseline="0" noProof="0" dirty="0">
                <a:solidFill>
                  <a:schemeClr val="tx1"/>
                </a:solidFill>
                <a:effectLst>
                  <a:outerShdw blurRad="38100" dist="19050" dir="2700000" algn="tl" rotWithShape="0">
                    <a:schemeClr val="dk1">
                      <a:alpha val="40000"/>
                    </a:schemeClr>
                  </a:outerShdw>
                </a:effectLst>
                <a:latin typeface="Times New Roman" panose="02020603050405020304" charset="0"/>
                <a:ea typeface="+mn-ea"/>
                <a:cs typeface="+mn-cs"/>
              </a:rPr>
              <a:t>I. </a:t>
            </a:r>
            <a:r>
              <a:rPr kumimoji="0" lang="en-US" sz="2400" b="1" u="sng" kern="1200" cap="none" spc="0" normalizeH="0" baseline="0" noProof="0" dirty="0" err="1">
                <a:solidFill>
                  <a:schemeClr val="tx1"/>
                </a:solidFill>
                <a:effectLst>
                  <a:outerShdw blurRad="38100" dist="19050" dir="2700000" algn="tl" rotWithShape="0">
                    <a:schemeClr val="dk1">
                      <a:alpha val="40000"/>
                    </a:schemeClr>
                  </a:outerShdw>
                </a:effectLst>
                <a:latin typeface="Times New Roman" panose="02020603050405020304" charset="0"/>
                <a:ea typeface="+mn-ea"/>
                <a:cs typeface="+mn-cs"/>
              </a:rPr>
              <a:t>Nhận</a:t>
            </a:r>
            <a:r>
              <a:rPr kumimoji="0" lang="en-US" sz="2400" b="1" u="sng" kern="1200" cap="none" spc="0" normalizeH="0" baseline="0" noProof="0" dirty="0">
                <a:solidFill>
                  <a:schemeClr val="tx1"/>
                </a:solidFill>
                <a:effectLst>
                  <a:outerShdw blurRad="38100" dist="19050" dir="2700000" algn="tl" rotWithShape="0">
                    <a:schemeClr val="dk1">
                      <a:alpha val="40000"/>
                    </a:schemeClr>
                  </a:outerShdw>
                </a:effectLst>
                <a:latin typeface="Times New Roman" panose="02020603050405020304" charset="0"/>
                <a:ea typeface="+mn-ea"/>
                <a:cs typeface="+mn-cs"/>
              </a:rPr>
              <a:t> </a:t>
            </a:r>
            <a:r>
              <a:rPr kumimoji="0" lang="en-US" sz="2400" b="1" u="sng" kern="1200" cap="none" spc="0" normalizeH="0" baseline="0" noProof="0" dirty="0" err="1">
                <a:solidFill>
                  <a:schemeClr val="tx1"/>
                </a:solidFill>
                <a:effectLst>
                  <a:outerShdw blurRad="38100" dist="19050" dir="2700000" algn="tl" rotWithShape="0">
                    <a:schemeClr val="dk1">
                      <a:alpha val="40000"/>
                    </a:schemeClr>
                  </a:outerShdw>
                </a:effectLst>
                <a:latin typeface="Times New Roman" panose="02020603050405020304" charset="0"/>
                <a:ea typeface="+mn-ea"/>
                <a:cs typeface="+mn-cs"/>
              </a:rPr>
              <a:t>xét</a:t>
            </a:r>
            <a:endParaRPr kumimoji="0" lang="en-US" sz="2400" b="1" u="sng" kern="1200" cap="none" spc="0" normalizeH="0" baseline="0" noProof="0" dirty="0" err="1">
              <a:solidFill>
                <a:schemeClr val="tx1"/>
              </a:solidFill>
              <a:effectLst>
                <a:outerShdw blurRad="38100" dist="19050" dir="2700000" algn="tl" rotWithShape="0">
                  <a:schemeClr val="dk1">
                    <a:alpha val="40000"/>
                  </a:schemeClr>
                </a:outerShdw>
              </a:effectLst>
              <a:latin typeface="Times New Roman" panose="02020603050405020304" charset="0"/>
              <a:ea typeface="+mn-ea"/>
              <a:cs typeface="+mn-cs"/>
            </a:endParaRPr>
          </a:p>
        </p:txBody>
      </p:sp>
      <p:sp>
        <p:nvSpPr>
          <p:cNvPr id="8" name="Rectangle 13"/>
          <p:cNvSpPr>
            <a:spLocks noRot="1"/>
          </p:cNvSpPr>
          <p:nvPr/>
        </p:nvSpPr>
        <p:spPr>
          <a:xfrm>
            <a:off x="188595" y="800100"/>
            <a:ext cx="11702415" cy="232029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lnSpc>
                <a:spcPct val="100000"/>
              </a:lnSpc>
              <a:spcBef>
                <a:spcPct val="0"/>
              </a:spcBef>
              <a:buNone/>
            </a:pP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1. Các từ in đậm dưới đây được dùng để làm gì?</a:t>
            </a:r>
            <a:endPar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marL="0" lvl="0" indent="0" eaLnBrk="1" hangingPunct="1">
              <a:lnSpc>
                <a:spcPct val="100000"/>
              </a:lnSpc>
              <a:spcBef>
                <a:spcPct val="0"/>
              </a:spcBef>
              <a:buNone/>
            </a:pP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 Hùng nói: “Theo</a:t>
            </a:r>
            <a:r>
              <a:rPr lang="vi-VN" altLang="en-US" sz="2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vi-VN" altLang="en-US" sz="2800" b="1" i="1" dirty="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tớ</a:t>
            </a:r>
            <a:r>
              <a:rPr lang="vi-VN" altLang="en-US" sz="2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quý nhất là lúa gạo. Các </a:t>
            </a:r>
            <a:r>
              <a:rPr lang="vi-VN" altLang="en-US" sz="2800" b="1" i="1" dirty="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cậu</a:t>
            </a: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có thấy ai không ăn mà sống được không?”</a:t>
            </a:r>
            <a:endPar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marL="0" lvl="0" indent="0" eaLnBrk="1" hangingPunct="1">
              <a:lnSpc>
                <a:spcPct val="100000"/>
              </a:lnSpc>
              <a:spcBef>
                <a:spcPct val="0"/>
              </a:spcBef>
              <a:buNone/>
            </a:pP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Quý và Nam cho là có lí.</a:t>
            </a:r>
            <a:endPar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marL="0" lvl="0" indent="0" eaLnBrk="1" hangingPunct="1">
              <a:lnSpc>
                <a:spcPct val="100000"/>
              </a:lnSpc>
              <a:spcBef>
                <a:spcPct val="0"/>
              </a:spcBef>
              <a:buNone/>
            </a:pP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b) Chích bông sà xuống vườn cải. </a:t>
            </a:r>
            <a:r>
              <a:rPr lang="vi-VN" altLang="en-US" sz="2800" b="1" i="1" dirty="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Nó</a:t>
            </a:r>
            <a:r>
              <a:rPr lang="vi-VN" altLang="en-US" sz="2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tìm bắt sâu bọ.</a:t>
            </a:r>
            <a:endPar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marL="0" lvl="0" indent="0" eaLnBrk="1" hangingPunct="1">
              <a:lnSpc>
                <a:spcPct val="100000"/>
              </a:lnSpc>
              <a:spcBef>
                <a:spcPct val="0"/>
              </a:spcBef>
              <a:buNone/>
            </a:pPr>
            <a:endPar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marL="0" lvl="0" indent="0" eaLnBrk="1" hangingPunct="1">
              <a:lnSpc>
                <a:spcPct val="100000"/>
              </a:lnSpc>
              <a:spcBef>
                <a:spcPct val="0"/>
              </a:spcBef>
              <a:buNone/>
            </a:pP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endParaRPr lang="vi-VN" altLang="en-US" sz="2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11" name="Text Box 7"/>
          <p:cNvSpPr txBox="1"/>
          <p:nvPr/>
        </p:nvSpPr>
        <p:spPr>
          <a:xfrm>
            <a:off x="188595" y="3048000"/>
            <a:ext cx="11866880" cy="2245360"/>
          </a:xfrm>
          <a:prstGeom prst="rect">
            <a:avLst/>
          </a:prstGeom>
          <a:noFill/>
          <a:ln w="9525">
            <a:noFill/>
          </a:ln>
        </p:spPr>
        <p:txBody>
          <a:bodyPr wrap="square">
            <a:spAutoFit/>
            <a:scene3d>
              <a:camera prst="orthographicFront"/>
              <a:lightRig rig="threePt" dir="t"/>
            </a:scene3d>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342900" lvl="0" indent="-342900" eaLnBrk="1" hangingPunct="1">
              <a:lnSpc>
                <a:spcPct val="100000"/>
              </a:lnSpc>
              <a:spcBef>
                <a:spcPct val="50000"/>
              </a:spcBef>
              <a:buNone/>
            </a:pP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2</a:t>
            </a: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Cách dùng những từ in đậm dưới đây có gì giống cách dùng các từ nêu ở bài tập 1?</a:t>
            </a:r>
            <a:endPar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marL="342900" lvl="0" indent="-342900" eaLnBrk="1" hangingPunct="1">
              <a:lnSpc>
                <a:spcPct val="100000"/>
              </a:lnSpc>
              <a:spcBef>
                <a:spcPct val="0"/>
              </a:spcBef>
              <a:buFont typeface="Wingdings" panose="05000000000000000000" pitchFamily="2" charset="2"/>
              <a:buNone/>
            </a:pP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 Tôi rất thích thơ. Em gái tôi cũng </a:t>
            </a:r>
            <a:r>
              <a:rPr lang="en-US" altLang="en-US" sz="2800" b="1" i="1" dirty="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vậy</a:t>
            </a:r>
            <a:r>
              <a:rPr lang="en-US" altLang="en-US" sz="2800" i="1" dirty="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t>
            </a:r>
            <a:endPar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marL="342900" lvl="0" indent="-342900" eaLnBrk="1" hangingPunct="1">
              <a:lnSpc>
                <a:spcPct val="100000"/>
              </a:lnSpc>
              <a:spcBef>
                <a:spcPct val="0"/>
              </a:spcBef>
              <a:buFont typeface="Wingdings" panose="05000000000000000000" pitchFamily="2" charset="2"/>
              <a:buNone/>
            </a:pP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b) Lúa gạo hay vàng đều rất quý. Thời gian cũng </a:t>
            </a:r>
            <a:r>
              <a:rPr lang="en-US" altLang="en-US" sz="2800" b="1" i="1" dirty="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thế</a:t>
            </a: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Nhưng quý nhất là người lao động.</a:t>
            </a:r>
            <a:endPar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cxnSp>
        <p:nvCxnSpPr>
          <p:cNvPr id="2" name="Straight Connector 1"/>
          <p:cNvCxnSpPr/>
          <p:nvPr/>
        </p:nvCxnSpPr>
        <p:spPr>
          <a:xfrm>
            <a:off x="710565" y="1250950"/>
            <a:ext cx="1983740" cy="0"/>
          </a:xfrm>
          <a:prstGeom prst="line">
            <a:avLst/>
          </a:prstGeom>
          <a:ln w="28575" cmpd="sng">
            <a:solidFill>
              <a:srgbClr val="C00000"/>
            </a:solidFill>
            <a:prstDash val="solid"/>
            <a:headEnd type="none"/>
            <a:tailEnd type="none"/>
          </a:ln>
        </p:spPr>
        <p:style>
          <a:lnRef idx="3">
            <a:schemeClr val="dk1"/>
          </a:lnRef>
          <a:fillRef idx="0">
            <a:schemeClr val="dk1"/>
          </a:fillRef>
          <a:effectRef idx="2">
            <a:schemeClr val="dk1"/>
          </a:effectRef>
          <a:fontRef idx="minor">
            <a:schemeClr val="tx1"/>
          </a:fontRef>
        </p:style>
      </p:cxnSp>
      <p:cxnSp>
        <p:nvCxnSpPr>
          <p:cNvPr id="3" name="Straight Connector 2"/>
          <p:cNvCxnSpPr/>
          <p:nvPr/>
        </p:nvCxnSpPr>
        <p:spPr>
          <a:xfrm>
            <a:off x="5042535" y="1250950"/>
            <a:ext cx="1983740" cy="0"/>
          </a:xfrm>
          <a:prstGeom prst="line">
            <a:avLst/>
          </a:prstGeom>
          <a:ln w="28575" cmpd="sng">
            <a:solidFill>
              <a:srgbClr val="C00000"/>
            </a:solidFill>
            <a:prstDash val="solid"/>
            <a:headEnd type="none"/>
            <a:tailEnd type="none"/>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flipV="1">
            <a:off x="618490" y="3891280"/>
            <a:ext cx="810895" cy="1016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0565" y="3495675"/>
            <a:ext cx="3911600" cy="0"/>
          </a:xfrm>
          <a:prstGeom prst="line">
            <a:avLst/>
          </a:prstGeom>
          <a:ln w="28575">
            <a:solidFill>
              <a:srgbClr val="C00000"/>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6884670" y="3526155"/>
            <a:ext cx="4605655" cy="5715"/>
          </a:xfrm>
          <a:prstGeom prst="line">
            <a:avLst/>
          </a:prstGeom>
          <a:ln w="28575">
            <a:solidFill>
              <a:srgbClr val="C00000"/>
            </a:solidFill>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8">
                                            <p:txEl>
                                              <p:charRg st="0" end="48"/>
                                            </p:txEl>
                                          </p:spTgt>
                                        </p:tgtEl>
                                        <p:attrNameLst>
                                          <p:attrName>style.visibility</p:attrName>
                                        </p:attrNameLst>
                                      </p:cBhvr>
                                      <p:to>
                                        <p:strVal val="visible"/>
                                      </p:to>
                                    </p:set>
                                    <p:animScale>
                                      <p:cBhvr>
                                        <p:cTn id="12" dur="1000" decel="50000" fill="hold">
                                          <p:stCondLst>
                                            <p:cond delay="0"/>
                                          </p:stCondLst>
                                        </p:cTn>
                                        <p:tgtEl>
                                          <p:spTgt spid="8">
                                            <p:txEl>
                                              <p:charRg st="0" end="4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xEl>
                                              <p:charRg st="0" end="48"/>
                                            </p:txEl>
                                          </p:spTgt>
                                        </p:tgtEl>
                                        <p:attrNameLst>
                                          <p:attrName>ppt_x</p:attrName>
                                          <p:attrName>ppt_y</p:attrName>
                                        </p:attrNameLst>
                                      </p:cBhvr>
                                    </p:animMotion>
                                    <p:animEffect transition="in" filter="fade">
                                      <p:cBhvr>
                                        <p:cTn id="14" dur="1000"/>
                                        <p:tgtEl>
                                          <p:spTgt spid="8">
                                            <p:txEl>
                                              <p:charRg st="0" end="48"/>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8">
                                            <p:txEl>
                                              <p:charRg st="48" end="151"/>
                                            </p:txEl>
                                          </p:spTgt>
                                        </p:tgtEl>
                                        <p:attrNameLst>
                                          <p:attrName>style.visibility</p:attrName>
                                        </p:attrNameLst>
                                      </p:cBhvr>
                                      <p:to>
                                        <p:strVal val="visible"/>
                                      </p:to>
                                    </p:set>
                                    <p:animScale>
                                      <p:cBhvr>
                                        <p:cTn id="17" dur="1000" decel="50000" fill="hold">
                                          <p:stCondLst>
                                            <p:cond delay="0"/>
                                          </p:stCondLst>
                                        </p:cTn>
                                        <p:tgtEl>
                                          <p:spTgt spid="8">
                                            <p:txEl>
                                              <p:charRg st="48" end="15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8">
                                            <p:txEl>
                                              <p:charRg st="48" end="151"/>
                                            </p:txEl>
                                          </p:spTgt>
                                        </p:tgtEl>
                                        <p:attrNameLst>
                                          <p:attrName>ppt_x</p:attrName>
                                          <p:attrName>ppt_y</p:attrName>
                                        </p:attrNameLst>
                                      </p:cBhvr>
                                    </p:animMotion>
                                    <p:animEffect transition="in" filter="fade">
                                      <p:cBhvr>
                                        <p:cTn id="19" dur="1000"/>
                                        <p:tgtEl>
                                          <p:spTgt spid="8">
                                            <p:txEl>
                                              <p:charRg st="48" end="151"/>
                                            </p:txEl>
                                          </p:spTgt>
                                        </p:tgtEl>
                                      </p:cBhvr>
                                    </p:animEffect>
                                  </p:childTnLst>
                                </p:cTn>
                              </p:par>
                              <p:par>
                                <p:cTn id="20" presetID="52" presetClass="entr" presetSubtype="0" fill="hold" nodeType="withEffect">
                                  <p:stCondLst>
                                    <p:cond delay="0"/>
                                  </p:stCondLst>
                                  <p:childTnLst>
                                    <p:set>
                                      <p:cBhvr>
                                        <p:cTn id="21" dur="1" fill="hold">
                                          <p:stCondLst>
                                            <p:cond delay="0"/>
                                          </p:stCondLst>
                                        </p:cTn>
                                        <p:tgtEl>
                                          <p:spTgt spid="8">
                                            <p:txEl>
                                              <p:charRg st="151" end="176"/>
                                            </p:txEl>
                                          </p:spTgt>
                                        </p:tgtEl>
                                        <p:attrNameLst>
                                          <p:attrName>style.visibility</p:attrName>
                                        </p:attrNameLst>
                                      </p:cBhvr>
                                      <p:to>
                                        <p:strVal val="visible"/>
                                      </p:to>
                                    </p:set>
                                    <p:animScale>
                                      <p:cBhvr>
                                        <p:cTn id="22" dur="1000" decel="50000" fill="hold">
                                          <p:stCondLst>
                                            <p:cond delay="0"/>
                                          </p:stCondLst>
                                        </p:cTn>
                                        <p:tgtEl>
                                          <p:spTgt spid="8">
                                            <p:txEl>
                                              <p:charRg st="151" end="17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8">
                                            <p:txEl>
                                              <p:charRg st="151" end="176"/>
                                            </p:txEl>
                                          </p:spTgt>
                                        </p:tgtEl>
                                        <p:attrNameLst>
                                          <p:attrName>ppt_x</p:attrName>
                                          <p:attrName>ppt_y</p:attrName>
                                        </p:attrNameLst>
                                      </p:cBhvr>
                                    </p:animMotion>
                                    <p:animEffect transition="in" filter="fade">
                                      <p:cBhvr>
                                        <p:cTn id="24" dur="1000"/>
                                        <p:tgtEl>
                                          <p:spTgt spid="8">
                                            <p:txEl>
                                              <p:charRg st="151" end="176"/>
                                            </p:txEl>
                                          </p:spTgt>
                                        </p:tgtEl>
                                      </p:cBhvr>
                                    </p:animEffect>
                                  </p:childTnLst>
                                </p:cTn>
                              </p:par>
                              <p:par>
                                <p:cTn id="25" presetID="52" presetClass="entr" presetSubtype="0" fill="hold" nodeType="withEffect">
                                  <p:stCondLst>
                                    <p:cond delay="0"/>
                                  </p:stCondLst>
                                  <p:childTnLst>
                                    <p:set>
                                      <p:cBhvr>
                                        <p:cTn id="26" dur="1" fill="hold">
                                          <p:stCondLst>
                                            <p:cond delay="0"/>
                                          </p:stCondLst>
                                        </p:cTn>
                                        <p:tgtEl>
                                          <p:spTgt spid="8">
                                            <p:txEl>
                                              <p:charRg st="176" end="228"/>
                                            </p:txEl>
                                          </p:spTgt>
                                        </p:tgtEl>
                                        <p:attrNameLst>
                                          <p:attrName>style.visibility</p:attrName>
                                        </p:attrNameLst>
                                      </p:cBhvr>
                                      <p:to>
                                        <p:strVal val="visible"/>
                                      </p:to>
                                    </p:set>
                                    <p:animScale>
                                      <p:cBhvr>
                                        <p:cTn id="27" dur="1000" decel="50000" fill="hold">
                                          <p:stCondLst>
                                            <p:cond delay="0"/>
                                          </p:stCondLst>
                                        </p:cTn>
                                        <p:tgtEl>
                                          <p:spTgt spid="8">
                                            <p:txEl>
                                              <p:charRg st="176" end="22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xEl>
                                              <p:charRg st="176" end="228"/>
                                            </p:txEl>
                                          </p:spTgt>
                                        </p:tgtEl>
                                        <p:attrNameLst>
                                          <p:attrName>ppt_x</p:attrName>
                                          <p:attrName>ppt_y</p:attrName>
                                        </p:attrNameLst>
                                      </p:cBhvr>
                                    </p:animMotion>
                                    <p:animEffect transition="in" filter="fade">
                                      <p:cBhvr>
                                        <p:cTn id="29" dur="1000"/>
                                        <p:tgtEl>
                                          <p:spTgt spid="8">
                                            <p:txEl>
                                              <p:charRg st="176" end="228"/>
                                            </p:txEl>
                                          </p:spTgt>
                                        </p:tgtEl>
                                      </p:cBhvr>
                                    </p:animEffect>
                                  </p:childTnLst>
                                </p:cTn>
                              </p:par>
                              <p:par>
                                <p:cTn id="30" presetID="52" presetClass="entr" presetSubtype="0" fill="hold" nodeType="withEffect">
                                  <p:stCondLst>
                                    <p:cond delay="0"/>
                                  </p:stCondLst>
                                  <p:childTnLst>
                                    <p:set>
                                      <p:cBhvr>
                                        <p:cTn id="31" dur="1" fill="hold">
                                          <p:stCondLst>
                                            <p:cond delay="0"/>
                                          </p:stCondLst>
                                        </p:cTn>
                                        <p:tgtEl>
                                          <p:spTgt spid="8">
                                            <p:txEl>
                                              <p:charRg st="229" end="236"/>
                                            </p:txEl>
                                          </p:spTgt>
                                        </p:tgtEl>
                                        <p:attrNameLst>
                                          <p:attrName>style.visibility</p:attrName>
                                        </p:attrNameLst>
                                      </p:cBhvr>
                                      <p:to>
                                        <p:strVal val="visible"/>
                                      </p:to>
                                    </p:set>
                                    <p:animScale>
                                      <p:cBhvr>
                                        <p:cTn id="32" dur="1000" decel="50000" fill="hold">
                                          <p:stCondLst>
                                            <p:cond delay="0"/>
                                          </p:stCondLst>
                                        </p:cTn>
                                        <p:tgtEl>
                                          <p:spTgt spid="8">
                                            <p:txEl>
                                              <p:charRg st="229" end="23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8">
                                            <p:txEl>
                                              <p:charRg st="229" end="236"/>
                                            </p:txEl>
                                          </p:spTgt>
                                        </p:tgtEl>
                                        <p:attrNameLst>
                                          <p:attrName>ppt_x</p:attrName>
                                          <p:attrName>ppt_y</p:attrName>
                                        </p:attrNameLst>
                                      </p:cBhvr>
                                    </p:animMotion>
                                    <p:animEffect transition="in" filter="fade">
                                      <p:cBhvr>
                                        <p:cTn id="34" dur="1000"/>
                                        <p:tgtEl>
                                          <p:spTgt spid="8">
                                            <p:txEl>
                                              <p:charRg st="229" end="23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ox(in)">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Text Box 5"/>
          <p:cNvSpPr txBox="1"/>
          <p:nvPr/>
        </p:nvSpPr>
        <p:spPr>
          <a:xfrm>
            <a:off x="4724400" y="0"/>
            <a:ext cx="3124200" cy="70675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endParaRPr lang="en-US" altLang="en-US" sz="4000" dirty="0">
              <a:solidFill>
                <a:srgbClr val="FF3300"/>
              </a:solidFill>
            </a:endParaRPr>
          </a:p>
        </p:txBody>
      </p:sp>
      <p:sp>
        <p:nvSpPr>
          <p:cNvPr id="1397767" name="Text Box 7"/>
          <p:cNvSpPr txBox="1"/>
          <p:nvPr/>
        </p:nvSpPr>
        <p:spPr>
          <a:xfrm>
            <a:off x="168910" y="241935"/>
            <a:ext cx="11915140" cy="9531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800" dirty="0">
                <a:latin typeface="Times New Roman" panose="02020603050405020304" charset="0"/>
                <a:cs typeface="Times New Roman" panose="02020603050405020304" charset="0"/>
              </a:rPr>
              <a:t>1. Các từ ngữ in đậm trong đoạn thơ sau được dùng để chỉ ai? Những từ ngữ đó được viết hoa nhằm biểu lộ điều gì?</a:t>
            </a:r>
            <a:endParaRPr lang="en-US" altLang="en-US" sz="2800" dirty="0">
              <a:latin typeface="Times New Roman" panose="02020603050405020304" charset="0"/>
              <a:cs typeface="Times New Roman" panose="02020603050405020304" charset="0"/>
            </a:endParaRPr>
          </a:p>
        </p:txBody>
      </p:sp>
      <p:sp>
        <p:nvSpPr>
          <p:cNvPr id="1397768" name="Text Box 8"/>
          <p:cNvSpPr txBox="1"/>
          <p:nvPr/>
        </p:nvSpPr>
        <p:spPr>
          <a:xfrm>
            <a:off x="2416175" y="1194753"/>
            <a:ext cx="6858000" cy="56927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800" dirty="0">
                <a:latin typeface="Times New Roman" panose="02020603050405020304" charset="0"/>
                <a:cs typeface="Times New Roman" panose="02020603050405020304" charset="0"/>
              </a:rPr>
              <a:t>	Mình về với </a:t>
            </a:r>
            <a:r>
              <a:rPr lang="en-US" altLang="en-US" sz="2800" b="1" i="1" dirty="0">
                <a:solidFill>
                  <a:srgbClr val="FF0000"/>
                </a:solidFill>
                <a:latin typeface="Times New Roman" panose="02020603050405020304" charset="0"/>
                <a:cs typeface="Times New Roman" panose="02020603050405020304" charset="0"/>
              </a:rPr>
              <a:t>Bác</a:t>
            </a:r>
            <a:r>
              <a:rPr lang="en-US" altLang="en-US" sz="2800" dirty="0">
                <a:latin typeface="Times New Roman" panose="02020603050405020304" charset="0"/>
                <a:cs typeface="Times New Roman" panose="02020603050405020304" charset="0"/>
              </a:rPr>
              <a:t> đường xuôi</a:t>
            </a:r>
            <a:endParaRPr lang="en-US" altLang="en-US" sz="2800"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Thưa giùm Việt Bắc không nguôi nhớ </a:t>
            </a:r>
            <a:r>
              <a:rPr lang="en-US" altLang="en-US" sz="2800" b="1" i="1" dirty="0">
                <a:solidFill>
                  <a:srgbClr val="FF0000"/>
                </a:solidFill>
                <a:latin typeface="Times New Roman" panose="02020603050405020304" charset="0"/>
                <a:cs typeface="Times New Roman" panose="02020603050405020304" charset="0"/>
              </a:rPr>
              <a:t>Người</a:t>
            </a:r>
            <a:endParaRPr lang="en-US" altLang="en-US" sz="2800" b="1" i="1"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	Nhớ </a:t>
            </a:r>
            <a:r>
              <a:rPr lang="en-US" altLang="en-US" sz="2800" b="1" i="1" dirty="0">
                <a:solidFill>
                  <a:srgbClr val="FF0000"/>
                </a:solidFill>
                <a:latin typeface="Times New Roman" panose="02020603050405020304" charset="0"/>
                <a:cs typeface="Times New Roman" panose="02020603050405020304" charset="0"/>
              </a:rPr>
              <a:t>Ông Cụ</a:t>
            </a:r>
            <a:r>
              <a:rPr lang="en-US" altLang="en-US" sz="2800" b="1" i="1" dirty="0">
                <a:latin typeface="Times New Roman" panose="02020603050405020304" charset="0"/>
                <a:cs typeface="Times New Roman" panose="02020603050405020304" charset="0"/>
              </a:rPr>
              <a:t> </a:t>
            </a:r>
            <a:r>
              <a:rPr lang="en-US" altLang="en-US" sz="2800" dirty="0">
                <a:latin typeface="Times New Roman" panose="02020603050405020304" charset="0"/>
                <a:cs typeface="Times New Roman" panose="02020603050405020304" charset="0"/>
              </a:rPr>
              <a:t>mắt sáng ngời</a:t>
            </a:r>
            <a:endParaRPr lang="en-US" altLang="en-US" sz="2800"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Áo nâu túi vải,đẹp tươi lạ thường!</a:t>
            </a:r>
            <a:endParaRPr lang="en-US" altLang="en-US" sz="2800"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	Nhớ </a:t>
            </a:r>
            <a:r>
              <a:rPr lang="en-US" altLang="en-US" sz="2800" b="1" i="1" dirty="0">
                <a:solidFill>
                  <a:srgbClr val="FF0000"/>
                </a:solidFill>
                <a:latin typeface="Times New Roman" panose="02020603050405020304" charset="0"/>
                <a:cs typeface="Times New Roman" panose="02020603050405020304" charset="0"/>
              </a:rPr>
              <a:t>Người</a:t>
            </a:r>
            <a:r>
              <a:rPr lang="en-US" altLang="en-US" sz="2800" b="1" i="1" dirty="0">
                <a:latin typeface="Times New Roman" panose="02020603050405020304" charset="0"/>
                <a:cs typeface="Times New Roman" panose="02020603050405020304" charset="0"/>
              </a:rPr>
              <a:t> </a:t>
            </a:r>
            <a:r>
              <a:rPr lang="en-US" altLang="en-US" sz="2800" dirty="0">
                <a:latin typeface="Times New Roman" panose="02020603050405020304" charset="0"/>
                <a:cs typeface="Times New Roman" panose="02020603050405020304" charset="0"/>
              </a:rPr>
              <a:t>những sáng tinh sương</a:t>
            </a:r>
            <a:endParaRPr lang="en-US" altLang="en-US" sz="2800"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Ung dung yên ngựa trên đường suối reo</a:t>
            </a:r>
            <a:endParaRPr lang="en-US" altLang="en-US" sz="2800"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	Nhớ chân </a:t>
            </a:r>
            <a:r>
              <a:rPr lang="en-US" altLang="en-US" sz="2800" b="1" i="1" dirty="0">
                <a:solidFill>
                  <a:srgbClr val="FF0000"/>
                </a:solidFill>
                <a:latin typeface="Times New Roman" panose="02020603050405020304" charset="0"/>
                <a:cs typeface="Times New Roman" panose="02020603050405020304" charset="0"/>
              </a:rPr>
              <a:t>Người</a:t>
            </a:r>
            <a:r>
              <a:rPr lang="en-US" altLang="en-US" sz="2800" dirty="0">
                <a:latin typeface="Times New Roman" panose="02020603050405020304" charset="0"/>
                <a:cs typeface="Times New Roman" panose="02020603050405020304" charset="0"/>
              </a:rPr>
              <a:t> bước lên đèo</a:t>
            </a:r>
            <a:endParaRPr lang="en-US" altLang="en-US" sz="2800"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b="1" i="1" dirty="0">
                <a:solidFill>
                  <a:srgbClr val="FF0000"/>
                </a:solidFill>
                <a:latin typeface="Times New Roman" panose="02020603050405020304" charset="0"/>
                <a:cs typeface="Times New Roman" panose="02020603050405020304" charset="0"/>
              </a:rPr>
              <a:t>Người</a:t>
            </a:r>
            <a:r>
              <a:rPr lang="en-US" altLang="en-US" sz="2800" dirty="0">
                <a:latin typeface="Times New Roman" panose="02020603050405020304" charset="0"/>
                <a:cs typeface="Times New Roman" panose="02020603050405020304" charset="0"/>
              </a:rPr>
              <a:t> đi, rừng núi trông theo bóng </a:t>
            </a:r>
            <a:r>
              <a:rPr lang="en-US" altLang="en-US" sz="2800" b="1" i="1" dirty="0">
                <a:solidFill>
                  <a:srgbClr val="FF0000"/>
                </a:solidFill>
                <a:latin typeface="Times New Roman" panose="02020603050405020304" charset="0"/>
                <a:cs typeface="Times New Roman" panose="02020603050405020304" charset="0"/>
              </a:rPr>
              <a:t>Người</a:t>
            </a:r>
            <a:r>
              <a:rPr lang="en-US" altLang="en-US" sz="2800" i="1" dirty="0">
                <a:solidFill>
                  <a:srgbClr val="FF0000"/>
                </a:solidFill>
                <a:latin typeface="Times New Roman" panose="02020603050405020304" charset="0"/>
                <a:cs typeface="Times New Roman" panose="02020603050405020304" charset="0"/>
              </a:rPr>
              <a:t>.</a:t>
            </a:r>
            <a:endParaRPr lang="en-US" altLang="en-US" sz="2800" i="1" dirty="0">
              <a:solidFill>
                <a:srgbClr val="FF0000"/>
              </a:solidFill>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					Tố Hữu</a:t>
            </a:r>
            <a:endParaRPr lang="vi-VN" altLang="en-US" sz="2800" dirty="0">
              <a:latin typeface="Times New Roman" panose="02020603050405020304" charset="0"/>
              <a:cs typeface="Times New Roman" panose="02020603050405020304" charset="0"/>
            </a:endParaRPr>
          </a:p>
        </p:txBody>
      </p:sp>
      <p:cxnSp>
        <p:nvCxnSpPr>
          <p:cNvPr id="2" name="Straight Connector 1"/>
          <p:cNvCxnSpPr/>
          <p:nvPr/>
        </p:nvCxnSpPr>
        <p:spPr>
          <a:xfrm>
            <a:off x="648970" y="666750"/>
            <a:ext cx="2587625" cy="1016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6131560" y="676910"/>
            <a:ext cx="27101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00355" y="1118235"/>
            <a:ext cx="493776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97767"/>
                                        </p:tgtEl>
                                        <p:attrNameLst>
                                          <p:attrName>style.visibility</p:attrName>
                                        </p:attrNameLst>
                                      </p:cBhvr>
                                      <p:to>
                                        <p:strVal val="visible"/>
                                      </p:to>
                                    </p:set>
                                    <p:anim calcmode="lin" valueType="num">
                                      <p:cBhvr additive="base">
                                        <p:cTn id="7" dur="500" fill="hold"/>
                                        <p:tgtEl>
                                          <p:spTgt spid="1397767"/>
                                        </p:tgtEl>
                                        <p:attrNameLst>
                                          <p:attrName>ppt_x</p:attrName>
                                        </p:attrNameLst>
                                      </p:cBhvr>
                                      <p:tavLst>
                                        <p:tav tm="0">
                                          <p:val>
                                            <p:strVal val="#ppt_x"/>
                                          </p:val>
                                        </p:tav>
                                        <p:tav tm="100000">
                                          <p:val>
                                            <p:strVal val="#ppt_x"/>
                                          </p:val>
                                        </p:tav>
                                      </p:tavLst>
                                    </p:anim>
                                    <p:anim calcmode="lin" valueType="num">
                                      <p:cBhvr additive="base">
                                        <p:cTn id="8" dur="500" fill="hold"/>
                                        <p:tgtEl>
                                          <p:spTgt spid="139776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97768"/>
                                        </p:tgtEl>
                                        <p:attrNameLst>
                                          <p:attrName>style.visibility</p:attrName>
                                        </p:attrNameLst>
                                      </p:cBhvr>
                                      <p:to>
                                        <p:strVal val="visible"/>
                                      </p:to>
                                    </p:set>
                                    <p:anim calcmode="lin" valueType="num">
                                      <p:cBhvr additive="base">
                                        <p:cTn id="11" dur="500" fill="hold"/>
                                        <p:tgtEl>
                                          <p:spTgt spid="1397768"/>
                                        </p:tgtEl>
                                        <p:attrNameLst>
                                          <p:attrName>ppt_x</p:attrName>
                                        </p:attrNameLst>
                                      </p:cBhvr>
                                      <p:tavLst>
                                        <p:tav tm="0">
                                          <p:val>
                                            <p:strVal val="#ppt_x"/>
                                          </p:val>
                                        </p:tav>
                                        <p:tav tm="100000">
                                          <p:val>
                                            <p:strVal val="#ppt_x"/>
                                          </p:val>
                                        </p:tav>
                                      </p:tavLst>
                                    </p:anim>
                                    <p:anim calcmode="lin" valueType="num">
                                      <p:cBhvr additive="base">
                                        <p:cTn id="12" dur="500" fill="hold"/>
                                        <p:tgtEl>
                                          <p:spTgt spid="139776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6"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par>
                                <p:cTn id="21" presetID="6"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7767" grpId="0"/>
      <p:bldP spid="13977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Text Box 8"/>
          <p:cNvSpPr txBox="1"/>
          <p:nvPr/>
        </p:nvSpPr>
        <p:spPr>
          <a:xfrm>
            <a:off x="1828800" y="609600"/>
            <a:ext cx="8001000" cy="52197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endParaRPr lang="en-US" altLang="en-US" sz="2800" b="1" dirty="0"/>
          </a:p>
        </p:txBody>
      </p:sp>
      <p:pic>
        <p:nvPicPr>
          <p:cNvPr id="45059" name="Picture 4" descr="C:\Users\Hp\Desktop\65166353-small_209964.jpg"/>
          <p:cNvPicPr>
            <a:picLocks noChangeAspect="1"/>
          </p:cNvPicPr>
          <p:nvPr/>
        </p:nvPicPr>
        <p:blipFill>
          <a:blip r:embed="rId1"/>
          <a:stretch>
            <a:fillRect/>
          </a:stretch>
        </p:blipFill>
        <p:spPr>
          <a:xfrm>
            <a:off x="5656263" y="533400"/>
            <a:ext cx="5011737" cy="5867400"/>
          </a:xfrm>
          <a:prstGeom prst="rect">
            <a:avLst/>
          </a:prstGeom>
          <a:noFill/>
          <a:ln w="28575" cap="flat" cmpd="sng">
            <a:solidFill>
              <a:srgbClr val="00B050"/>
            </a:solidFill>
            <a:prstDash val="solid"/>
            <a:miter/>
            <a:headEnd type="none" w="med" len="med"/>
            <a:tailEnd type="none" w="med" len="med"/>
          </a:ln>
        </p:spPr>
      </p:pic>
      <p:pic>
        <p:nvPicPr>
          <p:cNvPr id="45060" name="Picture 5" descr="C:\Users\Hp\Desktop\1368174177TV9005_BH_Thieunhi.jpg"/>
          <p:cNvPicPr>
            <a:picLocks noChangeAspect="1"/>
          </p:cNvPicPr>
          <p:nvPr/>
        </p:nvPicPr>
        <p:blipFill>
          <a:blip r:embed="rId2"/>
          <a:stretch>
            <a:fillRect/>
          </a:stretch>
        </p:blipFill>
        <p:spPr>
          <a:xfrm>
            <a:off x="1600200" y="533400"/>
            <a:ext cx="4572000" cy="5867400"/>
          </a:xfrm>
          <a:prstGeom prst="rect">
            <a:avLst/>
          </a:prstGeom>
          <a:noFill/>
          <a:ln w="28575" cap="flat" cmpd="sng">
            <a:solidFill>
              <a:srgbClr val="00B050"/>
            </a:solidFill>
            <a:prstDash val="solid"/>
            <a:miter/>
            <a:headEnd type="none" w="med" len="med"/>
            <a:tailEnd type="none" w="med" len="med"/>
          </a:ln>
        </p:spPr>
      </p:pic>
    </p:spTree>
  </p:cSld>
  <p:clrMapOvr>
    <a:masterClrMapping/>
  </p:clrMapOvr>
  <p:transition spd="slow">
    <p:diamon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Text Box 5"/>
          <p:cNvSpPr txBox="1"/>
          <p:nvPr/>
        </p:nvSpPr>
        <p:spPr>
          <a:xfrm>
            <a:off x="4724400" y="0"/>
            <a:ext cx="3124200" cy="70675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endParaRPr lang="en-US" altLang="en-US" sz="4000" dirty="0">
              <a:solidFill>
                <a:srgbClr val="FF3300"/>
              </a:solidFill>
            </a:endParaRPr>
          </a:p>
        </p:txBody>
      </p:sp>
      <p:sp>
        <p:nvSpPr>
          <p:cNvPr id="1397767" name="Text Box 7"/>
          <p:cNvSpPr txBox="1"/>
          <p:nvPr/>
        </p:nvSpPr>
        <p:spPr>
          <a:xfrm>
            <a:off x="138430" y="241935"/>
            <a:ext cx="11915140" cy="9531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800" dirty="0">
                <a:latin typeface="Times New Roman" panose="02020603050405020304" charset="0"/>
                <a:cs typeface="Times New Roman" panose="02020603050405020304" charset="0"/>
              </a:rPr>
              <a:t>1. Các từ ngữ in đậm trong đoạn thơ sau được dùng để chỉ ai? Những từ ngữ đó được viết hoa nhằm biểu lộ điều gì?</a:t>
            </a:r>
            <a:endParaRPr lang="en-US" altLang="en-US" sz="2800" dirty="0">
              <a:latin typeface="Times New Roman" panose="02020603050405020304" charset="0"/>
              <a:cs typeface="Times New Roman" panose="02020603050405020304" charset="0"/>
            </a:endParaRPr>
          </a:p>
        </p:txBody>
      </p:sp>
      <p:sp>
        <p:nvSpPr>
          <p:cNvPr id="1397768" name="Text Box 8"/>
          <p:cNvSpPr txBox="1"/>
          <p:nvPr/>
        </p:nvSpPr>
        <p:spPr>
          <a:xfrm>
            <a:off x="2416175" y="1194753"/>
            <a:ext cx="6858000" cy="56927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800" dirty="0">
                <a:latin typeface="Times New Roman" panose="02020603050405020304" charset="0"/>
                <a:cs typeface="Times New Roman" panose="02020603050405020304" charset="0"/>
              </a:rPr>
              <a:t>	Mình về với </a:t>
            </a:r>
            <a:r>
              <a:rPr lang="en-US" altLang="en-US" sz="2800" b="1" i="1" dirty="0">
                <a:solidFill>
                  <a:srgbClr val="FF0000"/>
                </a:solidFill>
                <a:latin typeface="Times New Roman" panose="02020603050405020304" charset="0"/>
                <a:cs typeface="Times New Roman" panose="02020603050405020304" charset="0"/>
              </a:rPr>
              <a:t>Bác</a:t>
            </a:r>
            <a:r>
              <a:rPr lang="en-US" altLang="en-US" sz="2800" dirty="0">
                <a:latin typeface="Times New Roman" panose="02020603050405020304" charset="0"/>
                <a:cs typeface="Times New Roman" panose="02020603050405020304" charset="0"/>
              </a:rPr>
              <a:t> đường xuôi</a:t>
            </a:r>
            <a:endParaRPr lang="en-US" altLang="en-US" sz="2800"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Thưa giùm Việt Bắc không nguôi nhớ </a:t>
            </a:r>
            <a:r>
              <a:rPr lang="en-US" altLang="en-US" sz="2800" b="1" i="1" dirty="0">
                <a:solidFill>
                  <a:srgbClr val="FF0000"/>
                </a:solidFill>
                <a:latin typeface="Times New Roman" panose="02020603050405020304" charset="0"/>
                <a:cs typeface="Times New Roman" panose="02020603050405020304" charset="0"/>
              </a:rPr>
              <a:t>Người</a:t>
            </a:r>
            <a:endParaRPr lang="en-US" altLang="en-US" sz="2800" b="1" i="1"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	Nhớ </a:t>
            </a:r>
            <a:r>
              <a:rPr lang="en-US" altLang="en-US" sz="2800" b="1" i="1" dirty="0">
                <a:solidFill>
                  <a:srgbClr val="FF0000"/>
                </a:solidFill>
                <a:latin typeface="Times New Roman" panose="02020603050405020304" charset="0"/>
                <a:cs typeface="Times New Roman" panose="02020603050405020304" charset="0"/>
              </a:rPr>
              <a:t>Ông Cụ</a:t>
            </a:r>
            <a:r>
              <a:rPr lang="en-US" altLang="en-US" sz="2800" b="1" i="1" dirty="0">
                <a:latin typeface="Times New Roman" panose="02020603050405020304" charset="0"/>
                <a:cs typeface="Times New Roman" panose="02020603050405020304" charset="0"/>
              </a:rPr>
              <a:t> </a:t>
            </a:r>
            <a:r>
              <a:rPr lang="en-US" altLang="en-US" sz="2800" dirty="0">
                <a:latin typeface="Times New Roman" panose="02020603050405020304" charset="0"/>
                <a:cs typeface="Times New Roman" panose="02020603050405020304" charset="0"/>
              </a:rPr>
              <a:t>mắt sáng ngời</a:t>
            </a:r>
            <a:endParaRPr lang="en-US" altLang="en-US" sz="2800"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Áo nâu túi vải,đẹp tươi lạ thường!</a:t>
            </a:r>
            <a:endParaRPr lang="en-US" altLang="en-US" sz="2800"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	Nhớ </a:t>
            </a:r>
            <a:r>
              <a:rPr lang="en-US" altLang="en-US" sz="2800" b="1" i="1" dirty="0">
                <a:solidFill>
                  <a:srgbClr val="FF0000"/>
                </a:solidFill>
                <a:latin typeface="Times New Roman" panose="02020603050405020304" charset="0"/>
                <a:cs typeface="Times New Roman" panose="02020603050405020304" charset="0"/>
              </a:rPr>
              <a:t>Người</a:t>
            </a:r>
            <a:r>
              <a:rPr lang="en-US" altLang="en-US" sz="2800" b="1" i="1" dirty="0">
                <a:latin typeface="Times New Roman" panose="02020603050405020304" charset="0"/>
                <a:cs typeface="Times New Roman" panose="02020603050405020304" charset="0"/>
              </a:rPr>
              <a:t> </a:t>
            </a:r>
            <a:r>
              <a:rPr lang="en-US" altLang="en-US" sz="2800" dirty="0">
                <a:latin typeface="Times New Roman" panose="02020603050405020304" charset="0"/>
                <a:cs typeface="Times New Roman" panose="02020603050405020304" charset="0"/>
              </a:rPr>
              <a:t>những sáng tinh sương</a:t>
            </a:r>
            <a:endParaRPr lang="en-US" altLang="en-US" sz="2800"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Ung dung yên ngựa trên đường suối reo</a:t>
            </a:r>
            <a:endParaRPr lang="en-US" altLang="en-US" sz="2800"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	Nhớ chân </a:t>
            </a:r>
            <a:r>
              <a:rPr lang="en-US" altLang="en-US" sz="2800" b="1" i="1" dirty="0">
                <a:solidFill>
                  <a:srgbClr val="FF0000"/>
                </a:solidFill>
                <a:latin typeface="Times New Roman" panose="02020603050405020304" charset="0"/>
                <a:cs typeface="Times New Roman" panose="02020603050405020304" charset="0"/>
              </a:rPr>
              <a:t>Người</a:t>
            </a:r>
            <a:r>
              <a:rPr lang="en-US" altLang="en-US" sz="2800" dirty="0">
                <a:latin typeface="Times New Roman" panose="02020603050405020304" charset="0"/>
                <a:cs typeface="Times New Roman" panose="02020603050405020304" charset="0"/>
              </a:rPr>
              <a:t> bước lên đèo</a:t>
            </a:r>
            <a:endParaRPr lang="en-US" altLang="en-US" sz="2800" dirty="0">
              <a:latin typeface="Times New Roman" panose="02020603050405020304" charset="0"/>
              <a:cs typeface="Times New Roman" panose="02020603050405020304" charset="0"/>
            </a:endParaRPr>
          </a:p>
          <a:p>
            <a:pPr marL="0" lvl="0" indent="0" eaLnBrk="1" hangingPunct="1">
              <a:spcBef>
                <a:spcPct val="50000"/>
              </a:spcBef>
              <a:buNone/>
            </a:pPr>
            <a:r>
              <a:rPr lang="en-US" altLang="en-US" sz="2800" b="1" i="1" dirty="0">
                <a:solidFill>
                  <a:srgbClr val="FF0000"/>
                </a:solidFill>
                <a:latin typeface="Times New Roman" panose="02020603050405020304" charset="0"/>
                <a:cs typeface="Times New Roman" panose="02020603050405020304" charset="0"/>
              </a:rPr>
              <a:t>Người</a:t>
            </a:r>
            <a:r>
              <a:rPr lang="en-US" altLang="en-US" sz="2800" dirty="0">
                <a:latin typeface="Times New Roman" panose="02020603050405020304" charset="0"/>
                <a:cs typeface="Times New Roman" panose="02020603050405020304" charset="0"/>
              </a:rPr>
              <a:t> đi, rừng núi trông theo bóng </a:t>
            </a:r>
            <a:r>
              <a:rPr lang="en-US" altLang="en-US" sz="2800" b="1" i="1" dirty="0">
                <a:solidFill>
                  <a:srgbClr val="FF0000"/>
                </a:solidFill>
                <a:latin typeface="Times New Roman" panose="02020603050405020304" charset="0"/>
                <a:cs typeface="Times New Roman" panose="02020603050405020304" charset="0"/>
              </a:rPr>
              <a:t>Người</a:t>
            </a:r>
            <a:r>
              <a:rPr lang="en-US" altLang="en-US" sz="2800" i="1" dirty="0">
                <a:solidFill>
                  <a:srgbClr val="FF0000"/>
                </a:solidFill>
                <a:latin typeface="Times New Roman" panose="02020603050405020304" charset="0"/>
                <a:cs typeface="Times New Roman" panose="02020603050405020304" charset="0"/>
              </a:rPr>
              <a:t>.</a:t>
            </a:r>
            <a:endParaRPr lang="en-US" altLang="en-US" sz="2800" i="1" dirty="0">
              <a:solidFill>
                <a:srgbClr val="FF0000"/>
              </a:solidFill>
              <a:latin typeface="Times New Roman" panose="02020603050405020304" charset="0"/>
              <a:cs typeface="Times New Roman" panose="02020603050405020304" charset="0"/>
            </a:endParaRPr>
          </a:p>
          <a:p>
            <a:pPr marL="0" lvl="0" indent="0" eaLnBrk="1" hangingPunct="1">
              <a:spcBef>
                <a:spcPct val="50000"/>
              </a:spcBef>
              <a:buNone/>
            </a:pPr>
            <a:r>
              <a:rPr lang="en-US" altLang="en-US" sz="2800" dirty="0">
                <a:latin typeface="Times New Roman" panose="02020603050405020304" charset="0"/>
                <a:cs typeface="Times New Roman" panose="02020603050405020304" charset="0"/>
              </a:rPr>
              <a:t>					Tố Hữu</a:t>
            </a:r>
            <a:endParaRPr lang="vi-VN" altLang="en-US" sz="2800" dirty="0">
              <a:latin typeface="Times New Roman" panose="02020603050405020304" charset="0"/>
              <a:cs typeface="Times New Roman" panose="02020603050405020304" charset="0"/>
            </a:endParaRPr>
          </a:p>
        </p:txBody>
      </p:sp>
      <p:cxnSp>
        <p:nvCxnSpPr>
          <p:cNvPr id="2" name="Straight Connector 1"/>
          <p:cNvCxnSpPr/>
          <p:nvPr/>
        </p:nvCxnSpPr>
        <p:spPr>
          <a:xfrm>
            <a:off x="679450" y="666750"/>
            <a:ext cx="2587625" cy="1016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6131560" y="676910"/>
            <a:ext cx="27101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00355" y="1118235"/>
            <a:ext cx="493776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10"/>
          <p:cNvSpPr/>
          <p:nvPr/>
        </p:nvSpPr>
        <p:spPr>
          <a:xfrm>
            <a:off x="1971675" y="762000"/>
            <a:ext cx="7239000" cy="37338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en-US" sz="2800" dirty="0">
                <a:latin typeface="Times New Roman" panose="02020603050405020304" charset="0"/>
                <a:cs typeface="Times New Roman" panose="02020603050405020304" charset="0"/>
              </a:rPr>
              <a:t>- Cái cò, cái vạc, cái nông,</a:t>
            </a:r>
            <a:endParaRPr lang="en-US" altLang="en-US" sz="2800" dirty="0">
              <a:latin typeface="Times New Roman" panose="02020603050405020304" charset="0"/>
              <a:cs typeface="Times New Roman" panose="02020603050405020304" charset="0"/>
            </a:endParaRPr>
          </a:p>
          <a:p>
            <a:pPr marL="0" lvl="0" indent="0" algn="ctr" eaLnBrk="1" hangingPunct="1">
              <a:spcBef>
                <a:spcPct val="0"/>
              </a:spcBef>
              <a:buNone/>
            </a:pPr>
            <a:r>
              <a:rPr lang="en-US" altLang="en-US" sz="2800" dirty="0">
                <a:latin typeface="Times New Roman" panose="02020603050405020304" charset="0"/>
                <a:cs typeface="Times New Roman" panose="02020603050405020304" charset="0"/>
              </a:rPr>
              <a:t>Sao mày giẫm lúa nhà ông, hỡi cò?</a:t>
            </a:r>
            <a:endParaRPr lang="en-US" altLang="en-US" sz="2800" dirty="0">
              <a:latin typeface="Times New Roman" panose="02020603050405020304" charset="0"/>
              <a:cs typeface="Times New Roman" panose="02020603050405020304" charset="0"/>
            </a:endParaRPr>
          </a:p>
          <a:p>
            <a:pPr marL="0" lvl="0" indent="0" algn="ctr" eaLnBrk="1" hangingPunct="1">
              <a:spcBef>
                <a:spcPct val="0"/>
              </a:spcBef>
              <a:buNone/>
            </a:pPr>
            <a:r>
              <a:rPr lang="vi-VN" altLang="en-US" sz="2800" dirty="0">
                <a:latin typeface="Times New Roman" panose="02020603050405020304" charset="0"/>
                <a:cs typeface="Times New Roman" panose="02020603050405020304" charset="0"/>
              </a:rPr>
              <a:t>- Không không tôi đứng trên bờ,</a:t>
            </a:r>
            <a:endParaRPr lang="vi-VN" altLang="en-US" sz="2800" dirty="0">
              <a:latin typeface="Times New Roman" panose="02020603050405020304" charset="0"/>
              <a:cs typeface="Times New Roman" panose="02020603050405020304" charset="0"/>
            </a:endParaRPr>
          </a:p>
          <a:p>
            <a:pPr marL="0" lvl="0" indent="0" algn="ctr" eaLnBrk="1" hangingPunct="1">
              <a:spcBef>
                <a:spcPct val="0"/>
              </a:spcBef>
              <a:buNone/>
            </a:pPr>
            <a:r>
              <a:rPr lang="vi-VN" altLang="en-US" sz="2800" dirty="0">
                <a:latin typeface="Times New Roman" panose="02020603050405020304" charset="0"/>
                <a:cs typeface="Times New Roman" panose="02020603050405020304" charset="0"/>
              </a:rPr>
              <a:t>Mẹ con cái diệc đổ ngờ cho tôi.</a:t>
            </a:r>
            <a:endParaRPr lang="vi-VN" altLang="en-US" sz="2800" dirty="0">
              <a:latin typeface="Times New Roman" panose="02020603050405020304" charset="0"/>
              <a:cs typeface="Times New Roman" panose="02020603050405020304" charset="0"/>
            </a:endParaRPr>
          </a:p>
          <a:p>
            <a:pPr marL="0" lvl="0" indent="0" algn="ctr" eaLnBrk="1" hangingPunct="1">
              <a:spcBef>
                <a:spcPct val="0"/>
              </a:spcBef>
              <a:buNone/>
            </a:pPr>
            <a:r>
              <a:rPr lang="vi-VN" altLang="en-US" sz="2800" dirty="0">
                <a:latin typeface="Times New Roman" panose="02020603050405020304" charset="0"/>
                <a:cs typeface="Times New Roman" panose="02020603050405020304" charset="0"/>
              </a:rPr>
              <a:t>Chẳng tin, ông đến mà coi,</a:t>
            </a:r>
            <a:endParaRPr lang="vi-VN" altLang="en-US" sz="2800" dirty="0">
              <a:latin typeface="Times New Roman" panose="02020603050405020304" charset="0"/>
              <a:cs typeface="Times New Roman" panose="02020603050405020304" charset="0"/>
            </a:endParaRPr>
          </a:p>
          <a:p>
            <a:pPr marL="0" lvl="0" indent="0" algn="ctr" eaLnBrk="1" hangingPunct="1">
              <a:spcBef>
                <a:spcPct val="0"/>
              </a:spcBef>
              <a:buNone/>
            </a:pPr>
            <a:r>
              <a:rPr lang="vi-VN" altLang="en-US" sz="2800" dirty="0">
                <a:latin typeface="Times New Roman" panose="02020603050405020304" charset="0"/>
                <a:cs typeface="Times New Roman" panose="02020603050405020304" charset="0"/>
              </a:rPr>
              <a:t>Mẹ con nhà nó còn ngồi đây kia.</a:t>
            </a:r>
            <a:endParaRPr lang="en-US" altLang="en-US" sz="2800" dirty="0">
              <a:solidFill>
                <a:srgbClr val="000000"/>
              </a:solidFill>
              <a:latin typeface="Times New Roman" panose="02020603050405020304" charset="0"/>
              <a:cs typeface="Times New Roman" panose="02020603050405020304" charset="0"/>
            </a:endParaRPr>
          </a:p>
        </p:txBody>
      </p:sp>
      <p:sp>
        <p:nvSpPr>
          <p:cNvPr id="105486" name="Text Box 14"/>
          <p:cNvSpPr txBox="1"/>
          <p:nvPr/>
        </p:nvSpPr>
        <p:spPr>
          <a:xfrm>
            <a:off x="346075" y="240030"/>
            <a:ext cx="9144000" cy="521970"/>
          </a:xfrm>
          <a:prstGeom prst="rect">
            <a:avLst/>
          </a:prstGeom>
          <a:noFill/>
          <a:ln w="9525">
            <a:noFill/>
          </a:ln>
        </p:spPr>
        <p:txBody>
          <a:bodyPr>
            <a:spAutoFit/>
            <a:scene3d>
              <a:camera prst="orthographicFront"/>
              <a:lightRig rig="threePt" dir="t"/>
            </a:scene3d>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2. Tìm những đại từ </a:t>
            </a: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được dùng </a:t>
            </a: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trong bài ca dao sau:</a:t>
            </a:r>
            <a:endPar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105491" name="Line 19"/>
          <p:cNvSpPr/>
          <p:nvPr/>
        </p:nvSpPr>
        <p:spPr>
          <a:xfrm flipV="1">
            <a:off x="3724275" y="1600200"/>
            <a:ext cx="609600" cy="0"/>
          </a:xfrm>
          <a:prstGeom prst="line">
            <a:avLst/>
          </a:prstGeom>
          <a:ln w="38100" cap="flat" cmpd="sng">
            <a:solidFill>
              <a:srgbClr val="FF3300"/>
            </a:solidFill>
            <a:prstDash val="solid"/>
            <a:headEnd type="none" w="med" len="med"/>
            <a:tailEnd type="none" w="med" len="med"/>
          </a:ln>
        </p:spPr>
      </p:sp>
      <p:sp>
        <p:nvSpPr>
          <p:cNvPr id="105493" name="Line 21"/>
          <p:cNvSpPr/>
          <p:nvPr/>
        </p:nvSpPr>
        <p:spPr>
          <a:xfrm flipV="1">
            <a:off x="6315075" y="1610360"/>
            <a:ext cx="533400" cy="0"/>
          </a:xfrm>
          <a:prstGeom prst="line">
            <a:avLst/>
          </a:prstGeom>
          <a:ln w="38100" cap="flat" cmpd="sng">
            <a:solidFill>
              <a:srgbClr val="FF3300"/>
            </a:solidFill>
            <a:prstDash val="solid"/>
            <a:headEnd type="none" w="med" len="med"/>
            <a:tailEnd type="none" w="med" len="med"/>
          </a:ln>
        </p:spPr>
      </p:sp>
      <p:sp>
        <p:nvSpPr>
          <p:cNvPr id="105495" name="Line 23"/>
          <p:cNvSpPr/>
          <p:nvPr/>
        </p:nvSpPr>
        <p:spPr>
          <a:xfrm flipV="1">
            <a:off x="7383780" y="2457450"/>
            <a:ext cx="457200" cy="0"/>
          </a:xfrm>
          <a:prstGeom prst="line">
            <a:avLst/>
          </a:prstGeom>
          <a:ln w="38100" cap="flat" cmpd="sng">
            <a:solidFill>
              <a:srgbClr val="FF3300"/>
            </a:solidFill>
            <a:prstDash val="solid"/>
            <a:headEnd type="none" w="med" len="med"/>
            <a:tailEnd type="none" w="med" len="med"/>
          </a:ln>
        </p:spPr>
      </p:sp>
      <p:sp>
        <p:nvSpPr>
          <p:cNvPr id="105496" name="Line 24"/>
          <p:cNvSpPr/>
          <p:nvPr/>
        </p:nvSpPr>
        <p:spPr>
          <a:xfrm flipV="1">
            <a:off x="5012055" y="3333115"/>
            <a:ext cx="421640" cy="10160"/>
          </a:xfrm>
          <a:prstGeom prst="line">
            <a:avLst/>
          </a:prstGeom>
          <a:ln w="38100" cap="flat" cmpd="sng">
            <a:solidFill>
              <a:srgbClr val="FF3300"/>
            </a:solidFill>
            <a:prstDash val="solid"/>
            <a:headEnd type="none" w="med" len="med"/>
            <a:tailEnd type="none" w="med" len="med"/>
          </a:ln>
        </p:spPr>
      </p:sp>
      <p:sp>
        <p:nvSpPr>
          <p:cNvPr id="105497" name="Line 25"/>
          <p:cNvSpPr/>
          <p:nvPr/>
        </p:nvSpPr>
        <p:spPr>
          <a:xfrm flipV="1">
            <a:off x="5535295" y="2047875"/>
            <a:ext cx="381000" cy="0"/>
          </a:xfrm>
          <a:prstGeom prst="line">
            <a:avLst/>
          </a:prstGeom>
          <a:ln w="38100" cap="flat" cmpd="sng">
            <a:solidFill>
              <a:srgbClr val="FF3300"/>
            </a:solidFill>
            <a:prstDash val="solid"/>
            <a:headEnd type="none" w="med" len="med"/>
            <a:tailEnd type="none" w="med" len="med"/>
          </a:ln>
        </p:spPr>
      </p:sp>
      <p:sp>
        <p:nvSpPr>
          <p:cNvPr id="105498" name="Line 26"/>
          <p:cNvSpPr/>
          <p:nvPr/>
        </p:nvSpPr>
        <p:spPr>
          <a:xfrm flipV="1">
            <a:off x="5241925" y="2897505"/>
            <a:ext cx="554990" cy="11430"/>
          </a:xfrm>
          <a:prstGeom prst="line">
            <a:avLst/>
          </a:prstGeom>
          <a:ln w="38100" cap="flat" cmpd="sng">
            <a:solidFill>
              <a:srgbClr val="FF3300"/>
            </a:solidFill>
            <a:prstDash val="solid"/>
            <a:headEnd type="none" w="med" len="med"/>
            <a:tailEnd type="none" w="med" len="med"/>
          </a:ln>
        </p:spPr>
      </p:sp>
      <p:cxnSp>
        <p:nvCxnSpPr>
          <p:cNvPr id="2" name="Straight Connector 1"/>
          <p:cNvCxnSpPr/>
          <p:nvPr/>
        </p:nvCxnSpPr>
        <p:spPr>
          <a:xfrm flipV="1">
            <a:off x="833755" y="677545"/>
            <a:ext cx="513715" cy="1016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2497455" y="687070"/>
            <a:ext cx="779780" cy="1079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191000" y="666750"/>
            <a:ext cx="306959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105491"/>
                                        </p:tgtEl>
                                        <p:attrNameLst>
                                          <p:attrName>style.visibility</p:attrName>
                                        </p:attrNameLst>
                                      </p:cBhvr>
                                      <p:to>
                                        <p:strVal val="visible"/>
                                      </p:to>
                                    </p:set>
                                    <p:animEffect transition="in" filter="plus(in)">
                                      <p:cBhvr>
                                        <p:cTn id="18" dur="2000"/>
                                        <p:tgtEl>
                                          <p:spTgt spid="105491"/>
                                        </p:tgtEl>
                                      </p:cBhvr>
                                    </p:animEffect>
                                  </p:childTnLst>
                                </p:cTn>
                              </p:par>
                              <p:par>
                                <p:cTn id="19" presetID="13" presetClass="entr" presetSubtype="16" fill="hold" nodeType="withEffect">
                                  <p:stCondLst>
                                    <p:cond delay="0"/>
                                  </p:stCondLst>
                                  <p:childTnLst>
                                    <p:set>
                                      <p:cBhvr>
                                        <p:cTn id="20" dur="1" fill="hold">
                                          <p:stCondLst>
                                            <p:cond delay="0"/>
                                          </p:stCondLst>
                                        </p:cTn>
                                        <p:tgtEl>
                                          <p:spTgt spid="105493"/>
                                        </p:tgtEl>
                                        <p:attrNameLst>
                                          <p:attrName>style.visibility</p:attrName>
                                        </p:attrNameLst>
                                      </p:cBhvr>
                                      <p:to>
                                        <p:strVal val="visible"/>
                                      </p:to>
                                    </p:set>
                                    <p:animEffect transition="in" filter="plus(in)">
                                      <p:cBhvr>
                                        <p:cTn id="21" dur="2000"/>
                                        <p:tgtEl>
                                          <p:spTgt spid="105493"/>
                                        </p:tgtEl>
                                      </p:cBhvr>
                                    </p:animEffect>
                                  </p:childTnLst>
                                </p:cTn>
                              </p:par>
                              <p:par>
                                <p:cTn id="22" presetID="13" presetClass="entr" presetSubtype="16" fill="hold" nodeType="withEffect">
                                  <p:stCondLst>
                                    <p:cond delay="0"/>
                                  </p:stCondLst>
                                  <p:childTnLst>
                                    <p:set>
                                      <p:cBhvr>
                                        <p:cTn id="23" dur="1" fill="hold">
                                          <p:stCondLst>
                                            <p:cond delay="0"/>
                                          </p:stCondLst>
                                        </p:cTn>
                                        <p:tgtEl>
                                          <p:spTgt spid="105495"/>
                                        </p:tgtEl>
                                        <p:attrNameLst>
                                          <p:attrName>style.visibility</p:attrName>
                                        </p:attrNameLst>
                                      </p:cBhvr>
                                      <p:to>
                                        <p:strVal val="visible"/>
                                      </p:to>
                                    </p:set>
                                    <p:animEffect transition="in" filter="plus(in)">
                                      <p:cBhvr>
                                        <p:cTn id="24" dur="2000"/>
                                        <p:tgtEl>
                                          <p:spTgt spid="105495"/>
                                        </p:tgtEl>
                                      </p:cBhvr>
                                    </p:animEffect>
                                  </p:childTnLst>
                                </p:cTn>
                              </p:par>
                              <p:par>
                                <p:cTn id="25" presetID="13" presetClass="entr" presetSubtype="16" fill="hold" nodeType="withEffect">
                                  <p:stCondLst>
                                    <p:cond delay="0"/>
                                  </p:stCondLst>
                                  <p:childTnLst>
                                    <p:set>
                                      <p:cBhvr>
                                        <p:cTn id="26" dur="1" fill="hold">
                                          <p:stCondLst>
                                            <p:cond delay="0"/>
                                          </p:stCondLst>
                                        </p:cTn>
                                        <p:tgtEl>
                                          <p:spTgt spid="105497"/>
                                        </p:tgtEl>
                                        <p:attrNameLst>
                                          <p:attrName>style.visibility</p:attrName>
                                        </p:attrNameLst>
                                      </p:cBhvr>
                                      <p:to>
                                        <p:strVal val="visible"/>
                                      </p:to>
                                    </p:set>
                                    <p:animEffect transition="in" filter="plus(in)">
                                      <p:cBhvr>
                                        <p:cTn id="27" dur="2000"/>
                                        <p:tgtEl>
                                          <p:spTgt spid="105497"/>
                                        </p:tgtEl>
                                      </p:cBhvr>
                                    </p:animEffect>
                                  </p:childTnLst>
                                </p:cTn>
                              </p:par>
                              <p:par>
                                <p:cTn id="28" presetID="13" presetClass="entr" presetSubtype="16" fill="hold" nodeType="withEffect">
                                  <p:stCondLst>
                                    <p:cond delay="0"/>
                                  </p:stCondLst>
                                  <p:childTnLst>
                                    <p:set>
                                      <p:cBhvr>
                                        <p:cTn id="29" dur="1" fill="hold">
                                          <p:stCondLst>
                                            <p:cond delay="0"/>
                                          </p:stCondLst>
                                        </p:cTn>
                                        <p:tgtEl>
                                          <p:spTgt spid="105498"/>
                                        </p:tgtEl>
                                        <p:attrNameLst>
                                          <p:attrName>style.visibility</p:attrName>
                                        </p:attrNameLst>
                                      </p:cBhvr>
                                      <p:to>
                                        <p:strVal val="visible"/>
                                      </p:to>
                                    </p:set>
                                    <p:animEffect transition="in" filter="plus(in)">
                                      <p:cBhvr>
                                        <p:cTn id="30" dur="2000"/>
                                        <p:tgtEl>
                                          <p:spTgt spid="105498"/>
                                        </p:tgtEl>
                                      </p:cBhvr>
                                    </p:animEffect>
                                  </p:childTnLst>
                                </p:cTn>
                              </p:par>
                              <p:par>
                                <p:cTn id="31" presetID="13" presetClass="entr" presetSubtype="16" fill="hold" nodeType="withEffect">
                                  <p:stCondLst>
                                    <p:cond delay="0"/>
                                  </p:stCondLst>
                                  <p:childTnLst>
                                    <p:set>
                                      <p:cBhvr>
                                        <p:cTn id="32" dur="1" fill="hold">
                                          <p:stCondLst>
                                            <p:cond delay="0"/>
                                          </p:stCondLst>
                                        </p:cTn>
                                        <p:tgtEl>
                                          <p:spTgt spid="105496"/>
                                        </p:tgtEl>
                                        <p:attrNameLst>
                                          <p:attrName>style.visibility</p:attrName>
                                        </p:attrNameLst>
                                      </p:cBhvr>
                                      <p:to>
                                        <p:strVal val="visible"/>
                                      </p:to>
                                    </p:set>
                                    <p:animEffect transition="in" filter="plus(in)">
                                      <p:cBhvr>
                                        <p:cTn id="33" dur="2000"/>
                                        <p:tgtEl>
                                          <p:spTgt spid="105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09063" name="Picture 39" descr="conco"/>
          <p:cNvPicPr>
            <a:picLocks noChangeAspect="1"/>
          </p:cNvPicPr>
          <p:nvPr/>
        </p:nvPicPr>
        <p:blipFill>
          <a:blip r:embed="rId1">
            <a:lum bright="12000"/>
          </a:blip>
          <a:srcRect r="6926" b="9030"/>
          <a:stretch>
            <a:fillRect/>
          </a:stretch>
        </p:blipFill>
        <p:spPr>
          <a:xfrm>
            <a:off x="1175385" y="307975"/>
            <a:ext cx="4648200" cy="2998470"/>
          </a:xfrm>
          <a:prstGeom prst="rect">
            <a:avLst/>
          </a:prstGeom>
          <a:noFill/>
          <a:ln w="9525" cap="flat" cmpd="sng">
            <a:solidFill>
              <a:schemeClr val="bg2"/>
            </a:solidFill>
            <a:prstDash val="solid"/>
            <a:miter/>
            <a:headEnd type="none" w="med" len="med"/>
            <a:tailEnd type="none" w="med" len="med"/>
          </a:ln>
        </p:spPr>
      </p:pic>
      <p:sp>
        <p:nvSpPr>
          <p:cNvPr id="37898" name="Text Box 10"/>
          <p:cNvSpPr txBox="1">
            <a:spLocks noChangeArrowheads="1"/>
          </p:cNvSpPr>
          <p:nvPr/>
        </p:nvSpPr>
        <p:spPr bwMode="auto">
          <a:xfrm>
            <a:off x="2726690" y="2675255"/>
            <a:ext cx="1676400" cy="52197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R="0" algn="ctr" defTabSz="914400">
              <a:spcBef>
                <a:spcPct val="50000"/>
              </a:spcBef>
              <a:buClrTx/>
              <a:buSzTx/>
              <a:buFontTx/>
              <a:buNone/>
              <a:defRPr/>
            </a:pPr>
            <a:r>
              <a:rPr kumimoji="0" lang="en-US" sz="2800" b="1" kern="1200" cap="none" spc="0" normalizeH="0" baseline="0" noProof="0">
                <a:solidFill>
                  <a:srgbClr val="FF0000"/>
                </a:solidFill>
                <a:latin typeface="Times New Roman" panose="02020603050405020304" charset="0"/>
                <a:ea typeface="+mn-ea"/>
                <a:cs typeface="+mn-cs"/>
              </a:rPr>
              <a:t>Con cò</a:t>
            </a:r>
            <a:endParaRPr kumimoji="0" lang="en-US" sz="2800" b="1" kern="1200" cap="none" spc="0" normalizeH="0" baseline="0" noProof="0">
              <a:solidFill>
                <a:srgbClr val="FF0000"/>
              </a:solidFill>
              <a:latin typeface="Times New Roman" panose="02020603050405020304" charset="0"/>
              <a:ea typeface="+mn-ea"/>
              <a:cs typeface="+mn-cs"/>
            </a:endParaRPr>
          </a:p>
        </p:txBody>
      </p:sp>
      <p:pic>
        <p:nvPicPr>
          <p:cNvPr id="4" name="Picture 38" descr="con vac"/>
          <p:cNvPicPr>
            <a:picLocks noChangeAspect="1"/>
          </p:cNvPicPr>
          <p:nvPr/>
        </p:nvPicPr>
        <p:blipFill>
          <a:blip r:embed="rId2"/>
          <a:srcRect l="7755" r="14706"/>
          <a:stretch>
            <a:fillRect/>
          </a:stretch>
        </p:blipFill>
        <p:spPr>
          <a:xfrm>
            <a:off x="6371590" y="3573145"/>
            <a:ext cx="4495800" cy="3202940"/>
          </a:xfrm>
          <a:prstGeom prst="rect">
            <a:avLst/>
          </a:prstGeom>
          <a:noFill/>
          <a:ln w="9525">
            <a:noFill/>
          </a:ln>
        </p:spPr>
      </p:pic>
      <p:sp>
        <p:nvSpPr>
          <p:cNvPr id="5" name="Text Box 14"/>
          <p:cNvSpPr txBox="1">
            <a:spLocks noChangeArrowheads="1"/>
          </p:cNvSpPr>
          <p:nvPr/>
        </p:nvSpPr>
        <p:spPr bwMode="auto">
          <a:xfrm>
            <a:off x="7853680" y="6043295"/>
            <a:ext cx="1676400" cy="52197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p>
            <a:pPr marR="0" algn="ctr" defTabSz="914400">
              <a:spcBef>
                <a:spcPct val="50000"/>
              </a:spcBef>
              <a:buClrTx/>
              <a:buSzTx/>
              <a:buFontTx/>
              <a:buNone/>
              <a:defRPr/>
            </a:pPr>
            <a:r>
              <a:rPr kumimoji="0" lang="en-US" sz="2800" b="1" kern="1200" cap="none" spc="0" normalizeH="0" baseline="0" noProof="0">
                <a:solidFill>
                  <a:srgbClr val="FF0000"/>
                </a:solidFill>
                <a:latin typeface="Times New Roman" panose="02020603050405020304" charset="0"/>
                <a:ea typeface="+mn-ea"/>
                <a:cs typeface="+mn-cs"/>
              </a:rPr>
              <a:t>Con vạc</a:t>
            </a:r>
            <a:endParaRPr kumimoji="0" lang="en-US" sz="2800" b="1" kern="1200" cap="none" spc="0" normalizeH="0" baseline="0" noProof="0">
              <a:solidFill>
                <a:srgbClr val="FF0000"/>
              </a:solidFill>
              <a:latin typeface="Times New Roman" panose="02020603050405020304" charset="0"/>
              <a:ea typeface="+mn-ea"/>
              <a:cs typeface="+mn-cs"/>
            </a:endParaRPr>
          </a:p>
        </p:txBody>
      </p:sp>
      <p:pic>
        <p:nvPicPr>
          <p:cNvPr id="6" name="Picture 40" descr="bo nong"/>
          <p:cNvPicPr>
            <a:picLocks noChangeAspect="1"/>
          </p:cNvPicPr>
          <p:nvPr/>
        </p:nvPicPr>
        <p:blipFill>
          <a:blip r:embed="rId3">
            <a:lum bright="12000"/>
          </a:blip>
          <a:stretch>
            <a:fillRect/>
          </a:stretch>
        </p:blipFill>
        <p:spPr>
          <a:xfrm>
            <a:off x="1240790" y="3573145"/>
            <a:ext cx="4648200" cy="3159760"/>
          </a:xfrm>
          <a:prstGeom prst="rect">
            <a:avLst/>
          </a:prstGeom>
          <a:noFill/>
          <a:ln w="9525" cap="flat" cmpd="sng">
            <a:solidFill>
              <a:schemeClr val="bg2"/>
            </a:solidFill>
            <a:prstDash val="solid"/>
            <a:miter/>
            <a:headEnd type="none" w="med" len="med"/>
            <a:tailEnd type="none" w="med" len="med"/>
          </a:ln>
        </p:spPr>
      </p:pic>
      <p:sp>
        <p:nvSpPr>
          <p:cNvPr id="7" name="Text Box 13"/>
          <p:cNvSpPr txBox="1">
            <a:spLocks noChangeArrowheads="1"/>
          </p:cNvSpPr>
          <p:nvPr/>
        </p:nvSpPr>
        <p:spPr bwMode="auto">
          <a:xfrm>
            <a:off x="2280285" y="5835015"/>
            <a:ext cx="2438400" cy="52197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p>
            <a:pPr marR="0" algn="ctr" defTabSz="914400">
              <a:spcBef>
                <a:spcPct val="50000"/>
              </a:spcBef>
              <a:buClrTx/>
              <a:buSzTx/>
              <a:buFontTx/>
              <a:buNone/>
              <a:defRPr/>
            </a:pPr>
            <a:r>
              <a:rPr kumimoji="0" lang="en-US" sz="2800" b="1" kern="1200" cap="none" spc="0" normalizeH="0" baseline="0" noProof="0">
                <a:solidFill>
                  <a:srgbClr val="FF0000"/>
                </a:solidFill>
                <a:latin typeface="Times New Roman" panose="02020603050405020304" charset="0"/>
                <a:ea typeface="+mn-ea"/>
                <a:cs typeface="+mn-cs"/>
              </a:rPr>
              <a:t>Con bồ nông</a:t>
            </a:r>
            <a:endParaRPr kumimoji="0" lang="en-US" sz="2800" b="1" kern="1200" cap="none" spc="0" normalizeH="0" baseline="0" noProof="0">
              <a:solidFill>
                <a:srgbClr val="FF0000"/>
              </a:solidFill>
              <a:latin typeface="Times New Roman" panose="02020603050405020304" charset="0"/>
              <a:ea typeface="+mn-ea"/>
              <a:cs typeface="+mn-cs"/>
            </a:endParaRPr>
          </a:p>
        </p:txBody>
      </p:sp>
      <p:grpSp>
        <p:nvGrpSpPr>
          <p:cNvPr id="12" name="Group 12"/>
          <p:cNvGrpSpPr>
            <a:grpSpLocks noGrp="1" noChangeAspect="1"/>
          </p:cNvGrpSpPr>
          <p:nvPr/>
        </p:nvGrpSpPr>
        <p:grpSpPr>
          <a:xfrm>
            <a:off x="6292850" y="358140"/>
            <a:ext cx="4495800" cy="3365500"/>
            <a:chOff x="5081588" y="3543300"/>
            <a:chExt cx="3322637" cy="2870200"/>
          </a:xfrm>
        </p:grpSpPr>
        <p:pic>
          <p:nvPicPr>
            <p:cNvPr id="13" name="Picture 10" descr="Con Diec 3mau.jpg"/>
            <p:cNvPicPr>
              <a:picLocks noRot="1" noChangeAspect="1" noMove="1" noResize="1"/>
            </p:cNvPicPr>
            <p:nvPr isPhoto="1"/>
          </p:nvPicPr>
          <p:blipFill>
            <a:blip r:embed="rId4">
              <a:lum/>
            </a:blip>
            <a:stretch>
              <a:fillRect/>
            </a:stretch>
          </p:blipFill>
          <p:spPr>
            <a:xfrm>
              <a:off x="5081588" y="3543300"/>
              <a:ext cx="3322637" cy="2514600"/>
            </a:xfrm>
            <a:prstGeom prst="roundRect">
              <a:avLst>
                <a:gd name="adj" fmla="val 6500"/>
              </a:avLst>
            </a:prstGeom>
            <a:noFill/>
            <a:ln>
              <a:noFill/>
            </a:ln>
          </p:spPr>
        </p:pic>
        <p:sp>
          <p:nvSpPr>
            <p:cNvPr id="14" name="Rectangle 11"/>
            <p:cNvSpPr/>
            <p:nvPr/>
          </p:nvSpPr>
          <p:spPr>
            <a:xfrm>
              <a:off x="5081588" y="6070600"/>
              <a:ext cx="3322637" cy="342900"/>
            </a:xfrm>
            <a:prstGeom prst="rect">
              <a:avLst/>
            </a:prstGeom>
            <a:noFill/>
            <a:ln w="9525">
              <a:noFill/>
            </a:ln>
          </p:spPr>
          <p:txBody>
            <a:bodyPr anchor="ctr" anchorCtr="0"/>
            <a:p>
              <a:pPr algn="ctr" eaLnBrk="1" hangingPunct="1"/>
              <a:endParaRPr lang="en-US" altLang="en-US" sz="1600" dirty="0">
                <a:latin typeface="Calibri" panose="020F0502020204030204" charset="0"/>
                <a:ea typeface="Arial" panose="020B0604020202020204" pitchFamily="34" charset="0"/>
              </a:endParaRPr>
            </a:p>
          </p:txBody>
        </p:sp>
      </p:grpSp>
      <p:sp>
        <p:nvSpPr>
          <p:cNvPr id="15" name="Text Box 12"/>
          <p:cNvSpPr txBox="1">
            <a:spLocks noChangeArrowheads="1"/>
          </p:cNvSpPr>
          <p:nvPr/>
        </p:nvSpPr>
        <p:spPr bwMode="auto">
          <a:xfrm>
            <a:off x="7853680" y="2519680"/>
            <a:ext cx="1676400" cy="52197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p>
            <a:pPr marR="0" algn="ctr" defTabSz="914400">
              <a:spcBef>
                <a:spcPct val="50000"/>
              </a:spcBef>
              <a:buClrTx/>
              <a:buSzTx/>
              <a:buFontTx/>
              <a:buNone/>
              <a:defRPr/>
            </a:pPr>
            <a:r>
              <a:rPr kumimoji="0" lang="en-US" sz="2800" b="1" kern="1200" cap="none" spc="0" normalizeH="0" baseline="0" noProof="0">
                <a:solidFill>
                  <a:srgbClr val="FF0000"/>
                </a:solidFill>
                <a:latin typeface="Times New Roman" panose="02020603050405020304" charset="0"/>
                <a:ea typeface="+mn-ea"/>
                <a:cs typeface="+mn-cs"/>
              </a:rPr>
              <a:t>Con diệc</a:t>
            </a:r>
            <a:endParaRPr kumimoji="0" lang="en-US" sz="2800" b="1" kern="1200" cap="none" spc="0" normalizeH="0" baseline="0" noProof="0">
              <a:solidFill>
                <a:srgbClr val="FF0000"/>
              </a:solidFill>
              <a:latin typeface="Times New Roman" panose="0202060305040502030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90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8" grpId="0" animBg="1"/>
      <p:bldP spid="37898" grpId="1" animBg="1"/>
      <p:bldP spid="15" grpId="0" animBg="1"/>
      <p:bldP spid="15" grpId="1" animBg="1"/>
      <p:bldP spid="5" grpId="0" animBg="1"/>
      <p:bldP spid="7" grpId="0" animBg="1"/>
      <p:bldP spid="5" grpId="1"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10"/>
          <p:cNvSpPr/>
          <p:nvPr/>
        </p:nvSpPr>
        <p:spPr>
          <a:xfrm>
            <a:off x="1992630" y="762000"/>
            <a:ext cx="7239000" cy="37338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en-US" sz="2800" dirty="0">
                <a:latin typeface="Times New Roman" panose="02020603050405020304" charset="0"/>
                <a:cs typeface="Times New Roman" panose="02020603050405020304" charset="0"/>
              </a:rPr>
              <a:t>- Cái cò, cái vạc, cái nông,</a:t>
            </a:r>
            <a:endParaRPr lang="en-US" altLang="en-US" sz="2800" dirty="0">
              <a:latin typeface="Times New Roman" panose="02020603050405020304" charset="0"/>
              <a:cs typeface="Times New Roman" panose="02020603050405020304" charset="0"/>
            </a:endParaRPr>
          </a:p>
          <a:p>
            <a:pPr marL="0" lvl="0" indent="0" algn="ctr" eaLnBrk="1" hangingPunct="1">
              <a:spcBef>
                <a:spcPct val="0"/>
              </a:spcBef>
              <a:buNone/>
            </a:pPr>
            <a:r>
              <a:rPr lang="en-US" altLang="en-US" sz="2800" dirty="0">
                <a:latin typeface="Times New Roman" panose="02020603050405020304" charset="0"/>
                <a:cs typeface="Times New Roman" panose="02020603050405020304" charset="0"/>
              </a:rPr>
              <a:t>Sao mày giẫm lúa nhà ông, hỡi cò?</a:t>
            </a:r>
            <a:endParaRPr lang="en-US" altLang="en-US" sz="2800" dirty="0">
              <a:latin typeface="Times New Roman" panose="02020603050405020304" charset="0"/>
              <a:cs typeface="Times New Roman" panose="02020603050405020304" charset="0"/>
            </a:endParaRPr>
          </a:p>
          <a:p>
            <a:pPr marL="0" lvl="0" indent="0" algn="ctr" eaLnBrk="1" hangingPunct="1">
              <a:spcBef>
                <a:spcPct val="0"/>
              </a:spcBef>
              <a:buNone/>
            </a:pPr>
            <a:r>
              <a:rPr lang="vi-VN" altLang="en-US" sz="2800" dirty="0">
                <a:latin typeface="Times New Roman" panose="02020603050405020304" charset="0"/>
                <a:cs typeface="Times New Roman" panose="02020603050405020304" charset="0"/>
              </a:rPr>
              <a:t>- Không không tôi đứng trên bờ,</a:t>
            </a:r>
            <a:endParaRPr lang="vi-VN" altLang="en-US" sz="2800" dirty="0">
              <a:latin typeface="Times New Roman" panose="02020603050405020304" charset="0"/>
              <a:cs typeface="Times New Roman" panose="02020603050405020304" charset="0"/>
            </a:endParaRPr>
          </a:p>
          <a:p>
            <a:pPr marL="0" lvl="0" indent="0" algn="ctr" eaLnBrk="1" hangingPunct="1">
              <a:spcBef>
                <a:spcPct val="0"/>
              </a:spcBef>
              <a:buNone/>
            </a:pPr>
            <a:r>
              <a:rPr lang="vi-VN" altLang="en-US" sz="2800" dirty="0">
                <a:latin typeface="Times New Roman" panose="02020603050405020304" charset="0"/>
                <a:cs typeface="Times New Roman" panose="02020603050405020304" charset="0"/>
              </a:rPr>
              <a:t>Mẹ con cái diệc đổ ngờ cho tôi.</a:t>
            </a:r>
            <a:endParaRPr lang="vi-VN" altLang="en-US" sz="2800" dirty="0">
              <a:latin typeface="Times New Roman" panose="02020603050405020304" charset="0"/>
              <a:cs typeface="Times New Roman" panose="02020603050405020304" charset="0"/>
            </a:endParaRPr>
          </a:p>
          <a:p>
            <a:pPr marL="0" lvl="0" indent="0" algn="ctr" eaLnBrk="1" hangingPunct="1">
              <a:spcBef>
                <a:spcPct val="0"/>
              </a:spcBef>
              <a:buNone/>
            </a:pPr>
            <a:r>
              <a:rPr lang="vi-VN" altLang="en-US" sz="2800" dirty="0">
                <a:latin typeface="Times New Roman" panose="02020603050405020304" charset="0"/>
                <a:cs typeface="Times New Roman" panose="02020603050405020304" charset="0"/>
              </a:rPr>
              <a:t>Chẳng tin, ông đến mà coi,</a:t>
            </a:r>
            <a:endParaRPr lang="vi-VN" altLang="en-US" sz="2800" dirty="0">
              <a:latin typeface="Times New Roman" panose="02020603050405020304" charset="0"/>
              <a:cs typeface="Times New Roman" panose="02020603050405020304" charset="0"/>
            </a:endParaRPr>
          </a:p>
          <a:p>
            <a:pPr marL="0" lvl="0" indent="0" algn="ctr" eaLnBrk="1" hangingPunct="1">
              <a:spcBef>
                <a:spcPct val="0"/>
              </a:spcBef>
              <a:buNone/>
            </a:pPr>
            <a:r>
              <a:rPr lang="vi-VN" altLang="en-US" sz="2800" dirty="0">
                <a:latin typeface="Times New Roman" panose="02020603050405020304" charset="0"/>
                <a:cs typeface="Times New Roman" panose="02020603050405020304" charset="0"/>
              </a:rPr>
              <a:t>Mẹ con nhà nó còn ngồi đây kia.</a:t>
            </a:r>
            <a:endParaRPr lang="en-US" altLang="en-US" sz="2800" dirty="0">
              <a:solidFill>
                <a:srgbClr val="000000"/>
              </a:solidFill>
              <a:latin typeface="Times New Roman" panose="02020603050405020304" charset="0"/>
              <a:cs typeface="Times New Roman" panose="02020603050405020304" charset="0"/>
            </a:endParaRPr>
          </a:p>
        </p:txBody>
      </p:sp>
      <p:sp>
        <p:nvSpPr>
          <p:cNvPr id="105486" name="Text Box 14"/>
          <p:cNvSpPr txBox="1"/>
          <p:nvPr/>
        </p:nvSpPr>
        <p:spPr>
          <a:xfrm>
            <a:off x="346075" y="240030"/>
            <a:ext cx="9144000" cy="521970"/>
          </a:xfrm>
          <a:prstGeom prst="rect">
            <a:avLst/>
          </a:prstGeom>
          <a:noFill/>
          <a:ln w="9525">
            <a:noFill/>
          </a:ln>
        </p:spPr>
        <p:txBody>
          <a:bodyPr>
            <a:spAutoFit/>
            <a:scene3d>
              <a:camera prst="orthographicFront"/>
              <a:lightRig rig="threePt" dir="t"/>
            </a:scene3d>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2. Tìm những đại từ </a:t>
            </a:r>
            <a:r>
              <a:rPr lang="vi-V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được dùng </a:t>
            </a:r>
            <a:r>
              <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trong bài ca dao sau:</a:t>
            </a:r>
            <a:endParaRPr lang="en-US"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105491" name="Line 19"/>
          <p:cNvSpPr/>
          <p:nvPr/>
        </p:nvSpPr>
        <p:spPr>
          <a:xfrm flipV="1">
            <a:off x="3724275" y="1600200"/>
            <a:ext cx="609600" cy="0"/>
          </a:xfrm>
          <a:prstGeom prst="line">
            <a:avLst/>
          </a:prstGeom>
          <a:ln w="38100" cap="flat" cmpd="sng">
            <a:solidFill>
              <a:srgbClr val="FF3300"/>
            </a:solidFill>
            <a:prstDash val="solid"/>
            <a:headEnd type="none" w="med" len="med"/>
            <a:tailEnd type="none" w="med" len="med"/>
          </a:ln>
        </p:spPr>
      </p:sp>
      <p:sp>
        <p:nvSpPr>
          <p:cNvPr id="105493" name="Line 21"/>
          <p:cNvSpPr/>
          <p:nvPr/>
        </p:nvSpPr>
        <p:spPr>
          <a:xfrm flipV="1">
            <a:off x="6315075" y="1610360"/>
            <a:ext cx="533400" cy="0"/>
          </a:xfrm>
          <a:prstGeom prst="line">
            <a:avLst/>
          </a:prstGeom>
          <a:ln w="38100" cap="flat" cmpd="sng">
            <a:solidFill>
              <a:srgbClr val="FF3300"/>
            </a:solidFill>
            <a:prstDash val="solid"/>
            <a:headEnd type="none" w="med" len="med"/>
            <a:tailEnd type="none" w="med" len="med"/>
          </a:ln>
        </p:spPr>
      </p:sp>
      <p:sp>
        <p:nvSpPr>
          <p:cNvPr id="105495" name="Line 23"/>
          <p:cNvSpPr/>
          <p:nvPr/>
        </p:nvSpPr>
        <p:spPr>
          <a:xfrm flipV="1">
            <a:off x="7383780" y="2457450"/>
            <a:ext cx="457200" cy="0"/>
          </a:xfrm>
          <a:prstGeom prst="line">
            <a:avLst/>
          </a:prstGeom>
          <a:ln w="38100" cap="flat" cmpd="sng">
            <a:solidFill>
              <a:srgbClr val="FF3300"/>
            </a:solidFill>
            <a:prstDash val="solid"/>
            <a:headEnd type="none" w="med" len="med"/>
            <a:tailEnd type="none" w="med" len="med"/>
          </a:ln>
        </p:spPr>
      </p:sp>
      <p:sp>
        <p:nvSpPr>
          <p:cNvPr id="105496" name="Line 24"/>
          <p:cNvSpPr/>
          <p:nvPr/>
        </p:nvSpPr>
        <p:spPr>
          <a:xfrm flipV="1">
            <a:off x="5012055" y="3333115"/>
            <a:ext cx="421640" cy="10160"/>
          </a:xfrm>
          <a:prstGeom prst="line">
            <a:avLst/>
          </a:prstGeom>
          <a:ln w="38100" cap="flat" cmpd="sng">
            <a:solidFill>
              <a:srgbClr val="FF3300"/>
            </a:solidFill>
            <a:prstDash val="solid"/>
            <a:headEnd type="none" w="med" len="med"/>
            <a:tailEnd type="none" w="med" len="med"/>
          </a:ln>
        </p:spPr>
      </p:sp>
      <p:sp>
        <p:nvSpPr>
          <p:cNvPr id="105497" name="Line 25"/>
          <p:cNvSpPr/>
          <p:nvPr/>
        </p:nvSpPr>
        <p:spPr>
          <a:xfrm flipV="1">
            <a:off x="5535295" y="2047875"/>
            <a:ext cx="381000" cy="0"/>
          </a:xfrm>
          <a:prstGeom prst="line">
            <a:avLst/>
          </a:prstGeom>
          <a:ln w="38100" cap="flat" cmpd="sng">
            <a:solidFill>
              <a:srgbClr val="FF3300"/>
            </a:solidFill>
            <a:prstDash val="solid"/>
            <a:headEnd type="none" w="med" len="med"/>
            <a:tailEnd type="none" w="med" len="med"/>
          </a:ln>
        </p:spPr>
      </p:sp>
      <p:sp>
        <p:nvSpPr>
          <p:cNvPr id="105498" name="Line 26"/>
          <p:cNvSpPr/>
          <p:nvPr/>
        </p:nvSpPr>
        <p:spPr>
          <a:xfrm flipV="1">
            <a:off x="5241925" y="2897505"/>
            <a:ext cx="554990" cy="11430"/>
          </a:xfrm>
          <a:prstGeom prst="line">
            <a:avLst/>
          </a:prstGeom>
          <a:ln w="38100" cap="flat" cmpd="sng">
            <a:solidFill>
              <a:srgbClr val="FF3300"/>
            </a:solidFill>
            <a:prstDash val="solid"/>
            <a:headEnd type="none" w="med" len="med"/>
            <a:tailEnd type="none" w="med" len="med"/>
          </a:ln>
        </p:spPr>
      </p:sp>
      <p:cxnSp>
        <p:nvCxnSpPr>
          <p:cNvPr id="2" name="Straight Connector 1"/>
          <p:cNvCxnSpPr/>
          <p:nvPr/>
        </p:nvCxnSpPr>
        <p:spPr>
          <a:xfrm flipV="1">
            <a:off x="833755" y="677545"/>
            <a:ext cx="513715" cy="1016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2497455" y="687070"/>
            <a:ext cx="779780" cy="1079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191000" y="666750"/>
            <a:ext cx="306959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Line 19"/>
          <p:cNvSpPr/>
          <p:nvPr/>
        </p:nvSpPr>
        <p:spPr>
          <a:xfrm flipV="1">
            <a:off x="3714115" y="1600200"/>
            <a:ext cx="609600" cy="0"/>
          </a:xfrm>
          <a:prstGeom prst="line">
            <a:avLst/>
          </a:prstGeom>
          <a:ln w="38100" cap="flat" cmpd="sng">
            <a:solidFill>
              <a:srgbClr val="FF3300"/>
            </a:solidFill>
            <a:prstDash val="solid"/>
            <a:headEnd type="none" w="med" len="med"/>
            <a:tailEnd type="none" w="med" len="med"/>
          </a:ln>
        </p:spPr>
      </p:sp>
      <p:sp>
        <p:nvSpPr>
          <p:cNvPr id="6" name="Line 21"/>
          <p:cNvSpPr/>
          <p:nvPr/>
        </p:nvSpPr>
        <p:spPr>
          <a:xfrm flipV="1">
            <a:off x="6304915" y="1610360"/>
            <a:ext cx="533400" cy="0"/>
          </a:xfrm>
          <a:prstGeom prst="line">
            <a:avLst/>
          </a:prstGeom>
          <a:ln w="38100" cap="flat" cmpd="sng">
            <a:solidFill>
              <a:srgbClr val="FF3300"/>
            </a:solidFill>
            <a:prstDash val="solid"/>
            <a:headEnd type="none" w="med" len="med"/>
            <a:tailEnd type="none" w="med" len="med"/>
          </a:ln>
        </p:spPr>
      </p:sp>
      <p:sp>
        <p:nvSpPr>
          <p:cNvPr id="7" name="Line 23"/>
          <p:cNvSpPr/>
          <p:nvPr/>
        </p:nvSpPr>
        <p:spPr>
          <a:xfrm flipV="1">
            <a:off x="7393940" y="2457450"/>
            <a:ext cx="457200" cy="0"/>
          </a:xfrm>
          <a:prstGeom prst="line">
            <a:avLst/>
          </a:prstGeom>
          <a:ln w="38100" cap="flat" cmpd="sng">
            <a:solidFill>
              <a:srgbClr val="FF3300"/>
            </a:solidFill>
            <a:prstDash val="solid"/>
            <a:headEnd type="none" w="med" len="med"/>
            <a:tailEnd type="none" w="med" len="med"/>
          </a:ln>
        </p:spPr>
      </p:sp>
      <p:sp>
        <p:nvSpPr>
          <p:cNvPr id="8" name="Line 25"/>
          <p:cNvSpPr/>
          <p:nvPr/>
        </p:nvSpPr>
        <p:spPr>
          <a:xfrm flipV="1">
            <a:off x="5545455" y="2047875"/>
            <a:ext cx="381000" cy="0"/>
          </a:xfrm>
          <a:prstGeom prst="line">
            <a:avLst/>
          </a:prstGeom>
          <a:ln w="38100" cap="flat" cmpd="sng">
            <a:solidFill>
              <a:srgbClr val="FF3300"/>
            </a:solidFill>
            <a:prstDash val="solid"/>
            <a:headEnd type="none" w="med" len="med"/>
            <a:tailEnd type="none" w="med" len="med"/>
          </a:ln>
        </p:spPr>
      </p:sp>
      <p:sp>
        <p:nvSpPr>
          <p:cNvPr id="9" name="Line 26"/>
          <p:cNvSpPr/>
          <p:nvPr/>
        </p:nvSpPr>
        <p:spPr>
          <a:xfrm flipV="1">
            <a:off x="5252085" y="2897505"/>
            <a:ext cx="554990" cy="11430"/>
          </a:xfrm>
          <a:prstGeom prst="line">
            <a:avLst/>
          </a:prstGeom>
          <a:ln w="38100" cap="flat" cmpd="sng">
            <a:solidFill>
              <a:srgbClr val="FF3300"/>
            </a:solidFill>
            <a:prstDash val="solid"/>
            <a:headEnd type="none" w="med" len="med"/>
            <a:tailEnd type="none" w="med" len="med"/>
          </a:ln>
        </p:spPr>
      </p:sp>
      <p:sp>
        <p:nvSpPr>
          <p:cNvPr id="10" name="Line 19"/>
          <p:cNvSpPr/>
          <p:nvPr/>
        </p:nvSpPr>
        <p:spPr>
          <a:xfrm flipV="1">
            <a:off x="3724275" y="1600200"/>
            <a:ext cx="609600" cy="0"/>
          </a:xfrm>
          <a:prstGeom prst="line">
            <a:avLst/>
          </a:prstGeom>
          <a:ln w="38100" cap="flat" cmpd="sng">
            <a:solidFill>
              <a:srgbClr val="FF3300"/>
            </a:solidFill>
            <a:prstDash val="solid"/>
            <a:headEnd type="none" w="med" len="med"/>
            <a:tailEnd type="none" w="med" len="med"/>
          </a:ln>
        </p:spPr>
      </p:sp>
      <p:sp>
        <p:nvSpPr>
          <p:cNvPr id="11" name="Line 21"/>
          <p:cNvSpPr/>
          <p:nvPr/>
        </p:nvSpPr>
        <p:spPr>
          <a:xfrm flipV="1">
            <a:off x="6315075" y="1610360"/>
            <a:ext cx="533400" cy="0"/>
          </a:xfrm>
          <a:prstGeom prst="line">
            <a:avLst/>
          </a:prstGeom>
          <a:ln w="38100" cap="flat" cmpd="sng">
            <a:solidFill>
              <a:srgbClr val="FF3300"/>
            </a:solidFill>
            <a:prstDash val="solid"/>
            <a:headEnd type="none" w="med" len="med"/>
            <a:tailEnd type="none" w="med" len="med"/>
          </a:ln>
        </p:spPr>
      </p:sp>
      <p:sp>
        <p:nvSpPr>
          <p:cNvPr id="12" name="Line 24"/>
          <p:cNvSpPr/>
          <p:nvPr/>
        </p:nvSpPr>
        <p:spPr>
          <a:xfrm flipV="1">
            <a:off x="5032375" y="3333115"/>
            <a:ext cx="421640" cy="10160"/>
          </a:xfrm>
          <a:prstGeom prst="line">
            <a:avLst/>
          </a:prstGeom>
          <a:ln w="38100" cap="flat" cmpd="sng">
            <a:solidFill>
              <a:srgbClr val="FF3300"/>
            </a:solidFill>
            <a:prstDash val="solid"/>
            <a:headEnd type="none" w="med" len="med"/>
            <a:tailEnd type="none" w="med" len="med"/>
          </a:ln>
        </p:spPr>
      </p:sp>
      <p:sp>
        <p:nvSpPr>
          <p:cNvPr id="13" name="Line 23"/>
          <p:cNvSpPr/>
          <p:nvPr/>
        </p:nvSpPr>
        <p:spPr>
          <a:xfrm flipV="1">
            <a:off x="7414260" y="2457450"/>
            <a:ext cx="457200" cy="0"/>
          </a:xfrm>
          <a:prstGeom prst="line">
            <a:avLst/>
          </a:prstGeom>
          <a:ln w="38100" cap="flat" cmpd="sng">
            <a:solidFill>
              <a:srgbClr val="FF3300"/>
            </a:solidFill>
            <a:prstDash val="solid"/>
            <a:headEnd type="none" w="med" len="med"/>
            <a:tailEnd type="none" w="med" len="med"/>
          </a:ln>
        </p:spPr>
      </p:sp>
      <p:sp>
        <p:nvSpPr>
          <p:cNvPr id="14" name="Line 25"/>
          <p:cNvSpPr/>
          <p:nvPr/>
        </p:nvSpPr>
        <p:spPr>
          <a:xfrm flipV="1">
            <a:off x="5565775" y="2047875"/>
            <a:ext cx="381000" cy="0"/>
          </a:xfrm>
          <a:prstGeom prst="line">
            <a:avLst/>
          </a:prstGeom>
          <a:ln w="38100" cap="flat" cmpd="sng">
            <a:solidFill>
              <a:srgbClr val="FF3300"/>
            </a:solidFill>
            <a:prstDash val="solid"/>
            <a:headEnd type="none" w="med" len="med"/>
            <a:tailEnd type="none" w="med" len="med"/>
          </a:ln>
        </p:spPr>
      </p:sp>
      <p:sp>
        <p:nvSpPr>
          <p:cNvPr id="15" name="Line 26"/>
          <p:cNvSpPr/>
          <p:nvPr/>
        </p:nvSpPr>
        <p:spPr>
          <a:xfrm flipV="1">
            <a:off x="5272405" y="2897505"/>
            <a:ext cx="554990" cy="11430"/>
          </a:xfrm>
          <a:prstGeom prst="line">
            <a:avLst/>
          </a:prstGeom>
          <a:ln w="38100" cap="flat" cmpd="sng">
            <a:solidFill>
              <a:srgbClr val="FF3300"/>
            </a:solidFill>
            <a:prstDash val="solid"/>
            <a:headEnd type="none" w="med" len="med"/>
            <a:tailEnd type="none" w="med" len="med"/>
          </a:ln>
        </p:spPr>
      </p:sp>
      <p:sp>
        <p:nvSpPr>
          <p:cNvPr id="16" name="Line 19"/>
          <p:cNvSpPr/>
          <p:nvPr/>
        </p:nvSpPr>
        <p:spPr>
          <a:xfrm flipV="1">
            <a:off x="3744595" y="1600200"/>
            <a:ext cx="609600" cy="0"/>
          </a:xfrm>
          <a:prstGeom prst="line">
            <a:avLst/>
          </a:prstGeom>
          <a:ln w="38100" cap="flat" cmpd="sng">
            <a:solidFill>
              <a:srgbClr val="FF3300"/>
            </a:solidFill>
            <a:prstDash val="solid"/>
            <a:headEnd type="none" w="med" len="med"/>
            <a:tailEnd type="none" w="med" len="med"/>
          </a:ln>
        </p:spPr>
      </p:sp>
      <p:sp>
        <p:nvSpPr>
          <p:cNvPr id="17" name="Line 21"/>
          <p:cNvSpPr/>
          <p:nvPr/>
        </p:nvSpPr>
        <p:spPr>
          <a:xfrm flipV="1">
            <a:off x="6335395" y="1610360"/>
            <a:ext cx="533400" cy="0"/>
          </a:xfrm>
          <a:prstGeom prst="line">
            <a:avLst/>
          </a:prstGeom>
          <a:ln w="38100" cap="flat" cmpd="sng">
            <a:solidFill>
              <a:srgbClr val="FF3300"/>
            </a:solidFill>
            <a:prstDash val="solid"/>
            <a:headEnd type="none" w="med" len="med"/>
            <a:tailEnd type="none" w="med" len="med"/>
          </a:ln>
        </p:spPr>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5491"/>
                                        </p:tgtEl>
                                        <p:attrNameLst>
                                          <p:attrName>style.visibility</p:attrName>
                                        </p:attrNameLst>
                                      </p:cBhvr>
                                      <p:to>
                                        <p:strVal val="visible"/>
                                      </p:to>
                                    </p:set>
                                    <p:animEffect transition="in" filter="plus(in)">
                                      <p:cBhvr>
                                        <p:cTn id="7" dur="2000"/>
                                        <p:tgtEl>
                                          <p:spTgt spid="105491"/>
                                        </p:tgtEl>
                                      </p:cBhvr>
                                    </p:animEffect>
                                  </p:childTnLst>
                                </p:cTn>
                              </p:par>
                              <p:par>
                                <p:cTn id="8" presetID="13" presetClass="entr" presetSubtype="16" fill="hold" nodeType="withEffect">
                                  <p:stCondLst>
                                    <p:cond delay="0"/>
                                  </p:stCondLst>
                                  <p:childTnLst>
                                    <p:set>
                                      <p:cBhvr>
                                        <p:cTn id="9" dur="1" fill="hold">
                                          <p:stCondLst>
                                            <p:cond delay="0"/>
                                          </p:stCondLst>
                                        </p:cTn>
                                        <p:tgtEl>
                                          <p:spTgt spid="105493"/>
                                        </p:tgtEl>
                                        <p:attrNameLst>
                                          <p:attrName>style.visibility</p:attrName>
                                        </p:attrNameLst>
                                      </p:cBhvr>
                                      <p:to>
                                        <p:strVal val="visible"/>
                                      </p:to>
                                    </p:set>
                                    <p:animEffect transition="in" filter="plus(in)">
                                      <p:cBhvr>
                                        <p:cTn id="10" dur="2000"/>
                                        <p:tgtEl>
                                          <p:spTgt spid="105493"/>
                                        </p:tgtEl>
                                      </p:cBhvr>
                                    </p:animEffect>
                                  </p:childTnLst>
                                </p:cTn>
                              </p:par>
                              <p:par>
                                <p:cTn id="11" presetID="13" presetClass="entr" presetSubtype="16" fill="hold" nodeType="withEffect">
                                  <p:stCondLst>
                                    <p:cond delay="0"/>
                                  </p:stCondLst>
                                  <p:childTnLst>
                                    <p:set>
                                      <p:cBhvr>
                                        <p:cTn id="12" dur="1" fill="hold">
                                          <p:stCondLst>
                                            <p:cond delay="0"/>
                                          </p:stCondLst>
                                        </p:cTn>
                                        <p:tgtEl>
                                          <p:spTgt spid="105495"/>
                                        </p:tgtEl>
                                        <p:attrNameLst>
                                          <p:attrName>style.visibility</p:attrName>
                                        </p:attrNameLst>
                                      </p:cBhvr>
                                      <p:to>
                                        <p:strVal val="visible"/>
                                      </p:to>
                                    </p:set>
                                    <p:animEffect transition="in" filter="plus(in)">
                                      <p:cBhvr>
                                        <p:cTn id="13" dur="2000"/>
                                        <p:tgtEl>
                                          <p:spTgt spid="105495"/>
                                        </p:tgtEl>
                                      </p:cBhvr>
                                    </p:animEffect>
                                  </p:childTnLst>
                                </p:cTn>
                              </p:par>
                              <p:par>
                                <p:cTn id="14" presetID="13" presetClass="entr" presetSubtype="16" fill="hold" nodeType="withEffect">
                                  <p:stCondLst>
                                    <p:cond delay="0"/>
                                  </p:stCondLst>
                                  <p:childTnLst>
                                    <p:set>
                                      <p:cBhvr>
                                        <p:cTn id="15" dur="1" fill="hold">
                                          <p:stCondLst>
                                            <p:cond delay="0"/>
                                          </p:stCondLst>
                                        </p:cTn>
                                        <p:tgtEl>
                                          <p:spTgt spid="105497"/>
                                        </p:tgtEl>
                                        <p:attrNameLst>
                                          <p:attrName>style.visibility</p:attrName>
                                        </p:attrNameLst>
                                      </p:cBhvr>
                                      <p:to>
                                        <p:strVal val="visible"/>
                                      </p:to>
                                    </p:set>
                                    <p:animEffect transition="in" filter="plus(in)">
                                      <p:cBhvr>
                                        <p:cTn id="16" dur="2000"/>
                                        <p:tgtEl>
                                          <p:spTgt spid="105497"/>
                                        </p:tgtEl>
                                      </p:cBhvr>
                                    </p:animEffect>
                                  </p:childTnLst>
                                </p:cTn>
                              </p:par>
                              <p:par>
                                <p:cTn id="17" presetID="13" presetClass="entr" presetSubtype="16" fill="hold" nodeType="withEffect">
                                  <p:stCondLst>
                                    <p:cond delay="0"/>
                                  </p:stCondLst>
                                  <p:childTnLst>
                                    <p:set>
                                      <p:cBhvr>
                                        <p:cTn id="18" dur="1" fill="hold">
                                          <p:stCondLst>
                                            <p:cond delay="0"/>
                                          </p:stCondLst>
                                        </p:cTn>
                                        <p:tgtEl>
                                          <p:spTgt spid="105498"/>
                                        </p:tgtEl>
                                        <p:attrNameLst>
                                          <p:attrName>style.visibility</p:attrName>
                                        </p:attrNameLst>
                                      </p:cBhvr>
                                      <p:to>
                                        <p:strVal val="visible"/>
                                      </p:to>
                                    </p:set>
                                    <p:animEffect transition="in" filter="plus(in)">
                                      <p:cBhvr>
                                        <p:cTn id="19" dur="2000"/>
                                        <p:tgtEl>
                                          <p:spTgt spid="105498"/>
                                        </p:tgtEl>
                                      </p:cBhvr>
                                    </p:animEffect>
                                  </p:childTnLst>
                                </p:cTn>
                              </p:par>
                              <p:par>
                                <p:cTn id="20" presetID="13" presetClass="entr" presetSubtype="16" fill="hold" nodeType="withEffect">
                                  <p:stCondLst>
                                    <p:cond delay="0"/>
                                  </p:stCondLst>
                                  <p:childTnLst>
                                    <p:set>
                                      <p:cBhvr>
                                        <p:cTn id="21" dur="1" fill="hold">
                                          <p:stCondLst>
                                            <p:cond delay="0"/>
                                          </p:stCondLst>
                                        </p:cTn>
                                        <p:tgtEl>
                                          <p:spTgt spid="105496"/>
                                        </p:tgtEl>
                                        <p:attrNameLst>
                                          <p:attrName>style.visibility</p:attrName>
                                        </p:attrNameLst>
                                      </p:cBhvr>
                                      <p:to>
                                        <p:strVal val="visible"/>
                                      </p:to>
                                    </p:set>
                                    <p:animEffect transition="in" filter="plus(in)">
                                      <p:cBhvr>
                                        <p:cTn id="22" dur="2000"/>
                                        <p:tgtEl>
                                          <p:spTgt spid="105496"/>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plus(in)">
                                      <p:cBhvr>
                                        <p:cTn id="27" dur="2000"/>
                                        <p:tgtEl>
                                          <p:spTgt spid="5"/>
                                        </p:tgtEl>
                                      </p:cBhvr>
                                    </p:animEffect>
                                  </p:childTnLst>
                                </p:cTn>
                              </p:par>
                              <p:par>
                                <p:cTn id="28" presetID="13"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plus(in)">
                                      <p:cBhvr>
                                        <p:cTn id="30" dur="2000"/>
                                        <p:tgtEl>
                                          <p:spTgt spid="6"/>
                                        </p:tgtEl>
                                      </p:cBhvr>
                                    </p:animEffect>
                                  </p:childTnLst>
                                </p:cTn>
                              </p:par>
                              <p:par>
                                <p:cTn id="31" presetID="13" presetClass="entr" presetSubtype="16"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plus(in)">
                                      <p:cBhvr>
                                        <p:cTn id="33" dur="2000"/>
                                        <p:tgtEl>
                                          <p:spTgt spid="7"/>
                                        </p:tgtEl>
                                      </p:cBhvr>
                                    </p:animEffect>
                                  </p:childTnLst>
                                </p:cTn>
                              </p:par>
                              <p:par>
                                <p:cTn id="34" presetID="1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plus(in)">
                                      <p:cBhvr>
                                        <p:cTn id="36" dur="2000"/>
                                        <p:tgtEl>
                                          <p:spTgt spid="8"/>
                                        </p:tgtEl>
                                      </p:cBhvr>
                                    </p:animEffect>
                                  </p:childTnLst>
                                </p:cTn>
                              </p:par>
                              <p:par>
                                <p:cTn id="37" presetID="1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plus(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plus(in)">
                                      <p:cBhvr>
                                        <p:cTn id="44" dur="2000"/>
                                        <p:tgtEl>
                                          <p:spTgt spid="10"/>
                                        </p:tgtEl>
                                      </p:cBhvr>
                                    </p:animEffect>
                                  </p:childTnLst>
                                </p:cTn>
                              </p:par>
                              <p:par>
                                <p:cTn id="45" presetID="1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plus(in)">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2493</Words>
  <Application>WPS Presentation</Application>
  <PresentationFormat>Widescreen</PresentationFormat>
  <Paragraphs>110</Paragraphs>
  <Slides>12</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12</vt:i4>
      </vt:variant>
    </vt:vector>
  </HeadingPairs>
  <TitlesOfParts>
    <vt:vector size="24" baseType="lpstr">
      <vt:lpstr>Arial</vt:lpstr>
      <vt:lpstr>SimSun</vt:lpstr>
      <vt:lpstr>Wingdings</vt:lpstr>
      <vt:lpstr>Times New Roman</vt:lpstr>
      <vt:lpstr>Calibri</vt:lpstr>
      <vt:lpstr>.VnClarendon</vt:lpstr>
      <vt:lpstr>Segoe Print</vt:lpstr>
      <vt:lpstr>Tahoma</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 NGOC</dc:creator>
  <cp:lastModifiedBy>ADMIN</cp:lastModifiedBy>
  <cp:revision>82</cp:revision>
  <dcterms:created xsi:type="dcterms:W3CDTF">2021-07-03T06:57:00Z</dcterms:created>
  <dcterms:modified xsi:type="dcterms:W3CDTF">2023-02-05T13:47:56Z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15BF6E99F5CA4E79BC213D7835B37490</vt:lpwstr>
  </property>
  <property fmtid="{D5CDD505-2E9C-101B-9397-08002B2CF9AE}" pid="3" name="KSOProductBuildVer">
    <vt:lpwstr>1033-11.2.0.11440</vt:lpwstr>
  </property>
</Properties>
</file>