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48" r:id="rId2"/>
    <p:sldId id="383" r:id="rId3"/>
    <p:sldId id="328" r:id="rId4"/>
    <p:sldId id="311" r:id="rId5"/>
    <p:sldId id="327" r:id="rId6"/>
    <p:sldId id="378" r:id="rId7"/>
    <p:sldId id="360" r:id="rId8"/>
    <p:sldId id="332" r:id="rId9"/>
    <p:sldId id="372" r:id="rId10"/>
    <p:sldId id="338" r:id="rId11"/>
    <p:sldId id="373" r:id="rId12"/>
    <p:sldId id="339" r:id="rId13"/>
    <p:sldId id="341" r:id="rId14"/>
    <p:sldId id="325" r:id="rId15"/>
    <p:sldId id="353" r:id="rId16"/>
    <p:sldId id="376" r:id="rId17"/>
    <p:sldId id="365" r:id="rId18"/>
    <p:sldId id="366" r:id="rId19"/>
    <p:sldId id="379" r:id="rId20"/>
    <p:sldId id="380" r:id="rId21"/>
    <p:sldId id="382" r:id="rId22"/>
    <p:sldId id="381" r:id="rId23"/>
    <p:sldId id="323" r:id="rId24"/>
    <p:sldId id="369" r:id="rId25"/>
    <p:sldId id="329" r:id="rId26"/>
    <p:sldId id="310" r:id="rId27"/>
    <p:sldId id="374" r:id="rId28"/>
    <p:sldId id="3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00"/>
    <a:srgbClr val="1B035D"/>
    <a:srgbClr val="CCCC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4405" autoAdjust="0"/>
  </p:normalViewPr>
  <p:slideViewPr>
    <p:cSldViewPr snapToGrid="0">
      <p:cViewPr>
        <p:scale>
          <a:sx n="66" d="100"/>
          <a:sy n="66" d="100"/>
        </p:scale>
        <p:origin x="-1330" y="-5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493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anose="020B0604020202020204"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7086" y="397732"/>
            <a:ext cx="3338286" cy="3972479"/>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18" Type="http://schemas.openxmlformats.org/officeDocument/2006/relationships/image" Target="../media/image6.png"/><Relationship Id="rId3" Type="http://schemas.openxmlformats.org/officeDocument/2006/relationships/slideLayout" Target="../slideLayouts/slideLayout1.xml"/><Relationship Id="rId21" Type="http://schemas.openxmlformats.org/officeDocument/2006/relationships/image" Target="../media/image16.png"/><Relationship Id="rId7" Type="http://schemas.openxmlformats.org/officeDocument/2006/relationships/image" Target="../media/image9.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image" Target="../media/image7.pn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3.png"/><Relationship Id="rId10" Type="http://schemas.microsoft.com/office/2007/relationships/hdphoto" Target="../media/hdphoto2.wdp"/><Relationship Id="rId19" Type="http://schemas.openxmlformats.org/officeDocument/2006/relationships/image" Target="../media/image15.png"/><Relationship Id="rId4" Type="http://schemas.openxmlformats.org/officeDocument/2006/relationships/notesSlide" Target="../notesSlides/notesSlide2.xml"/><Relationship Id="rId9" Type="http://schemas.openxmlformats.org/officeDocument/2006/relationships/image" Target="../media/image10.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7.png"/><Relationship Id="rId3" Type="http://schemas.openxmlformats.org/officeDocument/2006/relationships/notesSlide" Target="../notesSlides/notesSlide11.xml"/><Relationship Id="rId7" Type="http://schemas.openxmlformats.org/officeDocument/2006/relationships/image" Target="../media/image65.png"/><Relationship Id="rId12"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3.png"/><Relationship Id="rId10" Type="http://schemas.openxmlformats.org/officeDocument/2006/relationships/image" Target="../media/image66.png"/><Relationship Id="rId4" Type="http://schemas.openxmlformats.org/officeDocument/2006/relationships/image" Target="../media/image53.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g"/></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13" Type="http://schemas.microsoft.com/office/2007/relationships/hdphoto" Target="../media/hdphoto10.wdp"/><Relationship Id="rId18" Type="http://schemas.openxmlformats.org/officeDocument/2006/relationships/image" Target="../media/image76.GIF"/><Relationship Id="rId3" Type="http://schemas.openxmlformats.org/officeDocument/2006/relationships/image" Target="../media/image9.png"/><Relationship Id="rId7" Type="http://schemas.openxmlformats.org/officeDocument/2006/relationships/image" Target="../media/image71.png"/><Relationship Id="rId12" Type="http://schemas.openxmlformats.org/officeDocument/2006/relationships/image" Target="../media/image73.png"/><Relationship Id="rId17" Type="http://schemas.openxmlformats.org/officeDocument/2006/relationships/image" Target="../media/image75.png"/><Relationship Id="rId2" Type="http://schemas.openxmlformats.org/officeDocument/2006/relationships/image" Target="../media/image8.png"/><Relationship Id="rId16" Type="http://schemas.openxmlformats.org/officeDocument/2006/relationships/image" Target="../media/image7.png"/><Relationship Id="rId20" Type="http://schemas.openxmlformats.org/officeDocument/2006/relationships/image" Target="../media/image78.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0.png"/><Relationship Id="rId15" Type="http://schemas.microsoft.com/office/2007/relationships/hdphoto" Target="../media/hdphoto11.wdp"/><Relationship Id="rId10" Type="http://schemas.openxmlformats.org/officeDocument/2006/relationships/image" Target="../media/image12.png"/><Relationship Id="rId19" Type="http://schemas.openxmlformats.org/officeDocument/2006/relationships/image" Target="../media/image77.png"/><Relationship Id="rId4" Type="http://schemas.microsoft.com/office/2007/relationships/hdphoto" Target="../media/hdphoto1.wdp"/><Relationship Id="rId9" Type="http://schemas.microsoft.com/office/2007/relationships/hdphoto" Target="../media/hdphoto9.wdp"/><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2.png"/><Relationship Id="rId4" Type="http://schemas.microsoft.com/office/2007/relationships/hdphoto" Target="../media/hdphoto6.wdp"/><Relationship Id="rId9"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1.jpeg"/><Relationship Id="rId5" Type="http://schemas.microsoft.com/office/2007/relationships/hdphoto" Target="../media/hdphoto8.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3.jpeg"/><Relationship Id="rId5" Type="http://schemas.microsoft.com/office/2007/relationships/hdphoto" Target="../media/hdphoto8.wdp"/><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10" Type="http://schemas.openxmlformats.org/officeDocument/2006/relationships/image" Target="../media/image22.png"/><Relationship Id="rId4" Type="http://schemas.openxmlformats.org/officeDocument/2006/relationships/slide" Target="slide1.xm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slide" Target="slide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2.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jpg"/><Relationship Id="rId5" Type="http://schemas.microsoft.com/office/2007/relationships/hdphoto" Target="../media/hdphoto8.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组合 11"/>
          <p:cNvGrpSpPr/>
          <p:nvPr/>
        </p:nvGrpSpPr>
        <p:grpSpPr>
          <a:xfrm>
            <a:off x="-9903" y="-521324"/>
            <a:ext cx="12231983" cy="2202195"/>
            <a:chOff x="-16409" y="-6727"/>
            <a:chExt cx="9125471" cy="1677790"/>
          </a:xfrm>
        </p:grpSpPr>
        <p:pic>
          <p:nvPicPr>
            <p:cNvPr id="25"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6" name="图片 22"/>
            <p:cNvPicPr>
              <a:picLocks noChangeAspect="1"/>
            </p:cNvPicPr>
            <p:nvPr/>
          </p:nvPicPr>
          <p:blipFill rotWithShape="1">
            <a:blip r:embed="rId3"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sp>
        <p:nvSpPr>
          <p:cNvPr id="5" name="TextBox 4"/>
          <p:cNvSpPr txBox="1"/>
          <p:nvPr/>
        </p:nvSpPr>
        <p:spPr>
          <a:xfrm>
            <a:off x="1172902" y="1218691"/>
            <a:ext cx="11004437" cy="5755422"/>
          </a:xfrm>
          <a:prstGeom prst="rect">
            <a:avLst/>
          </a:prstGeom>
          <a:noFill/>
        </p:spPr>
        <p:txBody>
          <a:bodyPr wrap="square" rtlCol="0">
            <a:spAutoFit/>
          </a:bodyPr>
          <a:lstStyle/>
          <a:p>
            <a:r>
              <a:rPr lang="en-US" sz="11500" dirty="0" smtClean="0"/>
              <a:t>        </a:t>
            </a:r>
            <a:r>
              <a:rPr lang="en-US" sz="11500" b="1" dirty="0" err="1" smtClean="0">
                <a:solidFill>
                  <a:srgbClr val="CCFFFF"/>
                </a:solidFill>
              </a:rPr>
              <a:t>Bài</a:t>
            </a:r>
            <a:r>
              <a:rPr lang="en-US" sz="11500" b="1" dirty="0" smtClean="0">
                <a:solidFill>
                  <a:srgbClr val="CCFFFF"/>
                </a:solidFill>
              </a:rPr>
              <a:t>  17</a:t>
            </a:r>
          </a:p>
          <a:p>
            <a:r>
              <a:rPr lang="en-US" sz="13800" b="1" dirty="0" smtClean="0">
                <a:solidFill>
                  <a:srgbClr val="FF0000"/>
                </a:solidFill>
                <a:latin typeface="Algerian" pitchFamily="82" charset="0"/>
              </a:rPr>
              <a:t>YẾN TẠ TẤN</a:t>
            </a:r>
          </a:p>
          <a:p>
            <a:r>
              <a:rPr lang="en-US" sz="11500" b="1" dirty="0" smtClean="0">
                <a:solidFill>
                  <a:srgbClr val="FF0000"/>
                </a:solidFill>
                <a:latin typeface="Algerian" pitchFamily="82" charset="0"/>
              </a:rPr>
              <a:t>           </a:t>
            </a:r>
            <a:r>
              <a:rPr lang="en-US" sz="6600" b="1" dirty="0" err="1" smtClean="0">
                <a:solidFill>
                  <a:srgbClr val="FF0000"/>
                </a:solidFill>
              </a:rPr>
              <a:t>Tiết</a:t>
            </a:r>
            <a:r>
              <a:rPr lang="en-US" sz="6600" b="1" dirty="0" smtClean="0">
                <a:solidFill>
                  <a:srgbClr val="FF0000"/>
                </a:solidFill>
              </a:rPr>
              <a:t> 1</a:t>
            </a:r>
            <a:endParaRPr lang="en-US" sz="11500" b="1" dirty="0" smtClean="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7"/>
                                        </p:tgtEl>
                                        <p:attrNameLst>
                                          <p:attrName>r</p:attrName>
                                        </p:attrNameLst>
                                      </p:cBhvr>
                                    </p:animRot>
                                    <p:animRot by="-240000">
                                      <p:cBhvr>
                                        <p:cTn id="12" dur="200" fill="hold">
                                          <p:stCondLst>
                                            <p:cond delay="200"/>
                                          </p:stCondLst>
                                        </p:cTn>
                                        <p:tgtEl>
                                          <p:spTgt spid="27"/>
                                        </p:tgtEl>
                                        <p:attrNameLst>
                                          <p:attrName>r</p:attrName>
                                        </p:attrNameLst>
                                      </p:cBhvr>
                                    </p:animRot>
                                    <p:animRot by="240000">
                                      <p:cBhvr>
                                        <p:cTn id="13" dur="200" fill="hold">
                                          <p:stCondLst>
                                            <p:cond delay="400"/>
                                          </p:stCondLst>
                                        </p:cTn>
                                        <p:tgtEl>
                                          <p:spTgt spid="27"/>
                                        </p:tgtEl>
                                        <p:attrNameLst>
                                          <p:attrName>r</p:attrName>
                                        </p:attrNameLst>
                                      </p:cBhvr>
                                    </p:animRot>
                                    <p:animRot by="-240000">
                                      <p:cBhvr>
                                        <p:cTn id="14" dur="200" fill="hold">
                                          <p:stCondLst>
                                            <p:cond delay="600"/>
                                          </p:stCondLst>
                                        </p:cTn>
                                        <p:tgtEl>
                                          <p:spTgt spid="27"/>
                                        </p:tgtEl>
                                        <p:attrNameLst>
                                          <p:attrName>r</p:attrName>
                                        </p:attrNameLst>
                                      </p:cBhvr>
                                    </p:animRot>
                                    <p:animRot by="120000">
                                      <p:cBhvr>
                                        <p:cTn id="15"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84539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977543" y="2967921"/>
            <a:ext cx="8470275"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55457" y="1113269"/>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2222571" y="797252"/>
            <a:ext cx="2192886" cy="2192886"/>
          </a:xfrm>
          <a:prstGeom prst="rect">
            <a:avLst/>
          </a:prstGeom>
        </p:spPr>
      </p:pic>
      <p:sp>
        <p:nvSpPr>
          <p:cNvPr id="2176" name="Rectangle 2175"/>
          <p:cNvSpPr/>
          <p:nvPr/>
        </p:nvSpPr>
        <p:spPr>
          <a:xfrm>
            <a:off x="2505041" y="1493536"/>
            <a:ext cx="1627945"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72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7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4309647" y="4990567"/>
            <a:ext cx="184858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54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54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smtClean="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US" sz="54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680080" y="5797561"/>
            <a:ext cx="39260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54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54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54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54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0807" y="4990567"/>
            <a:ext cx="208903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54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54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3" name="TextBox 42"/>
          <p:cNvSpPr txBox="1"/>
          <p:nvPr/>
        </p:nvSpPr>
        <p:spPr>
          <a:xfrm>
            <a:off x="-116082" y="-61923"/>
            <a:ext cx="1745283" cy="1569660"/>
          </a:xfrm>
          <a:prstGeom prst="rect">
            <a:avLst/>
          </a:prstGeom>
          <a:solidFill>
            <a:srgbClr val="FFFF00"/>
          </a:solidFill>
        </p:spPr>
        <p:txBody>
          <a:bodyPr wrap="square" rtlCol="0">
            <a:spAutoFit/>
          </a:bodyPr>
          <a:lstStyle/>
          <a:p>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tạ</a:t>
            </a:r>
            <a:endParaRPr lang="en-US" sz="9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174"/>
                                        </p:tgtEl>
                                        <p:attrNameLst>
                                          <p:attrName>style.visibility</p:attrName>
                                        </p:attrNameLst>
                                      </p:cBhvr>
                                      <p:to>
                                        <p:strVal val="visible"/>
                                      </p:to>
                                    </p:set>
                                    <p:anim calcmode="lin" valueType="num">
                                      <p:cBhvr>
                                        <p:cTn id="20" dur="1000" fill="hold"/>
                                        <p:tgtEl>
                                          <p:spTgt spid="2174"/>
                                        </p:tgtEl>
                                        <p:attrNameLst>
                                          <p:attrName>ppt_w</p:attrName>
                                        </p:attrNameLst>
                                      </p:cBhvr>
                                      <p:tavLst>
                                        <p:tav tm="0">
                                          <p:val>
                                            <p:fltVal val="0"/>
                                          </p:val>
                                        </p:tav>
                                        <p:tav tm="100000">
                                          <p:val>
                                            <p:strVal val="#ppt_w"/>
                                          </p:val>
                                        </p:tav>
                                      </p:tavLst>
                                    </p:anim>
                                    <p:anim calcmode="lin" valueType="num">
                                      <p:cBhvr>
                                        <p:cTn id="21" dur="1000" fill="hold"/>
                                        <p:tgtEl>
                                          <p:spTgt spid="2174"/>
                                        </p:tgtEl>
                                        <p:attrNameLst>
                                          <p:attrName>ppt_h</p:attrName>
                                        </p:attrNameLst>
                                      </p:cBhvr>
                                      <p:tavLst>
                                        <p:tav tm="0">
                                          <p:val>
                                            <p:fltVal val="0"/>
                                          </p:val>
                                        </p:tav>
                                        <p:tav tm="100000">
                                          <p:val>
                                            <p:strVal val="#ppt_h"/>
                                          </p:val>
                                        </p:tav>
                                      </p:tavLst>
                                    </p:anim>
                                    <p:anim calcmode="lin" valueType="num">
                                      <p:cBhvr>
                                        <p:cTn id="22" dur="1000" fill="hold"/>
                                        <p:tgtEl>
                                          <p:spTgt spid="2174"/>
                                        </p:tgtEl>
                                        <p:attrNameLst>
                                          <p:attrName>style.rotation</p:attrName>
                                        </p:attrNameLst>
                                      </p:cBhvr>
                                      <p:tavLst>
                                        <p:tav tm="0">
                                          <p:val>
                                            <p:fltVal val="90"/>
                                          </p:val>
                                        </p:tav>
                                        <p:tav tm="100000">
                                          <p:val>
                                            <p:fltVal val="0"/>
                                          </p:val>
                                        </p:tav>
                                      </p:tavLst>
                                    </p:anim>
                                    <p:animEffect transition="in" filter="fade">
                                      <p:cBhvr>
                                        <p:cTn id="23" dur="1000"/>
                                        <p:tgtEl>
                                          <p:spTgt spid="217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randombar(horizont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2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ppt_x</p:attrName>
                                        </p:attrNameLst>
                                      </p:cBhvr>
                                      <p:tavLst>
                                        <p:tav tm="0">
                                          <p:val>
                                            <p:strVal val="#ppt_x-.2"/>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
                                        </p:tgtEl>
                                      </p:cBhvr>
                                    </p:animEffect>
                                  </p:childTnLst>
                                </p:cTn>
                              </p:par>
                            </p:childTnLst>
                          </p:cTn>
                        </p:par>
                        <p:par>
                          <p:cTn id="39" fill="hold">
                            <p:stCondLst>
                              <p:cond delay="10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41"/>
                                        </p:tgtEl>
                                        <p:attrNameLst>
                                          <p:attrName>ppt_y</p:attrName>
                                        </p:attrNameLst>
                                      </p:cBhvr>
                                      <p:tavLst>
                                        <p:tav tm="0">
                                          <p:val>
                                            <p:strVal val="#ppt_y"/>
                                          </p:val>
                                        </p:tav>
                                        <p:tav tm="100000">
                                          <p:val>
                                            <p:strVal val="#ppt_y"/>
                                          </p:val>
                                        </p:tav>
                                      </p:tavLst>
                                    </p:anim>
                                    <p:anim calcmode="lin" valueType="num">
                                      <p:cBhvr>
                                        <p:cTn id="44"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176" grpId="0"/>
      <p:bldP spid="2" grpId="0"/>
      <p:bldP spid="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1" y="191220"/>
            <a:ext cx="7295199" cy="559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19359" y="4431289"/>
            <a:ext cx="7295200" cy="137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3363"/>
          <a:stretch/>
        </p:blipFill>
        <p:spPr bwMode="auto">
          <a:xfrm>
            <a:off x="2519361" y="5394960"/>
            <a:ext cx="7295199" cy="78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 r="-141" b="50000"/>
          <a:stretch/>
        </p:blipFill>
        <p:spPr bwMode="auto">
          <a:xfrm>
            <a:off x="2519359" y="4585352"/>
            <a:ext cx="6970081" cy="74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2795"/>
          <a:stretch/>
        </p:blipFill>
        <p:spPr bwMode="auto">
          <a:xfrm>
            <a:off x="7081815" y="4565032"/>
            <a:ext cx="916924" cy="51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79655" y="5374640"/>
            <a:ext cx="916924" cy="769441"/>
          </a:xfrm>
          <a:prstGeom prst="rect">
            <a:avLst/>
          </a:prstGeom>
          <a:noFill/>
        </p:spPr>
        <p:txBody>
          <a:bodyPr wrap="square" rtlCol="0">
            <a:spAutoFit/>
          </a:bodyPr>
          <a:lstStyle/>
          <a:p>
            <a:r>
              <a:rPr lang="en-US" sz="4400" b="1" dirty="0" smtClean="0">
                <a:solidFill>
                  <a:srgbClr val="FF0000"/>
                </a:solidFill>
              </a:rPr>
              <a:t>10</a:t>
            </a:r>
            <a:endParaRPr lang="en-US" sz="4400" b="1" dirty="0">
              <a:solidFill>
                <a:srgbClr val="FF0000"/>
              </a:solidFill>
            </a:endParaRPr>
          </a:p>
        </p:txBody>
      </p:sp>
    </p:spTree>
    <p:extLst>
      <p:ext uri="{BB962C8B-B14F-4D97-AF65-F5344CB8AC3E}">
        <p14:creationId xmlns:p14="http://schemas.microsoft.com/office/powerpoint/2010/main" val="1086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7"/>
                                        </p:tgtEl>
                                        <p:attrNameLst>
                                          <p:attrName>ppt_x</p:attrName>
                                        </p:attrNameLst>
                                      </p:cBhvr>
                                      <p:tavLst>
                                        <p:tav tm="0">
                                          <p:val>
                                            <p:strVal val="ppt_x"/>
                                          </p:val>
                                        </p:tav>
                                        <p:tav tm="100000">
                                          <p:val>
                                            <p:strVal val="ppt_x"/>
                                          </p:val>
                                        </p:tav>
                                      </p:tavLst>
                                    </p:anim>
                                    <p:anim calcmode="lin" valueType="num">
                                      <p:cBhvr additive="base">
                                        <p:cTn id="13" dur="500"/>
                                        <p:tgtEl>
                                          <p:spTgt spid="5127"/>
                                        </p:tgtEl>
                                        <p:attrNameLst>
                                          <p:attrName>ppt_y</p:attrName>
                                        </p:attrNameLst>
                                      </p:cBhvr>
                                      <p:tavLst>
                                        <p:tav tm="0">
                                          <p:val>
                                            <p:strVal val="ppt_y"/>
                                          </p:val>
                                        </p:tav>
                                        <p:tav tm="100000">
                                          <p:val>
                                            <p:strVal val="1+ppt_h/2"/>
                                          </p:val>
                                        </p:tav>
                                      </p:tavLst>
                                    </p:anim>
                                    <p:set>
                                      <p:cBhvr>
                                        <p:cTn id="14" dur="1" fill="hold">
                                          <p:stCondLst>
                                            <p:cond delay="499"/>
                                          </p:stCondLst>
                                        </p:cTn>
                                        <p:tgtEl>
                                          <p:spTgt spid="51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868910"/>
            <a:ext cx="13911343" cy="8706241"/>
          </a:xfrm>
          <a:prstGeom prst="rect">
            <a:avLst/>
          </a:prstGeom>
        </p:spPr>
      </p:pic>
      <p:sp>
        <p:nvSpPr>
          <p:cNvPr id="41" name="PA_文本框 33"/>
          <p:cNvSpPr txBox="1"/>
          <p:nvPr>
            <p:custDataLst>
              <p:tags r:id="rId2"/>
            </p:custDataLst>
          </p:nvPr>
        </p:nvSpPr>
        <p:spPr>
          <a:xfrm>
            <a:off x="1307190" y="51643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7337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3415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1226920"/>
            <a:ext cx="2602489" cy="2268866"/>
          </a:xfrm>
          <a:prstGeom prst="rect">
            <a:avLst/>
          </a:prstGeom>
        </p:spPr>
      </p:pic>
      <p:sp>
        <p:nvSpPr>
          <p:cNvPr id="44" name="Rectangle 43"/>
          <p:cNvSpPr/>
          <p:nvPr/>
        </p:nvSpPr>
        <p:spPr>
          <a:xfrm>
            <a:off x="858320" y="1960939"/>
            <a:ext cx="2123274"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72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7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637408"/>
            <a:ext cx="6433250" cy="1823653"/>
            <a:chOff x="5668892" y="1613533"/>
            <a:chExt cx="6433250" cy="1823653"/>
          </a:xfrm>
        </p:grpSpPr>
        <p:sp>
          <p:nvSpPr>
            <p:cNvPr id="45" name="Rounded Rectangle 44"/>
            <p:cNvSpPr/>
            <p:nvPr/>
          </p:nvSpPr>
          <p:spPr>
            <a:xfrm>
              <a:off x="5668892" y="161353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89902"/>
              <a:chOff x="9430183" y="2078182"/>
              <a:chExt cx="2410690" cy="2473580"/>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89902"/>
              <a:chOff x="9430183" y="2078182"/>
              <a:chExt cx="2410690" cy="2473580"/>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89902"/>
              <a:chOff x="9430183" y="2078182"/>
              <a:chExt cx="2410690" cy="2473580"/>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69819"/>
              <a:chOff x="9430183" y="2078182"/>
              <a:chExt cx="2410690" cy="2410690"/>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58194" y="3023244"/>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89902"/>
              <a:chOff x="9430183" y="2078182"/>
              <a:chExt cx="2410690" cy="2473580"/>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89902"/>
              <a:chOff x="9430183" y="2078182"/>
              <a:chExt cx="2410690" cy="2473580"/>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89902"/>
              <a:chOff x="9430183" y="2078182"/>
              <a:chExt cx="2410690" cy="2473580"/>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89902"/>
              <a:chOff x="9430183" y="2078182"/>
              <a:chExt cx="2410690" cy="2473580"/>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89902"/>
              <a:chOff x="9430183" y="2078182"/>
              <a:chExt cx="2410690" cy="2473580"/>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89902"/>
              <a:chOff x="9430183" y="2078182"/>
              <a:chExt cx="2410690" cy="2473580"/>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5" y="3106057"/>
                <a:ext cx="1969312" cy="14457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616763" y="5100266"/>
            <a:ext cx="2462534"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smtClean="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8613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0" name="Rectangle 49"/>
          <p:cNvSpPr/>
          <p:nvPr/>
        </p:nvSpPr>
        <p:spPr>
          <a:xfrm>
            <a:off x="4829340" y="5098825"/>
            <a:ext cx="198002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9" name="TextBox 58"/>
          <p:cNvSpPr txBox="1"/>
          <p:nvPr/>
        </p:nvSpPr>
        <p:spPr>
          <a:xfrm>
            <a:off x="2986829" y="-93615"/>
            <a:ext cx="2330465" cy="1569660"/>
          </a:xfrm>
          <a:prstGeom prst="rect">
            <a:avLst/>
          </a:prstGeom>
          <a:solidFill>
            <a:srgbClr val="FFFF00"/>
          </a:solidFill>
        </p:spPr>
        <p:txBody>
          <a:bodyPr wrap="square" rtlCol="0">
            <a:spAutoFit/>
          </a:bodyPr>
          <a:lstStyle/>
          <a:p>
            <a:r>
              <a:rPr lang="en-US" sz="9600" b="1" dirty="0" smtClean="0">
                <a:solidFill>
                  <a:srgbClr val="FF0000"/>
                </a:solidFill>
                <a:latin typeface="Times New Roman" pitchFamily="18" charset="0"/>
                <a:cs typeface="Times New Roman" pitchFamily="18" charset="0"/>
              </a:rPr>
              <a:t> </a:t>
            </a:r>
            <a:r>
              <a:rPr lang="en-US" sz="9600" b="1" dirty="0" err="1" smtClean="0">
                <a:solidFill>
                  <a:srgbClr val="FF0000"/>
                </a:solidFill>
                <a:latin typeface="Times New Roman" pitchFamily="18" charset="0"/>
                <a:cs typeface="Times New Roman" pitchFamily="18" charset="0"/>
              </a:rPr>
              <a:t>tấn</a:t>
            </a:r>
            <a:endParaRPr lang="en-US" sz="9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2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41"/>
                                        </p:tgtEl>
                                        <p:attrNameLst>
                                          <p:attrName>ppt_y</p:attrName>
                                        </p:attrNameLst>
                                      </p:cBhvr>
                                      <p:tavLst>
                                        <p:tav tm="0">
                                          <p:val>
                                            <p:strVal val="#ppt_y"/>
                                          </p:val>
                                        </p:tav>
                                        <p:tav tm="100000">
                                          <p:val>
                                            <p:strVal val="#ppt_y"/>
                                          </p:val>
                                        </p:tav>
                                      </p:tavLst>
                                    </p:anim>
                                    <p:anim calcmode="lin" valueType="num">
                                      <p:cBhvr>
                                        <p:cTn id="33"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A_图片 2" descr="图片包含 室内, 墙壁&#10;&#10;已生成高可信度的说明"/>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a:fillRect/>
          </a:stretch>
        </p:blipFill>
        <p:spPr>
          <a:xfrm>
            <a:off x="3207604" y="933959"/>
            <a:ext cx="6485903" cy="4989580"/>
          </a:xfrm>
          <a:prstGeom prst="rect">
            <a:avLst/>
          </a:prstGeom>
        </p:spPr>
      </p:pic>
      <p:pic>
        <p:nvPicPr>
          <p:cNvPr id="5"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2" name="Picture 1">
            <a:extLst>
              <a:ext uri="{FF2B5EF4-FFF2-40B4-BE49-F238E27FC236}">
                <a16:creationId xmlns:a16="http://schemas.microsoft.com/office/drawing/2014/main" xmlns="" id="{09059502-2679-91FA-E1B8-B65ADBAAFD45}"/>
              </a:ext>
            </a:extLst>
          </p:cNvPr>
          <p:cNvPicPr>
            <a:picLocks noChangeAspect="1"/>
          </p:cNvPicPr>
          <p:nvPr/>
        </p:nvPicPr>
        <p:blipFill>
          <a:blip r:embed="rId8"/>
          <a:stretch>
            <a:fillRect/>
          </a:stretch>
        </p:blipFill>
        <p:spPr>
          <a:xfrm>
            <a:off x="3697770" y="2389902"/>
            <a:ext cx="4986960"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853262"/>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28292" y="640770"/>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số</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vật</a:t>
            </a:r>
            <a:endParaRPr kumimoji="0" lang="en-US" sz="4400" b="1" i="0" u="none" strike="noStrike" kern="1200" cap="none" spc="0" normalizeH="0" baseline="0" noProof="0" dirty="0">
              <a:ln w="22225">
                <a:solidFill>
                  <a:srgbClr val="F79646">
                    <a:lumMod val="75000"/>
                  </a:srgbClr>
                </a:solidFill>
                <a:prstDash val="solid"/>
              </a:ln>
              <a:solidFill>
                <a:srgbClr val="F79646">
                  <a:lumMod val="40000"/>
                  <a:lumOff val="60000"/>
                </a:srgbClr>
              </a:solidFill>
              <a:effectLst/>
              <a:uLnTx/>
              <a:uFillTx/>
              <a:latin typeface="Cambria" panose="02040503050406030204" pitchFamily="18" charset="0"/>
              <a:ea typeface="Cambria" panose="02040503050406030204" pitchFamily="18" charset="0"/>
            </a:endParaRP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02166" y="-523942"/>
            <a:ext cx="2968128"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1400F7F4-7210-76AF-BD06-642B3A904E40}"/>
              </a:ext>
            </a:extLst>
          </p:cNvPr>
          <p:cNvPicPr>
            <a:picLocks noChangeAspect="1"/>
          </p:cNvPicPr>
          <p:nvPr/>
        </p:nvPicPr>
        <p:blipFill>
          <a:blip r:embed="rId10"/>
          <a:stretch>
            <a:fillRect/>
          </a:stretch>
        </p:blipFill>
        <p:spPr>
          <a:xfrm>
            <a:off x="1023937" y="2571750"/>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xmlns="" id="{A313D72E-6A40-E118-9CFD-04DAB5C48146}"/>
              </a:ext>
            </a:extLst>
          </p:cNvPr>
          <p:cNvCxnSpPr>
            <a:cxnSpLocks/>
          </p:cNvCxnSpPr>
          <p:nvPr/>
        </p:nvCxnSpPr>
        <p:spPr>
          <a:xfrm>
            <a:off x="2581275" y="4095750"/>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35C72019-5C31-7A6B-0961-A3AC5133D53E}"/>
              </a:ext>
            </a:extLst>
          </p:cNvPr>
          <p:cNvCxnSpPr>
            <a:cxnSpLocks/>
          </p:cNvCxnSpPr>
          <p:nvPr/>
        </p:nvCxnSpPr>
        <p:spPr>
          <a:xfrm>
            <a:off x="6076950" y="4381500"/>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0EA5F2A0-B884-C0D7-CCF8-76546107B323}"/>
              </a:ext>
            </a:extLst>
          </p:cNvPr>
          <p:cNvCxnSpPr>
            <a:cxnSpLocks/>
          </p:cNvCxnSpPr>
          <p:nvPr/>
        </p:nvCxnSpPr>
        <p:spPr>
          <a:xfrm flipH="1">
            <a:off x="2305050" y="4257675"/>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24F6877-96B3-F713-77AF-469B2C25B532}"/>
              </a:ext>
            </a:extLst>
          </p:cNvPr>
          <p:cNvCxnSpPr>
            <a:cxnSpLocks/>
          </p:cNvCxnSpPr>
          <p:nvPr/>
        </p:nvCxnSpPr>
        <p:spPr>
          <a:xfrm flipH="1">
            <a:off x="7372350" y="4352925"/>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AA67E5C-4B13-DCAA-B94D-2CABB326EE28}"/>
              </a:ext>
            </a:extLst>
          </p:cNvPr>
          <p:cNvSpPr/>
          <p:nvPr/>
        </p:nvSpPr>
        <p:spPr>
          <a:xfrm>
            <a:off x="0" y="40270"/>
            <a:ext cx="12192000" cy="68346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xmlns=""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xmlns="" id="{21AE45AE-9D2C-F4AC-02C5-88591A7A8349}"/>
              </a:ext>
            </a:extLst>
          </p:cNvPr>
          <p:cNvSpPr/>
          <p:nvPr/>
        </p:nvSpPr>
        <p:spPr>
          <a:xfrm>
            <a:off x="940476" y="531099"/>
            <a:ext cx="137909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2.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Số</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56384A6C-4684-7E65-49B7-C3883B4F5C0B}"/>
              </a:ext>
            </a:extLst>
          </p:cNvPr>
          <p:cNvSpPr txBox="1"/>
          <p:nvPr/>
        </p:nvSpPr>
        <p:spPr>
          <a:xfrm>
            <a:off x="925578" y="1822162"/>
            <a:ext cx="9782175" cy="58477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2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kg                       20 kg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xmlns="" id="{FB4C48D6-5D4A-66DF-BC77-DCF02E7D8BA5}"/>
              </a:ext>
            </a:extLst>
          </p:cNvPr>
          <p:cNvSpPr/>
          <p:nvPr/>
        </p:nvSpPr>
        <p:spPr>
          <a:xfrm>
            <a:off x="2895599"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20</a:t>
            </a:r>
          </a:p>
        </p:txBody>
      </p:sp>
      <p:sp>
        <p:nvSpPr>
          <p:cNvPr id="8" name="Rectangle 7">
            <a:extLst>
              <a:ext uri="{FF2B5EF4-FFF2-40B4-BE49-F238E27FC236}">
                <a16:creationId xmlns:a16="http://schemas.microsoft.com/office/drawing/2014/main" xmlns="" id="{D6927641-869A-8944-7EFC-B14A8C053642}"/>
              </a:ext>
            </a:extLst>
          </p:cNvPr>
          <p:cNvSpPr/>
          <p:nvPr/>
        </p:nvSpPr>
        <p:spPr>
          <a:xfrm>
            <a:off x="7343774"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19" name="TextBox 18">
            <a:extLst>
              <a:ext uri="{FF2B5EF4-FFF2-40B4-BE49-F238E27FC236}">
                <a16:creationId xmlns:a16="http://schemas.microsoft.com/office/drawing/2014/main" xmlns="" id="{3E41D976-D00A-9FD0-B55B-D8C6006AB37A}"/>
              </a:ext>
            </a:extLst>
          </p:cNvPr>
          <p:cNvSpPr txBox="1"/>
          <p:nvPr/>
        </p:nvSpPr>
        <p:spPr>
          <a:xfrm>
            <a:off x="1074380" y="2953617"/>
            <a:ext cx="3600450" cy="132343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smtClean="0">
                <a:solidFill>
                  <a:srgbClr val="000000"/>
                </a:solidFill>
                <a:effectLst/>
                <a:latin typeface="Cambria" panose="02040503050406030204" pitchFamily="18" charset="0"/>
                <a:ea typeface="Cambria" panose="02040503050406030204" pitchFamily="18" charset="0"/>
              </a:rPr>
              <a:t>3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smtClean="0">
                <a:solidFill>
                  <a:srgbClr val="000000"/>
                </a:solidFill>
                <a:effectLst/>
                <a:latin typeface="Cambria" panose="02040503050406030204" pitchFamily="18" charset="0"/>
                <a:ea typeface="Cambria" panose="02040503050406030204" pitchFamily="18" charset="0"/>
              </a:rPr>
              <a:t>?      kg</a:t>
            </a:r>
          </a:p>
          <a:p>
            <a:pPr algn="just"/>
            <a:endParaRPr lang="en-US" sz="16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4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xmlns="" id="{443CFC7F-DE1E-E453-1727-76739A19569B}"/>
              </a:ext>
            </a:extLst>
          </p:cNvPr>
          <p:cNvSpPr/>
          <p:nvPr/>
        </p:nvSpPr>
        <p:spPr>
          <a:xfrm>
            <a:off x="2714624" y="3000375"/>
            <a:ext cx="813767"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300</a:t>
            </a:r>
          </a:p>
        </p:txBody>
      </p:sp>
      <p:sp>
        <p:nvSpPr>
          <p:cNvPr id="22" name="Rectangle 21">
            <a:extLst>
              <a:ext uri="{FF2B5EF4-FFF2-40B4-BE49-F238E27FC236}">
                <a16:creationId xmlns:a16="http://schemas.microsoft.com/office/drawing/2014/main" xmlns="" id="{51BFEE7D-2BC6-5B71-2950-169AD02A74C9}"/>
              </a:ext>
            </a:extLst>
          </p:cNvPr>
          <p:cNvSpPr/>
          <p:nvPr/>
        </p:nvSpPr>
        <p:spPr>
          <a:xfrm>
            <a:off x="2741874" y="37012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40</a:t>
            </a:r>
          </a:p>
        </p:txBody>
      </p:sp>
      <p:sp>
        <p:nvSpPr>
          <p:cNvPr id="24" name="TextBox 23">
            <a:extLst>
              <a:ext uri="{FF2B5EF4-FFF2-40B4-BE49-F238E27FC236}">
                <a16:creationId xmlns:a16="http://schemas.microsoft.com/office/drawing/2014/main" xmlns="" id="{F392834F-4152-999F-9836-EBD84339F0DC}"/>
              </a:ext>
            </a:extLst>
          </p:cNvPr>
          <p:cNvSpPr txBox="1"/>
          <p:nvPr/>
        </p:nvSpPr>
        <p:spPr>
          <a:xfrm>
            <a:off x="5895910" y="2788888"/>
            <a:ext cx="3590227" cy="1354217"/>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300 kg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smtClean="0">
                <a:solidFill>
                  <a:srgbClr val="000000"/>
                </a:solidFill>
                <a:effectLst/>
                <a:latin typeface="Cambria" panose="02040503050406030204" pitchFamily="18" charset="0"/>
                <a:ea typeface="Cambria" panose="02040503050406030204" pitchFamily="18" charset="0"/>
              </a:rPr>
              <a:t>tạ</a:t>
            </a:r>
            <a:endParaRPr lang="en-US" sz="3200" b="0" i="0" dirty="0" smtClean="0">
              <a:solidFill>
                <a:srgbClr val="000000"/>
              </a:solidFill>
              <a:effectLst/>
              <a:latin typeface="Cambria" panose="02040503050406030204" pitchFamily="18" charset="0"/>
              <a:ea typeface="Cambria" panose="02040503050406030204" pitchFamily="18" charset="0"/>
            </a:endParaRPr>
          </a:p>
          <a:p>
            <a:pPr algn="just"/>
            <a:endParaRPr lang="en-US"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40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xmlns="" id="{BD0D8E7C-F43D-3008-6126-8380C96D80CC}"/>
              </a:ext>
            </a:extLst>
          </p:cNvPr>
          <p:cNvSpPr/>
          <p:nvPr/>
        </p:nvSpPr>
        <p:spPr>
          <a:xfrm>
            <a:off x="7612130" y="2847147"/>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sp>
        <p:nvSpPr>
          <p:cNvPr id="26" name="Rectangle 25">
            <a:extLst>
              <a:ext uri="{FF2B5EF4-FFF2-40B4-BE49-F238E27FC236}">
                <a16:creationId xmlns:a16="http://schemas.microsoft.com/office/drawing/2014/main" xmlns="" id="{54F56814-CB14-F74C-488D-3EA2D644AF11}"/>
              </a:ext>
            </a:extLst>
          </p:cNvPr>
          <p:cNvSpPr/>
          <p:nvPr/>
        </p:nvSpPr>
        <p:spPr>
          <a:xfrm>
            <a:off x="7632837" y="3587778"/>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a:t>
            </a:r>
          </a:p>
        </p:txBody>
      </p:sp>
      <p:sp>
        <p:nvSpPr>
          <p:cNvPr id="41" name="TextBox 40">
            <a:extLst>
              <a:ext uri="{FF2B5EF4-FFF2-40B4-BE49-F238E27FC236}">
                <a16:creationId xmlns:a16="http://schemas.microsoft.com/office/drawing/2014/main" xmlns="" id="{4456DFB1-CF1A-CAEF-D25E-CA84E1065F59}"/>
              </a:ext>
            </a:extLst>
          </p:cNvPr>
          <p:cNvSpPr txBox="1"/>
          <p:nvPr/>
        </p:nvSpPr>
        <p:spPr>
          <a:xfrm>
            <a:off x="986899" y="4606982"/>
            <a:ext cx="3983762" cy="132343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c) 2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smtClean="0">
                <a:solidFill>
                  <a:srgbClr val="000000"/>
                </a:solidFill>
                <a:effectLst/>
                <a:latin typeface="Cambria" panose="02040503050406030204" pitchFamily="18" charset="0"/>
                <a:ea typeface="Cambria" panose="02040503050406030204" pitchFamily="18" charset="0"/>
              </a:rPr>
              <a:t>=       ?      kg</a:t>
            </a:r>
          </a:p>
          <a:p>
            <a:pPr algn="just"/>
            <a:endParaRPr lang="en-US" sz="16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3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xmlns="" id="{CBC5D41D-BD85-7D1F-1795-8FD935C0AD51}"/>
              </a:ext>
            </a:extLst>
          </p:cNvPr>
          <p:cNvSpPr/>
          <p:nvPr/>
        </p:nvSpPr>
        <p:spPr>
          <a:xfrm>
            <a:off x="2794136" y="4699966"/>
            <a:ext cx="109206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2 000</a:t>
            </a:r>
          </a:p>
        </p:txBody>
      </p:sp>
      <p:sp>
        <p:nvSpPr>
          <p:cNvPr id="43" name="Rectangle 42">
            <a:extLst>
              <a:ext uri="{FF2B5EF4-FFF2-40B4-BE49-F238E27FC236}">
                <a16:creationId xmlns:a16="http://schemas.microsoft.com/office/drawing/2014/main" xmlns="" id="{D1726EB0-A64D-075E-CC3C-33EC5D122B9D}"/>
              </a:ext>
            </a:extLst>
          </p:cNvPr>
          <p:cNvSpPr/>
          <p:nvPr/>
        </p:nvSpPr>
        <p:spPr>
          <a:xfrm>
            <a:off x="2908955" y="5376056"/>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a:t>
            </a:r>
          </a:p>
        </p:txBody>
      </p:sp>
      <p:sp>
        <p:nvSpPr>
          <p:cNvPr id="44" name="TextBox 43">
            <a:extLst>
              <a:ext uri="{FF2B5EF4-FFF2-40B4-BE49-F238E27FC236}">
                <a16:creationId xmlns:a16="http://schemas.microsoft.com/office/drawing/2014/main" xmlns="" id="{3485511A-3225-1DAD-BEB8-B6FE990F0EE2}"/>
              </a:ext>
            </a:extLst>
          </p:cNvPr>
          <p:cNvSpPr txBox="1"/>
          <p:nvPr/>
        </p:nvSpPr>
        <p:spPr>
          <a:xfrm>
            <a:off x="5762830" y="4488694"/>
            <a:ext cx="4860649" cy="138499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2 000 kg </a:t>
            </a:r>
            <a:r>
              <a:rPr lang="en-US" sz="3200" b="0" i="0" dirty="0" smtClean="0">
                <a:solidFill>
                  <a:srgbClr val="000000"/>
                </a:solidFill>
                <a:effectLst/>
                <a:latin typeface="Cambria" panose="02040503050406030204" pitchFamily="18" charset="0"/>
                <a:ea typeface="Cambria" panose="02040503050406030204" pitchFamily="18" charset="0"/>
              </a:rPr>
              <a:t>=     ?   </a:t>
            </a:r>
            <a:r>
              <a:rPr lang="en-US" sz="3200" b="0" i="0" dirty="0" err="1" smtClean="0">
                <a:solidFill>
                  <a:srgbClr val="000000"/>
                </a:solidFill>
                <a:effectLst/>
                <a:latin typeface="Cambria" panose="02040503050406030204" pitchFamily="18" charset="0"/>
                <a:ea typeface="Cambria" panose="02040503050406030204" pitchFamily="18" charset="0"/>
              </a:rPr>
              <a:t>Tấn</a:t>
            </a:r>
            <a:endParaRPr lang="en-US" sz="3200" b="0" i="0" dirty="0" smtClean="0">
              <a:solidFill>
                <a:srgbClr val="000000"/>
              </a:solidFill>
              <a:effectLst/>
              <a:latin typeface="Cambria" panose="02040503050406030204" pitchFamily="18" charset="0"/>
              <a:ea typeface="Cambria" panose="02040503050406030204" pitchFamily="18" charset="0"/>
            </a:endParaRPr>
          </a:p>
          <a:p>
            <a:pPr algn="just"/>
            <a:endParaRPr lang="en-US"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30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smtClean="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xmlns="" id="{B373CE09-3AB6-A9C4-968A-C1C9B3C827E7}"/>
              </a:ext>
            </a:extLst>
          </p:cNvPr>
          <p:cNvSpPr/>
          <p:nvPr/>
        </p:nvSpPr>
        <p:spPr>
          <a:xfrm>
            <a:off x="7840729" y="4566616"/>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46" name="Rectangle 45">
            <a:extLst>
              <a:ext uri="{FF2B5EF4-FFF2-40B4-BE49-F238E27FC236}">
                <a16:creationId xmlns:a16="http://schemas.microsoft.com/office/drawing/2014/main" xmlns="" id="{24AF22E8-EC00-7D27-2528-F9E5AAD47C0A}"/>
              </a:ext>
            </a:extLst>
          </p:cNvPr>
          <p:cNvSpPr/>
          <p:nvPr/>
        </p:nvSpPr>
        <p:spPr>
          <a:xfrm>
            <a:off x="7225332" y="5328637"/>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1346725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animBg="1"/>
      <p:bldP spid="19" grpId="0"/>
      <p:bldP spid="20" grpId="0" animBg="1"/>
      <p:bldP spid="22" grpId="0" animBg="1"/>
      <p:bldP spid="24" grpId="0"/>
      <p:bldP spid="25" grpId="0" animBg="1"/>
      <p:bldP spid="26" grpId="0" animBg="1"/>
      <p:bldP spid="41" grpId="0"/>
      <p:bldP spid="42" grpId="0" animBg="1"/>
      <p:bldP spid="43" grpId="0" animBg="1"/>
      <p:bldP spid="44" grpId="0"/>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xmlns=""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xmlns=""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E9F9AC44-2D61-765B-933A-A4BFA5714CEF}"/>
              </a:ext>
            </a:extLst>
          </p:cNvPr>
          <p:cNvSpPr txBox="1"/>
          <p:nvPr/>
        </p:nvSpPr>
        <p:spPr>
          <a:xfrm>
            <a:off x="308225" y="2178121"/>
            <a:ext cx="10787865" cy="1508105"/>
          </a:xfrm>
          <a:prstGeom prst="rect">
            <a:avLst/>
          </a:prstGeom>
          <a:noFill/>
        </p:spPr>
        <p:txBody>
          <a:bodyPr wrap="square" rtlCol="0">
            <a:spAutoFit/>
          </a:bodyPr>
          <a:lstStyle/>
          <a:p>
            <a:pPr marL="742950" indent="-742950" algn="just">
              <a:buAutoNum type="alphaLcParenR"/>
            </a:pPr>
            <a:r>
              <a:rPr lang="en-US" sz="3600" b="0" i="0" dirty="0" smtClean="0">
                <a:solidFill>
                  <a:srgbClr val="000000"/>
                </a:solidFill>
                <a:effectLst/>
                <a:latin typeface="Cambria" panose="02040503050406030204" pitchFamily="18" charset="0"/>
                <a:ea typeface="Cambria" panose="02040503050406030204" pitchFamily="18" charset="0"/>
              </a:rPr>
              <a:t>45 </a:t>
            </a:r>
            <a:r>
              <a:rPr lang="en-US" sz="3600" b="0" i="0" dirty="0" err="1">
                <a:solidFill>
                  <a:srgbClr val="000000"/>
                </a:solidFill>
                <a:effectLst/>
                <a:latin typeface="Cambria" panose="02040503050406030204" pitchFamily="18" charset="0"/>
                <a:ea typeface="Cambria" panose="02040503050406030204" pitchFamily="18" charset="0"/>
              </a:rPr>
              <a:t>tấn</a:t>
            </a:r>
            <a:r>
              <a:rPr lang="en-US" sz="3600" b="0" i="0" dirty="0">
                <a:solidFill>
                  <a:srgbClr val="000000"/>
                </a:solidFill>
                <a:effectLst/>
                <a:latin typeface="Cambria" panose="02040503050406030204" pitchFamily="18" charset="0"/>
                <a:ea typeface="Cambria" panose="02040503050406030204" pitchFamily="18" charset="0"/>
              </a:rPr>
              <a:t> – 18 </a:t>
            </a:r>
            <a:r>
              <a:rPr lang="en-US" sz="3600" b="0" i="0" dirty="0" err="1">
                <a:solidFill>
                  <a:srgbClr val="000000"/>
                </a:solidFill>
                <a:effectLst/>
                <a:latin typeface="Cambria" panose="02040503050406030204" pitchFamily="18" charset="0"/>
                <a:ea typeface="Cambria" panose="02040503050406030204" pitchFamily="18" charset="0"/>
              </a:rPr>
              <a:t>tấn</a:t>
            </a:r>
            <a:r>
              <a:rPr lang="en-US" sz="3600" dirty="0">
                <a:solidFill>
                  <a:srgbClr val="000000"/>
                </a:solidFill>
                <a:latin typeface="Cambria" panose="02040503050406030204" pitchFamily="18" charset="0"/>
                <a:ea typeface="Cambria" panose="02040503050406030204" pitchFamily="18" charset="0"/>
              </a:rPr>
              <a:t>                   </a:t>
            </a:r>
            <a:r>
              <a:rPr lang="en-US" sz="3600" dirty="0" smtClean="0">
                <a:solidFill>
                  <a:srgbClr val="000000"/>
                </a:solidFill>
                <a:latin typeface="Cambria" panose="02040503050406030204" pitchFamily="18" charset="0"/>
                <a:ea typeface="Cambria" panose="02040503050406030204" pitchFamily="18" charset="0"/>
              </a:rPr>
              <a:t>           </a:t>
            </a:r>
            <a:r>
              <a:rPr lang="en-US" sz="3600" b="0" i="0" dirty="0" smtClean="0">
                <a:solidFill>
                  <a:srgbClr val="000000"/>
                </a:solidFill>
                <a:effectLst/>
                <a:latin typeface="Cambria" panose="02040503050406030204" pitchFamily="18" charset="0"/>
                <a:ea typeface="Cambria" panose="02040503050406030204" pitchFamily="18" charset="0"/>
              </a:rPr>
              <a:t>b</a:t>
            </a:r>
            <a:r>
              <a:rPr lang="en-US" sz="3600" b="0" i="0" dirty="0">
                <a:solidFill>
                  <a:srgbClr val="000000"/>
                </a:solidFill>
                <a:effectLst/>
                <a:latin typeface="Cambria" panose="02040503050406030204" pitchFamily="18" charset="0"/>
                <a:ea typeface="Cambria" panose="02040503050406030204" pitchFamily="18" charset="0"/>
              </a:rPr>
              <a:t>) 17 </a:t>
            </a:r>
            <a:r>
              <a:rPr lang="en-US" sz="3600" b="0" i="0" dirty="0" err="1">
                <a:solidFill>
                  <a:srgbClr val="000000"/>
                </a:solidFill>
                <a:effectLst/>
                <a:latin typeface="Cambria" panose="02040503050406030204" pitchFamily="18" charset="0"/>
                <a:ea typeface="Cambria" panose="02040503050406030204" pitchFamily="18" charset="0"/>
              </a:rPr>
              <a:t>tạ</a:t>
            </a:r>
            <a:r>
              <a:rPr lang="en-US" sz="3600" b="0" i="0" dirty="0">
                <a:solidFill>
                  <a:srgbClr val="000000"/>
                </a:solidFill>
                <a:effectLst/>
                <a:latin typeface="Cambria" panose="02040503050406030204" pitchFamily="18" charset="0"/>
                <a:ea typeface="Cambria" panose="02040503050406030204" pitchFamily="18" charset="0"/>
              </a:rPr>
              <a:t> + 36 </a:t>
            </a:r>
            <a:r>
              <a:rPr lang="en-US" sz="3600" b="0" i="0" dirty="0" err="1" smtClean="0">
                <a:solidFill>
                  <a:srgbClr val="000000"/>
                </a:solidFill>
                <a:effectLst/>
                <a:latin typeface="Cambria" panose="02040503050406030204" pitchFamily="18" charset="0"/>
                <a:ea typeface="Cambria" panose="02040503050406030204" pitchFamily="18" charset="0"/>
              </a:rPr>
              <a:t>tạ</a:t>
            </a:r>
            <a:endParaRPr lang="en-US" sz="3600" b="0" i="0" dirty="0" smtClean="0">
              <a:solidFill>
                <a:srgbClr val="000000"/>
              </a:solidFill>
              <a:effectLst/>
              <a:latin typeface="Cambria" panose="02040503050406030204" pitchFamily="18" charset="0"/>
              <a:ea typeface="Cambria" panose="02040503050406030204" pitchFamily="18" charset="0"/>
            </a:endParaRPr>
          </a:p>
          <a:p>
            <a:pPr algn="just"/>
            <a:endParaRPr lang="en-US" sz="2000" b="0" i="0" dirty="0">
              <a:solidFill>
                <a:srgbClr val="000000"/>
              </a:solidFill>
              <a:effectLst/>
              <a:latin typeface="Cambria" panose="02040503050406030204" pitchFamily="18" charset="0"/>
              <a:ea typeface="Cambria" panose="02040503050406030204" pitchFamily="18" charset="0"/>
            </a:endParaRPr>
          </a:p>
          <a:p>
            <a:pPr algn="just"/>
            <a:r>
              <a:rPr lang="en-US" sz="3600" b="0" i="0" dirty="0">
                <a:solidFill>
                  <a:srgbClr val="000000"/>
                </a:solidFill>
                <a:effectLst/>
                <a:latin typeface="Cambria" panose="02040503050406030204" pitchFamily="18" charset="0"/>
                <a:ea typeface="Cambria" panose="02040503050406030204" pitchFamily="18" charset="0"/>
              </a:rPr>
              <a:t>c) 25 </a:t>
            </a:r>
            <a:r>
              <a:rPr lang="en-US" sz="3600" b="0" i="0" dirty="0" err="1">
                <a:solidFill>
                  <a:srgbClr val="000000"/>
                </a:solidFill>
                <a:effectLst/>
                <a:latin typeface="Cambria" panose="02040503050406030204" pitchFamily="18" charset="0"/>
                <a:ea typeface="Cambria" panose="02040503050406030204" pitchFamily="18" charset="0"/>
              </a:rPr>
              <a:t>yến</a:t>
            </a:r>
            <a:r>
              <a:rPr lang="en-US" sz="3600" b="0" i="0" dirty="0">
                <a:solidFill>
                  <a:srgbClr val="000000"/>
                </a:solidFill>
                <a:effectLst/>
                <a:latin typeface="Cambria" panose="02040503050406030204" pitchFamily="18" charset="0"/>
                <a:ea typeface="Cambria" panose="02040503050406030204" pitchFamily="18" charset="0"/>
              </a:rPr>
              <a:t> × 4                            </a:t>
            </a:r>
            <a:r>
              <a:rPr lang="en-US" sz="3600" b="0" i="0" dirty="0" smtClean="0">
                <a:solidFill>
                  <a:srgbClr val="000000"/>
                </a:solidFill>
                <a:effectLst/>
                <a:latin typeface="Cambria" panose="02040503050406030204" pitchFamily="18" charset="0"/>
                <a:ea typeface="Cambria" panose="02040503050406030204" pitchFamily="18" charset="0"/>
              </a:rPr>
              <a:t>             d</a:t>
            </a:r>
            <a:r>
              <a:rPr lang="en-US" sz="3600" b="0" i="0" dirty="0">
                <a:solidFill>
                  <a:srgbClr val="000000"/>
                </a:solidFill>
                <a:effectLst/>
                <a:latin typeface="Cambria" panose="02040503050406030204" pitchFamily="18" charset="0"/>
                <a:ea typeface="Cambria" panose="02040503050406030204" pitchFamily="18" charset="0"/>
              </a:rPr>
              <a:t>) 138 </a:t>
            </a:r>
            <a:r>
              <a:rPr lang="en-US" sz="3600" b="0" i="0" dirty="0" err="1">
                <a:solidFill>
                  <a:srgbClr val="000000"/>
                </a:solidFill>
                <a:effectLst/>
                <a:latin typeface="Cambria" panose="02040503050406030204" pitchFamily="18" charset="0"/>
                <a:ea typeface="Cambria" panose="02040503050406030204" pitchFamily="18" charset="0"/>
              </a:rPr>
              <a:t>tấn</a:t>
            </a:r>
            <a:r>
              <a:rPr lang="en-US" sz="36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a16="http://schemas.microsoft.com/office/drawing/2014/main" xmlns="" id="{7123D4D4-3AC2-8258-F4E3-A20F881D4416}"/>
              </a:ext>
            </a:extLst>
          </p:cNvPr>
          <p:cNvSpPr txBox="1"/>
          <p:nvPr/>
        </p:nvSpPr>
        <p:spPr>
          <a:xfrm>
            <a:off x="4241667" y="2181183"/>
            <a:ext cx="2239766"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27 </a:t>
            </a:r>
            <a:r>
              <a:rPr lang="en-US" sz="4000" b="1" dirty="0" err="1" smtClean="0">
                <a:solidFill>
                  <a:srgbClr val="FF0000"/>
                </a:solidFill>
                <a:latin typeface="Cambria" panose="02040503050406030204" pitchFamily="18" charset="0"/>
                <a:ea typeface="Cambria" panose="02040503050406030204" pitchFamily="18" charset="0"/>
              </a:rPr>
              <a:t>tấn</a:t>
            </a:r>
            <a:r>
              <a:rPr lang="en-US" sz="4000" b="1" dirty="0" smtClean="0">
                <a:solidFill>
                  <a:srgbClr val="FF0000"/>
                </a:solidFill>
                <a:latin typeface="Cambria" panose="02040503050406030204" pitchFamily="18" charset="0"/>
                <a:ea typeface="Cambria" panose="02040503050406030204" pitchFamily="18" charset="0"/>
              </a:rPr>
              <a:t>   </a:t>
            </a:r>
            <a:endParaRPr lang="en-US" sz="40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905AE1E8-1318-CFF8-F354-E42F892D2248}"/>
              </a:ext>
            </a:extLst>
          </p:cNvPr>
          <p:cNvSpPr txBox="1"/>
          <p:nvPr/>
        </p:nvSpPr>
        <p:spPr>
          <a:xfrm>
            <a:off x="10171416" y="2157574"/>
            <a:ext cx="2239766"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53 </a:t>
            </a:r>
            <a:r>
              <a:rPr lang="en-US" sz="4000" b="1" dirty="0" err="1">
                <a:solidFill>
                  <a:srgbClr val="FF0000"/>
                </a:solidFill>
                <a:latin typeface="Cambria" panose="02040503050406030204" pitchFamily="18" charset="0"/>
                <a:ea typeface="Cambria" panose="02040503050406030204" pitchFamily="18" charset="0"/>
              </a:rPr>
              <a:t>tạ</a:t>
            </a:r>
            <a:endParaRPr lang="en-US" sz="40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3582B17D-5420-DE79-5F27-133B65C62464}"/>
              </a:ext>
            </a:extLst>
          </p:cNvPr>
          <p:cNvSpPr txBox="1"/>
          <p:nvPr/>
        </p:nvSpPr>
        <p:spPr>
          <a:xfrm>
            <a:off x="3099025" y="2983405"/>
            <a:ext cx="2661007"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100 </a:t>
            </a:r>
            <a:r>
              <a:rPr lang="en-US" sz="4000" b="1" dirty="0" err="1">
                <a:solidFill>
                  <a:srgbClr val="FF0000"/>
                </a:solidFill>
                <a:latin typeface="Cambria" panose="02040503050406030204" pitchFamily="18" charset="0"/>
                <a:ea typeface="Cambria" panose="02040503050406030204" pitchFamily="18" charset="0"/>
              </a:rPr>
              <a:t>yến</a:t>
            </a:r>
            <a:endParaRPr lang="en-US" sz="40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D2C3735E-A87B-79BC-259E-E6B7A4B39225}"/>
              </a:ext>
            </a:extLst>
          </p:cNvPr>
          <p:cNvSpPr txBox="1"/>
          <p:nvPr/>
        </p:nvSpPr>
        <p:spPr>
          <a:xfrm>
            <a:off x="9692299" y="2999018"/>
            <a:ext cx="2661007"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46 </a:t>
            </a:r>
            <a:r>
              <a:rPr lang="en-US" sz="4000" b="1" dirty="0" err="1">
                <a:solidFill>
                  <a:srgbClr val="FF0000"/>
                </a:solidFill>
                <a:latin typeface="Cambria" panose="02040503050406030204" pitchFamily="18" charset="0"/>
                <a:ea typeface="Cambria" panose="02040503050406030204" pitchFamily="18" charset="0"/>
              </a:rPr>
              <a:t>tấn</a:t>
            </a:r>
            <a:endParaRPr lang="en-US" sz="4000" b="1" dirty="0">
              <a:solidFill>
                <a:srgbClr val="FF0000"/>
              </a:solidFill>
              <a:latin typeface="Cambria" panose="02040503050406030204" pitchFamily="18" charset="0"/>
              <a:ea typeface="Cambria" panose="02040503050406030204"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66" y="4042016"/>
            <a:ext cx="10634209" cy="224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AA67E5C-4B13-DCAA-B94D-2CABB326EE28}"/>
              </a:ext>
            </a:extLst>
          </p:cNvPr>
          <p:cNvSpPr/>
          <p:nvPr/>
        </p:nvSpPr>
        <p:spPr>
          <a:xfrm>
            <a:off x="34725" y="57875"/>
            <a:ext cx="12095544" cy="67354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xmlns=""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a16="http://schemas.microsoft.com/office/drawing/2014/main" xmlns=""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xmlns="" id="{70AA1580-AC33-9EA3-93CD-4DA707A6B9E3}"/>
              </a:ext>
            </a:extLst>
          </p:cNvPr>
          <p:cNvSpPr txBox="1"/>
          <p:nvPr/>
        </p:nvSpPr>
        <p:spPr>
          <a:xfrm>
            <a:off x="873303" y="1756881"/>
            <a:ext cx="10572107" cy="449353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spcAft>
                <a:spcPts val="1200"/>
              </a:spcAft>
            </a:pPr>
            <a:r>
              <a:rPr lang="vi-VN" sz="3200" b="0" i="0" dirty="0">
                <a:solidFill>
                  <a:srgbClr val="000000"/>
                </a:solidFill>
                <a:effectLst/>
                <a:latin typeface="Cambria" panose="02040503050406030204" pitchFamily="18" charset="0"/>
                <a:ea typeface="Cambria" panose="02040503050406030204" pitchFamily="18" charset="0"/>
              </a:rPr>
              <a:t>A. 1 tạ 3 </a:t>
            </a:r>
            <a:r>
              <a:rPr lang="vi-VN" sz="3200" b="0" i="0" dirty="0" smtClean="0">
                <a:solidFill>
                  <a:srgbClr val="000000"/>
                </a:solidFill>
                <a:effectLst/>
                <a:latin typeface="Cambria" panose="02040503050406030204" pitchFamily="18" charset="0"/>
                <a:ea typeface="Cambria" panose="02040503050406030204" pitchFamily="18" charset="0"/>
              </a:rPr>
              <a:t>yến</a:t>
            </a:r>
            <a:r>
              <a:rPr lang="en-US" sz="3200" b="0" i="0" dirty="0" smtClean="0">
                <a:solidFill>
                  <a:srgbClr val="000000"/>
                </a:solidFill>
                <a:effectLst/>
                <a:latin typeface="Cambria" panose="02040503050406030204" pitchFamily="18" charset="0"/>
                <a:ea typeface="Cambria" panose="02040503050406030204" pitchFamily="18" charset="0"/>
              </a:rPr>
              <a:t>  </a:t>
            </a:r>
            <a:endParaRPr lang="vi-VN" sz="3200" b="0" i="0" dirty="0">
              <a:solidFill>
                <a:srgbClr val="000000"/>
              </a:solidFill>
              <a:effectLst/>
              <a:latin typeface="Cambria" panose="02040503050406030204" pitchFamily="18" charset="0"/>
              <a:ea typeface="Cambria" panose="02040503050406030204" pitchFamily="18" charset="0"/>
            </a:endParaRPr>
          </a:p>
          <a:p>
            <a:pPr algn="just">
              <a:spcAft>
                <a:spcPts val="1200"/>
              </a:spcAft>
            </a:pPr>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spcAft>
                <a:spcPts val="1200"/>
              </a:spcAft>
            </a:pPr>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spcAft>
                <a:spcPts val="1200"/>
              </a:spcAft>
            </a:pPr>
            <a:r>
              <a:rPr lang="vi-VN" sz="3200" b="0" i="0" dirty="0">
                <a:solidFill>
                  <a:srgbClr val="000000"/>
                </a:solidFill>
                <a:effectLst/>
                <a:latin typeface="Cambria" panose="02040503050406030204" pitchFamily="18" charset="0"/>
                <a:ea typeface="Cambria" panose="02040503050406030204" pitchFamily="18" charset="0"/>
              </a:rPr>
              <a:t>D. 1 tạ 9 </a:t>
            </a:r>
            <a:r>
              <a:rPr lang="vi-VN" sz="3200" b="0" i="0" dirty="0" smtClean="0">
                <a:solidFill>
                  <a:srgbClr val="000000"/>
                </a:solidFill>
                <a:effectLst/>
                <a:latin typeface="Cambria" panose="02040503050406030204" pitchFamily="18" charset="0"/>
                <a:ea typeface="Cambria" panose="02040503050406030204" pitchFamily="18" charset="0"/>
              </a:rPr>
              <a:t>k</a:t>
            </a:r>
            <a:r>
              <a:rPr lang="en-US" sz="3200" b="0" i="0" dirty="0" smtClean="0">
                <a:solidFill>
                  <a:srgbClr val="000000"/>
                </a:solidFill>
                <a:effectLst/>
                <a:latin typeface="Cambria" panose="02040503050406030204" pitchFamily="18" charset="0"/>
                <a:ea typeface="Cambria" panose="02040503050406030204" pitchFamily="18" charset="0"/>
              </a:rPr>
              <a:t>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3" name="图片 4">
            <a:extLst>
              <a:ext uri="{FF2B5EF4-FFF2-40B4-BE49-F238E27FC236}">
                <a16:creationId xmlns:a16="http://schemas.microsoft.com/office/drawing/2014/main" xmlns="" id="{117A4F02-B112-9968-C120-7C1B1777BA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sp>
        <p:nvSpPr>
          <p:cNvPr id="21" name="Oval 20">
            <a:extLst>
              <a:ext uri="{FF2B5EF4-FFF2-40B4-BE49-F238E27FC236}">
                <a16:creationId xmlns:a16="http://schemas.microsoft.com/office/drawing/2014/main" xmlns="" id="{97C24E88-D151-B4ED-887A-EBAB5B1E9216}"/>
              </a:ext>
            </a:extLst>
          </p:cNvPr>
          <p:cNvSpPr/>
          <p:nvPr/>
        </p:nvSpPr>
        <p:spPr>
          <a:xfrm>
            <a:off x="820632" y="4380743"/>
            <a:ext cx="544530" cy="5208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8119" y="4410574"/>
            <a:ext cx="1909823" cy="584775"/>
          </a:xfrm>
          <a:prstGeom prst="rect">
            <a:avLst/>
          </a:prstGeom>
          <a:noFill/>
        </p:spPr>
        <p:txBody>
          <a:bodyPr wrap="square" rtlCol="0">
            <a:spAutoFit/>
          </a:bodyPr>
          <a:lstStyle/>
          <a:p>
            <a:r>
              <a:rPr lang="en-US" sz="3200" b="1" dirty="0" smtClean="0">
                <a:solidFill>
                  <a:schemeClr val="tx2"/>
                </a:solidFill>
              </a:rPr>
              <a:t>= 117 kg</a:t>
            </a:r>
            <a:endParaRPr lang="en-US" sz="3200" b="1" dirty="0">
              <a:solidFill>
                <a:schemeClr val="tx2"/>
              </a:solidFill>
            </a:endParaRPr>
          </a:p>
        </p:txBody>
      </p:sp>
      <p:sp>
        <p:nvSpPr>
          <p:cNvPr id="12" name="TextBox 11"/>
          <p:cNvSpPr txBox="1"/>
          <p:nvPr/>
        </p:nvSpPr>
        <p:spPr>
          <a:xfrm>
            <a:off x="3184969" y="3761242"/>
            <a:ext cx="1909823" cy="584775"/>
          </a:xfrm>
          <a:prstGeom prst="rect">
            <a:avLst/>
          </a:prstGeom>
          <a:noFill/>
        </p:spPr>
        <p:txBody>
          <a:bodyPr wrap="square" rtlCol="0">
            <a:spAutoFit/>
          </a:bodyPr>
          <a:lstStyle/>
          <a:p>
            <a:r>
              <a:rPr lang="en-US" sz="3200" b="1" dirty="0" smtClean="0">
                <a:solidFill>
                  <a:schemeClr val="tx2"/>
                </a:solidFill>
              </a:rPr>
              <a:t>= 130 kg</a:t>
            </a:r>
            <a:endParaRPr lang="en-US" sz="3200" b="1" dirty="0">
              <a:solidFill>
                <a:schemeClr val="tx2"/>
              </a:solidFill>
            </a:endParaRPr>
          </a:p>
        </p:txBody>
      </p:sp>
      <p:sp>
        <p:nvSpPr>
          <p:cNvPr id="14" name="TextBox 13"/>
          <p:cNvSpPr txBox="1"/>
          <p:nvPr/>
        </p:nvSpPr>
        <p:spPr>
          <a:xfrm>
            <a:off x="3184968" y="5060725"/>
            <a:ext cx="1909823" cy="584775"/>
          </a:xfrm>
          <a:prstGeom prst="rect">
            <a:avLst/>
          </a:prstGeom>
          <a:noFill/>
        </p:spPr>
        <p:txBody>
          <a:bodyPr wrap="square" rtlCol="0">
            <a:spAutoFit/>
          </a:bodyPr>
          <a:lstStyle/>
          <a:p>
            <a:r>
              <a:rPr lang="en-US" sz="3200" b="1" dirty="0" smtClean="0">
                <a:solidFill>
                  <a:schemeClr val="tx2"/>
                </a:solidFill>
              </a:rPr>
              <a:t>= 102 kg</a:t>
            </a:r>
            <a:endParaRPr lang="en-US" sz="3200" b="1" dirty="0">
              <a:solidFill>
                <a:schemeClr val="tx2"/>
              </a:solidFill>
            </a:endParaRPr>
          </a:p>
        </p:txBody>
      </p:sp>
      <p:sp>
        <p:nvSpPr>
          <p:cNvPr id="15" name="TextBox 14"/>
          <p:cNvSpPr txBox="1"/>
          <p:nvPr/>
        </p:nvSpPr>
        <p:spPr>
          <a:xfrm>
            <a:off x="3208117" y="5632909"/>
            <a:ext cx="1909823" cy="584775"/>
          </a:xfrm>
          <a:prstGeom prst="rect">
            <a:avLst/>
          </a:prstGeom>
          <a:noFill/>
        </p:spPr>
        <p:txBody>
          <a:bodyPr wrap="square" rtlCol="0">
            <a:spAutoFit/>
          </a:bodyPr>
          <a:lstStyle/>
          <a:p>
            <a:r>
              <a:rPr lang="en-US" sz="3200" b="1" dirty="0" smtClean="0">
                <a:solidFill>
                  <a:schemeClr val="tx2"/>
                </a:solidFill>
              </a:rPr>
              <a:t>= 109 kg</a:t>
            </a:r>
            <a:endParaRPr lang="en-US" sz="3200" b="1" dirty="0">
              <a:solidFill>
                <a:schemeClr val="tx2"/>
              </a:solidFill>
            </a:endParaRPr>
          </a:p>
        </p:txBody>
      </p:sp>
    </p:spTree>
    <p:extLst>
      <p:ext uri="{BB962C8B-B14F-4D97-AF65-F5344CB8AC3E}">
        <p14:creationId xmlns:p14="http://schemas.microsoft.com/office/powerpoint/2010/main" val="23244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1" grpId="0" animBg="1"/>
      <p:bldP spid="3"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8603" b="70432"/>
          <a:stretch/>
        </p:blipFill>
        <p:spPr bwMode="auto">
          <a:xfrm>
            <a:off x="740780" y="0"/>
            <a:ext cx="9842220" cy="144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58" y="1674751"/>
            <a:ext cx="11744007" cy="318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0780" y="5717894"/>
            <a:ext cx="1273215" cy="830997"/>
          </a:xfrm>
          <a:prstGeom prst="rect">
            <a:avLst/>
          </a:prstGeom>
          <a:solidFill>
            <a:srgbClr val="FFC000"/>
          </a:solidFill>
        </p:spPr>
        <p:txBody>
          <a:bodyPr wrap="square" rtlCol="0">
            <a:spAutoFit/>
          </a:bodyPr>
          <a:lstStyle/>
          <a:p>
            <a:r>
              <a:rPr lang="en-US" sz="4800" b="1" dirty="0" smtClean="0"/>
              <a:t>2 kg</a:t>
            </a:r>
            <a:endParaRPr lang="en-US" sz="4800" b="1" dirty="0"/>
          </a:p>
        </p:txBody>
      </p:sp>
      <p:sp>
        <p:nvSpPr>
          <p:cNvPr id="8" name="TextBox 7"/>
          <p:cNvSpPr txBox="1"/>
          <p:nvPr/>
        </p:nvSpPr>
        <p:spPr>
          <a:xfrm>
            <a:off x="5398904" y="5708248"/>
            <a:ext cx="1273215" cy="830997"/>
          </a:xfrm>
          <a:prstGeom prst="rect">
            <a:avLst/>
          </a:prstGeom>
          <a:solidFill>
            <a:srgbClr val="FFC000"/>
          </a:solidFill>
        </p:spPr>
        <p:txBody>
          <a:bodyPr wrap="square" rtlCol="0">
            <a:spAutoFit/>
          </a:bodyPr>
          <a:lstStyle/>
          <a:p>
            <a:r>
              <a:rPr lang="en-US" sz="4800" b="1" dirty="0" smtClean="0"/>
              <a:t>2 </a:t>
            </a:r>
            <a:r>
              <a:rPr lang="en-US" sz="4800" b="1" dirty="0" err="1" smtClean="0"/>
              <a:t>tạ</a:t>
            </a:r>
            <a:endParaRPr lang="en-US" sz="4800" b="1" dirty="0"/>
          </a:p>
        </p:txBody>
      </p:sp>
      <p:sp>
        <p:nvSpPr>
          <p:cNvPr id="9" name="TextBox 8"/>
          <p:cNvSpPr txBox="1"/>
          <p:nvPr/>
        </p:nvSpPr>
        <p:spPr>
          <a:xfrm>
            <a:off x="9527893" y="5708247"/>
            <a:ext cx="1549079" cy="830997"/>
          </a:xfrm>
          <a:prstGeom prst="rect">
            <a:avLst/>
          </a:prstGeom>
          <a:solidFill>
            <a:srgbClr val="FFC000"/>
          </a:solidFill>
        </p:spPr>
        <p:txBody>
          <a:bodyPr wrap="square" rtlCol="0">
            <a:spAutoFit/>
          </a:bodyPr>
          <a:lstStyle/>
          <a:p>
            <a:r>
              <a:rPr lang="en-US" sz="4800" b="1" dirty="0" smtClean="0"/>
              <a:t>2 </a:t>
            </a:r>
            <a:r>
              <a:rPr lang="en-US" sz="4800" b="1" dirty="0" err="1" smtClean="0"/>
              <a:t>tấn</a:t>
            </a:r>
            <a:endParaRPr lang="en-US" sz="4800" b="1" dirty="0"/>
          </a:p>
        </p:txBody>
      </p:sp>
      <p:cxnSp>
        <p:nvCxnSpPr>
          <p:cNvPr id="10" name="Straight Arrow Connector 9">
            <a:extLst>
              <a:ext uri="{FF2B5EF4-FFF2-40B4-BE49-F238E27FC236}">
                <a16:creationId xmlns:a16="http://schemas.microsoft.com/office/drawing/2014/main" xmlns="" id="{35C72019-5C31-7A6B-0961-A3AC5133D53E}"/>
              </a:ext>
            </a:extLst>
          </p:cNvPr>
          <p:cNvCxnSpPr>
            <a:cxnSpLocks/>
            <a:endCxn id="9" idx="1"/>
          </p:cNvCxnSpPr>
          <p:nvPr/>
        </p:nvCxnSpPr>
        <p:spPr>
          <a:xfrm>
            <a:off x="3300269" y="4727294"/>
            <a:ext cx="6227624" cy="13964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0EA5F2A0-B884-C0D7-CCF8-76546107B323}"/>
              </a:ext>
            </a:extLst>
          </p:cNvPr>
          <p:cNvCxnSpPr>
            <a:cxnSpLocks/>
            <a:endCxn id="8" idx="0"/>
          </p:cNvCxnSpPr>
          <p:nvPr/>
        </p:nvCxnSpPr>
        <p:spPr>
          <a:xfrm flipH="1">
            <a:off x="6035512" y="4705350"/>
            <a:ext cx="2691699" cy="1002898"/>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A313D72E-6A40-E118-9CFD-04DAB5C48146}"/>
              </a:ext>
            </a:extLst>
          </p:cNvPr>
          <p:cNvCxnSpPr>
            <a:cxnSpLocks/>
          </p:cNvCxnSpPr>
          <p:nvPr/>
        </p:nvCxnSpPr>
        <p:spPr>
          <a:xfrm flipH="1">
            <a:off x="2013995" y="4727294"/>
            <a:ext cx="3785042" cy="1233668"/>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730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9903" y="-521324"/>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37" name="图片 14" descr="6ccb8bc6dbe83c6ae811819d70909b6f"/>
          <p:cNvPicPr>
            <a:picLocks noChangeAspect="1"/>
          </p:cNvPicPr>
          <p:nvPr/>
        </p:nvPicPr>
        <p:blipFill>
          <a:blip r:embed="rId6"/>
          <a:srcRect t="29675"/>
          <a:stretch>
            <a:fillRect/>
          </a:stretch>
        </p:blipFill>
        <p:spPr>
          <a:xfrm>
            <a:off x="-9206"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463796" y="5952556"/>
            <a:ext cx="487363" cy="487363"/>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pic>
        <p:nvPicPr>
          <p:cNvPr id="2" name="Picture 1">
            <a:extLst>
              <a:ext uri="{FF2B5EF4-FFF2-40B4-BE49-F238E27FC236}">
                <a16:creationId xmlns:a16="http://schemas.microsoft.com/office/drawing/2014/main" xmlns="" id="{C721FA91-6766-45F1-2BC0-7ED0797903CF}"/>
              </a:ext>
            </a:extLst>
          </p:cNvPr>
          <p:cNvPicPr>
            <a:picLocks noChangeAspect="1"/>
          </p:cNvPicPr>
          <p:nvPr/>
        </p:nvPicPr>
        <p:blipFill>
          <a:blip r:embed="rId21"/>
          <a:stretch>
            <a:fillRect/>
          </a:stretch>
        </p:blipFill>
        <p:spPr>
          <a:xfrm>
            <a:off x="2279875" y="1225400"/>
            <a:ext cx="6901270" cy="2371550"/>
          </a:xfrm>
          <a:prstGeom prst="rect">
            <a:avLst/>
          </a:prstGeom>
        </p:spPr>
      </p:pic>
    </p:spTree>
    <p:extLst>
      <p:ext uri="{BB962C8B-B14F-4D97-AF65-F5344CB8AC3E}">
        <p14:creationId xmlns:p14="http://schemas.microsoft.com/office/powerpoint/2010/main" val="2503014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par>
                                <p:cTn id="73" presetID="1" presetClass="mediacall" presetSubtype="0" fill="hold" nodeType="withEffect">
                                  <p:stCondLst>
                                    <p:cond delay="0"/>
                                  </p:stCondLst>
                                  <p:childTnLst>
                                    <p:cmd type="call" cmd="playFrom(0.0)">
                                      <p:cBhvr>
                                        <p:cTn id="74" dur="3128" fill="hold"/>
                                        <p:tgtEl>
                                          <p:spTgt spid="4"/>
                                        </p:tgtEl>
                                      </p:cBhvr>
                                    </p:cmd>
                                  </p:childTnLst>
                                </p:cTn>
                              </p:par>
                              <p:par>
                                <p:cTn id="75" presetID="35" presetClass="path" presetSubtype="0" accel="50000" decel="50000" fill="hold" nodeType="withEffect">
                                  <p:stCondLst>
                                    <p:cond delay="0"/>
                                  </p:stCondLst>
                                  <p:childTnLst>
                                    <p:animMotion origin="layout" path="M -6.25E-7 -2.22222E-6 L -0.32891 -0.01203 " pathEditMode="relative" rAng="0" ptsTypes="AA">
                                      <p:cBhvr>
                                        <p:cTn id="76"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3" y="430775"/>
            <a:ext cx="11932396" cy="592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514" y="1093782"/>
            <a:ext cx="746125" cy="42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41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53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171575"/>
            <a:ext cx="847407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41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a:fillRect/>
          </a:stretch>
        </p:blipFill>
        <p:spPr>
          <a:xfrm>
            <a:off x="3757935" y="4191993"/>
            <a:ext cx="4563799" cy="2139538"/>
          </a:xfrm>
          <a:prstGeom prst="rect">
            <a:avLst/>
          </a:prstGeom>
        </p:spPr>
      </p:pic>
      <p:grpSp>
        <p:nvGrpSpPr>
          <p:cNvPr id="37" name="组合 36"/>
          <p:cNvGrpSpPr/>
          <p:nvPr/>
        </p:nvGrpSpPr>
        <p:grpSpPr>
          <a:xfrm>
            <a:off x="0" y="4855566"/>
            <a:ext cx="12188212" cy="2163708"/>
            <a:chOff x="-69575" y="4694291"/>
            <a:chExt cx="12188212" cy="2163708"/>
          </a:xfrm>
        </p:grpSpPr>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41" name="组合 40"/>
          <p:cNvGrpSpPr/>
          <p:nvPr/>
        </p:nvGrpSpPr>
        <p:grpSpPr>
          <a:xfrm>
            <a:off x="-43771" y="-521324"/>
            <a:ext cx="12231983" cy="2202195"/>
            <a:chOff x="-16409" y="-6727"/>
            <a:chExt cx="9125471" cy="1677790"/>
          </a:xfrm>
        </p:grpSpPr>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92904" y="2657546"/>
            <a:ext cx="3997224" cy="3997224"/>
          </a:xfrm>
          <a:prstGeom prst="rect">
            <a:avLst/>
          </a:prstGeom>
        </p:spPr>
      </p:pic>
      <p:pic>
        <p:nvPicPr>
          <p:cNvPr id="45" name="图片 44"/>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857867" y="2157492"/>
            <a:ext cx="1600685" cy="1164261"/>
          </a:xfrm>
          <a:prstGeom prst="rect">
            <a:avLst/>
          </a:prstGeom>
        </p:spPr>
      </p:pic>
      <p:pic>
        <p:nvPicPr>
          <p:cNvPr id="46" name="图片 45"/>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11606310" y="2317954"/>
            <a:ext cx="852242" cy="619880"/>
          </a:xfrm>
          <a:prstGeom prst="rect">
            <a:avLst/>
          </a:prstGeom>
        </p:spPr>
      </p:pic>
      <p:pic>
        <p:nvPicPr>
          <p:cNvPr id="47" name="图片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414512" y="2119743"/>
            <a:ext cx="852242" cy="619880"/>
          </a:xfrm>
          <a:prstGeom prst="rect">
            <a:avLst/>
          </a:prstGeom>
        </p:spPr>
      </p:pic>
      <p:pic>
        <p:nvPicPr>
          <p:cNvPr id="16" name="PA_图片 2" descr="图片包含 室内, 墙壁&#10;&#10;已生成高可信度的说明"/>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a:fillRect/>
          </a:stretch>
        </p:blipFill>
        <p:spPr>
          <a:xfrm>
            <a:off x="2417577" y="244832"/>
            <a:ext cx="7738189" cy="4989580"/>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pic>
        <p:nvPicPr>
          <p:cNvPr id="2" name="Picture 1">
            <a:extLst>
              <a:ext uri="{FF2B5EF4-FFF2-40B4-BE49-F238E27FC236}">
                <a16:creationId xmlns:a16="http://schemas.microsoft.com/office/drawing/2014/main" xmlns="" id="{473D0088-1DDA-8EAE-CB1C-81123C73C2A7}"/>
              </a:ext>
            </a:extLst>
          </p:cNvPr>
          <p:cNvPicPr>
            <a:picLocks noChangeAspect="1"/>
          </p:cNvPicPr>
          <p:nvPr/>
        </p:nvPicPr>
        <p:blipFill>
          <a:blip r:embed="rId13"/>
          <a:stretch>
            <a:fillRect/>
          </a:stretch>
        </p:blipFill>
        <p:spPr>
          <a:xfrm>
            <a:off x="2927745" y="1792181"/>
            <a:ext cx="7425572"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6"/>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5"/>
                                        </p:tgtEl>
                                        <p:attrNameLst>
                                          <p:attrName>r</p:attrName>
                                        </p:attrNameLst>
                                      </p:cBhvr>
                                    </p:animRo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8" presetClass="emph" presetSubtype="0" repeatCount="2000" fill="hold" nodeType="withEffect">
                                  <p:stCondLst>
                                    <p:cond delay="0"/>
                                  </p:stCondLst>
                                  <p:childTnLst>
                                    <p:animRot by="21600000">
                                      <p:cBhvr>
                                        <p:cTn id="43" dur="2000" fill="hold"/>
                                        <p:tgtEl>
                                          <p:spTgt spid="18"/>
                                        </p:tgtEl>
                                        <p:attrNameLst>
                                          <p:attrName>r</p:attrName>
                                        </p:attrNameLst>
                                      </p:cBhvr>
                                    </p:animRot>
                                  </p:childTnLst>
                                </p:cTn>
                              </p:par>
                              <p:par>
                                <p:cTn id="44" presetID="2" presetClass="entr" presetSubtype="2"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8" presetClass="emph" presetSubtype="0" repeatCount="2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xmlns=""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xmlns="" id="{21AE45AE-9D2C-F4AC-02C5-88591A7A8349}"/>
              </a:ext>
            </a:extLst>
          </p:cNvPr>
          <p:cNvSpPr/>
          <p:nvPr/>
        </p:nvSpPr>
        <p:spPr>
          <a:xfrm>
            <a:off x="940476" y="531099"/>
            <a:ext cx="137909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2.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Số</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xmlns="" id="{B520BA98-F4DD-EE7F-B8F8-9657019975E3}"/>
              </a:ext>
            </a:extLst>
          </p:cNvPr>
          <p:cNvGrpSpPr/>
          <p:nvPr/>
        </p:nvGrpSpPr>
        <p:grpSpPr>
          <a:xfrm>
            <a:off x="1076325" y="1809750"/>
            <a:ext cx="9782175" cy="584775"/>
            <a:chOff x="1076325" y="1809750"/>
            <a:chExt cx="9782175" cy="584775"/>
          </a:xfrm>
        </p:grpSpPr>
        <p:sp>
          <p:nvSpPr>
            <p:cNvPr id="6" name="TextBox 5">
              <a:extLst>
                <a:ext uri="{FF2B5EF4-FFF2-40B4-BE49-F238E27FC236}">
                  <a16:creationId xmlns:a16="http://schemas.microsoft.com/office/drawing/2014/main" xmlns="" id="{56384A6C-4684-7E65-49B7-C3883B4F5C0B}"/>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2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kg                       20 kg =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xmlns="" id="{FB4C48D6-5D4A-66DF-BC77-DCF02E7D8BA5}"/>
                </a:ext>
              </a:extLst>
            </p:cNvPr>
            <p:cNvSpPr/>
            <p:nvPr/>
          </p:nvSpPr>
          <p:spPr>
            <a:xfrm>
              <a:off x="2895599"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20</a:t>
              </a:r>
            </a:p>
          </p:txBody>
        </p:sp>
        <p:sp>
          <p:nvSpPr>
            <p:cNvPr id="8" name="Rectangle 7">
              <a:extLst>
                <a:ext uri="{FF2B5EF4-FFF2-40B4-BE49-F238E27FC236}">
                  <a16:creationId xmlns:a16="http://schemas.microsoft.com/office/drawing/2014/main" xmlns="" id="{D6927641-869A-8944-7EFC-B14A8C053642}"/>
                </a:ext>
              </a:extLst>
            </p:cNvPr>
            <p:cNvSpPr/>
            <p:nvPr/>
          </p:nvSpPr>
          <p:spPr>
            <a:xfrm>
              <a:off x="7343774"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grpSp>
      <p:grpSp>
        <p:nvGrpSpPr>
          <p:cNvPr id="31" name="Group 30">
            <a:extLst>
              <a:ext uri="{FF2B5EF4-FFF2-40B4-BE49-F238E27FC236}">
                <a16:creationId xmlns:a16="http://schemas.microsoft.com/office/drawing/2014/main" xmlns="" id="{C868D1DB-7949-3BFB-BFAF-BF7659C63B5E}"/>
              </a:ext>
            </a:extLst>
          </p:cNvPr>
          <p:cNvGrpSpPr/>
          <p:nvPr/>
        </p:nvGrpSpPr>
        <p:grpSpPr>
          <a:xfrm>
            <a:off x="1095375" y="2809875"/>
            <a:ext cx="9782175" cy="1210568"/>
            <a:chOff x="1095375" y="2809875"/>
            <a:chExt cx="9782175" cy="1210568"/>
          </a:xfrm>
        </p:grpSpPr>
        <p:sp>
          <p:nvSpPr>
            <p:cNvPr id="19" name="TextBox 18">
              <a:extLst>
                <a:ext uri="{FF2B5EF4-FFF2-40B4-BE49-F238E27FC236}">
                  <a16:creationId xmlns:a16="http://schemas.microsoft.com/office/drawing/2014/main" xmlns="" id="{3E41D976-D00A-9FD0-B55B-D8C6006AB37A}"/>
                </a:ext>
              </a:extLst>
            </p:cNvPr>
            <p:cNvSpPr txBox="1"/>
            <p:nvPr/>
          </p:nvSpPr>
          <p:spPr>
            <a:xfrm>
              <a:off x="1095375" y="2943225"/>
              <a:ext cx="9782175"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3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kg</a:t>
              </a:r>
            </a:p>
            <a:p>
              <a:pPr algn="just"/>
              <a:r>
                <a:rPr lang="en-US" sz="3200" b="0" i="0" dirty="0">
                  <a:solidFill>
                    <a:srgbClr val="000000"/>
                  </a:solidFill>
                  <a:effectLst/>
                  <a:latin typeface="Cambria" panose="02040503050406030204" pitchFamily="18" charset="0"/>
                  <a:ea typeface="Cambria" panose="02040503050406030204" pitchFamily="18" charset="0"/>
                </a:rPr>
                <a:t>     4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xmlns="" id="{443CFC7F-DE1E-E453-1727-76739A19569B}"/>
                </a:ext>
              </a:extLst>
            </p:cNvPr>
            <p:cNvSpPr/>
            <p:nvPr/>
          </p:nvSpPr>
          <p:spPr>
            <a:xfrm>
              <a:off x="2714624" y="3000375"/>
              <a:ext cx="813767"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300</a:t>
              </a:r>
            </a:p>
          </p:txBody>
        </p:sp>
        <p:sp>
          <p:nvSpPr>
            <p:cNvPr id="22" name="Rectangle 21">
              <a:extLst>
                <a:ext uri="{FF2B5EF4-FFF2-40B4-BE49-F238E27FC236}">
                  <a16:creationId xmlns:a16="http://schemas.microsoft.com/office/drawing/2014/main" xmlns="" id="{51BFEE7D-2BC6-5B71-2950-169AD02A74C9}"/>
                </a:ext>
              </a:extLst>
            </p:cNvPr>
            <p:cNvSpPr/>
            <p:nvPr/>
          </p:nvSpPr>
          <p:spPr>
            <a:xfrm>
              <a:off x="2695574" y="35623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40</a:t>
              </a:r>
            </a:p>
          </p:txBody>
        </p:sp>
        <p:sp>
          <p:nvSpPr>
            <p:cNvPr id="24" name="TextBox 23">
              <a:extLst>
                <a:ext uri="{FF2B5EF4-FFF2-40B4-BE49-F238E27FC236}">
                  <a16:creationId xmlns:a16="http://schemas.microsoft.com/office/drawing/2014/main" xmlns="" id="{F392834F-4152-999F-9836-EBD84339F0DC}"/>
                </a:ext>
              </a:extLst>
            </p:cNvPr>
            <p:cNvSpPr txBox="1"/>
            <p:nvPr/>
          </p:nvSpPr>
          <p:spPr>
            <a:xfrm>
              <a:off x="5953125" y="2809875"/>
              <a:ext cx="4860649"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300 kg =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40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xmlns="" id="{BD0D8E7C-F43D-3008-6126-8380C96D80CC}"/>
                </a:ext>
              </a:extLst>
            </p:cNvPr>
            <p:cNvSpPr/>
            <p:nvPr/>
          </p:nvSpPr>
          <p:spPr>
            <a:xfrm>
              <a:off x="7612130" y="2847147"/>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sp>
          <p:nvSpPr>
            <p:cNvPr id="26" name="Rectangle 25">
              <a:extLst>
                <a:ext uri="{FF2B5EF4-FFF2-40B4-BE49-F238E27FC236}">
                  <a16:creationId xmlns:a16="http://schemas.microsoft.com/office/drawing/2014/main" xmlns="" id="{54F56814-CB14-F74C-488D-3EA2D644AF11}"/>
                </a:ext>
              </a:extLst>
            </p:cNvPr>
            <p:cNvSpPr/>
            <p:nvPr/>
          </p:nvSpPr>
          <p:spPr>
            <a:xfrm>
              <a:off x="7632837" y="3448878"/>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a:t>
              </a:r>
            </a:p>
          </p:txBody>
        </p:sp>
      </p:grpSp>
      <p:grpSp>
        <p:nvGrpSpPr>
          <p:cNvPr id="40" name="Group 39">
            <a:extLst>
              <a:ext uri="{FF2B5EF4-FFF2-40B4-BE49-F238E27FC236}">
                <a16:creationId xmlns:a16="http://schemas.microsoft.com/office/drawing/2014/main" xmlns="" id="{A0603D23-C1D1-82D9-A269-999AC1191ADB}"/>
              </a:ext>
            </a:extLst>
          </p:cNvPr>
          <p:cNvGrpSpPr/>
          <p:nvPr/>
        </p:nvGrpSpPr>
        <p:grpSpPr>
          <a:xfrm>
            <a:off x="976105" y="4509466"/>
            <a:ext cx="9782175" cy="1219615"/>
            <a:chOff x="1095375" y="2809875"/>
            <a:chExt cx="9782175" cy="1219615"/>
          </a:xfrm>
        </p:grpSpPr>
        <p:sp>
          <p:nvSpPr>
            <p:cNvPr id="41" name="TextBox 40">
              <a:extLst>
                <a:ext uri="{FF2B5EF4-FFF2-40B4-BE49-F238E27FC236}">
                  <a16:creationId xmlns:a16="http://schemas.microsoft.com/office/drawing/2014/main" xmlns="" id="{4456DFB1-CF1A-CAEF-D25E-CA84E1065F59}"/>
                </a:ext>
              </a:extLst>
            </p:cNvPr>
            <p:cNvSpPr txBox="1"/>
            <p:nvPr/>
          </p:nvSpPr>
          <p:spPr>
            <a:xfrm>
              <a:off x="1095375" y="2943225"/>
              <a:ext cx="9782175"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c) 2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              kg</a:t>
              </a:r>
            </a:p>
            <a:p>
              <a:pPr algn="just"/>
              <a:r>
                <a:rPr lang="en-US" sz="3200" b="0" i="0" dirty="0">
                  <a:solidFill>
                    <a:srgbClr val="000000"/>
                  </a:solidFill>
                  <a:effectLst/>
                  <a:latin typeface="Cambria" panose="02040503050406030204" pitchFamily="18" charset="0"/>
                  <a:ea typeface="Cambria" panose="02040503050406030204" pitchFamily="18" charset="0"/>
                </a:rPr>
                <a:t>     3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xmlns="" id="{CBC5D41D-BD85-7D1F-1795-8FD935C0AD51}"/>
                </a:ext>
              </a:extLst>
            </p:cNvPr>
            <p:cNvSpPr/>
            <p:nvPr/>
          </p:nvSpPr>
          <p:spPr>
            <a:xfrm>
              <a:off x="2913406" y="3000375"/>
              <a:ext cx="109206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2 000</a:t>
              </a:r>
            </a:p>
          </p:txBody>
        </p:sp>
        <p:sp>
          <p:nvSpPr>
            <p:cNvPr id="43" name="Rectangle 42">
              <a:extLst>
                <a:ext uri="{FF2B5EF4-FFF2-40B4-BE49-F238E27FC236}">
                  <a16:creationId xmlns:a16="http://schemas.microsoft.com/office/drawing/2014/main" xmlns="" id="{D1726EB0-A64D-075E-CC3C-33EC5D122B9D}"/>
                </a:ext>
              </a:extLst>
            </p:cNvPr>
            <p:cNvSpPr/>
            <p:nvPr/>
          </p:nvSpPr>
          <p:spPr>
            <a:xfrm>
              <a:off x="2854600" y="357229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a:t>
              </a:r>
            </a:p>
          </p:txBody>
        </p:sp>
        <p:sp>
          <p:nvSpPr>
            <p:cNvPr id="44" name="TextBox 43">
              <a:extLst>
                <a:ext uri="{FF2B5EF4-FFF2-40B4-BE49-F238E27FC236}">
                  <a16:creationId xmlns:a16="http://schemas.microsoft.com/office/drawing/2014/main" xmlns="" id="{3485511A-3225-1DAD-BEB8-B6FE990F0EE2}"/>
                </a:ext>
              </a:extLst>
            </p:cNvPr>
            <p:cNvSpPr txBox="1"/>
            <p:nvPr/>
          </p:nvSpPr>
          <p:spPr>
            <a:xfrm>
              <a:off x="5953125" y="2809875"/>
              <a:ext cx="4860649"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2 000 kg =         </a:t>
              </a:r>
              <a:r>
                <a:rPr lang="en-US" sz="3200" b="0" i="0" dirty="0" err="1">
                  <a:solidFill>
                    <a:srgbClr val="000000"/>
                  </a:solidFill>
                  <a:effectLst/>
                  <a:latin typeface="Cambria" panose="02040503050406030204" pitchFamily="18" charset="0"/>
                  <a:ea typeface="Cambria" panose="02040503050406030204" pitchFamily="18" charset="0"/>
                </a:rPr>
                <a:t>tấn</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30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tấn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xmlns="" id="{B373CE09-3AB6-A9C4-968A-C1C9B3C827E7}"/>
                </a:ext>
              </a:extLst>
            </p:cNvPr>
            <p:cNvSpPr/>
            <p:nvPr/>
          </p:nvSpPr>
          <p:spPr>
            <a:xfrm>
              <a:off x="7959999" y="2867025"/>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46" name="Rectangle 45">
              <a:extLst>
                <a:ext uri="{FF2B5EF4-FFF2-40B4-BE49-F238E27FC236}">
                  <a16:creationId xmlns:a16="http://schemas.microsoft.com/office/drawing/2014/main" xmlns="" id="{24AF22E8-EC00-7D27-2528-F9E5AAD47C0A}"/>
                </a:ext>
              </a:extLst>
            </p:cNvPr>
            <p:cNvSpPr/>
            <p:nvPr/>
          </p:nvSpPr>
          <p:spPr>
            <a:xfrm>
              <a:off x="7344602" y="3409121"/>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grpSp>
      <p:pic>
        <p:nvPicPr>
          <p:cNvPr id="47" name="Picture 46">
            <a:extLst>
              <a:ext uri="{FF2B5EF4-FFF2-40B4-BE49-F238E27FC236}">
                <a16:creationId xmlns:a16="http://schemas.microsoft.com/office/drawing/2014/main" xmlns="" id="{8FCCE4FF-7E31-C26C-5F7E-A0A49D2B559C}"/>
              </a:ext>
            </a:extLst>
          </p:cNvPr>
          <p:cNvPicPr>
            <a:picLocks noChangeAspect="1"/>
          </p:cNvPicPr>
          <p:nvPr/>
        </p:nvPicPr>
        <p:blipFill rotWithShape="1">
          <a:blip r:embed="rId4">
            <a:extLst>
              <a:ext uri="{28A0092B-C50C-407E-A947-70E740481C1C}">
                <a14:useLocalDpi xmlns:a14="http://schemas.microsoft.com/office/drawing/2010/main" val="0"/>
              </a:ext>
            </a:extLst>
          </a:blip>
          <a:srcRect l="8623" t="46901" r="73531" b="35152"/>
          <a:stretch/>
        </p:blipFill>
        <p:spPr>
          <a:xfrm>
            <a:off x="2741159" y="1626140"/>
            <a:ext cx="856808" cy="930625"/>
          </a:xfrm>
          <a:prstGeom prst="rect">
            <a:avLst/>
          </a:prstGeom>
        </p:spPr>
      </p:pic>
      <p:pic>
        <p:nvPicPr>
          <p:cNvPr id="48" name="Picture 47">
            <a:extLst>
              <a:ext uri="{FF2B5EF4-FFF2-40B4-BE49-F238E27FC236}">
                <a16:creationId xmlns:a16="http://schemas.microsoft.com/office/drawing/2014/main" xmlns="" id="{D4C13DC6-DE94-1AEE-1A96-3FFA770E6F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64" t="46997" r="42982" b="35269"/>
          <a:stretch/>
        </p:blipFill>
        <p:spPr>
          <a:xfrm>
            <a:off x="7288046" y="1828800"/>
            <a:ext cx="673197" cy="566530"/>
          </a:xfrm>
          <a:prstGeom prst="rect">
            <a:avLst/>
          </a:prstGeom>
        </p:spPr>
      </p:pic>
      <p:pic>
        <p:nvPicPr>
          <p:cNvPr id="49" name="Picture 48">
            <a:extLst>
              <a:ext uri="{FF2B5EF4-FFF2-40B4-BE49-F238E27FC236}">
                <a16:creationId xmlns:a16="http://schemas.microsoft.com/office/drawing/2014/main" xmlns="" id="{78D1FEDC-963F-93B4-A9BA-4FA17D9E689A}"/>
              </a:ext>
            </a:extLst>
          </p:cNvPr>
          <p:cNvPicPr>
            <a:picLocks noChangeAspect="1"/>
          </p:cNvPicPr>
          <p:nvPr/>
        </p:nvPicPr>
        <p:blipFill rotWithShape="1">
          <a:blip r:embed="rId4">
            <a:extLst>
              <a:ext uri="{28A0092B-C50C-407E-A947-70E740481C1C}">
                <a14:useLocalDpi xmlns:a14="http://schemas.microsoft.com/office/drawing/2010/main" val="0"/>
              </a:ext>
            </a:extLst>
          </a:blip>
          <a:srcRect l="71260" t="9668" r="10253" b="73325"/>
          <a:stretch/>
        </p:blipFill>
        <p:spPr>
          <a:xfrm>
            <a:off x="2633349" y="2896777"/>
            <a:ext cx="984494" cy="583142"/>
          </a:xfrm>
          <a:prstGeom prst="rect">
            <a:avLst/>
          </a:prstGeom>
        </p:spPr>
      </p:pic>
      <p:pic>
        <p:nvPicPr>
          <p:cNvPr id="50" name="Picture 49">
            <a:extLst>
              <a:ext uri="{FF2B5EF4-FFF2-40B4-BE49-F238E27FC236}">
                <a16:creationId xmlns:a16="http://schemas.microsoft.com/office/drawing/2014/main" xmlns="" id="{34DC3ADD-8A06-4FC3-543D-7951E247F01F}"/>
              </a:ext>
            </a:extLst>
          </p:cNvPr>
          <p:cNvPicPr>
            <a:picLocks noChangeAspect="1"/>
          </p:cNvPicPr>
          <p:nvPr/>
        </p:nvPicPr>
        <p:blipFill rotWithShape="1">
          <a:blip r:embed="rId4">
            <a:extLst>
              <a:ext uri="{28A0092B-C50C-407E-A947-70E740481C1C}">
                <a14:useLocalDpi xmlns:a14="http://schemas.microsoft.com/office/drawing/2010/main" val="0"/>
              </a:ext>
            </a:extLst>
          </a:blip>
          <a:srcRect l="27823" t="10909" r="53690" b="72084"/>
          <a:stretch/>
        </p:blipFill>
        <p:spPr>
          <a:xfrm>
            <a:off x="2610719" y="3499299"/>
            <a:ext cx="798403" cy="793251"/>
          </a:xfrm>
          <a:prstGeom prst="rect">
            <a:avLst/>
          </a:prstGeom>
        </p:spPr>
      </p:pic>
      <p:pic>
        <p:nvPicPr>
          <p:cNvPr id="51" name="Picture 50">
            <a:extLst>
              <a:ext uri="{FF2B5EF4-FFF2-40B4-BE49-F238E27FC236}">
                <a16:creationId xmlns:a16="http://schemas.microsoft.com/office/drawing/2014/main" xmlns="" id="{E19B33CB-60A8-4C2C-0BBB-E502275F03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986" t="65447" r="47357" b="16819"/>
          <a:stretch/>
        </p:blipFill>
        <p:spPr>
          <a:xfrm>
            <a:off x="7442528" y="2668390"/>
            <a:ext cx="792657" cy="700975"/>
          </a:xfrm>
          <a:prstGeom prst="rect">
            <a:avLst/>
          </a:prstGeom>
        </p:spPr>
      </p:pic>
      <p:pic>
        <p:nvPicPr>
          <p:cNvPr id="52" name="Picture 51">
            <a:extLst>
              <a:ext uri="{FF2B5EF4-FFF2-40B4-BE49-F238E27FC236}">
                <a16:creationId xmlns:a16="http://schemas.microsoft.com/office/drawing/2014/main" xmlns="" id="{B170BEC3-00B9-C6A2-DC10-3AB36789F967}"/>
              </a:ext>
            </a:extLst>
          </p:cNvPr>
          <p:cNvPicPr>
            <a:picLocks noChangeAspect="1"/>
          </p:cNvPicPr>
          <p:nvPr/>
        </p:nvPicPr>
        <p:blipFill rotWithShape="1">
          <a:blip r:embed="rId4">
            <a:extLst>
              <a:ext uri="{28A0092B-C50C-407E-A947-70E740481C1C}">
                <a14:useLocalDpi xmlns:a14="http://schemas.microsoft.com/office/drawing/2010/main" val="0"/>
              </a:ext>
            </a:extLst>
          </a:blip>
          <a:srcRect l="28596" t="28612" r="52917" b="54381"/>
          <a:stretch/>
        </p:blipFill>
        <p:spPr>
          <a:xfrm>
            <a:off x="7484287" y="3353976"/>
            <a:ext cx="804947" cy="799753"/>
          </a:xfrm>
          <a:prstGeom prst="rect">
            <a:avLst/>
          </a:prstGeom>
        </p:spPr>
      </p:pic>
      <p:pic>
        <p:nvPicPr>
          <p:cNvPr id="53" name="Picture 52">
            <a:extLst>
              <a:ext uri="{FF2B5EF4-FFF2-40B4-BE49-F238E27FC236}">
                <a16:creationId xmlns:a16="http://schemas.microsoft.com/office/drawing/2014/main" xmlns="" id="{1E6D635C-7933-0109-144E-5894E7086F1D}"/>
              </a:ext>
            </a:extLst>
          </p:cNvPr>
          <p:cNvPicPr>
            <a:picLocks noChangeAspect="1"/>
          </p:cNvPicPr>
          <p:nvPr/>
        </p:nvPicPr>
        <p:blipFill rotWithShape="1">
          <a:blip r:embed="rId4">
            <a:extLst>
              <a:ext uri="{28A0092B-C50C-407E-A947-70E740481C1C}">
                <a14:useLocalDpi xmlns:a14="http://schemas.microsoft.com/office/drawing/2010/main" val="0"/>
              </a:ext>
            </a:extLst>
          </a:blip>
          <a:srcRect l="71143" t="45472" r="10383" b="36794"/>
          <a:stretch/>
        </p:blipFill>
        <p:spPr>
          <a:xfrm>
            <a:off x="2680368" y="4363278"/>
            <a:ext cx="1243229" cy="854311"/>
          </a:xfrm>
          <a:prstGeom prst="rect">
            <a:avLst/>
          </a:prstGeom>
        </p:spPr>
      </p:pic>
      <p:pic>
        <p:nvPicPr>
          <p:cNvPr id="54" name="Picture 53">
            <a:extLst>
              <a:ext uri="{FF2B5EF4-FFF2-40B4-BE49-F238E27FC236}">
                <a16:creationId xmlns:a16="http://schemas.microsoft.com/office/drawing/2014/main" xmlns="" id="{E8717A0C-47DB-1C3D-8F20-D0D9DA65067A}"/>
              </a:ext>
            </a:extLst>
          </p:cNvPr>
          <p:cNvPicPr>
            <a:picLocks noChangeAspect="1"/>
          </p:cNvPicPr>
          <p:nvPr/>
        </p:nvPicPr>
        <p:blipFill rotWithShape="1">
          <a:blip r:embed="rId4">
            <a:extLst>
              <a:ext uri="{28A0092B-C50C-407E-A947-70E740481C1C}">
                <a14:useLocalDpi xmlns:a14="http://schemas.microsoft.com/office/drawing/2010/main" val="0"/>
              </a:ext>
            </a:extLst>
          </a:blip>
          <a:srcRect l="56680" t="46401" r="28549" b="35652"/>
          <a:stretch/>
        </p:blipFill>
        <p:spPr>
          <a:xfrm>
            <a:off x="2703444" y="5194288"/>
            <a:ext cx="632243" cy="620104"/>
          </a:xfrm>
          <a:prstGeom prst="rect">
            <a:avLst/>
          </a:prstGeom>
        </p:spPr>
      </p:pic>
      <p:pic>
        <p:nvPicPr>
          <p:cNvPr id="55" name="Picture 54">
            <a:extLst>
              <a:ext uri="{FF2B5EF4-FFF2-40B4-BE49-F238E27FC236}">
                <a16:creationId xmlns:a16="http://schemas.microsoft.com/office/drawing/2014/main" xmlns="" id="{CDA3D53B-000B-B654-4A1F-1F90DF9F61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64" t="46997" r="42982" b="35269"/>
          <a:stretch/>
        </p:blipFill>
        <p:spPr>
          <a:xfrm>
            <a:off x="7814821" y="4522304"/>
            <a:ext cx="673197" cy="566530"/>
          </a:xfrm>
          <a:prstGeom prst="rect">
            <a:avLst/>
          </a:prstGeom>
        </p:spPr>
      </p:pic>
      <p:pic>
        <p:nvPicPr>
          <p:cNvPr id="56" name="Picture 55">
            <a:extLst>
              <a:ext uri="{FF2B5EF4-FFF2-40B4-BE49-F238E27FC236}">
                <a16:creationId xmlns:a16="http://schemas.microsoft.com/office/drawing/2014/main" xmlns="" id="{6AF659E9-70D2-8761-B0C4-4C9A526FFB2C}"/>
              </a:ext>
            </a:extLst>
          </p:cNvPr>
          <p:cNvPicPr>
            <a:picLocks noChangeAspect="1"/>
          </p:cNvPicPr>
          <p:nvPr/>
        </p:nvPicPr>
        <p:blipFill rotWithShape="1">
          <a:blip r:embed="rId4">
            <a:extLst>
              <a:ext uri="{28A0092B-C50C-407E-A947-70E740481C1C}">
                <a14:useLocalDpi xmlns:a14="http://schemas.microsoft.com/office/drawing/2010/main" val="0"/>
              </a:ext>
            </a:extLst>
          </a:blip>
          <a:srcRect l="8623" t="46901" r="73531" b="35152"/>
          <a:stretch/>
        </p:blipFill>
        <p:spPr>
          <a:xfrm>
            <a:off x="7054741" y="5049485"/>
            <a:ext cx="807111" cy="876646"/>
          </a:xfrm>
          <a:prstGeom prst="rect">
            <a:avLst/>
          </a:prstGeom>
        </p:spPr>
      </p:pic>
    </p:spTree>
    <p:extLst>
      <p:ext uri="{BB962C8B-B14F-4D97-AF65-F5344CB8AC3E}">
        <p14:creationId xmlns:p14="http://schemas.microsoft.com/office/powerpoint/2010/main" val="285830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7"/>
                                        </p:tgtEl>
                                        <p:attrNameLst>
                                          <p:attrName>ppt_x</p:attrName>
                                        </p:attrNameLst>
                                      </p:cBhvr>
                                      <p:tavLst>
                                        <p:tav tm="0">
                                          <p:val>
                                            <p:strVal val="ppt_x"/>
                                          </p:val>
                                        </p:tav>
                                        <p:tav tm="100000">
                                          <p:val>
                                            <p:strVal val="ppt_x"/>
                                          </p:val>
                                        </p:tav>
                                      </p:tavLst>
                                    </p:anim>
                                    <p:anim calcmode="lin" valueType="num">
                                      <p:cBhvr additive="base">
                                        <p:cTn id="7" dur="500"/>
                                        <p:tgtEl>
                                          <p:spTgt spid="47"/>
                                        </p:tgtEl>
                                        <p:attrNameLst>
                                          <p:attrName>ppt_y</p:attrName>
                                        </p:attrNameLst>
                                      </p:cBhvr>
                                      <p:tavLst>
                                        <p:tav tm="0">
                                          <p:val>
                                            <p:strVal val="ppt_y"/>
                                          </p:val>
                                        </p:tav>
                                        <p:tav tm="100000">
                                          <p:val>
                                            <p:strVal val="1+ppt_h/2"/>
                                          </p:val>
                                        </p:tav>
                                      </p:tavLst>
                                    </p:anim>
                                    <p:set>
                                      <p:cBhvr>
                                        <p:cTn id="8"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 restart="whenNotActive" fill="hold" evtFilter="cancelBubble" nodeType="interactiveSeq">
                <p:stCondLst>
                  <p:cond evt="onClick" delay="0">
                    <p:tgtEl>
                      <p:spTgt spid="4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8"/>
                                        </p:tgtEl>
                                        <p:attrNameLst>
                                          <p:attrName>ppt_x</p:attrName>
                                        </p:attrNameLst>
                                      </p:cBhvr>
                                      <p:tavLst>
                                        <p:tav tm="0">
                                          <p:val>
                                            <p:strVal val="ppt_x"/>
                                          </p:val>
                                        </p:tav>
                                        <p:tav tm="100000">
                                          <p:val>
                                            <p:strVal val="ppt_x"/>
                                          </p:val>
                                        </p:tav>
                                      </p:tavLst>
                                    </p:anim>
                                    <p:anim calcmode="lin" valueType="num">
                                      <p:cBhvr additive="base">
                                        <p:cTn id="14" dur="500"/>
                                        <p:tgtEl>
                                          <p:spTgt spid="48"/>
                                        </p:tgtEl>
                                        <p:attrNameLst>
                                          <p:attrName>ppt_y</p:attrName>
                                        </p:attrNameLst>
                                      </p:cBhvr>
                                      <p:tavLst>
                                        <p:tav tm="0">
                                          <p:val>
                                            <p:strVal val="ppt_y"/>
                                          </p:val>
                                        </p:tav>
                                        <p:tav tm="100000">
                                          <p:val>
                                            <p:strVal val="1+ppt_h/2"/>
                                          </p:val>
                                        </p:tav>
                                      </p:tavLst>
                                    </p:anim>
                                    <p:set>
                                      <p:cBhvr>
                                        <p:cTn id="1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6" restart="whenNotActive" fill="hold" evtFilter="cancelBubble" nodeType="interactiveSeq">
                <p:stCondLst>
                  <p:cond evt="onClick" delay="0">
                    <p:tgtEl>
                      <p:spTgt spid="49"/>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9"/>
                                        </p:tgtEl>
                                        <p:attrNameLst>
                                          <p:attrName>ppt_x</p:attrName>
                                        </p:attrNameLst>
                                      </p:cBhvr>
                                      <p:tavLst>
                                        <p:tav tm="0">
                                          <p:val>
                                            <p:strVal val="ppt_x"/>
                                          </p:val>
                                        </p:tav>
                                        <p:tav tm="100000">
                                          <p:val>
                                            <p:strVal val="ppt_x"/>
                                          </p:val>
                                        </p:tav>
                                      </p:tavLst>
                                    </p:anim>
                                    <p:anim calcmode="lin" valueType="num">
                                      <p:cBhvr additive="base">
                                        <p:cTn id="21" dur="500"/>
                                        <p:tgtEl>
                                          <p:spTgt spid="49"/>
                                        </p:tgtEl>
                                        <p:attrNameLst>
                                          <p:attrName>ppt_y</p:attrName>
                                        </p:attrNameLst>
                                      </p:cBhvr>
                                      <p:tavLst>
                                        <p:tav tm="0">
                                          <p:val>
                                            <p:strVal val="ppt_y"/>
                                          </p:val>
                                        </p:tav>
                                        <p:tav tm="100000">
                                          <p:val>
                                            <p:strVal val="1+ppt_h/2"/>
                                          </p:val>
                                        </p:tav>
                                      </p:tavLst>
                                    </p:anim>
                                    <p:set>
                                      <p:cBhvr>
                                        <p:cTn id="2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3" restart="whenNotActive" fill="hold" evtFilter="cancelBubble" nodeType="interactiveSeq">
                <p:stCondLst>
                  <p:cond evt="onClick" delay="0">
                    <p:tgtEl>
                      <p:spTgt spid="5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0"/>
                                        </p:tgtEl>
                                        <p:attrNameLst>
                                          <p:attrName>ppt_x</p:attrName>
                                        </p:attrNameLst>
                                      </p:cBhvr>
                                      <p:tavLst>
                                        <p:tav tm="0">
                                          <p:val>
                                            <p:strVal val="ppt_x"/>
                                          </p:val>
                                        </p:tav>
                                        <p:tav tm="100000">
                                          <p:val>
                                            <p:strVal val="ppt_x"/>
                                          </p:val>
                                        </p:tav>
                                      </p:tavLst>
                                    </p:anim>
                                    <p:anim calcmode="lin" valueType="num">
                                      <p:cBhvr additive="base">
                                        <p:cTn id="28" dur="500"/>
                                        <p:tgtEl>
                                          <p:spTgt spid="50"/>
                                        </p:tgtEl>
                                        <p:attrNameLst>
                                          <p:attrName>ppt_y</p:attrName>
                                        </p:attrNameLst>
                                      </p:cBhvr>
                                      <p:tavLst>
                                        <p:tav tm="0">
                                          <p:val>
                                            <p:strVal val="ppt_y"/>
                                          </p:val>
                                        </p:tav>
                                        <p:tav tm="100000">
                                          <p:val>
                                            <p:strVal val="1+ppt_h/2"/>
                                          </p:val>
                                        </p:tav>
                                      </p:tavLst>
                                    </p:anim>
                                    <p:set>
                                      <p:cBhvr>
                                        <p:cTn id="2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51"/>
                                        </p:tgtEl>
                                        <p:attrNameLst>
                                          <p:attrName>ppt_x</p:attrName>
                                        </p:attrNameLst>
                                      </p:cBhvr>
                                      <p:tavLst>
                                        <p:tav tm="0">
                                          <p:val>
                                            <p:strVal val="ppt_x"/>
                                          </p:val>
                                        </p:tav>
                                        <p:tav tm="100000">
                                          <p:val>
                                            <p:strVal val="ppt_x"/>
                                          </p:val>
                                        </p:tav>
                                      </p:tavLst>
                                    </p:anim>
                                    <p:anim calcmode="lin" valueType="num">
                                      <p:cBhvr additive="base">
                                        <p:cTn id="35" dur="500"/>
                                        <p:tgtEl>
                                          <p:spTgt spid="51"/>
                                        </p:tgtEl>
                                        <p:attrNameLst>
                                          <p:attrName>ppt_y</p:attrName>
                                        </p:attrNameLst>
                                      </p:cBhvr>
                                      <p:tavLst>
                                        <p:tav tm="0">
                                          <p:val>
                                            <p:strVal val="ppt_y"/>
                                          </p:val>
                                        </p:tav>
                                        <p:tav tm="100000">
                                          <p:val>
                                            <p:strVal val="1+ppt_h/2"/>
                                          </p:val>
                                        </p:tav>
                                      </p:tavLst>
                                    </p:anim>
                                    <p:set>
                                      <p:cBhvr>
                                        <p:cTn id="3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2"/>
                                        </p:tgtEl>
                                        <p:attrNameLst>
                                          <p:attrName>ppt_x</p:attrName>
                                        </p:attrNameLst>
                                      </p:cBhvr>
                                      <p:tavLst>
                                        <p:tav tm="0">
                                          <p:val>
                                            <p:strVal val="ppt_x"/>
                                          </p:val>
                                        </p:tav>
                                        <p:tav tm="100000">
                                          <p:val>
                                            <p:strVal val="ppt_x"/>
                                          </p:val>
                                        </p:tav>
                                      </p:tavLst>
                                    </p:anim>
                                    <p:anim calcmode="lin" valueType="num">
                                      <p:cBhvr additive="base">
                                        <p:cTn id="42" dur="500"/>
                                        <p:tgtEl>
                                          <p:spTgt spid="52"/>
                                        </p:tgtEl>
                                        <p:attrNameLst>
                                          <p:attrName>ppt_y</p:attrName>
                                        </p:attrNameLst>
                                      </p:cBhvr>
                                      <p:tavLst>
                                        <p:tav tm="0">
                                          <p:val>
                                            <p:strVal val="ppt_y"/>
                                          </p:val>
                                        </p:tav>
                                        <p:tav tm="100000">
                                          <p:val>
                                            <p:strVal val="1+ppt_h/2"/>
                                          </p:val>
                                        </p:tav>
                                      </p:tavLst>
                                    </p:anim>
                                    <p:set>
                                      <p:cBhvr>
                                        <p:cTn id="4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53"/>
                                        </p:tgtEl>
                                        <p:attrNameLst>
                                          <p:attrName>ppt_x</p:attrName>
                                        </p:attrNameLst>
                                      </p:cBhvr>
                                      <p:tavLst>
                                        <p:tav tm="0">
                                          <p:val>
                                            <p:strVal val="ppt_x"/>
                                          </p:val>
                                        </p:tav>
                                        <p:tav tm="100000">
                                          <p:val>
                                            <p:strVal val="ppt_x"/>
                                          </p:val>
                                        </p:tav>
                                      </p:tavLst>
                                    </p:anim>
                                    <p:anim calcmode="lin" valueType="num">
                                      <p:cBhvr additive="base">
                                        <p:cTn id="49" dur="500"/>
                                        <p:tgtEl>
                                          <p:spTgt spid="53"/>
                                        </p:tgtEl>
                                        <p:attrNameLst>
                                          <p:attrName>ppt_y</p:attrName>
                                        </p:attrNameLst>
                                      </p:cBhvr>
                                      <p:tavLst>
                                        <p:tav tm="0">
                                          <p:val>
                                            <p:strVal val="ppt_y"/>
                                          </p:val>
                                        </p:tav>
                                        <p:tav tm="100000">
                                          <p:val>
                                            <p:strVal val="1+ppt_h/2"/>
                                          </p:val>
                                        </p:tav>
                                      </p:tavLst>
                                    </p:anim>
                                    <p:set>
                                      <p:cBhvr>
                                        <p:cTn id="5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54"/>
                                        </p:tgtEl>
                                        <p:attrNameLst>
                                          <p:attrName>ppt_x</p:attrName>
                                        </p:attrNameLst>
                                      </p:cBhvr>
                                      <p:tavLst>
                                        <p:tav tm="0">
                                          <p:val>
                                            <p:strVal val="ppt_x"/>
                                          </p:val>
                                        </p:tav>
                                        <p:tav tm="100000">
                                          <p:val>
                                            <p:strVal val="ppt_x"/>
                                          </p:val>
                                        </p:tav>
                                      </p:tavLst>
                                    </p:anim>
                                    <p:anim calcmode="lin" valueType="num">
                                      <p:cBhvr additive="base">
                                        <p:cTn id="56" dur="500"/>
                                        <p:tgtEl>
                                          <p:spTgt spid="54"/>
                                        </p:tgtEl>
                                        <p:attrNameLst>
                                          <p:attrName>ppt_y</p:attrName>
                                        </p:attrNameLst>
                                      </p:cBhvr>
                                      <p:tavLst>
                                        <p:tav tm="0">
                                          <p:val>
                                            <p:strVal val="ppt_y"/>
                                          </p:val>
                                        </p:tav>
                                        <p:tav tm="100000">
                                          <p:val>
                                            <p:strVal val="1+ppt_h/2"/>
                                          </p:val>
                                        </p:tav>
                                      </p:tavLst>
                                    </p:anim>
                                    <p:set>
                                      <p:cBhvr>
                                        <p:cTn id="5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55"/>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55"/>
                                        </p:tgtEl>
                                        <p:attrNameLst>
                                          <p:attrName>ppt_x</p:attrName>
                                        </p:attrNameLst>
                                      </p:cBhvr>
                                      <p:tavLst>
                                        <p:tav tm="0">
                                          <p:val>
                                            <p:strVal val="ppt_x"/>
                                          </p:val>
                                        </p:tav>
                                        <p:tav tm="100000">
                                          <p:val>
                                            <p:strVal val="ppt_x"/>
                                          </p:val>
                                        </p:tav>
                                      </p:tavLst>
                                    </p:anim>
                                    <p:anim calcmode="lin" valueType="num">
                                      <p:cBhvr additive="base">
                                        <p:cTn id="63" dur="500"/>
                                        <p:tgtEl>
                                          <p:spTgt spid="55"/>
                                        </p:tgtEl>
                                        <p:attrNameLst>
                                          <p:attrName>ppt_y</p:attrName>
                                        </p:attrNameLst>
                                      </p:cBhvr>
                                      <p:tavLst>
                                        <p:tav tm="0">
                                          <p:val>
                                            <p:strVal val="ppt_y"/>
                                          </p:val>
                                        </p:tav>
                                        <p:tav tm="100000">
                                          <p:val>
                                            <p:strVal val="1+ppt_h/2"/>
                                          </p:val>
                                        </p:tav>
                                      </p:tavLst>
                                    </p:anim>
                                    <p:set>
                                      <p:cBhvr>
                                        <p:cTn id="6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5" restart="whenNotActive" fill="hold" evtFilter="cancelBubble" nodeType="interactiveSeq">
                <p:stCondLst>
                  <p:cond evt="onClick" delay="0">
                    <p:tgtEl>
                      <p:spTgt spid="56"/>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6"/>
                                        </p:tgtEl>
                                        <p:attrNameLst>
                                          <p:attrName>ppt_x</p:attrName>
                                        </p:attrNameLst>
                                      </p:cBhvr>
                                      <p:tavLst>
                                        <p:tav tm="0">
                                          <p:val>
                                            <p:strVal val="ppt_x"/>
                                          </p:val>
                                        </p:tav>
                                        <p:tav tm="100000">
                                          <p:val>
                                            <p:strVal val="ppt_x"/>
                                          </p:val>
                                        </p:tav>
                                      </p:tavLst>
                                    </p:anim>
                                    <p:anim calcmode="lin" valueType="num">
                                      <p:cBhvr additive="base">
                                        <p:cTn id="70" dur="500"/>
                                        <p:tgtEl>
                                          <p:spTgt spid="56"/>
                                        </p:tgtEl>
                                        <p:attrNameLst>
                                          <p:attrName>ppt_y</p:attrName>
                                        </p:attrNameLst>
                                      </p:cBhvr>
                                      <p:tavLst>
                                        <p:tav tm="0">
                                          <p:val>
                                            <p:strVal val="ppt_y"/>
                                          </p:val>
                                        </p:tav>
                                        <p:tav tm="100000">
                                          <p:val>
                                            <p:strVal val="1+ppt_h/2"/>
                                          </p:val>
                                        </p:tav>
                                      </p:tavLst>
                                    </p:anim>
                                    <p:set>
                                      <p:cBhvr>
                                        <p:cTn id="7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a:fillRect/>
          </a:stretch>
        </p:blipFill>
        <p:spPr>
          <a:xfrm>
            <a:off x="19155" y="4964603"/>
            <a:ext cx="12261216"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9"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xmlns=""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a16="http://schemas.microsoft.com/office/drawing/2014/main" xmlns="" id="{14269838-2252-3B44-01DC-F0B7322DC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xmlns="" id="{52B6A6BA-ADB4-4386-918C-04162DFE0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1132947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xmlns=""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mã</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khoảng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a16="http://schemas.microsoft.com/office/drawing/2014/main" xmlns="" id="{B2FBDE56-70D8-A29A-8C17-5BB9B2A75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30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842235" y="1410722"/>
            <a:ext cx="84736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Gói</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đường</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cân</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nặng</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bao</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4400" noProof="0" dirty="0" err="1" smtClean="0">
                <a:latin typeface="Cambria" panose="02040503050406030204" pitchFamily="18" charset="0"/>
                <a:ea typeface="Cambria" panose="02040503050406030204" pitchFamily="18" charset="0"/>
                <a:cs typeface="Times New Roman" panose="02020603050405020304" pitchFamily="18" charset="0"/>
              </a:rPr>
              <a:t>nhiêu</a:t>
            </a:r>
            <a:r>
              <a:rPr lang="en-US" altLang="zh-CN" sz="4400" noProof="0" dirty="0" smtClean="0">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pic>
        <p:nvPicPr>
          <p:cNvPr id="18" name="Picture 1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1867" y="4972210"/>
            <a:ext cx="1885790" cy="1885790"/>
          </a:xfrm>
          <a:prstGeom prst="rect">
            <a:avLst/>
          </a:prstGeom>
        </p:spPr>
      </p:pic>
      <p:pic>
        <p:nvPicPr>
          <p:cNvPr id="19" name="图片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3674" y="-473827"/>
            <a:ext cx="3635858" cy="3757716"/>
          </a:xfrm>
          <a:prstGeom prst="rect">
            <a:avLst/>
          </a:prstGeom>
          <a:noFill/>
          <a:ln>
            <a:noFill/>
          </a:ln>
          <a:effectLst/>
        </p:spPr>
      </p:pic>
      <p:sp>
        <p:nvSpPr>
          <p:cNvPr id="20" name="Text Box 8"/>
          <p:cNvSpPr txBox="1">
            <a:spLocks noChangeArrowheads="1"/>
          </p:cNvSpPr>
          <p:nvPr/>
        </p:nvSpPr>
        <p:spPr bwMode="auto">
          <a:xfrm>
            <a:off x="290113" y="1391517"/>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baseline="0" noProof="0" dirty="0" smtClean="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1:</a:t>
            </a:r>
            <a:endPar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6699"/>
          <a:stretch/>
        </p:blipFill>
        <p:spPr bwMode="auto">
          <a:xfrm>
            <a:off x="7079080" y="2439552"/>
            <a:ext cx="2731945" cy="84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11111"/>
          <a:stretch/>
        </p:blipFill>
        <p:spPr bwMode="auto">
          <a:xfrm>
            <a:off x="7079080" y="3549690"/>
            <a:ext cx="2718233" cy="87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t="6798" r="3467" b="7091"/>
          <a:stretch/>
        </p:blipFill>
        <p:spPr bwMode="auto">
          <a:xfrm>
            <a:off x="7079079" y="4752789"/>
            <a:ext cx="2718233" cy="93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2002" y="3102507"/>
            <a:ext cx="4652559" cy="259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027"/>
                                        </p:tgtEl>
                                      </p:cBhvr>
                                      <p:by x="150000" y="150000"/>
                                    </p:animScale>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70229" y="-323957"/>
            <a:ext cx="3519830" cy="3783245"/>
          </a:xfrm>
          <a:prstGeom prst="rect">
            <a:avLst/>
          </a:prstGeom>
        </p:spPr>
      </p:pic>
      <p:sp>
        <p:nvSpPr>
          <p:cNvPr id="6" name="Text Box 7"/>
          <p:cNvSpPr txBox="1">
            <a:spLocks noChangeArrowheads="1"/>
          </p:cNvSpPr>
          <p:nvPr/>
        </p:nvSpPr>
        <p:spPr bwMode="auto">
          <a:xfrm>
            <a:off x="2952444" y="1296487"/>
            <a:ext cx="77968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err="1"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Cân</a:t>
            </a:r>
            <a:r>
              <a:rPr kumimoji="0" lang="en-US" altLang="zh-CN" sz="4800" b="1" i="0" u="none" strike="noStrike" kern="1200" cap="none" spc="300" normalizeH="0" noProof="0" dirty="0"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nặng</a:t>
            </a:r>
            <a:r>
              <a:rPr kumimoji="0" lang="en-US" altLang="zh-CN" sz="4800" b="1" i="0" u="none" strike="noStrike" kern="1200" cap="none" spc="300" normalizeH="0" noProof="0" dirty="0"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altLang="zh-CN" sz="4800" b="1" i="0" u="none" strike="noStrike" kern="1200" cap="none" spc="300" normalizeH="0" noProof="0" dirty="0"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 con </a:t>
            </a:r>
            <a:r>
              <a:rPr kumimoji="0" lang="en-US" altLang="zh-CN" sz="4800" b="1" i="0" u="none" strike="noStrike" kern="1200" cap="none" spc="300" normalizeH="0" noProof="0" dirty="0" err="1"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cá</a:t>
            </a:r>
            <a:r>
              <a:rPr kumimoji="0" lang="en-US" altLang="zh-CN" sz="4800" b="1" i="0" u="none" strike="noStrike" kern="1200" cap="none" spc="300" normalizeH="0" noProof="0" dirty="0" smtClean="0">
                <a:ln>
                  <a:noFill/>
                </a:ln>
                <a:solidFill>
                  <a:srgbClr val="FFFF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800" b="1" i="0" u="none" strike="noStrike" kern="1200" cap="none" spc="300" normalizeH="0" baseline="0" noProof="0" dirty="0">
              <a:ln>
                <a:noFill/>
              </a:ln>
              <a:solidFill>
                <a:srgbClr val="FFFF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7" name="Text Box 8"/>
          <p:cNvSpPr txBox="1">
            <a:spLocks noChangeArrowheads="1"/>
          </p:cNvSpPr>
          <p:nvPr/>
        </p:nvSpPr>
        <p:spPr bwMode="auto">
          <a:xfrm>
            <a:off x="0" y="13580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2:</a:t>
            </a:r>
          </a:p>
        </p:txBody>
      </p:sp>
      <p:pic>
        <p:nvPicPr>
          <p:cNvPr id="11" name="Picture 10">
            <a:hlinkClick r:id="rId5" action="ppaction://hlinksldjump"/>
          </p:cNvPr>
          <p:cNvPicPr>
            <a:picLocks noChangeAspect="1"/>
          </p:cNvPicPr>
          <p:nvPr/>
        </p:nvPicPr>
        <p:blipFill>
          <a:blip r:embed="rId6"/>
          <a:stretch>
            <a:fillRect/>
          </a:stretch>
        </p:blipFill>
        <p:spPr>
          <a:xfrm>
            <a:off x="10455965" y="5121965"/>
            <a:ext cx="1736035" cy="1736035"/>
          </a:xfrm>
          <a:prstGeom prst="rect">
            <a:avLst/>
          </a:prstGeom>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71884"/>
          <a:stretch/>
        </p:blipFill>
        <p:spPr bwMode="auto">
          <a:xfrm>
            <a:off x="2817812" y="2453200"/>
            <a:ext cx="4829175" cy="109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70261"/>
          <a:stretch/>
        </p:blipFill>
        <p:spPr bwMode="auto">
          <a:xfrm>
            <a:off x="2817813" y="5295900"/>
            <a:ext cx="48291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35490" b="35491"/>
          <a:stretch/>
        </p:blipFill>
        <p:spPr bwMode="auto">
          <a:xfrm>
            <a:off x="2817813" y="3881120"/>
            <a:ext cx="4829175" cy="11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1324" y="2215295"/>
            <a:ext cx="4130675" cy="283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2052"/>
                                        </p:tgtEl>
                                      </p:cBhvr>
                                      <p:by x="150000" y="150000"/>
                                    </p:animScale>
                                  </p:childTnLst>
                                </p:cTn>
                              </p:par>
                              <p:par>
                                <p:cTn id="43" presetID="3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767330" y="936676"/>
            <a:ext cx="93027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Túi</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gạo</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cân</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nặng</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bao</a:t>
            </a:r>
            <a:r>
              <a:rPr lang="en-US" altLang="zh-CN" sz="4800" b="1" dirty="0">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nhiêu</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ki</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zh-CN" sz="4800" b="1" i="0" u="none" strike="noStrike" kern="1200" cap="none" spc="300" normalizeH="0" noProof="0" dirty="0" err="1"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lô</a:t>
            </a:r>
            <a:r>
              <a:rPr kumimoji="0" lang="en-US" altLang="zh-CN" sz="4800" b="1" i="0" u="none" strike="noStrike" kern="1200" cap="none" spc="300" normalizeH="0" noProof="0" dirty="0" smtClean="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-gam?</a:t>
            </a:r>
            <a:endParaRPr kumimoji="0" lang="zh-CN" altLang="en-US" sz="4800" b="1"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8640" y="5394959"/>
            <a:ext cx="1463040" cy="1463040"/>
          </a:xfrm>
          <a:prstGeom prst="rect">
            <a:avLst/>
          </a:prstGeom>
        </p:spPr>
      </p:pic>
      <p:pic>
        <p:nvPicPr>
          <p:cNvPr id="8" name="图片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138004" y="-349888"/>
            <a:ext cx="2767876" cy="2767876"/>
          </a:xfrm>
          <a:prstGeom prst="rect">
            <a:avLst/>
          </a:prstGeom>
        </p:spPr>
      </p:pic>
      <p:sp>
        <p:nvSpPr>
          <p:cNvPr id="9" name="Text Box 8"/>
          <p:cNvSpPr txBox="1">
            <a:spLocks noChangeArrowheads="1"/>
          </p:cNvSpPr>
          <p:nvPr/>
        </p:nvSpPr>
        <p:spPr bwMode="auto">
          <a:xfrm>
            <a:off x="0" y="912785"/>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baseline="0" noProof="0" dirty="0" smtClean="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3:</a:t>
            </a:r>
            <a:endPar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04" y="2528442"/>
            <a:ext cx="3103036" cy="41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6" t="5775" r="4429" b="73425"/>
          <a:stretch/>
        </p:blipFill>
        <p:spPr bwMode="auto">
          <a:xfrm>
            <a:off x="4546600" y="2915920"/>
            <a:ext cx="3876040" cy="79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46" t="74934" r="4476" b="2667"/>
          <a:stretch/>
        </p:blipFill>
        <p:spPr bwMode="auto">
          <a:xfrm>
            <a:off x="4544695" y="5567680"/>
            <a:ext cx="3877945" cy="85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38400" r="4429" b="38933"/>
          <a:stretch/>
        </p:blipFill>
        <p:spPr bwMode="auto">
          <a:xfrm>
            <a:off x="4544695" y="4155440"/>
            <a:ext cx="387794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3075"/>
                                        </p:tgtEl>
                                      </p:cBhvr>
                                      <p:by x="150000" y="150000"/>
                                    </p:animScale>
                                  </p:childTnLst>
                                </p:cTn>
                              </p:par>
                              <p:par>
                                <p:cTn id="43" presetID="14" presetClass="entr" presetSubtype="1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955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07522" y="-924121"/>
            <a:ext cx="13911343" cy="8706241"/>
          </a:xfrm>
          <a:prstGeom prst="rect">
            <a:avLst/>
          </a:prstGeom>
        </p:spPr>
      </p:pic>
      <p:pic>
        <p:nvPicPr>
          <p:cNvPr id="2" name="Picture 4" descr="Không có mô tả.">
            <a:extLst>
              <a:ext uri="{FF2B5EF4-FFF2-40B4-BE49-F238E27FC236}">
                <a16:creationId xmlns:a16="http://schemas.microsoft.com/office/drawing/2014/main" xmlns=""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a16="http://schemas.microsoft.com/office/drawing/2014/main" xmlns="" id="{9FBF8A89-1CE1-E281-3D2F-75807067D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4647" y="1655233"/>
            <a:ext cx="9273636" cy="4540250"/>
          </a:xfrm>
          <a:prstGeom prst="rect">
            <a:avLst/>
          </a:prstGeom>
        </p:spPr>
      </p:pic>
      <p:sp>
        <p:nvSpPr>
          <p:cNvPr id="7" name="Speech Bubble: Rectangle with Corners Rounded 6">
            <a:extLst>
              <a:ext uri="{FF2B5EF4-FFF2-40B4-BE49-F238E27FC236}">
                <a16:creationId xmlns:a16="http://schemas.microsoft.com/office/drawing/2014/main" xmlns="" id="{0479DFC3-D913-CC27-D1BE-A3639245AB94}"/>
              </a:ext>
            </a:extLst>
          </p:cNvPr>
          <p:cNvSpPr/>
          <p:nvPr/>
        </p:nvSpPr>
        <p:spPr>
          <a:xfrm>
            <a:off x="838200" y="3050117"/>
            <a:ext cx="2110664" cy="1400175"/>
          </a:xfrm>
          <a:prstGeom prst="wedgeRoundRectCallout">
            <a:avLst>
              <a:gd name="adj1" fmla="val 68630"/>
              <a:gd name="adj2" fmla="val 42696"/>
              <a:gd name="adj3" fmla="val 16667"/>
            </a:avLst>
          </a:prstGeom>
          <a:solidFill>
            <a:srgbClr val="CCFFFF"/>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a16="http://schemas.microsoft.com/office/drawing/2014/main" xmlns="" id="{56CBAC1A-FD0A-FC68-FECF-1209C8CE8DB7}"/>
              </a:ext>
            </a:extLst>
          </p:cNvPr>
          <p:cNvSpPr/>
          <p:nvPr/>
        </p:nvSpPr>
        <p:spPr>
          <a:xfrm>
            <a:off x="5115989" y="1367380"/>
            <a:ext cx="2209800" cy="1504950"/>
          </a:xfrm>
          <a:prstGeom prst="wedgeRoundRectCallout">
            <a:avLst>
              <a:gd name="adj1" fmla="val 46551"/>
              <a:gd name="adj2" fmla="val 90313"/>
              <a:gd name="adj3" fmla="val 16667"/>
            </a:avLst>
          </a:prstGeom>
          <a:solidFill>
            <a:srgbClr val="CCECFF"/>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a16="http://schemas.microsoft.com/office/drawing/2014/main" xmlns="" id="{7EF38824-BC92-F1AB-36E2-195084847596}"/>
              </a:ext>
            </a:extLst>
          </p:cNvPr>
          <p:cNvSpPr/>
          <p:nvPr/>
        </p:nvSpPr>
        <p:spPr>
          <a:xfrm>
            <a:off x="9270998" y="1020233"/>
            <a:ext cx="2184402" cy="1504950"/>
          </a:xfrm>
          <a:prstGeom prst="wedgeRoundRectCallout">
            <a:avLst>
              <a:gd name="adj1" fmla="val -52430"/>
              <a:gd name="adj2" fmla="val 82366"/>
              <a:gd name="adj3" fmla="val 16667"/>
            </a:avLst>
          </a:prstGeom>
          <a:solidFill>
            <a:srgbClr val="CCCCFF"/>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a:t>
            </a:r>
            <a:r>
              <a:rPr lang="en-US" sz="2400" dirty="0" err="1" smtClean="0"/>
              <a:t>ơn</a:t>
            </a:r>
            <a:r>
              <a:rPr lang="en-US" sz="2400" dirty="0" smtClean="0"/>
              <a:t> </a:t>
            </a:r>
            <a:r>
              <a:rPr lang="en-US" sz="2400" dirty="0"/>
              <a:t>190 kg </a:t>
            </a:r>
            <a:r>
              <a:rPr lang="en-US" sz="2400" dirty="0" err="1"/>
              <a:t>không</a:t>
            </a:r>
            <a:r>
              <a:rPr lang="en-US" sz="2400" dirty="0"/>
              <a:t> </a:t>
            </a:r>
            <a:r>
              <a:rPr lang="en-US" sz="2400" dirty="0" err="1"/>
              <a:t>nhỉ</a:t>
            </a:r>
            <a:r>
              <a:rPr lang="en-US" sz="2400" dirty="0"/>
              <a:t>?</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30" y="137318"/>
            <a:ext cx="4160837" cy="283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204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4" y="-802201"/>
            <a:ext cx="13911343" cy="8706241"/>
          </a:xfrm>
          <a:prstGeom prst="rect">
            <a:avLst/>
          </a:prstGeom>
        </p:spPr>
      </p:pic>
      <p:sp>
        <p:nvSpPr>
          <p:cNvPr id="44" name="PA_文本框 33"/>
          <p:cNvSpPr txBox="1"/>
          <p:nvPr>
            <p:custDataLst>
              <p:tags r:id="rId2"/>
            </p:custDataLst>
          </p:nvPr>
        </p:nvSpPr>
        <p:spPr>
          <a:xfrm>
            <a:off x="2997200" y="4886960"/>
            <a:ext cx="632433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719364" y="1212510"/>
            <a:ext cx="2152090" cy="197900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557157" y="4855140"/>
            <a:ext cx="265649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54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54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smtClean="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
        <p:nvSpPr>
          <p:cNvPr id="54" name="Rectangle 53"/>
          <p:cNvSpPr/>
          <p:nvPr/>
        </p:nvSpPr>
        <p:spPr>
          <a:xfrm>
            <a:off x="3518684" y="5866084"/>
            <a:ext cx="26949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r>
              <a:rPr kumimoji="0" lang="en-US" sz="5400" b="1" i="0" u="none" strike="noStrike" kern="1200" cap="none" spc="0" normalizeH="0" baseline="0" noProof="0" dirty="0" smtClean="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 </a:t>
            </a:r>
            <a:endParaRPr kumimoji="0" lang="en-US" sz="54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55" name="Rectangle 54"/>
          <p:cNvSpPr/>
          <p:nvPr/>
        </p:nvSpPr>
        <p:spPr>
          <a:xfrm>
            <a:off x="6213653" y="4853491"/>
            <a:ext cx="1954381"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232888" y="5916112"/>
            <a:ext cx="191590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54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54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7" y="3188096"/>
            <a:ext cx="8314984" cy="1684346"/>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328398" y="1645006"/>
            <a:ext cx="6052417" cy="1513155"/>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
        <p:nvSpPr>
          <p:cNvPr id="2" name="TextBox 1"/>
          <p:cNvSpPr txBox="1"/>
          <p:nvPr/>
        </p:nvSpPr>
        <p:spPr>
          <a:xfrm>
            <a:off x="3681260" y="-136202"/>
            <a:ext cx="2487807" cy="1569660"/>
          </a:xfrm>
          <a:prstGeom prst="rect">
            <a:avLst/>
          </a:prstGeom>
          <a:solidFill>
            <a:srgbClr val="FFFF00"/>
          </a:solidFill>
        </p:spPr>
        <p:txBody>
          <a:bodyPr wrap="square" rtlCol="0">
            <a:spAutoFit/>
          </a:bodyPr>
          <a:lstStyle/>
          <a:p>
            <a:pPr>
              <a:spcAft>
                <a:spcPts val="600"/>
              </a:spcAft>
            </a:pPr>
            <a:r>
              <a:rPr lang="en-US" sz="9600" b="1" dirty="0" smtClean="0">
                <a:solidFill>
                  <a:srgbClr val="FF0000"/>
                </a:solidFill>
                <a:latin typeface="Times New Roman" pitchFamily="18" charset="0"/>
                <a:cs typeface="Times New Roman" pitchFamily="18" charset="0"/>
              </a:rPr>
              <a:t> </a:t>
            </a:r>
            <a:r>
              <a:rPr lang="en-US" sz="8000" b="1" dirty="0" err="1" smtClean="0">
                <a:solidFill>
                  <a:srgbClr val="FF0000"/>
                </a:solidFill>
                <a:latin typeface="Times New Roman" pitchFamily="18" charset="0"/>
                <a:cs typeface="Times New Roman" pitchFamily="18" charset="0"/>
              </a:rPr>
              <a:t>yến</a:t>
            </a:r>
            <a:endParaRPr lang="en-US" sz="80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p:cTn id="18" dur="500" fill="hold"/>
                                        <p:tgtEl>
                                          <p:spTgt spid="57"/>
                                        </p:tgtEl>
                                        <p:attrNameLst>
                                          <p:attrName>ppt_w</p:attrName>
                                        </p:attrNameLst>
                                      </p:cBhvr>
                                      <p:tavLst>
                                        <p:tav tm="0">
                                          <p:val>
                                            <p:fltVal val="0"/>
                                          </p:val>
                                        </p:tav>
                                        <p:tav tm="100000">
                                          <p:val>
                                            <p:strVal val="#ppt_w"/>
                                          </p:val>
                                        </p:tav>
                                      </p:tavLst>
                                    </p:anim>
                                    <p:anim calcmode="lin" valueType="num">
                                      <p:cBhvr>
                                        <p:cTn id="19" dur="500" fill="hold"/>
                                        <p:tgtEl>
                                          <p:spTgt spid="57"/>
                                        </p:tgtEl>
                                        <p:attrNameLst>
                                          <p:attrName>ppt_h</p:attrName>
                                        </p:attrNameLst>
                                      </p:cBhvr>
                                      <p:tavLst>
                                        <p:tav tm="0">
                                          <p:val>
                                            <p:fltVal val="0"/>
                                          </p:val>
                                        </p:tav>
                                        <p:tav tm="100000">
                                          <p:val>
                                            <p:strVal val="#ppt_h"/>
                                          </p:val>
                                        </p:tav>
                                      </p:tavLst>
                                    </p:anim>
                                    <p:animEffect transition="in" filter="fad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randombar(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500"/>
                                        <p:tgtEl>
                                          <p:spTgt spid="56"/>
                                        </p:tgtEl>
                                      </p:cBhvr>
                                    </p:animEffect>
                                  </p:childTnLst>
                                </p:cTn>
                              </p:par>
                              <p:par>
                                <p:cTn id="36" presetID="29"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ppt_x</p:attrName>
                                        </p:attrNameLst>
                                      </p:cBhvr>
                                      <p:tavLst>
                                        <p:tav tm="0">
                                          <p:val>
                                            <p:strVal val="#ppt_x-.2"/>
                                          </p:val>
                                        </p:tav>
                                        <p:tav tm="100000">
                                          <p:val>
                                            <p:strVal val="#ppt_x"/>
                                          </p:val>
                                        </p:tav>
                                      </p:tavLst>
                                    </p:anim>
                                    <p:anim calcmode="lin" valueType="num">
                                      <p:cBhvr>
                                        <p:cTn id="3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4"/>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44"/>
                                        </p:tgtEl>
                                        <p:attrNameLst>
                                          <p:attrName>style.visibility</p:attrName>
                                        </p:attrNameLst>
                                      </p:cBhvr>
                                      <p:to>
                                        <p:strVal val="visible"/>
                                      </p:to>
                                    </p:set>
                                    <p:anim calcmode="lin" valueType="num">
                                      <p:cBhvr>
                                        <p:cTn id="43"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44"/>
                                        </p:tgtEl>
                                        <p:attrNameLst>
                                          <p:attrName>ppt_y</p:attrName>
                                        </p:attrNameLst>
                                      </p:cBhvr>
                                      <p:tavLst>
                                        <p:tav tm="0">
                                          <p:val>
                                            <p:strVal val="#ppt_y"/>
                                          </p:val>
                                        </p:tav>
                                        <p:tav tm="100000">
                                          <p:val>
                                            <p:strVal val="#ppt_y"/>
                                          </p:val>
                                        </p:tav>
                                      </p:tavLst>
                                    </p:anim>
                                    <p:anim calcmode="lin" valueType="num">
                                      <p:cBhvr>
                                        <p:cTn id="45"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280" y="845820"/>
            <a:ext cx="3794760" cy="389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535680" y="4919044"/>
            <a:ext cx="4988560" cy="776438"/>
            <a:chOff x="3535680" y="4919044"/>
            <a:chExt cx="4988560" cy="776438"/>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80" y="4919044"/>
              <a:ext cx="4638040" cy="7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6160" y="5059794"/>
              <a:ext cx="4958080" cy="584775"/>
            </a:xfrm>
            <a:prstGeom prst="rect">
              <a:avLst/>
            </a:prstGeom>
            <a:noFill/>
          </p:spPr>
          <p:txBody>
            <a:bodyPr wrap="square" rtlCol="0">
              <a:spAutoFit/>
            </a:bodyPr>
            <a:lstStyle/>
            <a:p>
              <a:r>
                <a:rPr lang="en-US" sz="3200" b="1" dirty="0" smtClean="0">
                  <a:solidFill>
                    <a:srgbClr val="FF0000"/>
                  </a:solidFill>
                </a:rPr>
                <a:t>Hay </a:t>
              </a:r>
              <a:r>
                <a:rPr lang="en-US" sz="3200" b="1" dirty="0" err="1" smtClean="0">
                  <a:solidFill>
                    <a:srgbClr val="FF0000"/>
                  </a:solidFill>
                </a:rPr>
                <a:t>quả</a:t>
              </a:r>
              <a:r>
                <a:rPr lang="en-US" sz="3200" b="1" dirty="0" smtClean="0">
                  <a:solidFill>
                    <a:srgbClr val="FF0000"/>
                  </a:solidFill>
                </a:rPr>
                <a:t> bi </a:t>
              </a:r>
              <a:r>
                <a:rPr lang="en-US" sz="3200" b="1" dirty="0" err="1" smtClean="0">
                  <a:solidFill>
                    <a:srgbClr val="FF0000"/>
                  </a:solidFill>
                </a:rPr>
                <a:t>sắt</a:t>
              </a:r>
              <a:r>
                <a:rPr lang="en-US" sz="3200" b="1" dirty="0" smtClean="0">
                  <a:solidFill>
                    <a:srgbClr val="FF0000"/>
                  </a:solidFill>
                </a:rPr>
                <a:t> </a:t>
              </a:r>
              <a:r>
                <a:rPr lang="en-US" sz="3200" b="1" dirty="0" err="1" smtClean="0">
                  <a:solidFill>
                    <a:srgbClr val="FF0000"/>
                  </a:solidFill>
                </a:rPr>
                <a:t>nặng</a:t>
              </a:r>
              <a:r>
                <a:rPr lang="en-US" sz="3200" b="1" dirty="0" smtClean="0">
                  <a:solidFill>
                    <a:srgbClr val="FF0000"/>
                  </a:solidFill>
                </a:rPr>
                <a:t> 1 </a:t>
              </a:r>
              <a:r>
                <a:rPr lang="en-US" sz="3200" b="1" dirty="0" err="1" smtClean="0">
                  <a:solidFill>
                    <a:srgbClr val="FF0000"/>
                  </a:solidFill>
                </a:rPr>
                <a:t>yến</a:t>
              </a:r>
              <a:endParaRPr lang="en-US" sz="3200" b="1" dirty="0">
                <a:solidFill>
                  <a:srgbClr val="FF0000"/>
                </a:solidFill>
              </a:endParaRPr>
            </a:p>
          </p:txBody>
        </p:sp>
      </p:grpSp>
    </p:spTree>
    <p:extLst>
      <p:ext uri="{BB962C8B-B14F-4D97-AF65-F5344CB8AC3E}">
        <p14:creationId xmlns:p14="http://schemas.microsoft.com/office/powerpoint/2010/main" val="386132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1048</TotalTime>
  <Words>559</Words>
  <Application>Microsoft Office PowerPoint</Application>
  <PresentationFormat>Custom</PresentationFormat>
  <Paragraphs>166</Paragraphs>
  <Slides>28</Slides>
  <Notes>13</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SAMSUNG</cp:lastModifiedBy>
  <cp:revision>77</cp:revision>
  <dcterms:created xsi:type="dcterms:W3CDTF">2023-08-10T04:53:54Z</dcterms:created>
  <dcterms:modified xsi:type="dcterms:W3CDTF">2023-11-02T00:36:25Z</dcterms:modified>
  <cp:category>9Slide.vn</cp:category>
</cp:coreProperties>
</file>