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9"/>
  </p:notesMasterIdLst>
  <p:sldIdLst>
    <p:sldId id="256" r:id="rId3"/>
    <p:sldId id="257" r:id="rId4"/>
    <p:sldId id="277" r:id="rId5"/>
    <p:sldId id="278" r:id="rId6"/>
    <p:sldId id="279" r:id="rId7"/>
    <p:sldId id="280" r:id="rId8"/>
    <p:sldId id="329" r:id="rId9"/>
    <p:sldId id="282" r:id="rId10"/>
    <p:sldId id="262" r:id="rId11"/>
    <p:sldId id="312" r:id="rId12"/>
    <p:sldId id="311" r:id="rId13"/>
    <p:sldId id="419" r:id="rId14"/>
    <p:sldId id="420" r:id="rId15"/>
    <p:sldId id="382" r:id="rId16"/>
    <p:sldId id="417" r:id="rId17"/>
    <p:sldId id="385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1542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66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753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004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10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svg"/><Relationship Id="rId5" Type="http://schemas.openxmlformats.org/officeDocument/2006/relationships/image" Target="../media/image44.png"/><Relationship Id="rId4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1.jpg"/><Relationship Id="rId12" Type="http://schemas.openxmlformats.org/officeDocument/2006/relationships/image" Target="../media/image15.GIF"/><Relationship Id="rId17" Type="http://schemas.openxmlformats.org/officeDocument/2006/relationships/image" Target="../media/image20.png"/><Relationship Id="rId2" Type="http://schemas.microsoft.com/office/2007/relationships/media" Target="../media/media2.mp3"/><Relationship Id="rId16" Type="http://schemas.openxmlformats.org/officeDocument/2006/relationships/image" Target="../media/image19.gif"/><Relationship Id="rId20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openxmlformats.org/officeDocument/2006/relationships/image" Target="../media/image18.gif"/><Relationship Id="rId10" Type="http://schemas.openxmlformats.org/officeDocument/2006/relationships/image" Target="../media/image14.png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jpeg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6.gif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25.gif"/><Relationship Id="rId2" Type="http://schemas.microsoft.com/office/2007/relationships/media" Target="../media/media2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gif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jpe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27.jpg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gif"/><Relationship Id="rId5" Type="http://schemas.openxmlformats.org/officeDocument/2006/relationships/audio" Target="../media/audio1.wav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31.jpg"/><Relationship Id="rId12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5.gif"/><Relationship Id="rId5" Type="http://schemas.openxmlformats.org/officeDocument/2006/relationships/audio" Target="../media/audio1.wav"/><Relationship Id="rId10" Type="http://schemas.openxmlformats.org/officeDocument/2006/relationships/image" Target="../media/image34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6B7B8FD2-678D-46F2-81FF-6B26D466BA55}"/>
              </a:ext>
            </a:extLst>
          </p:cNvPr>
          <p:cNvSpPr txBox="1"/>
          <p:nvPr/>
        </p:nvSpPr>
        <p:spPr>
          <a:xfrm>
            <a:off x="437320" y="1604974"/>
            <a:ext cx="11608905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12</a:t>
            </a:r>
            <a:endParaRPr lang="en-US" sz="4800" b="1" i="0" u="none" strike="noStrike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33</a:t>
            </a: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8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endParaRPr lang="en-US" sz="4800" b="1" spc="100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0BEDC61-0652-4093-AB02-E3D3C9C5AB80}"/>
              </a:ext>
            </a:extLst>
          </p:cNvPr>
          <p:cNvSpPr/>
          <p:nvPr/>
        </p:nvSpPr>
        <p:spPr>
          <a:xfrm>
            <a:off x="9677389" y="80867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81AAAC-9E45-4B49-854E-9411E714FB9A}"/>
              </a:ext>
            </a:extLst>
          </p:cNvPr>
          <p:cNvSpPr/>
          <p:nvPr/>
        </p:nvSpPr>
        <p:spPr>
          <a:xfrm>
            <a:off x="10291156" y="578878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389965" y="155577"/>
            <a:ext cx="10962945" cy="2143871"/>
            <a:chOff x="1115262" y="310509"/>
            <a:chExt cx="3393757" cy="58239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403728" y="350692"/>
              <a:ext cx="3105291" cy="54221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5000"/>
                </a:lnSpc>
              </a:pPr>
              <a:r>
                <a:rPr lang="nl-NL" sz="2800" b="1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 cửa hàng đã bán 40 kg gạo tẻ với giá 18.000 đồng một ki-lô-gam và 35 kg gạo nếp với </a:t>
              </a:r>
              <a:r>
                <a:rPr lang="nl-NL" sz="28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 </a:t>
              </a:r>
              <a:r>
                <a:rPr lang="nl-NL" sz="2800" b="1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25 000 đồng một ki-lô-gam. Hỏi cửa hàng đó thu được bao nhiêu tiền?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115262" y="310509"/>
              <a:ext cx="338420" cy="30111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698325" y="2017732"/>
            <a:ext cx="889795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tiền thu được từ gạo tẻ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40 x 18 000 = 720 000 (đồng)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tiền thu được từ gạo nếp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35 x 25 000 = 875 000 (đồng)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tiền cửa hàng thu được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720 000 + 875 000 = 1 595 000 (đồng)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Đáp số : 1 595 000 đồng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E03A5407-0C34-4B8C-910D-D39121D0F49B}"/>
              </a:ext>
            </a:extLst>
          </p:cNvPr>
          <p:cNvSpPr/>
          <p:nvPr/>
        </p:nvSpPr>
        <p:spPr>
          <a:xfrm>
            <a:off x="981635" y="151598"/>
            <a:ext cx="840696" cy="799110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981635" y="950708"/>
            <a:ext cx="11066930" cy="416421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nl-NL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 chạy bộ vòng quanh một sân vận động dài 400m. Một vận động viên ngày đầu chạy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23 </a:t>
            </a:r>
            <a:r>
              <a:rPr lang="nl-NL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vòng xung quanh sân vận động, ngày thứ hai chạy 27 vòng. Hỏi: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nl-NL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Mỗi ngày vận động đó chạy được bao nhiêu mét?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nl-NL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Sau cả hai ngày vận động viên đó chạy được bao nhiêu mét?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nl-NL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Ngày thứ hai vận động viên đó chạy nhiều hơn ngày thứ nhất bao nhiêu mét?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E03A5407-0C34-4B8C-910D-D39121D0F49B}"/>
              </a:ext>
            </a:extLst>
          </p:cNvPr>
          <p:cNvSpPr/>
          <p:nvPr/>
        </p:nvSpPr>
        <p:spPr>
          <a:xfrm>
            <a:off x="968188" y="366751"/>
            <a:ext cx="840696" cy="799110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968188" y="366751"/>
            <a:ext cx="112238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Ngày đầu vận động viên chạy số mét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23 x 400 = 9 200 (m)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Ngày thứ hai vận động viên chạy số mét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27 x 400 = 10 800 (m)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Cả hai ngày vận động chạy số mét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9 200 + 10 800 = 20 000 (m)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Ngày thứ hai vận động viên chạy nhiều hơn ngày thứ nhất số mét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10 800 + 9 200 = 1 600 (m)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Đáp số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9 200 m, 10 800m ; b) 20 000 m ; c) 1 600 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025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năm gia đình Huy phải trả số tiền truyền hình cáp là 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115 000 x 12 = 1 380 000 (đồng)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 : 1.380 000 đồng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353" y="178575"/>
            <a:ext cx="8785174" cy="1744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7" y="107576"/>
            <a:ext cx="2889516" cy="18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55675A-F6C5-40BB-82C3-6CF58F0D9D3A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Em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hãy</a:t>
            </a:r>
            <a:r>
              <a:rPr lang="en-US" sz="2800" b="1" dirty="0">
                <a:solidFill>
                  <a:srgbClr val="FFFF00"/>
                </a:solidFill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</a:rPr>
              <a:t>sẻ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việc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đã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được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hôm</a:t>
            </a:r>
            <a:r>
              <a:rPr lang="en-US" sz="2800" b="1" dirty="0">
                <a:solidFill>
                  <a:srgbClr val="FFFF0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56039" y="4175214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48921" y="701130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F62ACA-865B-40F0-9354-1BBA164AC8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04" y="72572"/>
            <a:ext cx="1582426" cy="686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1667 L 0.79674 -0.0057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72404" y="-791615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2" y="1308804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317BFE-FC74-4316-A921-E648CDC0E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4" y="72572"/>
            <a:ext cx="1582426" cy="686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4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445782"/>
            <a:ext cx="12310556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05" y="561739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19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97" y="5747164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8270260" y="12328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454435" y="123283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638610" y="120709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0B625B-8E94-4997-A127-B8CA137D0F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87499" y="3435417"/>
            <a:ext cx="792554" cy="1119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0DD1EE-E8F5-4C41-BD88-DEC19ECD07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2166863" y="3663349"/>
            <a:ext cx="917521" cy="721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E6F0C0B-7200-48E6-BD97-88005428F4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551061" y="3899480"/>
            <a:ext cx="822168" cy="646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63F631-092D-4638-903C-3CEA709DED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20344" y="3242335"/>
            <a:ext cx="802552" cy="802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D4C8EA7-4D8E-4395-AA00-4DB71CD02D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82293" y="3537847"/>
            <a:ext cx="802552" cy="802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08CE033-AAAD-4BD5-86A6-B67BC748FF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6000" y="3310575"/>
            <a:ext cx="802552" cy="802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D96004-A4B5-48C3-9882-097EB4A2EB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4949" y="274291"/>
            <a:ext cx="1993565" cy="6706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9BF9E54-5E90-47DC-88AD-2531579AF7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379" y="6126216"/>
            <a:ext cx="1582426" cy="686185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-6582277" y="2762092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pic>
        <p:nvPicPr>
          <p:cNvPr id="2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E7BC7B0-8287-4929-8A48-B33A45352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7652D58-CBD6-48FD-B697-5D7706048C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75352 0.0175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9" y="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87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670C5B-1F27-4B2B-B102-15E89FC99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4802" y="3172720"/>
            <a:ext cx="962025" cy="9525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552728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9900"/>
                </a:solidFill>
              </a:rPr>
              <a:t>205</a:t>
            </a:r>
            <a:endParaRPr lang="en-US" sz="6600" b="1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34754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9900"/>
                </a:solidFill>
              </a:rPr>
              <a:t>350</a:t>
            </a:r>
            <a:endParaRPr lang="en-US" sz="6600" b="1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0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9900"/>
                </a:solidFill>
              </a:rPr>
              <a:t>225</a:t>
            </a:r>
            <a:endParaRPr lang="en-US" sz="6600" b="1" dirty="0">
              <a:solidFill>
                <a:srgbClr val="0099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A8CCFF3-590A-4873-9C42-F8B58EA0B05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161"/>
            <a:ext cx="12192000" cy="14006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4752516-3DB5-4B73-858B-71D42CCDF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456006" y="5682170"/>
            <a:ext cx="998955" cy="920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DDE35E4-6B3D-4F56-BEDE-86D03DAC3A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02" y="5922990"/>
            <a:ext cx="750200" cy="520972"/>
          </a:xfrm>
          <a:prstGeom prst="rect">
            <a:avLst/>
          </a:prstGeom>
        </p:spPr>
      </p:pic>
      <p:pic>
        <p:nvPicPr>
          <p:cNvPr id="28" name="Picture 27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470E7007-BDCF-4FCD-BB81-3B9B1CBB73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38" y="5799747"/>
            <a:ext cx="831507" cy="632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E60A8A-CBD3-4BD4-BE1A-F151295CAD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7996" y="5174847"/>
            <a:ext cx="1935370" cy="19353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A5775BD-F272-4031-9ED9-2EEB037EC69C}"/>
              </a:ext>
            </a:extLst>
          </p:cNvPr>
          <p:cNvGrpSpPr/>
          <p:nvPr/>
        </p:nvGrpSpPr>
        <p:grpSpPr>
          <a:xfrm>
            <a:off x="2025499" y="2995470"/>
            <a:ext cx="7227684" cy="2610214"/>
            <a:chOff x="-7227684" y="2832003"/>
            <a:chExt cx="7227684" cy="26102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BB490C65-6204-47E5-A664-85009E0F80E1}"/>
                </a:ext>
              </a:extLst>
            </p:cNvPr>
            <p:cNvGrpSpPr/>
            <p:nvPr/>
          </p:nvGrpSpPr>
          <p:grpSpPr>
            <a:xfrm>
              <a:off x="-7227684" y="2832003"/>
              <a:ext cx="7227684" cy="2610214"/>
              <a:chOff x="-2756848" y="2525313"/>
              <a:chExt cx="7227684" cy="2610214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2756848" y="2525313"/>
                <a:ext cx="7227684" cy="2610214"/>
                <a:chOff x="551154" y="2911551"/>
                <a:chExt cx="7227684" cy="2610214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98490" y="2911551"/>
                  <a:ext cx="6980348" cy="2610214"/>
                </a:xfrm>
                <a:prstGeom prst="rect">
                  <a:avLst/>
                </a:prstGeom>
              </p:spPr>
            </p:pic>
            <p:sp>
              <p:nvSpPr>
                <p:cNvPr id="36" name="Rounded Rectangle 35"/>
                <p:cNvSpPr/>
                <p:nvPr/>
              </p:nvSpPr>
              <p:spPr>
                <a:xfrm>
                  <a:off x="551154" y="2963328"/>
                  <a:ext cx="1542198" cy="999630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dirty="0">
                      <a:solidFill>
                        <a:srgbClr val="0033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233336" y="3252268"/>
                  <a:ext cx="856302" cy="716316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0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>
                  <a:off x="3239136" y="2963328"/>
                  <a:ext cx="1542198" cy="999630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dirty="0">
                      <a:solidFill>
                        <a:srgbClr val="0033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</p:grpSp>
          <p:sp>
            <p:nvSpPr>
              <p:cNvPr id="21" name="Rounded Rectangle 36">
                <a:extLst>
                  <a:ext uri="{FF2B5EF4-FFF2-40B4-BE49-F238E27FC236}">
                    <a16:creationId xmlns:a16="http://schemas.microsoft.com/office/drawing/2014/main" xmlns="" id="{CA61C642-6696-4FBA-A0F5-944C7C132D94}"/>
                  </a:ext>
                </a:extLst>
              </p:cNvPr>
              <p:cNvSpPr/>
              <p:nvPr/>
            </p:nvSpPr>
            <p:spPr>
              <a:xfrm>
                <a:off x="1620017" y="2844476"/>
                <a:ext cx="901378" cy="7322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0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22" name="Rounded Rectangle 37">
                <a:extLst>
                  <a:ext uri="{FF2B5EF4-FFF2-40B4-BE49-F238E27FC236}">
                    <a16:creationId xmlns:a16="http://schemas.microsoft.com/office/drawing/2014/main" xmlns="" id="{FC728C24-4FD4-4B2E-A690-7FE3C4DA90E6}"/>
                  </a:ext>
                </a:extLst>
              </p:cNvPr>
              <p:cNvSpPr/>
              <p:nvPr/>
            </p:nvSpPr>
            <p:spPr>
              <a:xfrm>
                <a:off x="2725016" y="2577090"/>
                <a:ext cx="1542198" cy="99963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91CA1A7-53BC-4C20-BDCA-ABEF6EFFA5B2}"/>
                </a:ext>
              </a:extLst>
            </p:cNvPr>
            <p:cNvSpPr txBox="1"/>
            <p:nvPr/>
          </p:nvSpPr>
          <p:spPr>
            <a:xfrm>
              <a:off x="-5370393" y="3013501"/>
              <a:ext cx="5155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+mn-lt"/>
                </a:rPr>
                <a:t>x </a:t>
              </a:r>
              <a:endParaRPr lang="en-US" sz="4800" b="1" dirty="0">
                <a:solidFill>
                  <a:srgbClr val="002060"/>
                </a:solidFill>
                <a:latin typeface="+mn-lt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B13CAA5-B430-40F6-A7EE-BCA4D30977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031271"/>
            <a:ext cx="1582426" cy="686185"/>
          </a:xfrm>
          <a:prstGeom prst="rect">
            <a:avLst/>
          </a:prstGeom>
        </p:spPr>
      </p:pic>
      <p:pic>
        <p:nvPicPr>
          <p:cNvPr id="2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4178025-E23C-4765-9737-5C412A636E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2AC71BB-91A5-443F-9CD4-0C619CC51D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0B6ADF-33B1-4C2A-83FF-13D2DCE0F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093" y="-233928"/>
            <a:ext cx="1352883" cy="12683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6782938" y="2759164"/>
            <a:ext cx="7102137" cy="2683690"/>
            <a:chOff x="676701" y="2838075"/>
            <a:chExt cx="7102137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76701" y="2838075"/>
              <a:ext cx="162861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460591" y="2911551"/>
              <a:ext cx="131180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62861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275571-002C-400C-9072-032A552976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2854"/>
            <a:ext cx="12192001" cy="1400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78C723-BFEB-492D-A845-8DC2836593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65885" y="52511"/>
            <a:ext cx="2910323" cy="2116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58EC59-809C-4AB8-81DE-5535F00FBE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75664" y="0"/>
            <a:ext cx="1143048" cy="2032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7036B85-362F-4B45-B701-EC3757D661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031271"/>
            <a:ext cx="1582426" cy="686185"/>
          </a:xfrm>
          <a:prstGeom prst="rect">
            <a:avLst/>
          </a:prstGeom>
        </p:spPr>
      </p:pic>
      <p:pic>
        <p:nvPicPr>
          <p:cNvPr id="15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715252D-F343-4365-A8DA-12088C9771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6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132D107-6B3A-49F4-BE5C-D45983145C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7651 -0.0011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55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51 -0.00116 L 1.84791 0.02453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41" y="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43200" y="130957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38758" y="130481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40979" y="13048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2500" y="2727327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0F6E2F0-22B8-472E-A59C-08A937428A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8275" y="2892176"/>
            <a:ext cx="1274461" cy="96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0AB823A-4789-4812-BCB9-78D9DF4A7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3346" y="3207459"/>
            <a:ext cx="1274461" cy="9600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297630" y="3000141"/>
            <a:ext cx="7256775" cy="2683690"/>
            <a:chOff x="522063" y="2838075"/>
            <a:chExt cx="725677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22063" y="2838075"/>
              <a:ext cx="196069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</a:t>
              </a:r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x3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612395" y="3057728"/>
              <a:ext cx="123157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039019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01131FE-A03F-408A-8AAC-8749005083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031271"/>
            <a:ext cx="1582426" cy="686185"/>
          </a:xfrm>
          <a:prstGeom prst="rect">
            <a:avLst/>
          </a:prstGeom>
        </p:spPr>
      </p:pic>
      <p:pic>
        <p:nvPicPr>
          <p:cNvPr id="19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319CE45-36C6-487C-A082-0B48C69504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0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BB5DCB4-3A1C-4A8C-9324-4D3D2865B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302</Words>
  <Application>Microsoft Office PowerPoint</Application>
  <PresentationFormat>Widescreen</PresentationFormat>
  <Paragraphs>75</Paragraphs>
  <Slides>16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UTM Avo</vt:lpstr>
      <vt:lpstr>UTM Avo (Headings)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254</cp:revision>
  <dcterms:created xsi:type="dcterms:W3CDTF">2021-02-20T02:56:00Z</dcterms:created>
  <dcterms:modified xsi:type="dcterms:W3CDTF">2023-07-26T03:01:47Z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