
<file path=[Content_Types].xml><?xml version="1.0" encoding="utf-8"?>
<Types xmlns="http://schemas.openxmlformats.org/package/2006/content-types">
  <Default Extension="png" ContentType="image/pn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4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48" r:id="rId1"/>
    <p:sldMasterId id="2147483660" r:id="rId2"/>
    <p:sldMasterId id="2147483708" r:id="rId3"/>
    <p:sldMasterId id="2147483720" r:id="rId4"/>
    <p:sldMasterId id="2147483732" r:id="rId5"/>
  </p:sldMasterIdLst>
  <p:notesMasterIdLst>
    <p:notesMasterId r:id="rId33"/>
  </p:notesMasterIdLst>
  <p:sldIdLst>
    <p:sldId id="256" r:id="rId6"/>
    <p:sldId id="365" r:id="rId7"/>
    <p:sldId id="258" r:id="rId8"/>
    <p:sldId id="260" r:id="rId9"/>
    <p:sldId id="366" r:id="rId10"/>
    <p:sldId id="334" r:id="rId11"/>
    <p:sldId id="360" r:id="rId12"/>
    <p:sldId id="261" r:id="rId13"/>
    <p:sldId id="262" r:id="rId14"/>
    <p:sldId id="369" r:id="rId15"/>
    <p:sldId id="370" r:id="rId16"/>
    <p:sldId id="326" r:id="rId17"/>
    <p:sldId id="335" r:id="rId18"/>
    <p:sldId id="336" r:id="rId19"/>
    <p:sldId id="337" r:id="rId20"/>
    <p:sldId id="361" r:id="rId21"/>
    <p:sldId id="327" r:id="rId22"/>
    <p:sldId id="328" r:id="rId23"/>
    <p:sldId id="351" r:id="rId24"/>
    <p:sldId id="359" r:id="rId25"/>
    <p:sldId id="353" r:id="rId26"/>
    <p:sldId id="354" r:id="rId27"/>
    <p:sldId id="275" r:id="rId28"/>
    <p:sldId id="278" r:id="rId29"/>
    <p:sldId id="263" r:id="rId30"/>
    <p:sldId id="264" r:id="rId31"/>
    <p:sldId id="265" r:id="rId32"/>
  </p:sldIdLst>
  <p:sldSz cx="12192000" cy="6858000"/>
  <p:notesSz cx="6858000" cy="9144000"/>
  <p:embeddedFontLst>
    <p:embeddedFont>
      <p:font typeface="Calibri" panose="020F0502020204030204" pitchFamily="34" charset="0"/>
      <p:regular r:id="rId34"/>
      <p:bold r:id="rId35"/>
      <p:italic r:id="rId36"/>
      <p:boldItalic r:id="rId3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40" roundtripDataSignature="AMtx7miaBWwIcrU9n4N1e5s1b0zNy0su1w==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istrator" initials="A" lastIdx="1" clrIdx="0">
    <p:extLst>
      <p:ext uri="{19B8F6BF-5375-455C-9EA6-DF929625EA0E}">
        <p15:presenceInfo xmlns:p15="http://schemas.microsoft.com/office/powerpoint/2012/main" userId="Administrato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AF7"/>
    <a:srgbClr val="E3165E"/>
    <a:srgbClr val="0F8DCE"/>
    <a:srgbClr val="FFFFFF"/>
    <a:srgbClr val="F5EC91"/>
    <a:srgbClr val="F7F5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19" autoAdjust="0"/>
    <p:restoredTop sz="94660"/>
  </p:normalViewPr>
  <p:slideViewPr>
    <p:cSldViewPr snapToGrid="0">
      <p:cViewPr varScale="1">
        <p:scale>
          <a:sx n="70" d="100"/>
          <a:sy n="70" d="100"/>
        </p:scale>
        <p:origin x="66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34" Type="http://schemas.openxmlformats.org/officeDocument/2006/relationships/font" Target="fonts/font1.fntdata"/><Relationship Id="rId42" Type="http://schemas.openxmlformats.org/officeDocument/2006/relationships/presProps" Target="presProps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font" Target="fonts/font4.fntdata"/><Relationship Id="rId40" Type="http://customschemas.google.com/relationships/presentationmetadata" Target="metadata"/><Relationship Id="rId45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font" Target="fonts/font3.fntdata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font" Target="fonts/font2.fntdata"/><Relationship Id="rId43" Type="http://schemas.openxmlformats.org/officeDocument/2006/relationships/viewProps" Target="viewProps.xml"/><Relationship Id="rId8" Type="http://schemas.openxmlformats.org/officeDocument/2006/relationships/slide" Target="slides/slide3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75013191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  <p:sp>
        <p:nvSpPr>
          <p:cNvPr id="161" name="Google Shape;16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45685144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" name="Google Shape;195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7942782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" name="Google Shape;195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2906494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" name="Google Shape;195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7729476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" name="Google Shape;195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8181448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" name="Google Shape;195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9207447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" name="Google Shape;195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448059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" name="Google Shape;199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5462372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" name="Google Shape;203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1371955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" name="Google Shape;210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354196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75" name="Google Shape;17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964475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86" name="Google Shape;186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697884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86" name="Google Shape;186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576636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" name="Google Shape;190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763690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" name="Google Shape;195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163089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" name="Google Shape;195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076539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" name="Google Shape;195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7727148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" name="Google Shape;195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523414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4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4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6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6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3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93" name="Google Shape;9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9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19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05" name="Google Shape;105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2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2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1" name="Google Shape;111;p20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2" name="Google Shape;112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18" name="Google Shape;118;p2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9" name="Google Shape;119;p2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20" name="Google Shape;120;p2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1" name="Google Shape;121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" name="Google Shape;128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24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36" name="Google Shape;136;p24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37" name="Google Shape;137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" name="Google Shape;139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2" name="Google Shape;142;p25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43" name="Google Shape;143;p25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44" name="Google Shape;144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" name="Google Shape;145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9" name="Google Shape;149;p26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0" name="Google Shape;15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2" name="Google Shape;15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2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2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" name="Google Shape;28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27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27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6" name="Google Shape;15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8" name="Google Shape;15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93" name="Google Shape;9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70425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1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9" name="Google Shape;99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31708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9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19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05" name="Google Shape;105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31163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2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2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1" name="Google Shape;111;p20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2" name="Google Shape;112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90773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18" name="Google Shape;118;p2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9" name="Google Shape;119;p2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20" name="Google Shape;120;p2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1" name="Google Shape;121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81007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" name="Google Shape;128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78590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85646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24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36" name="Google Shape;136;p24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37" name="Google Shape;137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" name="Google Shape;139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53088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2" name="Google Shape;142;p25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43" name="Google Shape;143;p25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44" name="Google Shape;144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" name="Google Shape;145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7186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29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29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4" name="Google Shape;34;p2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9" name="Google Shape;149;p26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0" name="Google Shape;15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2" name="Google Shape;15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21616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27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27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6" name="Google Shape;15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8" name="Google Shape;15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91600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93" name="Google Shape;9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96011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1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9" name="Google Shape;99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97162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9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19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05" name="Google Shape;105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22681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2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2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1" name="Google Shape;111;p20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2" name="Google Shape;112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22851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18" name="Google Shape;118;p2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9" name="Google Shape;119;p2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20" name="Google Shape;120;p2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1" name="Google Shape;121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37595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" name="Google Shape;128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2666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17099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24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36" name="Google Shape;136;p24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37" name="Google Shape;137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" name="Google Shape;139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8734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3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3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30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3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3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2" name="Google Shape;142;p25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43" name="Google Shape;143;p25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44" name="Google Shape;144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" name="Google Shape;145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10850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9" name="Google Shape;149;p26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0" name="Google Shape;15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2" name="Google Shape;15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55120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27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27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6" name="Google Shape;15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8" name="Google Shape;15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99607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251826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248466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333767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516782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494738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849068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18570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3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3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7" name="Google Shape;47;p3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8" name="Google Shape;48;p3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9" name="Google Shape;49;p3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" name="Google Shape;50;p3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3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3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315384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83155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396303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4397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3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3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3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3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3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3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33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3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4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34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3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3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5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3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1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6" name="Google Shape;86;p1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7" name="Google Shape;87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8" name="Google Shape;88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9" name="Google Shape;89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xmlns="" id="{962D52B3-CF31-4732-86D0-40AC1C07CA05}"/>
              </a:ext>
            </a:extLst>
          </p:cNvPr>
          <p:cNvSpPr txBox="1"/>
          <p:nvPr userDrawn="1"/>
        </p:nvSpPr>
        <p:spPr>
          <a:xfrm>
            <a:off x="0" y="-27349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85" name="Google Shape;85;p1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6" name="Google Shape;86;p1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7" name="Google Shape;87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8" name="Google Shape;88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9" name="Google Shape;89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8748665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xmlns="" id="{C1B85617-5F9C-4A1A-B683-2137AA5F1868}"/>
              </a:ext>
            </a:extLst>
          </p:cNvPr>
          <p:cNvSpPr txBox="1"/>
          <p:nvPr userDrawn="1"/>
        </p:nvSpPr>
        <p:spPr>
          <a:xfrm>
            <a:off x="0" y="-27349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85" name="Google Shape;85;p1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6" name="Google Shape;86;p1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7" name="Google Shape;87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8" name="Google Shape;88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9" name="Google Shape;89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1976822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941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hoc10.vn/doc-sach/toan-4-tap-2/1/391/31/" TargetMode="External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8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25.png"/><Relationship Id="rId5" Type="http://schemas.openxmlformats.org/officeDocument/2006/relationships/image" Target="../media/image27.emf"/><Relationship Id="rId4" Type="http://schemas.openxmlformats.org/officeDocument/2006/relationships/image" Target="../media/image2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25.png"/><Relationship Id="rId5" Type="http://schemas.openxmlformats.org/officeDocument/2006/relationships/image" Target="../media/image29.emf"/><Relationship Id="rId4" Type="http://schemas.openxmlformats.org/officeDocument/2006/relationships/image" Target="../media/image2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9.png"/><Relationship Id="rId4" Type="http://schemas.openxmlformats.org/officeDocument/2006/relationships/hyperlink" Target="https://hoc10.vn/doc-sach/toan-4-tap-2/1/391/31/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7.png"/><Relationship Id="rId5" Type="http://schemas.openxmlformats.org/officeDocument/2006/relationships/hyperlink" Target="https://youtu.be/wM2ep9cs0Wk" TargetMode="Externa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7.png"/><Relationship Id="rId5" Type="http://schemas.openxmlformats.org/officeDocument/2006/relationships/hyperlink" Target="https://youtu.be/wM2ep9cs0Wk" TargetMode="Externa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9.png"/><Relationship Id="rId4" Type="http://schemas.openxmlformats.org/officeDocument/2006/relationships/hyperlink" Target="https://hoc10.vn/doc-sach/toan-4-tap-2/1/391/30/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1"/>
          <p:cNvSpPr txBox="1"/>
          <p:nvPr/>
        </p:nvSpPr>
        <p:spPr>
          <a:xfrm>
            <a:off x="9510944" y="81280"/>
            <a:ext cx="2681056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0" i="0" u="none" strike="noStrike" cap="none" dirty="0">
                <a:solidFill>
                  <a:srgbClr val="FFFFFF"/>
                </a:solidFill>
                <a:latin typeface="UTM Avo" panose="02040603050506020204" pitchFamily="18" charset="0"/>
                <a:sym typeface="Arial"/>
              </a:rPr>
              <a:t>TOÁN 4</a:t>
            </a:r>
            <a:endParaRPr dirty="0">
              <a:latin typeface="UTM Avo" panose="02040603050506020204" pitchFamily="18" charset="0"/>
            </a:endParaRPr>
          </a:p>
        </p:txBody>
      </p:sp>
      <p:sp>
        <p:nvSpPr>
          <p:cNvPr id="164" name="Google Shape;164;p1"/>
          <p:cNvSpPr/>
          <p:nvPr/>
        </p:nvSpPr>
        <p:spPr>
          <a:xfrm>
            <a:off x="10807051" y="670412"/>
            <a:ext cx="9909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 dirty="0" err="1">
                <a:solidFill>
                  <a:srgbClr val="FFFFFF"/>
                </a:solidFill>
                <a:latin typeface="UTM Avo" panose="02040603050506020204" pitchFamily="18" charset="0"/>
                <a:sym typeface="Arial"/>
              </a:rPr>
              <a:t>Tập</a:t>
            </a:r>
            <a:r>
              <a:rPr lang="en-US" sz="2400" b="0" i="0" u="none" strike="noStrike" cap="none" dirty="0">
                <a:solidFill>
                  <a:srgbClr val="FFFFFF"/>
                </a:solidFill>
                <a:latin typeface="UTM Avo" panose="02040603050506020204" pitchFamily="18" charset="0"/>
                <a:sym typeface="Arial"/>
              </a:rPr>
              <a:t> 2</a:t>
            </a:r>
            <a:endParaRPr dirty="0">
              <a:latin typeface="UTM Avo" panose="02040603050506020204" pitchFamily="18" charset="0"/>
            </a:endParaRPr>
          </a:p>
        </p:txBody>
      </p:sp>
      <p:sp>
        <p:nvSpPr>
          <p:cNvPr id="165" name="Google Shape;165;p1"/>
          <p:cNvSpPr txBox="1"/>
          <p:nvPr/>
        </p:nvSpPr>
        <p:spPr>
          <a:xfrm>
            <a:off x="605187" y="1442721"/>
            <a:ext cx="10737785" cy="3119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90"/>
              <a:buFont typeface="Arial"/>
              <a:buNone/>
            </a:pPr>
            <a:r>
              <a:rPr lang="en-US" sz="6000" b="1" i="0" u="none" strike="noStrike" cap="none" dirty="0" err="1">
                <a:solidFill>
                  <a:srgbClr val="002060"/>
                </a:solidFill>
                <a:latin typeface="UTM Avo" panose="02040603050506020204" pitchFamily="18" charset="0"/>
                <a:sym typeface="Arial"/>
              </a:rPr>
              <a:t>Tuần</a:t>
            </a:r>
            <a:r>
              <a:rPr lang="en-US" sz="6000" b="1" i="0" u="none" strike="noStrike" cap="none" dirty="0">
                <a:solidFill>
                  <a:srgbClr val="002060"/>
                </a:solidFill>
                <a:latin typeface="UTM Avo" panose="02040603050506020204" pitchFamily="18" charset="0"/>
                <a:sym typeface="Arial"/>
              </a:rPr>
              <a:t> 23</a:t>
            </a:r>
            <a:endParaRPr sz="1800" dirty="0">
              <a:latin typeface="UTM Avo" panose="02040603050506020204" pitchFamily="18" charset="0"/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</a:pPr>
            <a:r>
              <a:rPr lang="en-US" sz="6000" b="1" i="0" u="none" strike="noStrike" cap="none" dirty="0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Bài 65: Hình </a:t>
            </a:r>
            <a:r>
              <a:rPr lang="en-US" sz="6000" b="1" i="0" u="none" strike="noStrike" cap="none" dirty="0" err="1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bình</a:t>
            </a:r>
            <a:r>
              <a:rPr lang="en-US" sz="6000" b="1" i="0" u="none" strike="noStrike" cap="none" dirty="0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6000" b="1" i="0" u="none" strike="noStrike" cap="none" dirty="0" err="1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hành</a:t>
            </a:r>
            <a:endParaRPr sz="1800" dirty="0">
              <a:latin typeface="UTM Avo" panose="0204060305050602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631EC15C-4F50-D363-C3AD-A6E17BA196A9}"/>
              </a:ext>
            </a:extLst>
          </p:cNvPr>
          <p:cNvSpPr/>
          <p:nvPr/>
        </p:nvSpPr>
        <p:spPr>
          <a:xfrm>
            <a:off x="812800" y="1706880"/>
            <a:ext cx="640080" cy="457200"/>
          </a:xfrm>
          <a:prstGeom prst="round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rgbClr val="000000"/>
                </a:solidFill>
                <a:latin typeface="UTM Avo" panose="02040603050506020204" pitchFamily="18" charset="0"/>
              </a:rPr>
              <a:t>01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9CCE4AAE-802D-2A1C-CF78-C08FCD693EF5}"/>
              </a:ext>
            </a:extLst>
          </p:cNvPr>
          <p:cNvSpPr txBox="1"/>
          <p:nvPr/>
        </p:nvSpPr>
        <p:spPr>
          <a:xfrm>
            <a:off x="1514704" y="1628602"/>
            <a:ext cx="9749925" cy="574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de-DE" sz="2400" b="1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 các hình sau, hình nào là hình bình hành?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1218" y="2325949"/>
            <a:ext cx="8909069" cy="4692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07963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631EC15C-4F50-D363-C3AD-A6E17BA196A9}"/>
              </a:ext>
            </a:extLst>
          </p:cNvPr>
          <p:cNvSpPr/>
          <p:nvPr/>
        </p:nvSpPr>
        <p:spPr>
          <a:xfrm>
            <a:off x="812800" y="1706880"/>
            <a:ext cx="640080" cy="457200"/>
          </a:xfrm>
          <a:prstGeom prst="round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rgbClr val="000000"/>
                </a:solidFill>
                <a:latin typeface="UTM Avo" panose="02040603050506020204" pitchFamily="18" charset="0"/>
              </a:rPr>
              <a:t>01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9CCE4AAE-802D-2A1C-CF78-C08FCD693EF5}"/>
              </a:ext>
            </a:extLst>
          </p:cNvPr>
          <p:cNvSpPr txBox="1"/>
          <p:nvPr/>
        </p:nvSpPr>
        <p:spPr>
          <a:xfrm>
            <a:off x="1514704" y="1628602"/>
            <a:ext cx="9749925" cy="574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de-DE" sz="2400" b="1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 các hình sau, hình nào là hình bình hành?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02964" y="2202989"/>
            <a:ext cx="7109275" cy="4388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63092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631EC15C-4F50-D363-C3AD-A6E17BA196A9}"/>
              </a:ext>
            </a:extLst>
          </p:cNvPr>
          <p:cNvSpPr/>
          <p:nvPr/>
        </p:nvSpPr>
        <p:spPr>
          <a:xfrm>
            <a:off x="792843" y="1808481"/>
            <a:ext cx="640080" cy="457200"/>
          </a:xfrm>
          <a:prstGeom prst="round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chemeClr val="tx1"/>
                </a:solidFill>
                <a:latin typeface="UTM Avo" panose="02040603050506020204" pitchFamily="18" charset="0"/>
              </a:rPr>
              <a:t>02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9CCE4AAE-802D-2A1C-CF78-C08FCD693EF5}"/>
              </a:ext>
            </a:extLst>
          </p:cNvPr>
          <p:cNvSpPr txBox="1"/>
          <p:nvPr/>
        </p:nvSpPr>
        <p:spPr>
          <a:xfrm>
            <a:off x="1582057" y="1680406"/>
            <a:ext cx="98552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000"/>
              </a:spcAft>
            </a:pPr>
            <a:r>
              <a:rPr lang="vi-VN" sz="2200" b="1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Nêu tên các cặp cạnh song song và bằng nhau trong mỗi hình bình hành dưới đây: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E44F282-4591-8DA0-6900-F94C0AD5F3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45543" y="2593843"/>
            <a:ext cx="8147312" cy="3835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3137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631EC15C-4F50-D363-C3AD-A6E17BA196A9}"/>
              </a:ext>
            </a:extLst>
          </p:cNvPr>
          <p:cNvSpPr/>
          <p:nvPr/>
        </p:nvSpPr>
        <p:spPr>
          <a:xfrm>
            <a:off x="792843" y="1808481"/>
            <a:ext cx="640080" cy="457200"/>
          </a:xfrm>
          <a:prstGeom prst="round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chemeClr val="tx1"/>
                </a:solidFill>
                <a:latin typeface="UTM Avo" panose="02040603050506020204" pitchFamily="18" charset="0"/>
              </a:rPr>
              <a:t>02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9CCE4AAE-802D-2A1C-CF78-C08FCD693EF5}"/>
              </a:ext>
            </a:extLst>
          </p:cNvPr>
          <p:cNvSpPr txBox="1"/>
          <p:nvPr/>
        </p:nvSpPr>
        <p:spPr>
          <a:xfrm>
            <a:off x="1582057" y="1680406"/>
            <a:ext cx="98552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000"/>
              </a:spcAft>
            </a:pPr>
            <a:r>
              <a:rPr lang="vi-VN" sz="2200" b="1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Nêu tên các cặp cạnh song song và bằng nhau trong mỗi hình bình hành dưới đây: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E44F282-4591-8DA0-6900-F94C0AD5F38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8488" r="53867" b="21946"/>
          <a:stretch/>
        </p:blipFill>
        <p:spPr>
          <a:xfrm>
            <a:off x="784400" y="2670629"/>
            <a:ext cx="4217634" cy="21336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3C3BF68C-CD46-F641-B7CF-6475FBAC4056}"/>
              </a:ext>
            </a:extLst>
          </p:cNvPr>
          <p:cNvSpPr txBox="1"/>
          <p:nvPr/>
        </p:nvSpPr>
        <p:spPr>
          <a:xfrm>
            <a:off x="5414210" y="2424165"/>
            <a:ext cx="6096000" cy="24991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667"/>
              </a:spcAft>
            </a:pP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Hình </a:t>
            </a:r>
            <a:r>
              <a:rPr lang="en-US" sz="24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bình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hành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ABCD:</a:t>
            </a:r>
            <a:endParaRPr lang="x-none" sz="2400" dirty="0">
              <a:latin typeface="UTM Avo" panose="020406030505060202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81019" indent="-381019" algn="just">
              <a:lnSpc>
                <a:spcPct val="150000"/>
              </a:lnSpc>
              <a:spcAft>
                <a:spcPts val="667"/>
              </a:spcAft>
              <a:buFont typeface="Arial" panose="020B0604020202020204" pitchFamily="34" charset="0"/>
              <a:buChar char="•"/>
            </a:pPr>
            <a:r>
              <a:rPr lang="en-US" sz="24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Cạnh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AB song song </a:t>
            </a:r>
            <a:r>
              <a:rPr lang="en-US" sz="24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với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cạnh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DC.</a:t>
            </a:r>
            <a:endParaRPr lang="x-none" sz="2400" dirty="0">
              <a:latin typeface="UTM Avo" panose="020406030505060202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81019" indent="-381019" algn="just">
              <a:lnSpc>
                <a:spcPct val="150000"/>
              </a:lnSpc>
              <a:spcAft>
                <a:spcPts val="667"/>
              </a:spcAft>
              <a:buFont typeface="Arial" panose="020B0604020202020204" pitchFamily="34" charset="0"/>
              <a:buChar char="•"/>
            </a:pPr>
            <a:r>
              <a:rPr lang="en-US" sz="24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Cạnh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BC song song </a:t>
            </a:r>
            <a:r>
              <a:rPr lang="en-US" sz="24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với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cạnh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AD.</a:t>
            </a:r>
            <a:endParaRPr lang="x-none" sz="2400" dirty="0">
              <a:latin typeface="UTM Avo" panose="020406030505060202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81019" indent="-381019" algn="just">
              <a:lnSpc>
                <a:spcPct val="150000"/>
              </a:lnSpc>
              <a:spcAft>
                <a:spcPts val="667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AB = DC, BC = AD.</a:t>
            </a:r>
            <a:endParaRPr lang="x-none" sz="2400" dirty="0">
              <a:latin typeface="UTM Avo" panose="020406030505060202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4350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631EC15C-4F50-D363-C3AD-A6E17BA196A9}"/>
              </a:ext>
            </a:extLst>
          </p:cNvPr>
          <p:cNvSpPr/>
          <p:nvPr/>
        </p:nvSpPr>
        <p:spPr>
          <a:xfrm>
            <a:off x="792843" y="1808481"/>
            <a:ext cx="640080" cy="457200"/>
          </a:xfrm>
          <a:prstGeom prst="round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chemeClr val="tx1"/>
                </a:solidFill>
                <a:latin typeface="UTM Avo" panose="02040603050506020204" pitchFamily="18" charset="0"/>
              </a:rPr>
              <a:t>02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9CCE4AAE-802D-2A1C-CF78-C08FCD693EF5}"/>
              </a:ext>
            </a:extLst>
          </p:cNvPr>
          <p:cNvSpPr txBox="1"/>
          <p:nvPr/>
        </p:nvSpPr>
        <p:spPr>
          <a:xfrm>
            <a:off x="1582057" y="1680406"/>
            <a:ext cx="98552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000"/>
              </a:spcAft>
            </a:pPr>
            <a:r>
              <a:rPr lang="vi-VN" sz="2200" b="1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Nêu tên các cặp cạnh song song và bằng nhau trong mỗi hình bình hành dưới đây: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3C3BF68C-CD46-F641-B7CF-6475FBAC4056}"/>
              </a:ext>
            </a:extLst>
          </p:cNvPr>
          <p:cNvSpPr txBox="1"/>
          <p:nvPr/>
        </p:nvSpPr>
        <p:spPr>
          <a:xfrm>
            <a:off x="5414210" y="2424165"/>
            <a:ext cx="6096000" cy="24991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667"/>
              </a:spcAft>
            </a:pP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Hình </a:t>
            </a:r>
            <a:r>
              <a:rPr lang="en-US" sz="24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bình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hành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MNPQ:</a:t>
            </a:r>
            <a:endParaRPr lang="x-none" sz="2400" dirty="0">
              <a:latin typeface="UTM Avo" panose="020406030505060202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81019" indent="-381019" algn="just">
              <a:lnSpc>
                <a:spcPct val="150000"/>
              </a:lnSpc>
              <a:spcAft>
                <a:spcPts val="667"/>
              </a:spcAft>
              <a:buFont typeface="Arial" panose="020B0604020202020204" pitchFamily="34" charset="0"/>
              <a:buChar char="•"/>
            </a:pPr>
            <a:r>
              <a:rPr lang="en-US" sz="24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Cạnh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MN song </a:t>
            </a:r>
            <a:r>
              <a:rPr lang="en-US" sz="24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song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với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cạnh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QP.</a:t>
            </a:r>
            <a:endParaRPr lang="x-none" sz="2400" dirty="0">
              <a:latin typeface="UTM Avo" panose="020406030505060202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81019" indent="-381019" algn="just">
              <a:lnSpc>
                <a:spcPct val="150000"/>
              </a:lnSpc>
              <a:spcAft>
                <a:spcPts val="667"/>
              </a:spcAft>
              <a:buFont typeface="Arial" panose="020B0604020202020204" pitchFamily="34" charset="0"/>
              <a:buChar char="•"/>
            </a:pPr>
            <a:r>
              <a:rPr lang="en-US" sz="24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Cạnh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MQ song </a:t>
            </a:r>
            <a:r>
              <a:rPr lang="en-US" sz="24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song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với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cạnh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NP.</a:t>
            </a:r>
            <a:endParaRPr lang="x-none" sz="2400" dirty="0">
              <a:latin typeface="UTM Avo" panose="020406030505060202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81019" indent="-381019" algn="just">
              <a:lnSpc>
                <a:spcPct val="150000"/>
              </a:lnSpc>
              <a:spcAft>
                <a:spcPts val="667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MN = QP, MQ = NP.</a:t>
            </a:r>
            <a:endParaRPr lang="x-none" sz="2400" dirty="0">
              <a:latin typeface="UTM Avo" panose="020406030505060202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0C054D12-FDAC-EB58-3607-DDEB6CE9ACE3}"/>
              </a:ext>
            </a:extLst>
          </p:cNvPr>
          <p:cNvGrpSpPr/>
          <p:nvPr/>
        </p:nvGrpSpPr>
        <p:grpSpPr>
          <a:xfrm>
            <a:off x="827315" y="2619828"/>
            <a:ext cx="4363405" cy="2481943"/>
            <a:chOff x="827315" y="2467428"/>
            <a:chExt cx="4363405" cy="2481943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xmlns="" id="{2E44F282-4591-8DA0-6900-F94C0AD5F38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41588" t="1177" r="10685" b="41165"/>
            <a:stretch/>
          </p:blipFill>
          <p:spPr>
            <a:xfrm>
              <a:off x="827315" y="2467428"/>
              <a:ext cx="4363405" cy="2481943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A2EA9BC6-E374-3EA9-6D80-79E4F132B4E9}"/>
                </a:ext>
              </a:extLst>
            </p:cNvPr>
            <p:cNvSpPr/>
            <p:nvPr/>
          </p:nvSpPr>
          <p:spPr>
            <a:xfrm>
              <a:off x="838200" y="3733800"/>
              <a:ext cx="232833" cy="3048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013796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631EC15C-4F50-D363-C3AD-A6E17BA196A9}"/>
              </a:ext>
            </a:extLst>
          </p:cNvPr>
          <p:cNvSpPr/>
          <p:nvPr/>
        </p:nvSpPr>
        <p:spPr>
          <a:xfrm>
            <a:off x="792843" y="1808481"/>
            <a:ext cx="640080" cy="457200"/>
          </a:xfrm>
          <a:prstGeom prst="round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chemeClr val="tx1"/>
                </a:solidFill>
                <a:latin typeface="UTM Avo" panose="02040603050506020204" pitchFamily="18" charset="0"/>
              </a:rPr>
              <a:t>02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9CCE4AAE-802D-2A1C-CF78-C08FCD693EF5}"/>
              </a:ext>
            </a:extLst>
          </p:cNvPr>
          <p:cNvSpPr txBox="1"/>
          <p:nvPr/>
        </p:nvSpPr>
        <p:spPr>
          <a:xfrm>
            <a:off x="1582057" y="1680406"/>
            <a:ext cx="98552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000"/>
              </a:spcAft>
            </a:pPr>
            <a:r>
              <a:rPr lang="vi-VN" sz="2200" b="1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Nêu tên các cặp cạnh song song và bằng nhau trong mỗi hình bình hành dưới đây: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3C3BF68C-CD46-F641-B7CF-6475FBAC4056}"/>
              </a:ext>
            </a:extLst>
          </p:cNvPr>
          <p:cNvSpPr txBox="1"/>
          <p:nvPr/>
        </p:nvSpPr>
        <p:spPr>
          <a:xfrm>
            <a:off x="5712593" y="2424165"/>
            <a:ext cx="6096000" cy="24991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667"/>
              </a:spcAft>
            </a:pP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Hình </a:t>
            </a:r>
            <a:r>
              <a:rPr lang="en-US" sz="24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bình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hành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RSTU:</a:t>
            </a:r>
            <a:endParaRPr lang="x-none" sz="2400" dirty="0">
              <a:latin typeface="UTM Avo" panose="020406030505060202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81019" indent="-381019" algn="just">
              <a:lnSpc>
                <a:spcPct val="150000"/>
              </a:lnSpc>
              <a:spcAft>
                <a:spcPts val="667"/>
              </a:spcAft>
              <a:buFont typeface="Arial" panose="020B0604020202020204" pitchFamily="34" charset="0"/>
              <a:buChar char="•"/>
            </a:pPr>
            <a:r>
              <a:rPr lang="en-US" sz="24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Cạnh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RS song </a:t>
            </a:r>
            <a:r>
              <a:rPr lang="en-US" sz="24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song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với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cạnh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UT.</a:t>
            </a:r>
            <a:endParaRPr lang="x-none" sz="2400" dirty="0">
              <a:latin typeface="UTM Avo" panose="020406030505060202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81019" indent="-381019" algn="just">
              <a:lnSpc>
                <a:spcPct val="150000"/>
              </a:lnSpc>
              <a:spcAft>
                <a:spcPts val="667"/>
              </a:spcAft>
              <a:buFont typeface="Arial" panose="020B0604020202020204" pitchFamily="34" charset="0"/>
              <a:buChar char="•"/>
            </a:pPr>
            <a:r>
              <a:rPr lang="en-US" sz="24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Cạnh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RU song </a:t>
            </a:r>
            <a:r>
              <a:rPr lang="en-US" sz="24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song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với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cạnh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ST.</a:t>
            </a:r>
            <a:endParaRPr lang="x-none" sz="2400" dirty="0">
              <a:latin typeface="UTM Avo" panose="020406030505060202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81019" indent="-381019" algn="just">
              <a:lnSpc>
                <a:spcPct val="150000"/>
              </a:lnSpc>
              <a:spcAft>
                <a:spcPts val="667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RS = UT, RU = ST.</a:t>
            </a:r>
            <a:endParaRPr lang="x-none" sz="2400" dirty="0">
              <a:latin typeface="UTM Avo" panose="020406030505060202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E44F282-4591-8DA0-6900-F94C0AD5F38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1011" t="57739" r="18767" b="4286"/>
          <a:stretch/>
        </p:blipFill>
        <p:spPr>
          <a:xfrm>
            <a:off x="775544" y="2706704"/>
            <a:ext cx="4585727" cy="2038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0465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631EC15C-4F50-D363-C3AD-A6E17BA196A9}"/>
              </a:ext>
            </a:extLst>
          </p:cNvPr>
          <p:cNvSpPr/>
          <p:nvPr/>
        </p:nvSpPr>
        <p:spPr>
          <a:xfrm>
            <a:off x="676612" y="1765246"/>
            <a:ext cx="640080" cy="457200"/>
          </a:xfrm>
          <a:prstGeom prst="round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rgbClr val="000000"/>
                </a:solidFill>
                <a:latin typeface="UTM Avo" panose="02040603050506020204" pitchFamily="18" charset="0"/>
              </a:rPr>
              <a:t>03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9CCE4AAE-802D-2A1C-CF78-C08FCD693EF5}"/>
              </a:ext>
            </a:extLst>
          </p:cNvPr>
          <p:cNvSpPr txBox="1"/>
          <p:nvPr/>
        </p:nvSpPr>
        <p:spPr>
          <a:xfrm>
            <a:off x="1495248" y="1667513"/>
            <a:ext cx="1045031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000"/>
              </a:spcAft>
            </a:pPr>
            <a:r>
              <a:rPr lang="vi-VN" sz="2400" b="1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Chỉ ra cách vẽ thêm hai đoạn thẳng trong mỗi hình sau để được một hình bình hành: </a:t>
            </a:r>
            <a:endParaRPr lang="de-DE" sz="2400" b="1" dirty="0">
              <a:latin typeface="UTM Avo" panose="02040603050506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26" name="Table 25">
            <a:extLst>
              <a:ext uri="{FF2B5EF4-FFF2-40B4-BE49-F238E27FC236}">
                <a16:creationId xmlns:a16="http://schemas.microsoft.com/office/drawing/2014/main" xmlns="" id="{A3F3313D-577C-3480-507E-1CEA00E29003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6488891" y="3019476"/>
          <a:ext cx="5283204" cy="3012100"/>
        </p:xfrm>
        <a:graphic>
          <a:graphicData uri="http://schemas.openxmlformats.org/drawingml/2006/table">
            <a:tbl>
              <a:tblPr firstRow="1" bandRow="1"/>
              <a:tblGrid>
                <a:gridCol w="440267">
                  <a:extLst>
                    <a:ext uri="{9D8B030D-6E8A-4147-A177-3AD203B41FA5}">
                      <a16:colId xmlns:a16="http://schemas.microsoft.com/office/drawing/2014/main" xmlns="" val="2154803740"/>
                    </a:ext>
                  </a:extLst>
                </a:gridCol>
                <a:gridCol w="440267">
                  <a:extLst>
                    <a:ext uri="{9D8B030D-6E8A-4147-A177-3AD203B41FA5}">
                      <a16:colId xmlns:a16="http://schemas.microsoft.com/office/drawing/2014/main" xmlns="" val="1961361488"/>
                    </a:ext>
                  </a:extLst>
                </a:gridCol>
                <a:gridCol w="440267">
                  <a:extLst>
                    <a:ext uri="{9D8B030D-6E8A-4147-A177-3AD203B41FA5}">
                      <a16:colId xmlns:a16="http://schemas.microsoft.com/office/drawing/2014/main" xmlns="" val="2609745924"/>
                    </a:ext>
                  </a:extLst>
                </a:gridCol>
                <a:gridCol w="440267">
                  <a:extLst>
                    <a:ext uri="{9D8B030D-6E8A-4147-A177-3AD203B41FA5}">
                      <a16:colId xmlns:a16="http://schemas.microsoft.com/office/drawing/2014/main" xmlns="" val="3868115659"/>
                    </a:ext>
                  </a:extLst>
                </a:gridCol>
                <a:gridCol w="440267">
                  <a:extLst>
                    <a:ext uri="{9D8B030D-6E8A-4147-A177-3AD203B41FA5}">
                      <a16:colId xmlns:a16="http://schemas.microsoft.com/office/drawing/2014/main" xmlns="" val="2778122576"/>
                    </a:ext>
                  </a:extLst>
                </a:gridCol>
                <a:gridCol w="440267">
                  <a:extLst>
                    <a:ext uri="{9D8B030D-6E8A-4147-A177-3AD203B41FA5}">
                      <a16:colId xmlns:a16="http://schemas.microsoft.com/office/drawing/2014/main" xmlns="" val="3054626213"/>
                    </a:ext>
                  </a:extLst>
                </a:gridCol>
                <a:gridCol w="440267">
                  <a:extLst>
                    <a:ext uri="{9D8B030D-6E8A-4147-A177-3AD203B41FA5}">
                      <a16:colId xmlns:a16="http://schemas.microsoft.com/office/drawing/2014/main" xmlns="" val="4059605115"/>
                    </a:ext>
                  </a:extLst>
                </a:gridCol>
                <a:gridCol w="440267">
                  <a:extLst>
                    <a:ext uri="{9D8B030D-6E8A-4147-A177-3AD203B41FA5}">
                      <a16:colId xmlns:a16="http://schemas.microsoft.com/office/drawing/2014/main" xmlns="" val="644444730"/>
                    </a:ext>
                  </a:extLst>
                </a:gridCol>
                <a:gridCol w="440267">
                  <a:extLst>
                    <a:ext uri="{9D8B030D-6E8A-4147-A177-3AD203B41FA5}">
                      <a16:colId xmlns:a16="http://schemas.microsoft.com/office/drawing/2014/main" xmlns="" val="2215527711"/>
                    </a:ext>
                  </a:extLst>
                </a:gridCol>
                <a:gridCol w="440267">
                  <a:extLst>
                    <a:ext uri="{9D8B030D-6E8A-4147-A177-3AD203B41FA5}">
                      <a16:colId xmlns:a16="http://schemas.microsoft.com/office/drawing/2014/main" xmlns="" val="3822560622"/>
                    </a:ext>
                  </a:extLst>
                </a:gridCol>
                <a:gridCol w="440267">
                  <a:extLst>
                    <a:ext uri="{9D8B030D-6E8A-4147-A177-3AD203B41FA5}">
                      <a16:colId xmlns:a16="http://schemas.microsoft.com/office/drawing/2014/main" xmlns="" val="76366109"/>
                    </a:ext>
                  </a:extLst>
                </a:gridCol>
                <a:gridCol w="440267">
                  <a:extLst>
                    <a:ext uri="{9D8B030D-6E8A-4147-A177-3AD203B41FA5}">
                      <a16:colId xmlns:a16="http://schemas.microsoft.com/office/drawing/2014/main" xmlns="" val="2975668965"/>
                    </a:ext>
                  </a:extLst>
                </a:gridCol>
              </a:tblGrid>
              <a:tr h="430300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 dirty="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 dirty="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 dirty="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 dirty="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 dirty="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832892432"/>
                  </a:ext>
                </a:extLst>
              </a:tr>
              <a:tr h="430300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 dirty="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833623587"/>
                  </a:ext>
                </a:extLst>
              </a:tr>
              <a:tr h="430300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126187482"/>
                  </a:ext>
                </a:extLst>
              </a:tr>
              <a:tr h="430300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 dirty="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763050727"/>
                  </a:ext>
                </a:extLst>
              </a:tr>
              <a:tr h="430300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 dirty="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 dirty="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604738741"/>
                  </a:ext>
                </a:extLst>
              </a:tr>
              <a:tr h="430300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 dirty="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 dirty="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 dirty="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51224793"/>
                  </a:ext>
                </a:extLst>
              </a:tr>
              <a:tr h="430300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 dirty="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 dirty="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 dirty="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38493475"/>
                  </a:ext>
                </a:extLst>
              </a:tr>
            </a:tbl>
          </a:graphicData>
        </a:graphic>
      </p:graphicFrame>
      <p:graphicFrame>
        <p:nvGraphicFramePr>
          <p:cNvPr id="27" name="Table 26">
            <a:extLst>
              <a:ext uri="{FF2B5EF4-FFF2-40B4-BE49-F238E27FC236}">
                <a16:creationId xmlns:a16="http://schemas.microsoft.com/office/drawing/2014/main" xmlns="" id="{BB2CFE11-49B7-F09E-98A7-6F5384609CE6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653373" y="3019476"/>
          <a:ext cx="5283204" cy="3012100"/>
        </p:xfrm>
        <a:graphic>
          <a:graphicData uri="http://schemas.openxmlformats.org/drawingml/2006/table">
            <a:tbl>
              <a:tblPr firstRow="1" bandRow="1"/>
              <a:tblGrid>
                <a:gridCol w="440267">
                  <a:extLst>
                    <a:ext uri="{9D8B030D-6E8A-4147-A177-3AD203B41FA5}">
                      <a16:colId xmlns:a16="http://schemas.microsoft.com/office/drawing/2014/main" xmlns="" val="2154803740"/>
                    </a:ext>
                  </a:extLst>
                </a:gridCol>
                <a:gridCol w="440267">
                  <a:extLst>
                    <a:ext uri="{9D8B030D-6E8A-4147-A177-3AD203B41FA5}">
                      <a16:colId xmlns:a16="http://schemas.microsoft.com/office/drawing/2014/main" xmlns="" val="1961361488"/>
                    </a:ext>
                  </a:extLst>
                </a:gridCol>
                <a:gridCol w="440267">
                  <a:extLst>
                    <a:ext uri="{9D8B030D-6E8A-4147-A177-3AD203B41FA5}">
                      <a16:colId xmlns:a16="http://schemas.microsoft.com/office/drawing/2014/main" xmlns="" val="2609745924"/>
                    </a:ext>
                  </a:extLst>
                </a:gridCol>
                <a:gridCol w="440267">
                  <a:extLst>
                    <a:ext uri="{9D8B030D-6E8A-4147-A177-3AD203B41FA5}">
                      <a16:colId xmlns:a16="http://schemas.microsoft.com/office/drawing/2014/main" xmlns="" val="3868115659"/>
                    </a:ext>
                  </a:extLst>
                </a:gridCol>
                <a:gridCol w="440267">
                  <a:extLst>
                    <a:ext uri="{9D8B030D-6E8A-4147-A177-3AD203B41FA5}">
                      <a16:colId xmlns:a16="http://schemas.microsoft.com/office/drawing/2014/main" xmlns="" val="2778122576"/>
                    </a:ext>
                  </a:extLst>
                </a:gridCol>
                <a:gridCol w="440267">
                  <a:extLst>
                    <a:ext uri="{9D8B030D-6E8A-4147-A177-3AD203B41FA5}">
                      <a16:colId xmlns:a16="http://schemas.microsoft.com/office/drawing/2014/main" xmlns="" val="3054626213"/>
                    </a:ext>
                  </a:extLst>
                </a:gridCol>
                <a:gridCol w="440267">
                  <a:extLst>
                    <a:ext uri="{9D8B030D-6E8A-4147-A177-3AD203B41FA5}">
                      <a16:colId xmlns:a16="http://schemas.microsoft.com/office/drawing/2014/main" xmlns="" val="4059605115"/>
                    </a:ext>
                  </a:extLst>
                </a:gridCol>
                <a:gridCol w="440267">
                  <a:extLst>
                    <a:ext uri="{9D8B030D-6E8A-4147-A177-3AD203B41FA5}">
                      <a16:colId xmlns:a16="http://schemas.microsoft.com/office/drawing/2014/main" xmlns="" val="644444730"/>
                    </a:ext>
                  </a:extLst>
                </a:gridCol>
                <a:gridCol w="440267">
                  <a:extLst>
                    <a:ext uri="{9D8B030D-6E8A-4147-A177-3AD203B41FA5}">
                      <a16:colId xmlns:a16="http://schemas.microsoft.com/office/drawing/2014/main" xmlns="" val="2215527711"/>
                    </a:ext>
                  </a:extLst>
                </a:gridCol>
                <a:gridCol w="440267">
                  <a:extLst>
                    <a:ext uri="{9D8B030D-6E8A-4147-A177-3AD203B41FA5}">
                      <a16:colId xmlns:a16="http://schemas.microsoft.com/office/drawing/2014/main" xmlns="" val="3822560622"/>
                    </a:ext>
                  </a:extLst>
                </a:gridCol>
                <a:gridCol w="440267">
                  <a:extLst>
                    <a:ext uri="{9D8B030D-6E8A-4147-A177-3AD203B41FA5}">
                      <a16:colId xmlns:a16="http://schemas.microsoft.com/office/drawing/2014/main" xmlns="" val="76366109"/>
                    </a:ext>
                  </a:extLst>
                </a:gridCol>
                <a:gridCol w="440267">
                  <a:extLst>
                    <a:ext uri="{9D8B030D-6E8A-4147-A177-3AD203B41FA5}">
                      <a16:colId xmlns:a16="http://schemas.microsoft.com/office/drawing/2014/main" xmlns="" val="2975668965"/>
                    </a:ext>
                  </a:extLst>
                </a:gridCol>
              </a:tblGrid>
              <a:tr h="430300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 dirty="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 dirty="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 dirty="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 dirty="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832892432"/>
                  </a:ext>
                </a:extLst>
              </a:tr>
              <a:tr h="430300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833623587"/>
                  </a:ext>
                </a:extLst>
              </a:tr>
              <a:tr h="430300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126187482"/>
                  </a:ext>
                </a:extLst>
              </a:tr>
              <a:tr h="430300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763050727"/>
                  </a:ext>
                </a:extLst>
              </a:tr>
              <a:tr h="430300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 dirty="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604738741"/>
                  </a:ext>
                </a:extLst>
              </a:tr>
              <a:tr h="430300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 dirty="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51224793"/>
                  </a:ext>
                </a:extLst>
              </a:tr>
              <a:tr h="430300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 dirty="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 dirty="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 dirty="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38493475"/>
                  </a:ext>
                </a:extLst>
              </a:tr>
            </a:tbl>
          </a:graphicData>
        </a:graphic>
      </p:graphicFrame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34B00F7D-2B94-5979-22D9-32A67B8298C3}"/>
              </a:ext>
            </a:extLst>
          </p:cNvPr>
          <p:cNvSpPr txBox="1"/>
          <p:nvPr/>
        </p:nvSpPr>
        <p:spPr>
          <a:xfrm>
            <a:off x="555469" y="2257065"/>
            <a:ext cx="616265" cy="647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539">
              <a:lnSpc>
                <a:spcPct val="150000"/>
              </a:lnSpc>
              <a:buClrTx/>
              <a:buFontTx/>
              <a:buNone/>
            </a:pPr>
            <a:r>
              <a:rPr lang="x-none" sz="28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a)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2283CFD6-1D53-9190-D473-571C92A9FD05}"/>
              </a:ext>
            </a:extLst>
          </p:cNvPr>
          <p:cNvSpPr txBox="1"/>
          <p:nvPr/>
        </p:nvSpPr>
        <p:spPr>
          <a:xfrm>
            <a:off x="6292814" y="2257065"/>
            <a:ext cx="616265" cy="647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539">
              <a:lnSpc>
                <a:spcPct val="150000"/>
              </a:lnSpc>
              <a:buClrTx/>
              <a:buFontTx/>
              <a:buNone/>
            </a:pPr>
            <a:r>
              <a:rPr lang="x-none" sz="28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b)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xmlns="" id="{56C1523A-A681-67FB-379C-E81D01680BD5}"/>
              </a:ext>
            </a:extLst>
          </p:cNvPr>
          <p:cNvGrpSpPr/>
          <p:nvPr/>
        </p:nvGrpSpPr>
        <p:grpSpPr>
          <a:xfrm>
            <a:off x="1059316" y="3418790"/>
            <a:ext cx="2235658" cy="2184400"/>
            <a:chOff x="1447800" y="5364000"/>
            <a:chExt cx="3353487" cy="3276600"/>
          </a:xfrm>
        </p:grpSpPr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xmlns="" id="{751779A2-2B4D-377B-4BBE-C1586A870CB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447800" y="5372100"/>
              <a:ext cx="3353487" cy="0"/>
            </a:xfrm>
            <a:prstGeom prst="line">
              <a:avLst/>
            </a:prstGeom>
            <a:noFill/>
            <a:ln w="114300" cap="flat" cmpd="sng" algn="ctr">
              <a:solidFill>
                <a:srgbClr val="1F497D"/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xmlns="" id="{2E54B1C0-0FF3-8C68-475A-620773251BF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468800" y="5364000"/>
              <a:ext cx="2033110" cy="3276600"/>
            </a:xfrm>
            <a:prstGeom prst="line">
              <a:avLst/>
            </a:prstGeom>
            <a:noFill/>
            <a:ln w="114300" cap="flat" cmpd="sng" algn="ctr">
              <a:solidFill>
                <a:srgbClr val="1F497D"/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</p:cxn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xmlns="" id="{7AD4597E-17D5-2B5C-FE39-619E10A82E06}"/>
              </a:ext>
            </a:extLst>
          </p:cNvPr>
          <p:cNvGrpSpPr/>
          <p:nvPr/>
        </p:nvGrpSpPr>
        <p:grpSpPr>
          <a:xfrm>
            <a:off x="6928593" y="3425876"/>
            <a:ext cx="3928000" cy="2179000"/>
            <a:chOff x="2716953" y="5331501"/>
            <a:chExt cx="5892000" cy="3268500"/>
          </a:xfrm>
        </p:grpSpPr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xmlns="" id="{05737B58-314D-929B-783D-A3A74C4446E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365153" y="5331501"/>
              <a:ext cx="1243800" cy="3268500"/>
            </a:xfrm>
            <a:prstGeom prst="line">
              <a:avLst/>
            </a:prstGeom>
            <a:noFill/>
            <a:ln w="114300" cap="flat" cmpd="sng" algn="ctr">
              <a:solidFill>
                <a:srgbClr val="1F497D"/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xmlns="" id="{6569E677-52AE-408C-0711-C6410685A91A}"/>
                </a:ext>
              </a:extLst>
            </p:cNvPr>
            <p:cNvCxnSpPr>
              <a:cxnSpLocks/>
            </p:cNvCxnSpPr>
            <p:nvPr/>
          </p:nvCxnSpPr>
          <p:spPr>
            <a:xfrm>
              <a:off x="2716953" y="8570601"/>
              <a:ext cx="4648200" cy="0"/>
            </a:xfrm>
            <a:prstGeom prst="line">
              <a:avLst/>
            </a:prstGeom>
            <a:noFill/>
            <a:ln w="114300" cap="flat" cmpd="sng" algn="ctr">
              <a:solidFill>
                <a:srgbClr val="1F497D"/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</p:cxnSp>
      </p:grpSp>
    </p:spTree>
    <p:extLst>
      <p:ext uri="{BB962C8B-B14F-4D97-AF65-F5344CB8AC3E}">
        <p14:creationId xmlns:p14="http://schemas.microsoft.com/office/powerpoint/2010/main" val="3224568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28" grpId="0"/>
      <p:bldP spid="2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631EC15C-4F50-D363-C3AD-A6E17BA196A9}"/>
              </a:ext>
            </a:extLst>
          </p:cNvPr>
          <p:cNvSpPr/>
          <p:nvPr/>
        </p:nvSpPr>
        <p:spPr>
          <a:xfrm>
            <a:off x="676612" y="1765246"/>
            <a:ext cx="640080" cy="457200"/>
          </a:xfrm>
          <a:prstGeom prst="round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chemeClr val="tx1"/>
                </a:solidFill>
                <a:latin typeface="UTM Avo" panose="02040603050506020204" pitchFamily="18" charset="0"/>
              </a:rPr>
              <a:t>03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9CCE4AAE-802D-2A1C-CF78-C08FCD693EF5}"/>
              </a:ext>
            </a:extLst>
          </p:cNvPr>
          <p:cNvSpPr txBox="1"/>
          <p:nvPr/>
        </p:nvSpPr>
        <p:spPr>
          <a:xfrm>
            <a:off x="1495248" y="1667513"/>
            <a:ext cx="1045031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000"/>
              </a:spcAft>
            </a:pPr>
            <a:r>
              <a:rPr lang="vi-VN" sz="2400" b="1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Chỉ ra cách vẽ thêm hai đoạn thẳng trong mỗi hình sau để được một hình bình hành: </a:t>
            </a:r>
            <a:endParaRPr lang="de-DE" sz="2400" b="1" dirty="0">
              <a:latin typeface="UTM Avo" panose="02040603050506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26" name="Table 25">
            <a:extLst>
              <a:ext uri="{FF2B5EF4-FFF2-40B4-BE49-F238E27FC236}">
                <a16:creationId xmlns:a16="http://schemas.microsoft.com/office/drawing/2014/main" xmlns="" id="{A3F3313D-577C-3480-507E-1CEA00E2900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63596805"/>
              </p:ext>
            </p:extLst>
          </p:nvPr>
        </p:nvGraphicFramePr>
        <p:xfrm>
          <a:off x="6488891" y="3019476"/>
          <a:ext cx="5283204" cy="3012100"/>
        </p:xfrm>
        <a:graphic>
          <a:graphicData uri="http://schemas.openxmlformats.org/drawingml/2006/table">
            <a:tbl>
              <a:tblPr firstRow="1" bandRow="1"/>
              <a:tblGrid>
                <a:gridCol w="440267">
                  <a:extLst>
                    <a:ext uri="{9D8B030D-6E8A-4147-A177-3AD203B41FA5}">
                      <a16:colId xmlns:a16="http://schemas.microsoft.com/office/drawing/2014/main" xmlns="" val="2154803740"/>
                    </a:ext>
                  </a:extLst>
                </a:gridCol>
                <a:gridCol w="440267">
                  <a:extLst>
                    <a:ext uri="{9D8B030D-6E8A-4147-A177-3AD203B41FA5}">
                      <a16:colId xmlns:a16="http://schemas.microsoft.com/office/drawing/2014/main" xmlns="" val="1961361488"/>
                    </a:ext>
                  </a:extLst>
                </a:gridCol>
                <a:gridCol w="440267">
                  <a:extLst>
                    <a:ext uri="{9D8B030D-6E8A-4147-A177-3AD203B41FA5}">
                      <a16:colId xmlns:a16="http://schemas.microsoft.com/office/drawing/2014/main" xmlns="" val="2609745924"/>
                    </a:ext>
                  </a:extLst>
                </a:gridCol>
                <a:gridCol w="440267">
                  <a:extLst>
                    <a:ext uri="{9D8B030D-6E8A-4147-A177-3AD203B41FA5}">
                      <a16:colId xmlns:a16="http://schemas.microsoft.com/office/drawing/2014/main" xmlns="" val="3868115659"/>
                    </a:ext>
                  </a:extLst>
                </a:gridCol>
                <a:gridCol w="440267">
                  <a:extLst>
                    <a:ext uri="{9D8B030D-6E8A-4147-A177-3AD203B41FA5}">
                      <a16:colId xmlns:a16="http://schemas.microsoft.com/office/drawing/2014/main" xmlns="" val="2778122576"/>
                    </a:ext>
                  </a:extLst>
                </a:gridCol>
                <a:gridCol w="440267">
                  <a:extLst>
                    <a:ext uri="{9D8B030D-6E8A-4147-A177-3AD203B41FA5}">
                      <a16:colId xmlns:a16="http://schemas.microsoft.com/office/drawing/2014/main" xmlns="" val="3054626213"/>
                    </a:ext>
                  </a:extLst>
                </a:gridCol>
                <a:gridCol w="440267">
                  <a:extLst>
                    <a:ext uri="{9D8B030D-6E8A-4147-A177-3AD203B41FA5}">
                      <a16:colId xmlns:a16="http://schemas.microsoft.com/office/drawing/2014/main" xmlns="" val="4059605115"/>
                    </a:ext>
                  </a:extLst>
                </a:gridCol>
                <a:gridCol w="440267">
                  <a:extLst>
                    <a:ext uri="{9D8B030D-6E8A-4147-A177-3AD203B41FA5}">
                      <a16:colId xmlns:a16="http://schemas.microsoft.com/office/drawing/2014/main" xmlns="" val="644444730"/>
                    </a:ext>
                  </a:extLst>
                </a:gridCol>
                <a:gridCol w="440267">
                  <a:extLst>
                    <a:ext uri="{9D8B030D-6E8A-4147-A177-3AD203B41FA5}">
                      <a16:colId xmlns:a16="http://schemas.microsoft.com/office/drawing/2014/main" xmlns="" val="2215527711"/>
                    </a:ext>
                  </a:extLst>
                </a:gridCol>
                <a:gridCol w="440267">
                  <a:extLst>
                    <a:ext uri="{9D8B030D-6E8A-4147-A177-3AD203B41FA5}">
                      <a16:colId xmlns:a16="http://schemas.microsoft.com/office/drawing/2014/main" xmlns="" val="3822560622"/>
                    </a:ext>
                  </a:extLst>
                </a:gridCol>
                <a:gridCol w="440267">
                  <a:extLst>
                    <a:ext uri="{9D8B030D-6E8A-4147-A177-3AD203B41FA5}">
                      <a16:colId xmlns:a16="http://schemas.microsoft.com/office/drawing/2014/main" xmlns="" val="76366109"/>
                    </a:ext>
                  </a:extLst>
                </a:gridCol>
                <a:gridCol w="440267">
                  <a:extLst>
                    <a:ext uri="{9D8B030D-6E8A-4147-A177-3AD203B41FA5}">
                      <a16:colId xmlns:a16="http://schemas.microsoft.com/office/drawing/2014/main" xmlns="" val="2975668965"/>
                    </a:ext>
                  </a:extLst>
                </a:gridCol>
              </a:tblGrid>
              <a:tr h="430300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 dirty="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 dirty="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 dirty="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 dirty="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 dirty="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832892432"/>
                  </a:ext>
                </a:extLst>
              </a:tr>
              <a:tr h="430300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 dirty="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833623587"/>
                  </a:ext>
                </a:extLst>
              </a:tr>
              <a:tr h="430300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126187482"/>
                  </a:ext>
                </a:extLst>
              </a:tr>
              <a:tr h="430300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 dirty="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763050727"/>
                  </a:ext>
                </a:extLst>
              </a:tr>
              <a:tr h="430300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 dirty="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 dirty="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604738741"/>
                  </a:ext>
                </a:extLst>
              </a:tr>
              <a:tr h="430300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 dirty="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 dirty="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 dirty="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51224793"/>
                  </a:ext>
                </a:extLst>
              </a:tr>
              <a:tr h="430300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 dirty="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 dirty="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 dirty="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38493475"/>
                  </a:ext>
                </a:extLst>
              </a:tr>
            </a:tbl>
          </a:graphicData>
        </a:graphic>
      </p:graphicFrame>
      <p:graphicFrame>
        <p:nvGraphicFramePr>
          <p:cNvPr id="27" name="Table 26">
            <a:extLst>
              <a:ext uri="{FF2B5EF4-FFF2-40B4-BE49-F238E27FC236}">
                <a16:creationId xmlns:a16="http://schemas.microsoft.com/office/drawing/2014/main" xmlns="" id="{BB2CFE11-49B7-F09E-98A7-6F5384609CE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77362204"/>
              </p:ext>
            </p:extLst>
          </p:nvPr>
        </p:nvGraphicFramePr>
        <p:xfrm>
          <a:off x="653373" y="3019476"/>
          <a:ext cx="5283204" cy="3012100"/>
        </p:xfrm>
        <a:graphic>
          <a:graphicData uri="http://schemas.openxmlformats.org/drawingml/2006/table">
            <a:tbl>
              <a:tblPr firstRow="1" bandRow="1"/>
              <a:tblGrid>
                <a:gridCol w="440267">
                  <a:extLst>
                    <a:ext uri="{9D8B030D-6E8A-4147-A177-3AD203B41FA5}">
                      <a16:colId xmlns:a16="http://schemas.microsoft.com/office/drawing/2014/main" xmlns="" val="2154803740"/>
                    </a:ext>
                  </a:extLst>
                </a:gridCol>
                <a:gridCol w="440267">
                  <a:extLst>
                    <a:ext uri="{9D8B030D-6E8A-4147-A177-3AD203B41FA5}">
                      <a16:colId xmlns:a16="http://schemas.microsoft.com/office/drawing/2014/main" xmlns="" val="1961361488"/>
                    </a:ext>
                  </a:extLst>
                </a:gridCol>
                <a:gridCol w="440267">
                  <a:extLst>
                    <a:ext uri="{9D8B030D-6E8A-4147-A177-3AD203B41FA5}">
                      <a16:colId xmlns:a16="http://schemas.microsoft.com/office/drawing/2014/main" xmlns="" val="2609745924"/>
                    </a:ext>
                  </a:extLst>
                </a:gridCol>
                <a:gridCol w="440267">
                  <a:extLst>
                    <a:ext uri="{9D8B030D-6E8A-4147-A177-3AD203B41FA5}">
                      <a16:colId xmlns:a16="http://schemas.microsoft.com/office/drawing/2014/main" xmlns="" val="3868115659"/>
                    </a:ext>
                  </a:extLst>
                </a:gridCol>
                <a:gridCol w="440267">
                  <a:extLst>
                    <a:ext uri="{9D8B030D-6E8A-4147-A177-3AD203B41FA5}">
                      <a16:colId xmlns:a16="http://schemas.microsoft.com/office/drawing/2014/main" xmlns="" val="2778122576"/>
                    </a:ext>
                  </a:extLst>
                </a:gridCol>
                <a:gridCol w="440267">
                  <a:extLst>
                    <a:ext uri="{9D8B030D-6E8A-4147-A177-3AD203B41FA5}">
                      <a16:colId xmlns:a16="http://schemas.microsoft.com/office/drawing/2014/main" xmlns="" val="3054626213"/>
                    </a:ext>
                  </a:extLst>
                </a:gridCol>
                <a:gridCol w="440267">
                  <a:extLst>
                    <a:ext uri="{9D8B030D-6E8A-4147-A177-3AD203B41FA5}">
                      <a16:colId xmlns:a16="http://schemas.microsoft.com/office/drawing/2014/main" xmlns="" val="4059605115"/>
                    </a:ext>
                  </a:extLst>
                </a:gridCol>
                <a:gridCol w="440267">
                  <a:extLst>
                    <a:ext uri="{9D8B030D-6E8A-4147-A177-3AD203B41FA5}">
                      <a16:colId xmlns:a16="http://schemas.microsoft.com/office/drawing/2014/main" xmlns="" val="644444730"/>
                    </a:ext>
                  </a:extLst>
                </a:gridCol>
                <a:gridCol w="440267">
                  <a:extLst>
                    <a:ext uri="{9D8B030D-6E8A-4147-A177-3AD203B41FA5}">
                      <a16:colId xmlns:a16="http://schemas.microsoft.com/office/drawing/2014/main" xmlns="" val="2215527711"/>
                    </a:ext>
                  </a:extLst>
                </a:gridCol>
                <a:gridCol w="440267">
                  <a:extLst>
                    <a:ext uri="{9D8B030D-6E8A-4147-A177-3AD203B41FA5}">
                      <a16:colId xmlns:a16="http://schemas.microsoft.com/office/drawing/2014/main" xmlns="" val="3822560622"/>
                    </a:ext>
                  </a:extLst>
                </a:gridCol>
                <a:gridCol w="440267">
                  <a:extLst>
                    <a:ext uri="{9D8B030D-6E8A-4147-A177-3AD203B41FA5}">
                      <a16:colId xmlns:a16="http://schemas.microsoft.com/office/drawing/2014/main" xmlns="" val="76366109"/>
                    </a:ext>
                  </a:extLst>
                </a:gridCol>
                <a:gridCol w="440267">
                  <a:extLst>
                    <a:ext uri="{9D8B030D-6E8A-4147-A177-3AD203B41FA5}">
                      <a16:colId xmlns:a16="http://schemas.microsoft.com/office/drawing/2014/main" xmlns="" val="2975668965"/>
                    </a:ext>
                  </a:extLst>
                </a:gridCol>
              </a:tblGrid>
              <a:tr h="430300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 dirty="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 dirty="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 dirty="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 dirty="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832892432"/>
                  </a:ext>
                </a:extLst>
              </a:tr>
              <a:tr h="430300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833623587"/>
                  </a:ext>
                </a:extLst>
              </a:tr>
              <a:tr h="430300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126187482"/>
                  </a:ext>
                </a:extLst>
              </a:tr>
              <a:tr h="430300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763050727"/>
                  </a:ext>
                </a:extLst>
              </a:tr>
              <a:tr h="430300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 dirty="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604738741"/>
                  </a:ext>
                </a:extLst>
              </a:tr>
              <a:tr h="430300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 dirty="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51224793"/>
                  </a:ext>
                </a:extLst>
              </a:tr>
              <a:tr h="430300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 dirty="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 dirty="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x-none" sz="1100" dirty="0"/>
                    </a:p>
                  </a:txBody>
                  <a:tcPr marL="57635" marR="57635" marT="28817" marB="28817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38493475"/>
                  </a:ext>
                </a:extLst>
              </a:tr>
            </a:tbl>
          </a:graphicData>
        </a:graphic>
      </p:graphicFrame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34B00F7D-2B94-5979-22D9-32A67B8298C3}"/>
              </a:ext>
            </a:extLst>
          </p:cNvPr>
          <p:cNvSpPr txBox="1"/>
          <p:nvPr/>
        </p:nvSpPr>
        <p:spPr>
          <a:xfrm>
            <a:off x="555469" y="2257065"/>
            <a:ext cx="616265" cy="647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539">
              <a:lnSpc>
                <a:spcPct val="150000"/>
              </a:lnSpc>
              <a:buClrTx/>
              <a:buFontTx/>
              <a:buNone/>
            </a:pPr>
            <a:r>
              <a:rPr lang="x-none" sz="28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a)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2283CFD6-1D53-9190-D473-571C92A9FD05}"/>
              </a:ext>
            </a:extLst>
          </p:cNvPr>
          <p:cNvSpPr txBox="1"/>
          <p:nvPr/>
        </p:nvSpPr>
        <p:spPr>
          <a:xfrm>
            <a:off x="6292814" y="2257065"/>
            <a:ext cx="616265" cy="647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539">
              <a:lnSpc>
                <a:spcPct val="150000"/>
              </a:lnSpc>
              <a:buClrTx/>
              <a:buFontTx/>
              <a:buNone/>
            </a:pPr>
            <a:r>
              <a:rPr lang="x-none" sz="28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b)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xmlns="" id="{56C1523A-A681-67FB-379C-E81D01680BD5}"/>
              </a:ext>
            </a:extLst>
          </p:cNvPr>
          <p:cNvGrpSpPr/>
          <p:nvPr/>
        </p:nvGrpSpPr>
        <p:grpSpPr>
          <a:xfrm>
            <a:off x="1059316" y="3418790"/>
            <a:ext cx="2235658" cy="2184400"/>
            <a:chOff x="1447800" y="5364000"/>
            <a:chExt cx="3353487" cy="3276600"/>
          </a:xfrm>
        </p:grpSpPr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xmlns="" id="{751779A2-2B4D-377B-4BBE-C1586A870CB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447800" y="5372100"/>
              <a:ext cx="3353487" cy="0"/>
            </a:xfrm>
            <a:prstGeom prst="line">
              <a:avLst/>
            </a:prstGeom>
            <a:noFill/>
            <a:ln w="114300" cap="flat" cmpd="sng" algn="ctr">
              <a:solidFill>
                <a:srgbClr val="1F497D"/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xmlns="" id="{2E54B1C0-0FF3-8C68-475A-620773251BF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468800" y="5364000"/>
              <a:ext cx="2033110" cy="3276600"/>
            </a:xfrm>
            <a:prstGeom prst="line">
              <a:avLst/>
            </a:prstGeom>
            <a:noFill/>
            <a:ln w="114300" cap="flat" cmpd="sng" algn="ctr">
              <a:solidFill>
                <a:srgbClr val="1F497D"/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</p:cxn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xmlns="" id="{7AD4597E-17D5-2B5C-FE39-619E10A82E06}"/>
              </a:ext>
            </a:extLst>
          </p:cNvPr>
          <p:cNvGrpSpPr/>
          <p:nvPr/>
        </p:nvGrpSpPr>
        <p:grpSpPr>
          <a:xfrm>
            <a:off x="6928593" y="3425876"/>
            <a:ext cx="3928000" cy="2179000"/>
            <a:chOff x="2716953" y="5331501"/>
            <a:chExt cx="5892000" cy="3268500"/>
          </a:xfrm>
        </p:grpSpPr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xmlns="" id="{05737B58-314D-929B-783D-A3A74C4446E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365153" y="5331501"/>
              <a:ext cx="1243800" cy="3268500"/>
            </a:xfrm>
            <a:prstGeom prst="line">
              <a:avLst/>
            </a:prstGeom>
            <a:noFill/>
            <a:ln w="114300" cap="flat" cmpd="sng" algn="ctr">
              <a:solidFill>
                <a:srgbClr val="1F497D"/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xmlns="" id="{6569E677-52AE-408C-0711-C6410685A91A}"/>
                </a:ext>
              </a:extLst>
            </p:cNvPr>
            <p:cNvCxnSpPr>
              <a:cxnSpLocks/>
            </p:cNvCxnSpPr>
            <p:nvPr/>
          </p:nvCxnSpPr>
          <p:spPr>
            <a:xfrm>
              <a:off x="2716953" y="8570601"/>
              <a:ext cx="4648200" cy="0"/>
            </a:xfrm>
            <a:prstGeom prst="line">
              <a:avLst/>
            </a:prstGeom>
            <a:noFill/>
            <a:ln w="114300" cap="flat" cmpd="sng" algn="ctr">
              <a:solidFill>
                <a:srgbClr val="1F497D"/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</p:cxn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xmlns="" id="{6FF4C2FF-458B-729E-AE8E-99AD7FB915BD}"/>
              </a:ext>
            </a:extLst>
          </p:cNvPr>
          <p:cNvGrpSpPr/>
          <p:nvPr/>
        </p:nvGrpSpPr>
        <p:grpSpPr>
          <a:xfrm rot="10800000">
            <a:off x="2411033" y="3420476"/>
            <a:ext cx="2235658" cy="2149925"/>
            <a:chOff x="1435349" y="5333656"/>
            <a:chExt cx="3353487" cy="3224888"/>
          </a:xfrm>
        </p:grpSpPr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xmlns="" id="{6BB62043-10B4-1A51-8E2C-E44671E3122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435349" y="5333656"/>
              <a:ext cx="3353487" cy="0"/>
            </a:xfrm>
            <a:prstGeom prst="line">
              <a:avLst/>
            </a:prstGeom>
            <a:noFill/>
            <a:ln w="114300" cap="flat" cmpd="sng" algn="ctr">
              <a:solidFill>
                <a:srgbClr val="C00000"/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xmlns="" id="{F50D9E8A-804E-51A4-D596-E36AA504CA00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1468800" y="5364000"/>
              <a:ext cx="1994125" cy="3194544"/>
            </a:xfrm>
            <a:prstGeom prst="line">
              <a:avLst/>
            </a:prstGeom>
            <a:noFill/>
            <a:ln w="114300" cap="flat" cmpd="sng" algn="ctr">
              <a:solidFill>
                <a:srgbClr val="C00000"/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</p:cxn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xmlns="" id="{048F72D1-1C69-C654-96FE-B15A1F7B95A8}"/>
              </a:ext>
            </a:extLst>
          </p:cNvPr>
          <p:cNvGrpSpPr/>
          <p:nvPr/>
        </p:nvGrpSpPr>
        <p:grpSpPr>
          <a:xfrm rot="10800000">
            <a:off x="6909078" y="3436026"/>
            <a:ext cx="3928000" cy="2179000"/>
            <a:chOff x="2716953" y="5331501"/>
            <a:chExt cx="5892000" cy="3268500"/>
          </a:xfrm>
        </p:grpSpPr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xmlns="" id="{97C42244-F444-F388-9596-238BF4D6A56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365153" y="5331501"/>
              <a:ext cx="1243800" cy="3268500"/>
            </a:xfrm>
            <a:prstGeom prst="line">
              <a:avLst/>
            </a:prstGeom>
            <a:noFill/>
            <a:ln w="114300" cap="flat" cmpd="sng" algn="ctr">
              <a:solidFill>
                <a:srgbClr val="C00000"/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xmlns="" id="{0133C94E-D994-64A8-70D4-4D84AA6A060C}"/>
                </a:ext>
              </a:extLst>
            </p:cNvPr>
            <p:cNvCxnSpPr>
              <a:cxnSpLocks/>
            </p:cNvCxnSpPr>
            <p:nvPr/>
          </p:nvCxnSpPr>
          <p:spPr>
            <a:xfrm>
              <a:off x="2716953" y="8570601"/>
              <a:ext cx="4648200" cy="0"/>
            </a:xfrm>
            <a:prstGeom prst="line">
              <a:avLst/>
            </a:prstGeom>
            <a:noFill/>
            <a:ln w="114300" cap="flat" cmpd="sng" algn="ctr">
              <a:solidFill>
                <a:srgbClr val="C00000"/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</p:cxnSp>
      </p:grpSp>
    </p:spTree>
    <p:extLst>
      <p:ext uri="{BB962C8B-B14F-4D97-AF65-F5344CB8AC3E}">
        <p14:creationId xmlns:p14="http://schemas.microsoft.com/office/powerpoint/2010/main" val="3580678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28" grpId="0"/>
      <p:bldP spid="2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631EC15C-4F50-D363-C3AD-A6E17BA196A9}"/>
              </a:ext>
            </a:extLst>
          </p:cNvPr>
          <p:cNvSpPr/>
          <p:nvPr/>
        </p:nvSpPr>
        <p:spPr>
          <a:xfrm>
            <a:off x="707185" y="1762120"/>
            <a:ext cx="640080" cy="457200"/>
          </a:xfrm>
          <a:prstGeom prst="round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chemeClr val="tx1"/>
                </a:solidFill>
                <a:latin typeface="UTM Avo" panose="02040603050506020204" pitchFamily="18" charset="0"/>
              </a:rPr>
              <a:t>04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9CCE4AAE-802D-2A1C-CF78-C08FCD693EF5}"/>
              </a:ext>
            </a:extLst>
          </p:cNvPr>
          <p:cNvSpPr txBox="1"/>
          <p:nvPr/>
        </p:nvSpPr>
        <p:spPr>
          <a:xfrm>
            <a:off x="1479345" y="1688475"/>
            <a:ext cx="10306255" cy="574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de-DE" sz="2400" b="1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Dùng que tính để lắp ghép tạo thành các hình bình hành: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57A39F3F-AD48-D1CC-16C6-47F946BBC5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8576" y="2636971"/>
            <a:ext cx="8183006" cy="3357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3656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ogle Shape;192;p6">
            <a:hlinkClick r:id="rId3"/>
            <a:extLst>
              <a:ext uri="{FF2B5EF4-FFF2-40B4-BE49-F238E27FC236}">
                <a16:creationId xmlns:a16="http://schemas.microsoft.com/office/drawing/2014/main" xmlns="" id="{EB11C56E-641F-1C3C-AA62-DBAC059D3B0B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662693" y="2657109"/>
            <a:ext cx="2866614" cy="187996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33356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Dạy Bé Hình Khối - Nhạc Thiếu Nhi Hay Cho Bé - TOPKID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2832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6227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4EF11228-AD21-D458-9398-1C752383BD5B}"/>
              </a:ext>
            </a:extLst>
          </p:cNvPr>
          <p:cNvSpPr/>
          <p:nvPr/>
        </p:nvSpPr>
        <p:spPr>
          <a:xfrm>
            <a:off x="509108" y="1753866"/>
            <a:ext cx="640080" cy="457200"/>
          </a:xfrm>
          <a:prstGeom prst="round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200" b="1" dirty="0">
                <a:solidFill>
                  <a:srgbClr val="000000"/>
                </a:solidFill>
                <a:latin typeface="UTM Avo" panose="02040603050506020204" pitchFamily="18" charset="0"/>
              </a:rPr>
              <a:t>05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5F4BE783-AA9F-401A-B489-90DD261E2B5E}"/>
              </a:ext>
            </a:extLst>
          </p:cNvPr>
          <p:cNvSpPr txBox="1"/>
          <p:nvPr/>
        </p:nvSpPr>
        <p:spPr>
          <a:xfrm>
            <a:off x="1264545" y="1662855"/>
            <a:ext cx="1041858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1000"/>
              </a:spcAft>
            </a:pPr>
            <a:r>
              <a:rPr lang="en-US" sz="2400" b="1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Hãy</a:t>
            </a:r>
            <a:r>
              <a:rPr lang="en-US" sz="2400" b="1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k</a:t>
            </a:r>
            <a:r>
              <a:rPr lang="vi-VN" sz="2400" b="1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ể tên một số hình ảnh có dạng hình bình hành trong thực tế mà em biết. </a:t>
            </a:r>
          </a:p>
        </p:txBody>
      </p:sp>
    </p:spTree>
    <p:extLst>
      <p:ext uri="{BB962C8B-B14F-4D97-AF65-F5344CB8AC3E}">
        <p14:creationId xmlns:p14="http://schemas.microsoft.com/office/powerpoint/2010/main" val="3180121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4EF11228-AD21-D458-9398-1C752383BD5B}"/>
              </a:ext>
            </a:extLst>
          </p:cNvPr>
          <p:cNvSpPr/>
          <p:nvPr/>
        </p:nvSpPr>
        <p:spPr>
          <a:xfrm>
            <a:off x="509108" y="1753866"/>
            <a:ext cx="640080" cy="457200"/>
          </a:xfrm>
          <a:prstGeom prst="round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05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5F4BE783-AA9F-401A-B489-90DD261E2B5E}"/>
              </a:ext>
            </a:extLst>
          </p:cNvPr>
          <p:cNvSpPr txBox="1"/>
          <p:nvPr/>
        </p:nvSpPr>
        <p:spPr>
          <a:xfrm>
            <a:off x="1264545" y="1662855"/>
            <a:ext cx="1041858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spcAft>
                <a:spcPts val="1000"/>
              </a:spcAft>
            </a:pPr>
            <a:r>
              <a:rPr lang="en-US" sz="2400" b="1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Hãy</a:t>
            </a:r>
            <a:r>
              <a:rPr lang="en-US" sz="2400" b="1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k</a:t>
            </a:r>
            <a:r>
              <a:rPr lang="vi-VN" sz="2400" b="1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ể tên một số hình ảnh có dạng hình bình hành trong thực tế mà em biết. </a:t>
            </a:r>
            <a:endParaRPr kumimoji="0" lang="vi-VN" sz="2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ea typeface="Calibri" panose="020F0502020204030204" pitchFamily="34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4F1E8CB-7544-0CA7-A7C0-DE7AF4CE61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4545" y="4609333"/>
            <a:ext cx="2986693" cy="21717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8634" y="2332858"/>
            <a:ext cx="11182213" cy="227647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34554" y="4609333"/>
            <a:ext cx="2962275" cy="217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3521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FFE3B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3">
            <a:extLst>
              <a:ext uri="{FF2B5EF4-FFF2-40B4-BE49-F238E27FC236}">
                <a16:creationId xmlns:a16="http://schemas.microsoft.com/office/drawing/2014/main" xmlns="" id="{B0E77278-4285-2EC0-903B-731A5952120A}"/>
              </a:ext>
            </a:extLst>
          </p:cNvPr>
          <p:cNvSpPr/>
          <p:nvPr/>
        </p:nvSpPr>
        <p:spPr>
          <a:xfrm>
            <a:off x="406400" y="381000"/>
            <a:ext cx="11379200" cy="6096000"/>
          </a:xfrm>
          <a:custGeom>
            <a:avLst/>
            <a:gdLst/>
            <a:ahLst/>
            <a:cxnLst/>
            <a:rect l="l" t="t" r="r" b="b"/>
            <a:pathLst>
              <a:path w="6070600" h="5778500">
                <a:moveTo>
                  <a:pt x="0" y="0"/>
                </a:moveTo>
                <a:lnTo>
                  <a:pt x="6070600" y="0"/>
                </a:lnTo>
                <a:lnTo>
                  <a:pt x="6070600" y="5778500"/>
                </a:lnTo>
                <a:lnTo>
                  <a:pt x="0" y="5778500"/>
                </a:lnTo>
                <a:close/>
              </a:path>
            </a:pathLst>
          </a:custGeom>
          <a:solidFill>
            <a:srgbClr val="FFF1DC"/>
          </a:solidFill>
          <a:ln w="12700">
            <a:solidFill>
              <a:srgbClr val="000000"/>
            </a:solidFill>
          </a:ln>
        </p:spPr>
      </p:sp>
      <p:sp>
        <p:nvSpPr>
          <p:cNvPr id="7" name="Freeform 2">
            <a:extLst>
              <a:ext uri="{FF2B5EF4-FFF2-40B4-BE49-F238E27FC236}">
                <a16:creationId xmlns:a16="http://schemas.microsoft.com/office/drawing/2014/main" xmlns="" id="{A759FD85-B59E-D7E6-61DB-0EE67A041177}"/>
              </a:ext>
            </a:extLst>
          </p:cNvPr>
          <p:cNvSpPr/>
          <p:nvPr/>
        </p:nvSpPr>
        <p:spPr>
          <a:xfrm>
            <a:off x="205875" y="136581"/>
            <a:ext cx="1003483" cy="1158423"/>
          </a:xfrm>
          <a:custGeom>
            <a:avLst/>
            <a:gdLst/>
            <a:ahLst/>
            <a:cxnLst/>
            <a:rect l="l" t="t" r="r" b="b"/>
            <a:pathLst>
              <a:path w="1505225" h="1737634">
                <a:moveTo>
                  <a:pt x="0" y="0"/>
                </a:moveTo>
                <a:lnTo>
                  <a:pt x="1505225" y="0"/>
                </a:lnTo>
                <a:lnTo>
                  <a:pt x="1505225" y="1737633"/>
                </a:lnTo>
                <a:lnTo>
                  <a:pt x="0" y="173763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8" name="Freeform 18">
            <a:extLst>
              <a:ext uri="{FF2B5EF4-FFF2-40B4-BE49-F238E27FC236}">
                <a16:creationId xmlns:a16="http://schemas.microsoft.com/office/drawing/2014/main" xmlns="" id="{9372ABEF-5495-CB4C-87D6-FE91E7179140}"/>
              </a:ext>
            </a:extLst>
          </p:cNvPr>
          <p:cNvSpPr/>
          <p:nvPr/>
        </p:nvSpPr>
        <p:spPr>
          <a:xfrm>
            <a:off x="10982643" y="136581"/>
            <a:ext cx="1339217" cy="1158423"/>
          </a:xfrm>
          <a:custGeom>
            <a:avLst/>
            <a:gdLst/>
            <a:ahLst/>
            <a:cxnLst/>
            <a:rect l="l" t="t" r="r" b="b"/>
            <a:pathLst>
              <a:path w="2008825" h="1737634">
                <a:moveTo>
                  <a:pt x="0" y="0"/>
                </a:moveTo>
                <a:lnTo>
                  <a:pt x="2008825" y="0"/>
                </a:lnTo>
                <a:lnTo>
                  <a:pt x="2008825" y="1737633"/>
                </a:lnTo>
                <a:lnTo>
                  <a:pt x="0" y="173763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xmlns="" id="{53C667E9-FE8A-24C2-A112-CC3C8CEE0672}"/>
              </a:ext>
            </a:extLst>
          </p:cNvPr>
          <p:cNvSpPr/>
          <p:nvPr/>
        </p:nvSpPr>
        <p:spPr>
          <a:xfrm>
            <a:off x="3073400" y="584200"/>
            <a:ext cx="6045200" cy="2489200"/>
          </a:xfrm>
          <a:prstGeom prst="roundRect">
            <a:avLst/>
          </a:prstGeom>
          <a:ln w="635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09539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TRÒ CHƠI </a:t>
            </a:r>
          </a:p>
          <a:p>
            <a:pPr marL="0" marR="0" lvl="0" indent="0" algn="ctr" defTabSz="609539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“AI NHANH AI ĐÚNG”</a:t>
            </a:r>
          </a:p>
        </p:txBody>
      </p:sp>
      <p:sp>
        <p:nvSpPr>
          <p:cNvPr id="10" name="Freeform 4">
            <a:extLst>
              <a:ext uri="{FF2B5EF4-FFF2-40B4-BE49-F238E27FC236}">
                <a16:creationId xmlns:a16="http://schemas.microsoft.com/office/drawing/2014/main" xmlns="" id="{C95C6587-3BF5-65FE-ABB8-F487BE725A4C}"/>
              </a:ext>
            </a:extLst>
          </p:cNvPr>
          <p:cNvSpPr/>
          <p:nvPr/>
        </p:nvSpPr>
        <p:spPr>
          <a:xfrm>
            <a:off x="9016513" y="1498203"/>
            <a:ext cx="2887218" cy="5486400"/>
          </a:xfrm>
          <a:custGeom>
            <a:avLst/>
            <a:gdLst/>
            <a:ahLst/>
            <a:cxnLst/>
            <a:rect l="l" t="t" r="r" b="b"/>
            <a:pathLst>
              <a:path w="4330827" h="8229600">
                <a:moveTo>
                  <a:pt x="0" y="0"/>
                </a:moveTo>
                <a:lnTo>
                  <a:pt x="4330827" y="0"/>
                </a:lnTo>
                <a:lnTo>
                  <a:pt x="433082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1" name="Freeform 2">
            <a:extLst>
              <a:ext uri="{FF2B5EF4-FFF2-40B4-BE49-F238E27FC236}">
                <a16:creationId xmlns:a16="http://schemas.microsoft.com/office/drawing/2014/main" xmlns="" id="{179274FD-3A97-AEC3-3717-971D06F57964}"/>
              </a:ext>
            </a:extLst>
          </p:cNvPr>
          <p:cNvSpPr/>
          <p:nvPr/>
        </p:nvSpPr>
        <p:spPr>
          <a:xfrm>
            <a:off x="509500" y="1371600"/>
            <a:ext cx="3147822" cy="5486400"/>
          </a:xfrm>
          <a:custGeom>
            <a:avLst/>
            <a:gdLst/>
            <a:ahLst/>
            <a:cxnLst/>
            <a:rect l="l" t="t" r="r" b="b"/>
            <a:pathLst>
              <a:path w="4721733" h="8229600">
                <a:moveTo>
                  <a:pt x="0" y="0"/>
                </a:moveTo>
                <a:lnTo>
                  <a:pt x="4721733" y="0"/>
                </a:lnTo>
                <a:lnTo>
                  <a:pt x="472173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ECE4F51B-4FDD-89D5-71CC-B7C895FD7C2E}"/>
              </a:ext>
            </a:extLst>
          </p:cNvPr>
          <p:cNvSpPr txBox="1"/>
          <p:nvPr/>
        </p:nvSpPr>
        <p:spPr>
          <a:xfrm>
            <a:off x="2256607" y="3237609"/>
            <a:ext cx="7678786" cy="22298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609539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Quản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trò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sẽ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đề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bài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học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sinh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giơ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tay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nhanh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nhất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để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trả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lời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câu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hỏi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Trả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lời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đúng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sẽ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nhận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phần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thưởng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trả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lời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sai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sẽ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bị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phạt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nhường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quyền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trả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lời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bạn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khác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kumimoji="0" lang="x-non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DA5CD56-34D1-FA4E-78A0-9EFFAB271FD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29673" y="365760"/>
            <a:ext cx="890728" cy="99322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random/>
      </p:transition>
    </mc:Choice>
    <mc:Fallback xmlns="">
      <p:transition spd="med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B38D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3">
            <a:extLst>
              <a:ext uri="{FF2B5EF4-FFF2-40B4-BE49-F238E27FC236}">
                <a16:creationId xmlns:a16="http://schemas.microsoft.com/office/drawing/2014/main" xmlns="" id="{93371008-B5E7-DD89-DC14-937D56EAC007}"/>
              </a:ext>
            </a:extLst>
          </p:cNvPr>
          <p:cNvSpPr/>
          <p:nvPr/>
        </p:nvSpPr>
        <p:spPr>
          <a:xfrm>
            <a:off x="406400" y="381000"/>
            <a:ext cx="11379200" cy="6096000"/>
          </a:xfrm>
          <a:custGeom>
            <a:avLst/>
            <a:gdLst/>
            <a:ahLst/>
            <a:cxnLst/>
            <a:rect l="l" t="t" r="r" b="b"/>
            <a:pathLst>
              <a:path w="6070600" h="5778500">
                <a:moveTo>
                  <a:pt x="0" y="0"/>
                </a:moveTo>
                <a:lnTo>
                  <a:pt x="6070600" y="0"/>
                </a:lnTo>
                <a:lnTo>
                  <a:pt x="6070600" y="5778500"/>
                </a:lnTo>
                <a:lnTo>
                  <a:pt x="0" y="5778500"/>
                </a:lnTo>
                <a:close/>
              </a:path>
            </a:pathLst>
          </a:custGeom>
          <a:solidFill>
            <a:srgbClr val="FFF1DC"/>
          </a:solidFill>
          <a:ln w="12700">
            <a:solidFill>
              <a:srgbClr val="000000"/>
            </a:solidFill>
          </a:ln>
        </p:spPr>
      </p:sp>
      <p:sp>
        <p:nvSpPr>
          <p:cNvPr id="6" name="Freeform 8">
            <a:extLst>
              <a:ext uri="{FF2B5EF4-FFF2-40B4-BE49-F238E27FC236}">
                <a16:creationId xmlns:a16="http://schemas.microsoft.com/office/drawing/2014/main" xmlns="" id="{ABC817D4-77B6-10B7-0731-3A7696513891}"/>
              </a:ext>
            </a:extLst>
          </p:cNvPr>
          <p:cNvSpPr/>
          <p:nvPr/>
        </p:nvSpPr>
        <p:spPr>
          <a:xfrm rot="19835154">
            <a:off x="191485" y="188626"/>
            <a:ext cx="1044805" cy="1054029"/>
          </a:xfrm>
          <a:custGeom>
            <a:avLst/>
            <a:gdLst/>
            <a:ahLst/>
            <a:cxnLst/>
            <a:rect l="l" t="t" r="r" b="b"/>
            <a:pathLst>
              <a:path w="2098275" h="2116797">
                <a:moveTo>
                  <a:pt x="0" y="0"/>
                </a:moveTo>
                <a:lnTo>
                  <a:pt x="2098275" y="0"/>
                </a:lnTo>
                <a:lnTo>
                  <a:pt x="2098275" y="2116796"/>
                </a:lnTo>
                <a:lnTo>
                  <a:pt x="0" y="211679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F9F6FA3C-E362-6A6E-79E1-8A4DA63FAEC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2169" y="1937560"/>
            <a:ext cx="8694944" cy="2764593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16284DA8-344B-0D40-C865-BC25CC7AD4D7}"/>
              </a:ext>
            </a:extLst>
          </p:cNvPr>
          <p:cNvSpPr txBox="1"/>
          <p:nvPr/>
        </p:nvSpPr>
        <p:spPr>
          <a:xfrm>
            <a:off x="2314816" y="681039"/>
            <a:ext cx="7965526" cy="12077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609539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533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Câu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1: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nào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bình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hành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dưới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đây</a:t>
            </a:r>
            <a:r>
              <a:rPr lang="en-US" sz="2600" kern="12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  <a:endParaRPr kumimoji="0" lang="x-none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DD467582-AB95-FEDD-8763-CDF509DB76F0}"/>
              </a:ext>
            </a:extLst>
          </p:cNvPr>
          <p:cNvGrpSpPr/>
          <p:nvPr/>
        </p:nvGrpSpPr>
        <p:grpSpPr>
          <a:xfrm>
            <a:off x="8006530" y="4765311"/>
            <a:ext cx="3464265" cy="726027"/>
            <a:chOff x="1833387" y="9054623"/>
            <a:chExt cx="5196398" cy="1089040"/>
          </a:xfrm>
        </p:grpSpPr>
        <p:grpSp>
          <p:nvGrpSpPr>
            <p:cNvPr id="17" name="Group 21">
              <a:extLst>
                <a:ext uri="{FF2B5EF4-FFF2-40B4-BE49-F238E27FC236}">
                  <a16:creationId xmlns:a16="http://schemas.microsoft.com/office/drawing/2014/main" xmlns="" id="{BAF0D3A6-9E72-F036-A269-B6F5434D0B93}"/>
                </a:ext>
              </a:extLst>
            </p:cNvPr>
            <p:cNvGrpSpPr/>
            <p:nvPr/>
          </p:nvGrpSpPr>
          <p:grpSpPr>
            <a:xfrm>
              <a:off x="2152986" y="9054623"/>
              <a:ext cx="4876799" cy="1089039"/>
              <a:chOff x="0" y="-38100"/>
              <a:chExt cx="1765009" cy="394144"/>
            </a:xfrm>
          </p:grpSpPr>
          <p:sp>
            <p:nvSpPr>
              <p:cNvPr id="23" name="Freeform 22">
                <a:extLst>
                  <a:ext uri="{FF2B5EF4-FFF2-40B4-BE49-F238E27FC236}">
                    <a16:creationId xmlns:a16="http://schemas.microsoft.com/office/drawing/2014/main" xmlns="" id="{F3902E7F-C72B-508C-078E-034225168524}"/>
                  </a:ext>
                </a:extLst>
              </p:cNvPr>
              <p:cNvSpPr/>
              <p:nvPr/>
            </p:nvSpPr>
            <p:spPr>
              <a:xfrm>
                <a:off x="0" y="0"/>
                <a:ext cx="1316741" cy="356044"/>
              </a:xfrm>
              <a:custGeom>
                <a:avLst/>
                <a:gdLst/>
                <a:ahLst/>
                <a:cxnLst/>
                <a:rect l="l" t="t" r="r" b="b"/>
                <a:pathLst>
                  <a:path w="1765009" h="356044">
                    <a:moveTo>
                      <a:pt x="114370" y="0"/>
                    </a:moveTo>
                    <a:lnTo>
                      <a:pt x="1650640" y="0"/>
                    </a:lnTo>
                    <a:cubicBezTo>
                      <a:pt x="1680972" y="0"/>
                      <a:pt x="1710063" y="12050"/>
                      <a:pt x="1731511" y="33498"/>
                    </a:cubicBezTo>
                    <a:cubicBezTo>
                      <a:pt x="1752959" y="54947"/>
                      <a:pt x="1765009" y="84037"/>
                      <a:pt x="1765009" y="114370"/>
                    </a:cubicBezTo>
                    <a:lnTo>
                      <a:pt x="1765009" y="241675"/>
                    </a:lnTo>
                    <a:cubicBezTo>
                      <a:pt x="1765009" y="304839"/>
                      <a:pt x="1713804" y="356044"/>
                      <a:pt x="1650640" y="356044"/>
                    </a:cubicBezTo>
                    <a:lnTo>
                      <a:pt x="114370" y="356044"/>
                    </a:lnTo>
                    <a:cubicBezTo>
                      <a:pt x="84037" y="356044"/>
                      <a:pt x="54947" y="343995"/>
                      <a:pt x="33498" y="322546"/>
                    </a:cubicBezTo>
                    <a:cubicBezTo>
                      <a:pt x="12050" y="301098"/>
                      <a:pt x="0" y="272008"/>
                      <a:pt x="0" y="241675"/>
                    </a:cubicBezTo>
                    <a:lnTo>
                      <a:pt x="0" y="114370"/>
                    </a:lnTo>
                    <a:cubicBezTo>
                      <a:pt x="0" y="84037"/>
                      <a:pt x="12050" y="54947"/>
                      <a:pt x="33498" y="33498"/>
                    </a:cubicBezTo>
                    <a:cubicBezTo>
                      <a:pt x="54947" y="12050"/>
                      <a:pt x="84037" y="0"/>
                      <a:pt x="114370" y="0"/>
                    </a:cubicBezTo>
                    <a:close/>
                  </a:path>
                </a:pathLst>
              </a:custGeom>
              <a:solidFill>
                <a:srgbClr val="FDA451"/>
              </a:solidFill>
              <a:ln w="95250" cap="rnd">
                <a:solidFill>
                  <a:srgbClr val="FFFFFF"/>
                </a:solidFill>
                <a:prstDash val="solid"/>
                <a:round/>
              </a:ln>
            </p:spPr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xmlns="" id="{84564562-F966-0A81-BBA2-79D781358650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1765009" cy="394144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marL="0" marR="0" lvl="0" indent="0" algn="ctr" defTabSz="609539" rtl="0" eaLnBrk="1" fontAlgn="auto" latinLnBrk="0" hangingPunct="1">
                  <a:lnSpc>
                    <a:spcPts val="1773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6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8" name="Group 30">
              <a:extLst>
                <a:ext uri="{FF2B5EF4-FFF2-40B4-BE49-F238E27FC236}">
                  <a16:creationId xmlns:a16="http://schemas.microsoft.com/office/drawing/2014/main" xmlns="" id="{BEFF505B-AF85-3007-BA1C-480C4423E57C}"/>
                </a:ext>
              </a:extLst>
            </p:cNvPr>
            <p:cNvGrpSpPr/>
            <p:nvPr/>
          </p:nvGrpSpPr>
          <p:grpSpPr>
            <a:xfrm>
              <a:off x="1833387" y="9137498"/>
              <a:ext cx="1006165" cy="1006165"/>
              <a:chOff x="0" y="0"/>
              <a:chExt cx="812800" cy="812800"/>
            </a:xfrm>
          </p:grpSpPr>
          <p:sp>
            <p:nvSpPr>
              <p:cNvPr id="21" name="Freeform 31">
                <a:extLst>
                  <a:ext uri="{FF2B5EF4-FFF2-40B4-BE49-F238E27FC236}">
                    <a16:creationId xmlns:a16="http://schemas.microsoft.com/office/drawing/2014/main" xmlns="" id="{AFEC9042-08D0-EEE9-6B21-8CD42E44C96E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DE602A"/>
              </a:solidFill>
              <a:ln w="104775" cap="sq">
                <a:solidFill>
                  <a:srgbClr val="FFFFFF"/>
                </a:solidFill>
                <a:prstDash val="solid"/>
                <a:miter/>
              </a:ln>
            </p:spPr>
          </p:sp>
          <p:sp>
            <p:nvSpPr>
              <p:cNvPr id="22" name="TextBox 32">
                <a:extLst>
                  <a:ext uri="{FF2B5EF4-FFF2-40B4-BE49-F238E27FC236}">
                    <a16:creationId xmlns:a16="http://schemas.microsoft.com/office/drawing/2014/main" xmlns="" id="{F5E39413-A71B-9340-C18E-A99340D2192A}"/>
                  </a:ext>
                </a:extLst>
              </p:cNvPr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marL="0" marR="0" lvl="0" indent="0" algn="ctr" defTabSz="609539" rtl="0" eaLnBrk="1" fontAlgn="auto" latinLnBrk="0" hangingPunct="1">
                  <a:lnSpc>
                    <a:spcPts val="1773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6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9" name="TextBox 37">
              <a:extLst>
                <a:ext uri="{FF2B5EF4-FFF2-40B4-BE49-F238E27FC236}">
                  <a16:creationId xmlns:a16="http://schemas.microsoft.com/office/drawing/2014/main" xmlns="" id="{9E9F5C93-2858-D836-5C78-B8D6ED1D4471}"/>
                </a:ext>
              </a:extLst>
            </p:cNvPr>
            <p:cNvSpPr txBox="1"/>
            <p:nvPr/>
          </p:nvSpPr>
          <p:spPr>
            <a:xfrm>
              <a:off x="3019847" y="9363581"/>
              <a:ext cx="2390354" cy="61564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60953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67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Hình</a:t>
              </a:r>
              <a:r>
                <a:rPr kumimoji="0" lang="en-US" sz="2667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C</a:t>
              </a:r>
            </a:p>
          </p:txBody>
        </p:sp>
        <p:sp>
          <p:nvSpPr>
            <p:cNvPr id="20" name="TextBox 40">
              <a:extLst>
                <a:ext uri="{FF2B5EF4-FFF2-40B4-BE49-F238E27FC236}">
                  <a16:creationId xmlns:a16="http://schemas.microsoft.com/office/drawing/2014/main" xmlns="" id="{A28BDE42-F7E2-495D-24C1-1FC4C51B6372}"/>
                </a:ext>
              </a:extLst>
            </p:cNvPr>
            <p:cNvSpPr txBox="1"/>
            <p:nvPr/>
          </p:nvSpPr>
          <p:spPr>
            <a:xfrm>
              <a:off x="2050515" y="9189045"/>
              <a:ext cx="628058" cy="73491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609539" rtl="0" eaLnBrk="1" fontAlgn="auto" latinLnBrk="0" hangingPunct="1">
                <a:lnSpc>
                  <a:spcPts val="4395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67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C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E197B1B8-B5B2-6BDA-2545-1BB1C36A7A9A}"/>
              </a:ext>
            </a:extLst>
          </p:cNvPr>
          <p:cNvGrpSpPr/>
          <p:nvPr/>
        </p:nvGrpSpPr>
        <p:grpSpPr>
          <a:xfrm>
            <a:off x="1387894" y="4761402"/>
            <a:ext cx="3464265" cy="746545"/>
            <a:chOff x="1387894" y="4761402"/>
            <a:chExt cx="3464265" cy="746545"/>
          </a:xfrm>
        </p:grpSpPr>
        <p:grpSp>
          <p:nvGrpSpPr>
            <p:cNvPr id="9" name="Group 24">
              <a:extLst>
                <a:ext uri="{FF2B5EF4-FFF2-40B4-BE49-F238E27FC236}">
                  <a16:creationId xmlns:a16="http://schemas.microsoft.com/office/drawing/2014/main" xmlns="" id="{96FB197C-FF34-554A-9360-319FE8C3F0A1}"/>
                </a:ext>
              </a:extLst>
            </p:cNvPr>
            <p:cNvGrpSpPr/>
            <p:nvPr/>
          </p:nvGrpSpPr>
          <p:grpSpPr>
            <a:xfrm>
              <a:off x="1600960" y="4761402"/>
              <a:ext cx="3251199" cy="726026"/>
              <a:chOff x="0" y="-38100"/>
              <a:chExt cx="1765009" cy="394144"/>
            </a:xfrm>
          </p:grpSpPr>
          <p:sp>
            <p:nvSpPr>
              <p:cNvPr id="10" name="Freeform 25">
                <a:extLst>
                  <a:ext uri="{FF2B5EF4-FFF2-40B4-BE49-F238E27FC236}">
                    <a16:creationId xmlns:a16="http://schemas.microsoft.com/office/drawing/2014/main" xmlns="" id="{543ACCDF-27B2-DA10-D879-BD88FCD372DA}"/>
                  </a:ext>
                </a:extLst>
              </p:cNvPr>
              <p:cNvSpPr/>
              <p:nvPr/>
            </p:nvSpPr>
            <p:spPr>
              <a:xfrm>
                <a:off x="0" y="0"/>
                <a:ext cx="1316741" cy="356044"/>
              </a:xfrm>
              <a:custGeom>
                <a:avLst/>
                <a:gdLst/>
                <a:ahLst/>
                <a:cxnLst/>
                <a:rect l="l" t="t" r="r" b="b"/>
                <a:pathLst>
                  <a:path w="1765009" h="356044">
                    <a:moveTo>
                      <a:pt x="114370" y="0"/>
                    </a:moveTo>
                    <a:lnTo>
                      <a:pt x="1650640" y="0"/>
                    </a:lnTo>
                    <a:cubicBezTo>
                      <a:pt x="1680972" y="0"/>
                      <a:pt x="1710063" y="12050"/>
                      <a:pt x="1731511" y="33498"/>
                    </a:cubicBezTo>
                    <a:cubicBezTo>
                      <a:pt x="1752959" y="54947"/>
                      <a:pt x="1765009" y="84037"/>
                      <a:pt x="1765009" y="114370"/>
                    </a:cubicBezTo>
                    <a:lnTo>
                      <a:pt x="1765009" y="241675"/>
                    </a:lnTo>
                    <a:cubicBezTo>
                      <a:pt x="1765009" y="304839"/>
                      <a:pt x="1713804" y="356044"/>
                      <a:pt x="1650640" y="356044"/>
                    </a:cubicBezTo>
                    <a:lnTo>
                      <a:pt x="114370" y="356044"/>
                    </a:lnTo>
                    <a:cubicBezTo>
                      <a:pt x="84037" y="356044"/>
                      <a:pt x="54947" y="343995"/>
                      <a:pt x="33498" y="322546"/>
                    </a:cubicBezTo>
                    <a:cubicBezTo>
                      <a:pt x="12050" y="301098"/>
                      <a:pt x="0" y="272008"/>
                      <a:pt x="0" y="241675"/>
                    </a:cubicBezTo>
                    <a:lnTo>
                      <a:pt x="0" y="114370"/>
                    </a:lnTo>
                    <a:cubicBezTo>
                      <a:pt x="0" y="84037"/>
                      <a:pt x="12050" y="54947"/>
                      <a:pt x="33498" y="33498"/>
                    </a:cubicBezTo>
                    <a:cubicBezTo>
                      <a:pt x="54947" y="12050"/>
                      <a:pt x="84037" y="0"/>
                      <a:pt x="114370" y="0"/>
                    </a:cubicBezTo>
                    <a:close/>
                  </a:path>
                </a:pathLst>
              </a:custGeom>
              <a:solidFill>
                <a:srgbClr val="FDA451"/>
              </a:solidFill>
              <a:ln w="95250" cap="rnd">
                <a:solidFill>
                  <a:srgbClr val="FFFFFF"/>
                </a:solidFill>
                <a:prstDash val="solid"/>
                <a:round/>
              </a:ln>
            </p:spPr>
          </p:sp>
          <p:sp>
            <p:nvSpPr>
              <p:cNvPr id="11" name="TextBox 26">
                <a:extLst>
                  <a:ext uri="{FF2B5EF4-FFF2-40B4-BE49-F238E27FC236}">
                    <a16:creationId xmlns:a16="http://schemas.microsoft.com/office/drawing/2014/main" xmlns="" id="{17DCF0EB-37BD-983E-4E49-E5880B6E7FF7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1765009" cy="394144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marL="0" marR="0" lvl="0" indent="0" algn="ctr" defTabSz="609539" rtl="0" eaLnBrk="1" fontAlgn="auto" latinLnBrk="0" hangingPunct="1">
                  <a:lnSpc>
                    <a:spcPts val="1773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6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2" name="Group 27">
              <a:extLst>
                <a:ext uri="{FF2B5EF4-FFF2-40B4-BE49-F238E27FC236}">
                  <a16:creationId xmlns:a16="http://schemas.microsoft.com/office/drawing/2014/main" xmlns="" id="{61D9B2C7-0097-9A20-C32D-781EF585C826}"/>
                </a:ext>
              </a:extLst>
            </p:cNvPr>
            <p:cNvGrpSpPr/>
            <p:nvPr/>
          </p:nvGrpSpPr>
          <p:grpSpPr>
            <a:xfrm>
              <a:off x="1387894" y="4837170"/>
              <a:ext cx="670777" cy="670777"/>
              <a:chOff x="0" y="0"/>
              <a:chExt cx="812800" cy="812800"/>
            </a:xfrm>
          </p:grpSpPr>
          <p:sp>
            <p:nvSpPr>
              <p:cNvPr id="13" name="Freeform 28">
                <a:extLst>
                  <a:ext uri="{FF2B5EF4-FFF2-40B4-BE49-F238E27FC236}">
                    <a16:creationId xmlns:a16="http://schemas.microsoft.com/office/drawing/2014/main" xmlns="" id="{CA5CCC59-76F4-0805-F614-66A654C6779A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DE602A"/>
              </a:solidFill>
              <a:ln w="104775" cap="sq">
                <a:solidFill>
                  <a:srgbClr val="FFFFFF"/>
                </a:solidFill>
                <a:prstDash val="solid"/>
                <a:miter/>
              </a:ln>
            </p:spPr>
          </p:sp>
          <p:sp>
            <p:nvSpPr>
              <p:cNvPr id="14" name="TextBox 29">
                <a:extLst>
                  <a:ext uri="{FF2B5EF4-FFF2-40B4-BE49-F238E27FC236}">
                    <a16:creationId xmlns:a16="http://schemas.microsoft.com/office/drawing/2014/main" xmlns="" id="{8CB3F3A1-1883-FA4E-7579-4EA5B89840F2}"/>
                  </a:ext>
                </a:extLst>
              </p:cNvPr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marL="0" marR="0" lvl="0" indent="0" algn="ctr" defTabSz="609539" rtl="0" eaLnBrk="1" fontAlgn="auto" latinLnBrk="0" hangingPunct="1">
                  <a:lnSpc>
                    <a:spcPts val="1773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6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5" name="TextBox 36">
              <a:extLst>
                <a:ext uri="{FF2B5EF4-FFF2-40B4-BE49-F238E27FC236}">
                  <a16:creationId xmlns:a16="http://schemas.microsoft.com/office/drawing/2014/main" xmlns="" id="{D25EF3B4-6A16-9BB1-806E-0F964874DCD2}"/>
                </a:ext>
              </a:extLst>
            </p:cNvPr>
            <p:cNvSpPr txBox="1"/>
            <p:nvPr/>
          </p:nvSpPr>
          <p:spPr>
            <a:xfrm>
              <a:off x="2178867" y="4967374"/>
              <a:ext cx="1593569" cy="41043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60953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67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Hình</a:t>
              </a:r>
              <a:r>
                <a:rPr kumimoji="0" lang="en-US" sz="2667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A</a:t>
              </a:r>
            </a:p>
          </p:txBody>
        </p:sp>
        <p:sp>
          <p:nvSpPr>
            <p:cNvPr id="25" name="TextBox 41">
              <a:extLst>
                <a:ext uri="{FF2B5EF4-FFF2-40B4-BE49-F238E27FC236}">
                  <a16:creationId xmlns:a16="http://schemas.microsoft.com/office/drawing/2014/main" xmlns="" id="{844967F2-B1E6-A419-5875-8D8E7BDBB14F}"/>
                </a:ext>
              </a:extLst>
            </p:cNvPr>
            <p:cNvSpPr txBox="1"/>
            <p:nvPr/>
          </p:nvSpPr>
          <p:spPr>
            <a:xfrm>
              <a:off x="1532646" y="4861276"/>
              <a:ext cx="418705" cy="48994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609539" rtl="0" eaLnBrk="1" fontAlgn="auto" latinLnBrk="0" hangingPunct="1">
                <a:lnSpc>
                  <a:spcPts val="4395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67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A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xmlns="" id="{369C751D-2CA1-5344-AEB4-985855603A43}"/>
              </a:ext>
            </a:extLst>
          </p:cNvPr>
          <p:cNvGrpSpPr/>
          <p:nvPr/>
        </p:nvGrpSpPr>
        <p:grpSpPr>
          <a:xfrm>
            <a:off x="4693763" y="4758450"/>
            <a:ext cx="3485428" cy="728977"/>
            <a:chOff x="9614078" y="7183871"/>
            <a:chExt cx="5228142" cy="1093466"/>
          </a:xfrm>
        </p:grpSpPr>
        <p:grpSp>
          <p:nvGrpSpPr>
            <p:cNvPr id="27" name="Group 24">
              <a:extLst>
                <a:ext uri="{FF2B5EF4-FFF2-40B4-BE49-F238E27FC236}">
                  <a16:creationId xmlns:a16="http://schemas.microsoft.com/office/drawing/2014/main" xmlns="" id="{E1923EE4-B001-9564-EC6D-E1208C67C050}"/>
                </a:ext>
              </a:extLst>
            </p:cNvPr>
            <p:cNvGrpSpPr/>
            <p:nvPr/>
          </p:nvGrpSpPr>
          <p:grpSpPr>
            <a:xfrm>
              <a:off x="9965421" y="7183871"/>
              <a:ext cx="4876799" cy="1089039"/>
              <a:chOff x="0" y="-38100"/>
              <a:chExt cx="1765009" cy="394144"/>
            </a:xfrm>
          </p:grpSpPr>
          <p:sp>
            <p:nvSpPr>
              <p:cNvPr id="33" name="Freeform 25">
                <a:extLst>
                  <a:ext uri="{FF2B5EF4-FFF2-40B4-BE49-F238E27FC236}">
                    <a16:creationId xmlns:a16="http://schemas.microsoft.com/office/drawing/2014/main" xmlns="" id="{40C56C85-BC3B-678C-0BAA-D51A253A3384}"/>
                  </a:ext>
                </a:extLst>
              </p:cNvPr>
              <p:cNvSpPr/>
              <p:nvPr/>
            </p:nvSpPr>
            <p:spPr>
              <a:xfrm>
                <a:off x="0" y="0"/>
                <a:ext cx="1323832" cy="356044"/>
              </a:xfrm>
              <a:custGeom>
                <a:avLst/>
                <a:gdLst/>
                <a:ahLst/>
                <a:cxnLst/>
                <a:rect l="l" t="t" r="r" b="b"/>
                <a:pathLst>
                  <a:path w="1765009" h="356044">
                    <a:moveTo>
                      <a:pt x="114370" y="0"/>
                    </a:moveTo>
                    <a:lnTo>
                      <a:pt x="1650640" y="0"/>
                    </a:lnTo>
                    <a:cubicBezTo>
                      <a:pt x="1680972" y="0"/>
                      <a:pt x="1710063" y="12050"/>
                      <a:pt x="1731511" y="33498"/>
                    </a:cubicBezTo>
                    <a:cubicBezTo>
                      <a:pt x="1752959" y="54947"/>
                      <a:pt x="1765009" y="84037"/>
                      <a:pt x="1765009" y="114370"/>
                    </a:cubicBezTo>
                    <a:lnTo>
                      <a:pt x="1765009" y="241675"/>
                    </a:lnTo>
                    <a:cubicBezTo>
                      <a:pt x="1765009" y="304839"/>
                      <a:pt x="1713804" y="356044"/>
                      <a:pt x="1650640" y="356044"/>
                    </a:cubicBezTo>
                    <a:lnTo>
                      <a:pt x="114370" y="356044"/>
                    </a:lnTo>
                    <a:cubicBezTo>
                      <a:pt x="84037" y="356044"/>
                      <a:pt x="54947" y="343995"/>
                      <a:pt x="33498" y="322546"/>
                    </a:cubicBezTo>
                    <a:cubicBezTo>
                      <a:pt x="12050" y="301098"/>
                      <a:pt x="0" y="272008"/>
                      <a:pt x="0" y="241675"/>
                    </a:cubicBezTo>
                    <a:lnTo>
                      <a:pt x="0" y="114370"/>
                    </a:lnTo>
                    <a:cubicBezTo>
                      <a:pt x="0" y="84037"/>
                      <a:pt x="12050" y="54947"/>
                      <a:pt x="33498" y="33498"/>
                    </a:cubicBezTo>
                    <a:cubicBezTo>
                      <a:pt x="54947" y="12050"/>
                      <a:pt x="84037" y="0"/>
                      <a:pt x="114370" y="0"/>
                    </a:cubicBezTo>
                    <a:close/>
                  </a:path>
                </a:pathLst>
              </a:custGeom>
              <a:solidFill>
                <a:srgbClr val="FDA451"/>
              </a:solidFill>
              <a:ln w="95250" cap="rnd">
                <a:solidFill>
                  <a:srgbClr val="FFFFFF"/>
                </a:solidFill>
                <a:prstDash val="solid"/>
                <a:round/>
              </a:ln>
            </p:spPr>
          </p:sp>
          <p:sp>
            <p:nvSpPr>
              <p:cNvPr id="34" name="TextBox 26">
                <a:extLst>
                  <a:ext uri="{FF2B5EF4-FFF2-40B4-BE49-F238E27FC236}">
                    <a16:creationId xmlns:a16="http://schemas.microsoft.com/office/drawing/2014/main" xmlns="" id="{173128BA-4ECC-3285-18B0-479879CB3F1D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1765009" cy="394144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marL="0" marR="0" lvl="0" indent="0" algn="ctr" defTabSz="609539" rtl="0" eaLnBrk="1" fontAlgn="auto" latinLnBrk="0" hangingPunct="1">
                  <a:lnSpc>
                    <a:spcPts val="1773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6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xmlns="" id="{CA79FB97-E737-2E3F-9B63-30B7A8E2792C}"/>
                </a:ext>
              </a:extLst>
            </p:cNvPr>
            <p:cNvGrpSpPr/>
            <p:nvPr/>
          </p:nvGrpSpPr>
          <p:grpSpPr>
            <a:xfrm>
              <a:off x="9614078" y="7271172"/>
              <a:ext cx="1006165" cy="1006165"/>
              <a:chOff x="0" y="0"/>
              <a:chExt cx="812800" cy="812800"/>
            </a:xfrm>
          </p:grpSpPr>
          <p:sp>
            <p:nvSpPr>
              <p:cNvPr id="31" name="Freeform 28">
                <a:extLst>
                  <a:ext uri="{FF2B5EF4-FFF2-40B4-BE49-F238E27FC236}">
                    <a16:creationId xmlns:a16="http://schemas.microsoft.com/office/drawing/2014/main" xmlns="" id="{469379A2-1F88-8913-1A12-450A869DE7AF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DE602A"/>
              </a:solidFill>
              <a:ln w="104775" cap="sq">
                <a:solidFill>
                  <a:srgbClr val="FFFFFF"/>
                </a:solidFill>
                <a:prstDash val="solid"/>
                <a:miter/>
              </a:ln>
            </p:spPr>
          </p:sp>
          <p:sp>
            <p:nvSpPr>
              <p:cNvPr id="32" name="TextBox 29">
                <a:extLst>
                  <a:ext uri="{FF2B5EF4-FFF2-40B4-BE49-F238E27FC236}">
                    <a16:creationId xmlns:a16="http://schemas.microsoft.com/office/drawing/2014/main" xmlns="" id="{67A675C2-327D-6B91-E0A4-FE7EEC759613}"/>
                  </a:ext>
                </a:extLst>
              </p:cNvPr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marL="0" marR="0" lvl="0" indent="0" algn="ctr" defTabSz="609539" rtl="0" eaLnBrk="1" fontAlgn="auto" latinLnBrk="0" hangingPunct="1">
                  <a:lnSpc>
                    <a:spcPts val="1773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6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9" name="TextBox 36">
              <a:extLst>
                <a:ext uri="{FF2B5EF4-FFF2-40B4-BE49-F238E27FC236}">
                  <a16:creationId xmlns:a16="http://schemas.microsoft.com/office/drawing/2014/main" xmlns="" id="{F17091BB-546C-46A2-D119-3D0963561D8B}"/>
                </a:ext>
              </a:extLst>
            </p:cNvPr>
            <p:cNvSpPr txBox="1"/>
            <p:nvPr/>
          </p:nvSpPr>
          <p:spPr>
            <a:xfrm>
              <a:off x="10832282" y="7492829"/>
              <a:ext cx="2562347" cy="61565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60953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67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Hình</a:t>
              </a:r>
              <a:r>
                <a:rPr kumimoji="0" lang="en-US" sz="2667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B</a:t>
              </a:r>
            </a:p>
          </p:txBody>
        </p:sp>
        <p:sp>
          <p:nvSpPr>
            <p:cNvPr id="30" name="TextBox 41">
              <a:extLst>
                <a:ext uri="{FF2B5EF4-FFF2-40B4-BE49-F238E27FC236}">
                  <a16:creationId xmlns:a16="http://schemas.microsoft.com/office/drawing/2014/main" xmlns="" id="{FF3BB3D9-2F82-FBE1-27C0-065B578B8883}"/>
                </a:ext>
              </a:extLst>
            </p:cNvPr>
            <p:cNvSpPr txBox="1"/>
            <p:nvPr/>
          </p:nvSpPr>
          <p:spPr>
            <a:xfrm>
              <a:off x="9862951" y="7333684"/>
              <a:ext cx="628058" cy="73491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609539" rtl="0" eaLnBrk="1" fontAlgn="auto" latinLnBrk="0" hangingPunct="1">
                <a:lnSpc>
                  <a:spcPts val="4395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67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B</a:t>
              </a: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C996F10C-FE5B-1DED-9741-A5C8094B383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76153" y="345440"/>
            <a:ext cx="890728" cy="993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9537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14:pan dir="u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indefinite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FFE3B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3">
            <a:extLst>
              <a:ext uri="{FF2B5EF4-FFF2-40B4-BE49-F238E27FC236}">
                <a16:creationId xmlns:a16="http://schemas.microsoft.com/office/drawing/2014/main" xmlns="" id="{B0E77278-4285-2EC0-903B-731A5952120A}"/>
              </a:ext>
            </a:extLst>
          </p:cNvPr>
          <p:cNvSpPr/>
          <p:nvPr/>
        </p:nvSpPr>
        <p:spPr>
          <a:xfrm>
            <a:off x="406400" y="381000"/>
            <a:ext cx="11379200" cy="6096000"/>
          </a:xfrm>
          <a:custGeom>
            <a:avLst/>
            <a:gdLst/>
            <a:ahLst/>
            <a:cxnLst/>
            <a:rect l="l" t="t" r="r" b="b"/>
            <a:pathLst>
              <a:path w="6070600" h="5778500">
                <a:moveTo>
                  <a:pt x="0" y="0"/>
                </a:moveTo>
                <a:lnTo>
                  <a:pt x="6070600" y="0"/>
                </a:lnTo>
                <a:lnTo>
                  <a:pt x="6070600" y="5778500"/>
                </a:lnTo>
                <a:lnTo>
                  <a:pt x="0" y="5778500"/>
                </a:lnTo>
                <a:close/>
              </a:path>
            </a:pathLst>
          </a:custGeom>
          <a:solidFill>
            <a:srgbClr val="FFF1DC"/>
          </a:solidFill>
          <a:ln w="12700">
            <a:solidFill>
              <a:srgbClr val="000000"/>
            </a:solidFill>
          </a:ln>
        </p:spPr>
      </p:sp>
      <p:sp>
        <p:nvSpPr>
          <p:cNvPr id="2" name="Freeform 12">
            <a:extLst>
              <a:ext uri="{FF2B5EF4-FFF2-40B4-BE49-F238E27FC236}">
                <a16:creationId xmlns:a16="http://schemas.microsoft.com/office/drawing/2014/main" xmlns="" id="{3C0645C1-5B2B-5B49-01B5-3A52476D5295}"/>
              </a:ext>
            </a:extLst>
          </p:cNvPr>
          <p:cNvSpPr/>
          <p:nvPr/>
        </p:nvSpPr>
        <p:spPr>
          <a:xfrm rot="18900000">
            <a:off x="10771693" y="5231948"/>
            <a:ext cx="1281500" cy="1491128"/>
          </a:xfrm>
          <a:custGeom>
            <a:avLst/>
            <a:gdLst/>
            <a:ahLst/>
            <a:cxnLst/>
            <a:rect l="l" t="t" r="r" b="b"/>
            <a:pathLst>
              <a:path w="1862451" h="2167111">
                <a:moveTo>
                  <a:pt x="0" y="0"/>
                </a:moveTo>
                <a:lnTo>
                  <a:pt x="1862451" y="0"/>
                </a:lnTo>
                <a:lnTo>
                  <a:pt x="1862451" y="2167111"/>
                </a:lnTo>
                <a:lnTo>
                  <a:pt x="0" y="216711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B26FE4D7-3B85-5FAE-B95F-87B72E8FD952}"/>
              </a:ext>
            </a:extLst>
          </p:cNvPr>
          <p:cNvSpPr txBox="1"/>
          <p:nvPr/>
        </p:nvSpPr>
        <p:spPr>
          <a:xfrm>
            <a:off x="1269507" y="1202692"/>
            <a:ext cx="4352250" cy="18738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609539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533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Câu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2: 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Quan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sát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vẽ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cho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biết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phát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biểu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nào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dưới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đây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sai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? </a:t>
            </a:r>
            <a:endParaRPr kumimoji="0" lang="x-none" sz="2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30C8711E-7A68-45BC-CE12-432267BCCF51}"/>
              </a:ext>
            </a:extLst>
          </p:cNvPr>
          <p:cNvGrpSpPr/>
          <p:nvPr/>
        </p:nvGrpSpPr>
        <p:grpSpPr>
          <a:xfrm>
            <a:off x="1466611" y="5131001"/>
            <a:ext cx="3464265" cy="670777"/>
            <a:chOff x="1466611" y="5131001"/>
            <a:chExt cx="3464265" cy="670777"/>
          </a:xfrm>
        </p:grpSpPr>
        <p:grpSp>
          <p:nvGrpSpPr>
            <p:cNvPr id="4" name="Group 21">
              <a:extLst>
                <a:ext uri="{FF2B5EF4-FFF2-40B4-BE49-F238E27FC236}">
                  <a16:creationId xmlns:a16="http://schemas.microsoft.com/office/drawing/2014/main" xmlns="" id="{AF97A9B0-67BC-B8E8-57E4-F606BD3439F1}"/>
                </a:ext>
              </a:extLst>
            </p:cNvPr>
            <p:cNvGrpSpPr/>
            <p:nvPr/>
          </p:nvGrpSpPr>
          <p:grpSpPr>
            <a:xfrm>
              <a:off x="1679677" y="5145932"/>
              <a:ext cx="3251199" cy="655845"/>
              <a:chOff x="0" y="0"/>
              <a:chExt cx="1765009" cy="356044"/>
            </a:xfrm>
          </p:grpSpPr>
          <p:sp>
            <p:nvSpPr>
              <p:cNvPr id="5" name="Freeform 22">
                <a:extLst>
                  <a:ext uri="{FF2B5EF4-FFF2-40B4-BE49-F238E27FC236}">
                    <a16:creationId xmlns:a16="http://schemas.microsoft.com/office/drawing/2014/main" xmlns="" id="{6A5F87A9-BE4B-4FC7-9037-23F17AE81E58}"/>
                  </a:ext>
                </a:extLst>
              </p:cNvPr>
              <p:cNvSpPr/>
              <p:nvPr/>
            </p:nvSpPr>
            <p:spPr>
              <a:xfrm>
                <a:off x="0" y="0"/>
                <a:ext cx="1765009" cy="356044"/>
              </a:xfrm>
              <a:custGeom>
                <a:avLst/>
                <a:gdLst/>
                <a:ahLst/>
                <a:cxnLst/>
                <a:rect l="l" t="t" r="r" b="b"/>
                <a:pathLst>
                  <a:path w="1765009" h="356044">
                    <a:moveTo>
                      <a:pt x="114370" y="0"/>
                    </a:moveTo>
                    <a:lnTo>
                      <a:pt x="1650640" y="0"/>
                    </a:lnTo>
                    <a:cubicBezTo>
                      <a:pt x="1680972" y="0"/>
                      <a:pt x="1710063" y="12050"/>
                      <a:pt x="1731511" y="33498"/>
                    </a:cubicBezTo>
                    <a:cubicBezTo>
                      <a:pt x="1752959" y="54947"/>
                      <a:pt x="1765009" y="84037"/>
                      <a:pt x="1765009" y="114370"/>
                    </a:cubicBezTo>
                    <a:lnTo>
                      <a:pt x="1765009" y="241675"/>
                    </a:lnTo>
                    <a:cubicBezTo>
                      <a:pt x="1765009" y="304839"/>
                      <a:pt x="1713804" y="356044"/>
                      <a:pt x="1650640" y="356044"/>
                    </a:cubicBezTo>
                    <a:lnTo>
                      <a:pt x="114370" y="356044"/>
                    </a:lnTo>
                    <a:cubicBezTo>
                      <a:pt x="84037" y="356044"/>
                      <a:pt x="54947" y="343995"/>
                      <a:pt x="33498" y="322546"/>
                    </a:cubicBezTo>
                    <a:cubicBezTo>
                      <a:pt x="12050" y="301098"/>
                      <a:pt x="0" y="272008"/>
                      <a:pt x="0" y="241675"/>
                    </a:cubicBezTo>
                    <a:lnTo>
                      <a:pt x="0" y="114370"/>
                    </a:lnTo>
                    <a:cubicBezTo>
                      <a:pt x="0" y="84037"/>
                      <a:pt x="12050" y="54947"/>
                      <a:pt x="33498" y="33498"/>
                    </a:cubicBezTo>
                    <a:cubicBezTo>
                      <a:pt x="54947" y="12050"/>
                      <a:pt x="84037" y="0"/>
                      <a:pt x="114370" y="0"/>
                    </a:cubicBezTo>
                    <a:close/>
                  </a:path>
                </a:pathLst>
              </a:custGeom>
              <a:solidFill>
                <a:srgbClr val="FDA451"/>
              </a:solidFill>
              <a:ln w="95250" cap="rnd">
                <a:solidFill>
                  <a:srgbClr val="FFFFFF"/>
                </a:solidFill>
                <a:prstDash val="solid"/>
                <a:round/>
              </a:ln>
            </p:spPr>
          </p:sp>
          <p:sp>
            <p:nvSpPr>
              <p:cNvPr id="10" name="TextBox 23">
                <a:extLst>
                  <a:ext uri="{FF2B5EF4-FFF2-40B4-BE49-F238E27FC236}">
                    <a16:creationId xmlns:a16="http://schemas.microsoft.com/office/drawing/2014/main" xmlns="" id="{17E323B2-C2A7-2E9E-AFAF-E347E81D0028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1765009" cy="394144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marL="0" marR="0" lvl="0" indent="0" algn="ctr" defTabSz="609539" rtl="0" eaLnBrk="1" fontAlgn="auto" latinLnBrk="0" hangingPunct="1">
                  <a:lnSpc>
                    <a:spcPts val="1773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6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7" name="Group 30">
              <a:extLst>
                <a:ext uri="{FF2B5EF4-FFF2-40B4-BE49-F238E27FC236}">
                  <a16:creationId xmlns:a16="http://schemas.microsoft.com/office/drawing/2014/main" xmlns="" id="{D81CF2A8-FFAD-D17E-A975-43D2E63A8CE5}"/>
                </a:ext>
              </a:extLst>
            </p:cNvPr>
            <p:cNvGrpSpPr/>
            <p:nvPr/>
          </p:nvGrpSpPr>
          <p:grpSpPr>
            <a:xfrm>
              <a:off x="1466611" y="5131001"/>
              <a:ext cx="670777" cy="670777"/>
              <a:chOff x="0" y="0"/>
              <a:chExt cx="812800" cy="812800"/>
            </a:xfrm>
          </p:grpSpPr>
          <p:sp>
            <p:nvSpPr>
              <p:cNvPr id="18" name="Freeform 31">
                <a:extLst>
                  <a:ext uri="{FF2B5EF4-FFF2-40B4-BE49-F238E27FC236}">
                    <a16:creationId xmlns:a16="http://schemas.microsoft.com/office/drawing/2014/main" xmlns="" id="{BA6D28CA-1755-8766-DD9B-DF3243678880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DE602A"/>
              </a:solidFill>
              <a:ln w="104775" cap="sq">
                <a:solidFill>
                  <a:srgbClr val="FFFFFF"/>
                </a:solidFill>
                <a:prstDash val="solid"/>
                <a:miter/>
              </a:ln>
            </p:spPr>
          </p:sp>
          <p:sp>
            <p:nvSpPr>
              <p:cNvPr id="19" name="TextBox 32">
                <a:extLst>
                  <a:ext uri="{FF2B5EF4-FFF2-40B4-BE49-F238E27FC236}">
                    <a16:creationId xmlns:a16="http://schemas.microsoft.com/office/drawing/2014/main" xmlns="" id="{956148A8-711E-0515-D521-D5A8D01FDD36}"/>
                  </a:ext>
                </a:extLst>
              </p:cNvPr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marL="0" marR="0" lvl="0" indent="0" algn="ctr" defTabSz="609539" rtl="0" eaLnBrk="1" fontAlgn="auto" latinLnBrk="0" hangingPunct="1">
                  <a:lnSpc>
                    <a:spcPts val="1773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6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1" name="TextBox 37">
              <a:extLst>
                <a:ext uri="{FF2B5EF4-FFF2-40B4-BE49-F238E27FC236}">
                  <a16:creationId xmlns:a16="http://schemas.microsoft.com/office/drawing/2014/main" xmlns="" id="{700F7260-6128-3F60-3FBA-9F998735D761}"/>
                </a:ext>
              </a:extLst>
            </p:cNvPr>
            <p:cNvSpPr txBox="1"/>
            <p:nvPr/>
          </p:nvSpPr>
          <p:spPr>
            <a:xfrm>
              <a:off x="2235200" y="5281723"/>
              <a:ext cx="2621280" cy="41043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60953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67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AD = BC = 2cm</a:t>
              </a:r>
            </a:p>
          </p:txBody>
        </p:sp>
        <p:sp>
          <p:nvSpPr>
            <p:cNvPr id="22" name="TextBox 40">
              <a:extLst>
                <a:ext uri="{FF2B5EF4-FFF2-40B4-BE49-F238E27FC236}">
                  <a16:creationId xmlns:a16="http://schemas.microsoft.com/office/drawing/2014/main" xmlns="" id="{73458F8F-E3A3-23EC-75E3-0E246F5B4977}"/>
                </a:ext>
              </a:extLst>
            </p:cNvPr>
            <p:cNvSpPr txBox="1"/>
            <p:nvPr/>
          </p:nvSpPr>
          <p:spPr>
            <a:xfrm>
              <a:off x="1611363" y="5165366"/>
              <a:ext cx="418705" cy="48994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609539" rtl="0" eaLnBrk="1" fontAlgn="auto" latinLnBrk="0" hangingPunct="1">
                <a:lnSpc>
                  <a:spcPts val="4395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67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C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9536DCAF-1BD0-12E0-727E-09269B725DA5}"/>
              </a:ext>
            </a:extLst>
          </p:cNvPr>
          <p:cNvGrpSpPr/>
          <p:nvPr/>
        </p:nvGrpSpPr>
        <p:grpSpPr>
          <a:xfrm>
            <a:off x="1466611" y="3910796"/>
            <a:ext cx="3464265" cy="676365"/>
            <a:chOff x="1466611" y="3910796"/>
            <a:chExt cx="3464265" cy="676365"/>
          </a:xfrm>
        </p:grpSpPr>
        <p:grpSp>
          <p:nvGrpSpPr>
            <p:cNvPr id="11" name="Group 24">
              <a:extLst>
                <a:ext uri="{FF2B5EF4-FFF2-40B4-BE49-F238E27FC236}">
                  <a16:creationId xmlns:a16="http://schemas.microsoft.com/office/drawing/2014/main" xmlns="" id="{F0A3DAA6-75B6-2C8A-FD20-F75FE1FD37E6}"/>
                </a:ext>
              </a:extLst>
            </p:cNvPr>
            <p:cNvGrpSpPr/>
            <p:nvPr/>
          </p:nvGrpSpPr>
          <p:grpSpPr>
            <a:xfrm>
              <a:off x="1679677" y="3910796"/>
              <a:ext cx="3251199" cy="655845"/>
              <a:chOff x="0" y="0"/>
              <a:chExt cx="1765009" cy="356044"/>
            </a:xfrm>
          </p:grpSpPr>
          <p:sp>
            <p:nvSpPr>
              <p:cNvPr id="12" name="Freeform 25">
                <a:extLst>
                  <a:ext uri="{FF2B5EF4-FFF2-40B4-BE49-F238E27FC236}">
                    <a16:creationId xmlns:a16="http://schemas.microsoft.com/office/drawing/2014/main" xmlns="" id="{B0EBE110-5F2C-DCDB-B6CB-937909D883FA}"/>
                  </a:ext>
                </a:extLst>
              </p:cNvPr>
              <p:cNvSpPr/>
              <p:nvPr/>
            </p:nvSpPr>
            <p:spPr>
              <a:xfrm>
                <a:off x="0" y="0"/>
                <a:ext cx="1765009" cy="356044"/>
              </a:xfrm>
              <a:custGeom>
                <a:avLst/>
                <a:gdLst/>
                <a:ahLst/>
                <a:cxnLst/>
                <a:rect l="l" t="t" r="r" b="b"/>
                <a:pathLst>
                  <a:path w="1765009" h="356044">
                    <a:moveTo>
                      <a:pt x="114370" y="0"/>
                    </a:moveTo>
                    <a:lnTo>
                      <a:pt x="1650640" y="0"/>
                    </a:lnTo>
                    <a:cubicBezTo>
                      <a:pt x="1680972" y="0"/>
                      <a:pt x="1710063" y="12050"/>
                      <a:pt x="1731511" y="33498"/>
                    </a:cubicBezTo>
                    <a:cubicBezTo>
                      <a:pt x="1752959" y="54947"/>
                      <a:pt x="1765009" y="84037"/>
                      <a:pt x="1765009" y="114370"/>
                    </a:cubicBezTo>
                    <a:lnTo>
                      <a:pt x="1765009" y="241675"/>
                    </a:lnTo>
                    <a:cubicBezTo>
                      <a:pt x="1765009" y="304839"/>
                      <a:pt x="1713804" y="356044"/>
                      <a:pt x="1650640" y="356044"/>
                    </a:cubicBezTo>
                    <a:lnTo>
                      <a:pt x="114370" y="356044"/>
                    </a:lnTo>
                    <a:cubicBezTo>
                      <a:pt x="84037" y="356044"/>
                      <a:pt x="54947" y="343995"/>
                      <a:pt x="33498" y="322546"/>
                    </a:cubicBezTo>
                    <a:cubicBezTo>
                      <a:pt x="12050" y="301098"/>
                      <a:pt x="0" y="272008"/>
                      <a:pt x="0" y="241675"/>
                    </a:cubicBezTo>
                    <a:lnTo>
                      <a:pt x="0" y="114370"/>
                    </a:lnTo>
                    <a:cubicBezTo>
                      <a:pt x="0" y="84037"/>
                      <a:pt x="12050" y="54947"/>
                      <a:pt x="33498" y="33498"/>
                    </a:cubicBezTo>
                    <a:cubicBezTo>
                      <a:pt x="54947" y="12050"/>
                      <a:pt x="84037" y="0"/>
                      <a:pt x="114370" y="0"/>
                    </a:cubicBezTo>
                    <a:close/>
                  </a:path>
                </a:pathLst>
              </a:custGeom>
              <a:solidFill>
                <a:srgbClr val="FDA451"/>
              </a:solidFill>
              <a:ln w="95250" cap="rnd">
                <a:solidFill>
                  <a:srgbClr val="FFFFFF"/>
                </a:solidFill>
                <a:prstDash val="solid"/>
                <a:round/>
              </a:ln>
            </p:spPr>
          </p:sp>
          <p:sp>
            <p:nvSpPr>
              <p:cNvPr id="13" name="TextBox 26">
                <a:extLst>
                  <a:ext uri="{FF2B5EF4-FFF2-40B4-BE49-F238E27FC236}">
                    <a16:creationId xmlns:a16="http://schemas.microsoft.com/office/drawing/2014/main" xmlns="" id="{22049ED6-8F17-3AB1-4ADF-3A91A5209B1D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1765009" cy="394144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marL="0" marR="0" lvl="0" indent="0" algn="ctr" defTabSz="609539" rtl="0" eaLnBrk="1" fontAlgn="auto" latinLnBrk="0" hangingPunct="1">
                  <a:lnSpc>
                    <a:spcPts val="1773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6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4" name="Group 27">
              <a:extLst>
                <a:ext uri="{FF2B5EF4-FFF2-40B4-BE49-F238E27FC236}">
                  <a16:creationId xmlns:a16="http://schemas.microsoft.com/office/drawing/2014/main" xmlns="" id="{B9109A4B-7117-AB3D-D836-E31A490C990A}"/>
                </a:ext>
              </a:extLst>
            </p:cNvPr>
            <p:cNvGrpSpPr/>
            <p:nvPr/>
          </p:nvGrpSpPr>
          <p:grpSpPr>
            <a:xfrm>
              <a:off x="1466611" y="3916384"/>
              <a:ext cx="670777" cy="670777"/>
              <a:chOff x="0" y="0"/>
              <a:chExt cx="812800" cy="812800"/>
            </a:xfrm>
          </p:grpSpPr>
          <p:sp>
            <p:nvSpPr>
              <p:cNvPr id="15" name="Freeform 28">
                <a:extLst>
                  <a:ext uri="{FF2B5EF4-FFF2-40B4-BE49-F238E27FC236}">
                    <a16:creationId xmlns:a16="http://schemas.microsoft.com/office/drawing/2014/main" xmlns="" id="{EF5F7309-AB43-2BC8-C07A-7B14D132E6CA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DE602A"/>
              </a:solidFill>
              <a:ln w="104775" cap="sq">
                <a:solidFill>
                  <a:srgbClr val="FFFFFF"/>
                </a:solidFill>
                <a:prstDash val="solid"/>
                <a:miter/>
              </a:ln>
            </p:spPr>
          </p:sp>
          <p:sp>
            <p:nvSpPr>
              <p:cNvPr id="16" name="TextBox 29">
                <a:extLst>
                  <a:ext uri="{FF2B5EF4-FFF2-40B4-BE49-F238E27FC236}">
                    <a16:creationId xmlns:a16="http://schemas.microsoft.com/office/drawing/2014/main" xmlns="" id="{2747E51C-21A2-3AFB-D20D-59ACC08DE6F4}"/>
                  </a:ext>
                </a:extLst>
              </p:cNvPr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marL="0" marR="0" lvl="0" indent="0" algn="ctr" defTabSz="609539" rtl="0" eaLnBrk="1" fontAlgn="auto" latinLnBrk="0" hangingPunct="1">
                  <a:lnSpc>
                    <a:spcPts val="1773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6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0" name="TextBox 36">
              <a:extLst>
                <a:ext uri="{FF2B5EF4-FFF2-40B4-BE49-F238E27FC236}">
                  <a16:creationId xmlns:a16="http://schemas.microsoft.com/office/drawing/2014/main" xmlns="" id="{77286984-78AC-E538-4E69-370FF522222E}"/>
                </a:ext>
              </a:extLst>
            </p:cNvPr>
            <p:cNvSpPr txBox="1"/>
            <p:nvPr/>
          </p:nvSpPr>
          <p:spPr>
            <a:xfrm>
              <a:off x="2257585" y="4046587"/>
              <a:ext cx="2138603" cy="41043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60953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67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CD &gt; AB </a:t>
              </a:r>
            </a:p>
          </p:txBody>
        </p:sp>
        <p:sp>
          <p:nvSpPr>
            <p:cNvPr id="23" name="TextBox 41">
              <a:extLst>
                <a:ext uri="{FF2B5EF4-FFF2-40B4-BE49-F238E27FC236}">
                  <a16:creationId xmlns:a16="http://schemas.microsoft.com/office/drawing/2014/main" xmlns="" id="{B8F143EC-6C0D-D22A-2101-33BC66336799}"/>
                </a:ext>
              </a:extLst>
            </p:cNvPr>
            <p:cNvSpPr txBox="1"/>
            <p:nvPr/>
          </p:nvSpPr>
          <p:spPr>
            <a:xfrm>
              <a:off x="1611363" y="3940489"/>
              <a:ext cx="418705" cy="48994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609539" rtl="0" eaLnBrk="1" fontAlgn="auto" latinLnBrk="0" hangingPunct="1">
                <a:lnSpc>
                  <a:spcPts val="4395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67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A</a:t>
              </a: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xmlns="" id="{9161B6ED-D5A8-1EF6-E53B-FFD0EA7D4127}"/>
              </a:ext>
            </a:extLst>
          </p:cNvPr>
          <p:cNvGrpSpPr/>
          <p:nvPr/>
        </p:nvGrpSpPr>
        <p:grpSpPr>
          <a:xfrm>
            <a:off x="6674901" y="5118969"/>
            <a:ext cx="3464265" cy="670777"/>
            <a:chOff x="6674901" y="5118969"/>
            <a:chExt cx="3464265" cy="670777"/>
          </a:xfrm>
        </p:grpSpPr>
        <p:grpSp>
          <p:nvGrpSpPr>
            <p:cNvPr id="24" name="Group 21">
              <a:extLst>
                <a:ext uri="{FF2B5EF4-FFF2-40B4-BE49-F238E27FC236}">
                  <a16:creationId xmlns:a16="http://schemas.microsoft.com/office/drawing/2014/main" xmlns="" id="{BF0C2C94-A6E2-DECF-B7BD-8559ECE80591}"/>
                </a:ext>
              </a:extLst>
            </p:cNvPr>
            <p:cNvGrpSpPr/>
            <p:nvPr/>
          </p:nvGrpSpPr>
          <p:grpSpPr>
            <a:xfrm>
              <a:off x="6887967" y="5133900"/>
              <a:ext cx="3251199" cy="655845"/>
              <a:chOff x="0" y="0"/>
              <a:chExt cx="1765009" cy="356044"/>
            </a:xfrm>
          </p:grpSpPr>
          <p:sp>
            <p:nvSpPr>
              <p:cNvPr id="25" name="Freeform 22">
                <a:extLst>
                  <a:ext uri="{FF2B5EF4-FFF2-40B4-BE49-F238E27FC236}">
                    <a16:creationId xmlns:a16="http://schemas.microsoft.com/office/drawing/2014/main" xmlns="" id="{7E2C19BB-B05F-F36A-61A3-37AC88745166}"/>
                  </a:ext>
                </a:extLst>
              </p:cNvPr>
              <p:cNvSpPr/>
              <p:nvPr/>
            </p:nvSpPr>
            <p:spPr>
              <a:xfrm>
                <a:off x="0" y="0"/>
                <a:ext cx="1765009" cy="356044"/>
              </a:xfrm>
              <a:custGeom>
                <a:avLst/>
                <a:gdLst/>
                <a:ahLst/>
                <a:cxnLst/>
                <a:rect l="l" t="t" r="r" b="b"/>
                <a:pathLst>
                  <a:path w="1765009" h="356044">
                    <a:moveTo>
                      <a:pt x="114370" y="0"/>
                    </a:moveTo>
                    <a:lnTo>
                      <a:pt x="1650640" y="0"/>
                    </a:lnTo>
                    <a:cubicBezTo>
                      <a:pt x="1680972" y="0"/>
                      <a:pt x="1710063" y="12050"/>
                      <a:pt x="1731511" y="33498"/>
                    </a:cubicBezTo>
                    <a:cubicBezTo>
                      <a:pt x="1752959" y="54947"/>
                      <a:pt x="1765009" y="84037"/>
                      <a:pt x="1765009" y="114370"/>
                    </a:cubicBezTo>
                    <a:lnTo>
                      <a:pt x="1765009" y="241675"/>
                    </a:lnTo>
                    <a:cubicBezTo>
                      <a:pt x="1765009" y="304839"/>
                      <a:pt x="1713804" y="356044"/>
                      <a:pt x="1650640" y="356044"/>
                    </a:cubicBezTo>
                    <a:lnTo>
                      <a:pt x="114370" y="356044"/>
                    </a:lnTo>
                    <a:cubicBezTo>
                      <a:pt x="84037" y="356044"/>
                      <a:pt x="54947" y="343995"/>
                      <a:pt x="33498" y="322546"/>
                    </a:cubicBezTo>
                    <a:cubicBezTo>
                      <a:pt x="12050" y="301098"/>
                      <a:pt x="0" y="272008"/>
                      <a:pt x="0" y="241675"/>
                    </a:cubicBezTo>
                    <a:lnTo>
                      <a:pt x="0" y="114370"/>
                    </a:lnTo>
                    <a:cubicBezTo>
                      <a:pt x="0" y="84037"/>
                      <a:pt x="12050" y="54947"/>
                      <a:pt x="33498" y="33498"/>
                    </a:cubicBezTo>
                    <a:cubicBezTo>
                      <a:pt x="54947" y="12050"/>
                      <a:pt x="84037" y="0"/>
                      <a:pt x="114370" y="0"/>
                    </a:cubicBezTo>
                    <a:close/>
                  </a:path>
                </a:pathLst>
              </a:custGeom>
              <a:solidFill>
                <a:srgbClr val="FDA451"/>
              </a:solidFill>
              <a:ln w="95250" cap="rnd">
                <a:solidFill>
                  <a:srgbClr val="FFFFFF"/>
                </a:solidFill>
                <a:prstDash val="solid"/>
                <a:round/>
              </a:ln>
            </p:spPr>
          </p:sp>
          <p:sp>
            <p:nvSpPr>
              <p:cNvPr id="26" name="TextBox 23">
                <a:extLst>
                  <a:ext uri="{FF2B5EF4-FFF2-40B4-BE49-F238E27FC236}">
                    <a16:creationId xmlns:a16="http://schemas.microsoft.com/office/drawing/2014/main" xmlns="" id="{97D6AD70-64AE-BF1A-2AFE-0280E0936B03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1765009" cy="394144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marL="0" marR="0" lvl="0" indent="0" algn="ctr" defTabSz="609539" rtl="0" eaLnBrk="1" fontAlgn="auto" latinLnBrk="0" hangingPunct="1">
                  <a:lnSpc>
                    <a:spcPts val="1773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6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33" name="Group 30">
              <a:extLst>
                <a:ext uri="{FF2B5EF4-FFF2-40B4-BE49-F238E27FC236}">
                  <a16:creationId xmlns:a16="http://schemas.microsoft.com/office/drawing/2014/main" xmlns="" id="{C1E87CCF-2B11-3E83-1024-38FF9139C237}"/>
                </a:ext>
              </a:extLst>
            </p:cNvPr>
            <p:cNvGrpSpPr/>
            <p:nvPr/>
          </p:nvGrpSpPr>
          <p:grpSpPr>
            <a:xfrm>
              <a:off x="6674901" y="5118969"/>
              <a:ext cx="670777" cy="670777"/>
              <a:chOff x="0" y="0"/>
              <a:chExt cx="812800" cy="812800"/>
            </a:xfrm>
          </p:grpSpPr>
          <p:sp>
            <p:nvSpPr>
              <p:cNvPr id="34" name="Freeform 31">
                <a:extLst>
                  <a:ext uri="{FF2B5EF4-FFF2-40B4-BE49-F238E27FC236}">
                    <a16:creationId xmlns:a16="http://schemas.microsoft.com/office/drawing/2014/main" xmlns="" id="{D72677B0-2DBA-8F5E-4B90-5E83789FA497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DE602A"/>
              </a:solidFill>
              <a:ln w="104775" cap="sq">
                <a:solidFill>
                  <a:srgbClr val="FFFFFF"/>
                </a:solidFill>
                <a:prstDash val="solid"/>
                <a:miter/>
              </a:ln>
            </p:spPr>
          </p:sp>
          <p:sp>
            <p:nvSpPr>
              <p:cNvPr id="35" name="TextBox 32">
                <a:extLst>
                  <a:ext uri="{FF2B5EF4-FFF2-40B4-BE49-F238E27FC236}">
                    <a16:creationId xmlns:a16="http://schemas.microsoft.com/office/drawing/2014/main" xmlns="" id="{643F69E2-C81C-C68C-9B3A-ABB19A0D0F6A}"/>
                  </a:ext>
                </a:extLst>
              </p:cNvPr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marL="0" marR="0" lvl="0" indent="0" algn="ctr" defTabSz="609539" rtl="0" eaLnBrk="1" fontAlgn="auto" latinLnBrk="0" hangingPunct="1">
                  <a:lnSpc>
                    <a:spcPts val="1773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6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37" name="TextBox 37">
              <a:extLst>
                <a:ext uri="{FF2B5EF4-FFF2-40B4-BE49-F238E27FC236}">
                  <a16:creationId xmlns:a16="http://schemas.microsoft.com/office/drawing/2014/main" xmlns="" id="{5CADB93D-748A-1FC4-E2C7-06E3F6C92459}"/>
                </a:ext>
              </a:extLst>
            </p:cNvPr>
            <p:cNvSpPr txBox="1"/>
            <p:nvPr/>
          </p:nvSpPr>
          <p:spPr>
            <a:xfrm>
              <a:off x="7465875" y="5269691"/>
              <a:ext cx="2138603" cy="41043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60953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67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AD &lt; DC</a:t>
              </a:r>
            </a:p>
          </p:txBody>
        </p:sp>
        <p:sp>
          <p:nvSpPr>
            <p:cNvPr id="38" name="TextBox 40">
              <a:extLst>
                <a:ext uri="{FF2B5EF4-FFF2-40B4-BE49-F238E27FC236}">
                  <a16:creationId xmlns:a16="http://schemas.microsoft.com/office/drawing/2014/main" xmlns="" id="{521EE8F5-5D1D-9050-B06A-B0FCB4EE6360}"/>
                </a:ext>
              </a:extLst>
            </p:cNvPr>
            <p:cNvSpPr txBox="1"/>
            <p:nvPr/>
          </p:nvSpPr>
          <p:spPr>
            <a:xfrm>
              <a:off x="6819653" y="5153334"/>
              <a:ext cx="418705" cy="48994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609539" rtl="0" eaLnBrk="1" fontAlgn="auto" latinLnBrk="0" hangingPunct="1">
                <a:lnSpc>
                  <a:spcPts val="4395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67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D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xmlns="" id="{54022395-E4B1-223E-DCF5-0CCF42B82944}"/>
              </a:ext>
            </a:extLst>
          </p:cNvPr>
          <p:cNvGrpSpPr/>
          <p:nvPr/>
        </p:nvGrpSpPr>
        <p:grpSpPr>
          <a:xfrm>
            <a:off x="6674901" y="3898764"/>
            <a:ext cx="3464265" cy="676365"/>
            <a:chOff x="6674901" y="3898764"/>
            <a:chExt cx="3464265" cy="676365"/>
          </a:xfrm>
        </p:grpSpPr>
        <p:grpSp>
          <p:nvGrpSpPr>
            <p:cNvPr id="27" name="Group 24">
              <a:extLst>
                <a:ext uri="{FF2B5EF4-FFF2-40B4-BE49-F238E27FC236}">
                  <a16:creationId xmlns:a16="http://schemas.microsoft.com/office/drawing/2014/main" xmlns="" id="{F083A217-4B05-9CF0-B9CB-85D43DFEFF24}"/>
                </a:ext>
              </a:extLst>
            </p:cNvPr>
            <p:cNvGrpSpPr/>
            <p:nvPr/>
          </p:nvGrpSpPr>
          <p:grpSpPr>
            <a:xfrm>
              <a:off x="6887967" y="3898764"/>
              <a:ext cx="3251199" cy="655845"/>
              <a:chOff x="0" y="0"/>
              <a:chExt cx="1765009" cy="356044"/>
            </a:xfrm>
          </p:grpSpPr>
          <p:sp>
            <p:nvSpPr>
              <p:cNvPr id="28" name="Freeform 25">
                <a:extLst>
                  <a:ext uri="{FF2B5EF4-FFF2-40B4-BE49-F238E27FC236}">
                    <a16:creationId xmlns:a16="http://schemas.microsoft.com/office/drawing/2014/main" xmlns="" id="{FF988E0F-8E94-7770-FF15-023C97D846EA}"/>
                  </a:ext>
                </a:extLst>
              </p:cNvPr>
              <p:cNvSpPr/>
              <p:nvPr/>
            </p:nvSpPr>
            <p:spPr>
              <a:xfrm>
                <a:off x="0" y="0"/>
                <a:ext cx="1765009" cy="356044"/>
              </a:xfrm>
              <a:custGeom>
                <a:avLst/>
                <a:gdLst/>
                <a:ahLst/>
                <a:cxnLst/>
                <a:rect l="l" t="t" r="r" b="b"/>
                <a:pathLst>
                  <a:path w="1765009" h="356044">
                    <a:moveTo>
                      <a:pt x="114370" y="0"/>
                    </a:moveTo>
                    <a:lnTo>
                      <a:pt x="1650640" y="0"/>
                    </a:lnTo>
                    <a:cubicBezTo>
                      <a:pt x="1680972" y="0"/>
                      <a:pt x="1710063" y="12050"/>
                      <a:pt x="1731511" y="33498"/>
                    </a:cubicBezTo>
                    <a:cubicBezTo>
                      <a:pt x="1752959" y="54947"/>
                      <a:pt x="1765009" y="84037"/>
                      <a:pt x="1765009" y="114370"/>
                    </a:cubicBezTo>
                    <a:lnTo>
                      <a:pt x="1765009" y="241675"/>
                    </a:lnTo>
                    <a:cubicBezTo>
                      <a:pt x="1765009" y="304839"/>
                      <a:pt x="1713804" y="356044"/>
                      <a:pt x="1650640" y="356044"/>
                    </a:cubicBezTo>
                    <a:lnTo>
                      <a:pt x="114370" y="356044"/>
                    </a:lnTo>
                    <a:cubicBezTo>
                      <a:pt x="84037" y="356044"/>
                      <a:pt x="54947" y="343995"/>
                      <a:pt x="33498" y="322546"/>
                    </a:cubicBezTo>
                    <a:cubicBezTo>
                      <a:pt x="12050" y="301098"/>
                      <a:pt x="0" y="272008"/>
                      <a:pt x="0" y="241675"/>
                    </a:cubicBezTo>
                    <a:lnTo>
                      <a:pt x="0" y="114370"/>
                    </a:lnTo>
                    <a:cubicBezTo>
                      <a:pt x="0" y="84037"/>
                      <a:pt x="12050" y="54947"/>
                      <a:pt x="33498" y="33498"/>
                    </a:cubicBezTo>
                    <a:cubicBezTo>
                      <a:pt x="54947" y="12050"/>
                      <a:pt x="84037" y="0"/>
                      <a:pt x="114370" y="0"/>
                    </a:cubicBezTo>
                    <a:close/>
                  </a:path>
                </a:pathLst>
              </a:custGeom>
              <a:solidFill>
                <a:srgbClr val="FDA451"/>
              </a:solidFill>
              <a:ln w="95250" cap="rnd">
                <a:solidFill>
                  <a:srgbClr val="FFFFFF"/>
                </a:solidFill>
                <a:prstDash val="solid"/>
                <a:round/>
              </a:ln>
            </p:spPr>
          </p:sp>
          <p:sp>
            <p:nvSpPr>
              <p:cNvPr id="29" name="TextBox 26">
                <a:extLst>
                  <a:ext uri="{FF2B5EF4-FFF2-40B4-BE49-F238E27FC236}">
                    <a16:creationId xmlns:a16="http://schemas.microsoft.com/office/drawing/2014/main" xmlns="" id="{A3A6FB9F-BA86-1086-C579-F659BA60412B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1765009" cy="394144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marL="0" marR="0" lvl="0" indent="0" algn="ctr" defTabSz="609539" rtl="0" eaLnBrk="1" fontAlgn="auto" latinLnBrk="0" hangingPunct="1">
                  <a:lnSpc>
                    <a:spcPts val="1773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6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30" name="Group 27">
              <a:extLst>
                <a:ext uri="{FF2B5EF4-FFF2-40B4-BE49-F238E27FC236}">
                  <a16:creationId xmlns:a16="http://schemas.microsoft.com/office/drawing/2014/main" xmlns="" id="{1DEE9FB8-A660-688E-EE4B-82579640413F}"/>
                </a:ext>
              </a:extLst>
            </p:cNvPr>
            <p:cNvGrpSpPr/>
            <p:nvPr/>
          </p:nvGrpSpPr>
          <p:grpSpPr>
            <a:xfrm>
              <a:off x="6674901" y="3904352"/>
              <a:ext cx="670777" cy="670777"/>
              <a:chOff x="0" y="0"/>
              <a:chExt cx="812800" cy="812800"/>
            </a:xfrm>
          </p:grpSpPr>
          <p:sp>
            <p:nvSpPr>
              <p:cNvPr id="31" name="Freeform 28">
                <a:extLst>
                  <a:ext uri="{FF2B5EF4-FFF2-40B4-BE49-F238E27FC236}">
                    <a16:creationId xmlns:a16="http://schemas.microsoft.com/office/drawing/2014/main" xmlns="" id="{CB7BD5EA-76D5-B41D-678A-03A137528291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DE602A"/>
              </a:solidFill>
              <a:ln w="104775" cap="sq">
                <a:solidFill>
                  <a:srgbClr val="FFFFFF"/>
                </a:solidFill>
                <a:prstDash val="solid"/>
                <a:miter/>
              </a:ln>
            </p:spPr>
          </p:sp>
          <p:sp>
            <p:nvSpPr>
              <p:cNvPr id="32" name="TextBox 29">
                <a:extLst>
                  <a:ext uri="{FF2B5EF4-FFF2-40B4-BE49-F238E27FC236}">
                    <a16:creationId xmlns:a16="http://schemas.microsoft.com/office/drawing/2014/main" xmlns="" id="{4BE04433-2ECC-6B0B-F831-1E33B116CA6F}"/>
                  </a:ext>
                </a:extLst>
              </p:cNvPr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marL="0" marR="0" lvl="0" indent="0" algn="ctr" defTabSz="609539" rtl="0" eaLnBrk="1" fontAlgn="auto" latinLnBrk="0" hangingPunct="1">
                  <a:lnSpc>
                    <a:spcPts val="1773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6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36" name="TextBox 36">
              <a:extLst>
                <a:ext uri="{FF2B5EF4-FFF2-40B4-BE49-F238E27FC236}">
                  <a16:creationId xmlns:a16="http://schemas.microsoft.com/office/drawing/2014/main" xmlns="" id="{AA067911-CD6B-F498-5327-35AF96B1179A}"/>
                </a:ext>
              </a:extLst>
            </p:cNvPr>
            <p:cNvSpPr txBox="1"/>
            <p:nvPr/>
          </p:nvSpPr>
          <p:spPr>
            <a:xfrm>
              <a:off x="7345680" y="4034555"/>
              <a:ext cx="2771616" cy="41043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60953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67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AB = DC = 3cm </a:t>
              </a:r>
            </a:p>
          </p:txBody>
        </p:sp>
        <p:sp>
          <p:nvSpPr>
            <p:cNvPr id="39" name="TextBox 41">
              <a:extLst>
                <a:ext uri="{FF2B5EF4-FFF2-40B4-BE49-F238E27FC236}">
                  <a16:creationId xmlns:a16="http://schemas.microsoft.com/office/drawing/2014/main" xmlns="" id="{E899710B-9F7E-B017-DE49-06C68749C232}"/>
                </a:ext>
              </a:extLst>
            </p:cNvPr>
            <p:cNvSpPr txBox="1"/>
            <p:nvPr/>
          </p:nvSpPr>
          <p:spPr>
            <a:xfrm>
              <a:off x="6819653" y="3928457"/>
              <a:ext cx="418705" cy="48994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609539" rtl="0" eaLnBrk="1" fontAlgn="auto" latinLnBrk="0" hangingPunct="1">
                <a:lnSpc>
                  <a:spcPts val="4395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67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B</a:t>
              </a:r>
            </a:p>
          </p:txBody>
        </p:sp>
      </p:grpSp>
      <p:pic>
        <p:nvPicPr>
          <p:cNvPr id="49" name="Picture 48">
            <a:extLst>
              <a:ext uri="{FF2B5EF4-FFF2-40B4-BE49-F238E27FC236}">
                <a16:creationId xmlns:a16="http://schemas.microsoft.com/office/drawing/2014/main" xmlns="" id="{83803983-4D1F-1886-DA12-C05EBC01553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9920" y="902212"/>
            <a:ext cx="4642606" cy="228352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8EED150-767D-0F85-85C6-1575834FB08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76153" y="345440"/>
            <a:ext cx="890728" cy="993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069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14:pan dir="u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indefinite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D61805FE-F4B8-89FA-B008-9FB0A4F1061C}"/>
              </a:ext>
            </a:extLst>
          </p:cNvPr>
          <p:cNvSpPr txBox="1"/>
          <p:nvPr/>
        </p:nvSpPr>
        <p:spPr>
          <a:xfrm>
            <a:off x="1544319" y="1605343"/>
            <a:ext cx="9059334" cy="16447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vi-VN" sz="3600" b="1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 bài học hôm nay, em học được những kiến thức gì?</a:t>
            </a:r>
            <a:endParaRPr lang="vi-VN" sz="3600" dirty="0">
              <a:latin typeface="UTM Avo" panose="02040603050506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ogle Shape;192;p6">
            <a:hlinkClick r:id="rId4"/>
            <a:extLst>
              <a:ext uri="{FF2B5EF4-FFF2-40B4-BE49-F238E27FC236}">
                <a16:creationId xmlns:a16="http://schemas.microsoft.com/office/drawing/2014/main" xmlns="" id="{20FA50A5-A308-62EA-76E5-12E7B3DBF5D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662693" y="2657109"/>
            <a:ext cx="2866614" cy="18799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2813;p56">
            <a:extLst>
              <a:ext uri="{FF2B5EF4-FFF2-40B4-BE49-F238E27FC236}">
                <a16:creationId xmlns:a16="http://schemas.microsoft.com/office/drawing/2014/main" xmlns="" id="{E69692BD-BC2E-8764-1FB9-E2B67904CC66}"/>
              </a:ext>
            </a:extLst>
          </p:cNvPr>
          <p:cNvGrpSpPr/>
          <p:nvPr/>
        </p:nvGrpSpPr>
        <p:grpSpPr>
          <a:xfrm>
            <a:off x="1713475" y="2162361"/>
            <a:ext cx="3142799" cy="1746026"/>
            <a:chOff x="2475929" y="1409100"/>
            <a:chExt cx="4192200" cy="2329036"/>
          </a:xfrm>
          <a:solidFill>
            <a:schemeClr val="accent2"/>
          </a:solidFill>
        </p:grpSpPr>
        <p:grpSp>
          <p:nvGrpSpPr>
            <p:cNvPr id="3" name="Google Shape;2814;p56">
              <a:extLst>
                <a:ext uri="{FF2B5EF4-FFF2-40B4-BE49-F238E27FC236}">
                  <a16:creationId xmlns:a16="http://schemas.microsoft.com/office/drawing/2014/main" xmlns="" id="{048B393E-0D61-67A3-ADC7-EE9D1ED0BF06}"/>
                </a:ext>
              </a:extLst>
            </p:cNvPr>
            <p:cNvGrpSpPr/>
            <p:nvPr/>
          </p:nvGrpSpPr>
          <p:grpSpPr>
            <a:xfrm>
              <a:off x="2475929" y="1409100"/>
              <a:ext cx="4192200" cy="2329036"/>
              <a:chOff x="2475929" y="1409100"/>
              <a:chExt cx="4192200" cy="2329036"/>
            </a:xfrm>
            <a:grpFill/>
          </p:grpSpPr>
          <p:sp>
            <p:nvSpPr>
              <p:cNvPr id="5" name="Google Shape;2815;p56">
                <a:extLst>
                  <a:ext uri="{FF2B5EF4-FFF2-40B4-BE49-F238E27FC236}">
                    <a16:creationId xmlns:a16="http://schemas.microsoft.com/office/drawing/2014/main" xmlns="" id="{589BA6D3-58CD-4488-0E38-241396A859D2}"/>
                  </a:ext>
                </a:extLst>
              </p:cNvPr>
              <p:cNvSpPr/>
              <p:nvPr/>
            </p:nvSpPr>
            <p:spPr>
              <a:xfrm>
                <a:off x="2475929" y="3556636"/>
                <a:ext cx="4192200" cy="181500"/>
              </a:xfrm>
              <a:prstGeom prst="roundRect">
                <a:avLst>
                  <a:gd name="adj" fmla="val 24076"/>
                </a:avLst>
              </a:prstGeom>
              <a:grpFill/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" name="Google Shape;2816;p56">
                <a:extLst>
                  <a:ext uri="{FF2B5EF4-FFF2-40B4-BE49-F238E27FC236}">
                    <a16:creationId xmlns:a16="http://schemas.microsoft.com/office/drawing/2014/main" xmlns="" id="{B65DD50C-70E0-7EDB-24FA-941214C9FFD6}"/>
                  </a:ext>
                </a:extLst>
              </p:cNvPr>
              <p:cNvSpPr/>
              <p:nvPr/>
            </p:nvSpPr>
            <p:spPr>
              <a:xfrm>
                <a:off x="2769475" y="1409100"/>
                <a:ext cx="3605100" cy="2147700"/>
              </a:xfrm>
              <a:prstGeom prst="roundRect">
                <a:avLst>
                  <a:gd name="adj" fmla="val 6101"/>
                </a:avLst>
              </a:prstGeom>
              <a:solidFill>
                <a:schemeClr val="accent2">
                  <a:lumMod val="20000"/>
                  <a:lumOff val="80000"/>
                </a:schemeClr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" name="Google Shape;2817;p56">
                <a:extLst>
                  <a:ext uri="{FF2B5EF4-FFF2-40B4-BE49-F238E27FC236}">
                    <a16:creationId xmlns:a16="http://schemas.microsoft.com/office/drawing/2014/main" xmlns="" id="{FB6A8CAD-52F1-BA2B-B14F-27C3962D8EE3}"/>
                  </a:ext>
                </a:extLst>
              </p:cNvPr>
              <p:cNvSpPr/>
              <p:nvPr/>
            </p:nvSpPr>
            <p:spPr>
              <a:xfrm>
                <a:off x="4208075" y="3556625"/>
                <a:ext cx="727800" cy="80100"/>
              </a:xfrm>
              <a:prstGeom prst="roundRect">
                <a:avLst>
                  <a:gd name="adj" fmla="val 50000"/>
                </a:avLst>
              </a:prstGeom>
              <a:grpFill/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" name="Google Shape;2818;p56">
              <a:extLst>
                <a:ext uri="{FF2B5EF4-FFF2-40B4-BE49-F238E27FC236}">
                  <a16:creationId xmlns:a16="http://schemas.microsoft.com/office/drawing/2014/main" xmlns="" id="{2514CB88-3925-82C9-D82D-B1ACE5295585}"/>
                </a:ext>
              </a:extLst>
            </p:cNvPr>
            <p:cNvSpPr/>
            <p:nvPr/>
          </p:nvSpPr>
          <p:spPr>
            <a:xfrm>
              <a:off x="4540627" y="1472528"/>
              <a:ext cx="62700" cy="62700"/>
            </a:xfrm>
            <a:prstGeom prst="ellipse">
              <a:avLst/>
            </a:prstGeom>
            <a:grp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" name="Google Shape;2813;p56">
            <a:extLst>
              <a:ext uri="{FF2B5EF4-FFF2-40B4-BE49-F238E27FC236}">
                <a16:creationId xmlns:a16="http://schemas.microsoft.com/office/drawing/2014/main" xmlns="" id="{27ADE279-C5C1-7CC0-5017-7885514F0142}"/>
              </a:ext>
            </a:extLst>
          </p:cNvPr>
          <p:cNvGrpSpPr/>
          <p:nvPr/>
        </p:nvGrpSpPr>
        <p:grpSpPr>
          <a:xfrm>
            <a:off x="7127445" y="2162361"/>
            <a:ext cx="3142799" cy="1746026"/>
            <a:chOff x="2475929" y="1409100"/>
            <a:chExt cx="4192200" cy="2329036"/>
          </a:xfrm>
          <a:solidFill>
            <a:schemeClr val="accent2"/>
          </a:solidFill>
        </p:grpSpPr>
        <p:grpSp>
          <p:nvGrpSpPr>
            <p:cNvPr id="9" name="Google Shape;2814;p56">
              <a:extLst>
                <a:ext uri="{FF2B5EF4-FFF2-40B4-BE49-F238E27FC236}">
                  <a16:creationId xmlns:a16="http://schemas.microsoft.com/office/drawing/2014/main" xmlns="" id="{A269A6B1-B4A6-6610-A88B-5D216F3DBBDC}"/>
                </a:ext>
              </a:extLst>
            </p:cNvPr>
            <p:cNvGrpSpPr/>
            <p:nvPr/>
          </p:nvGrpSpPr>
          <p:grpSpPr>
            <a:xfrm>
              <a:off x="2475929" y="1409100"/>
              <a:ext cx="4192200" cy="2329036"/>
              <a:chOff x="2475929" y="1409100"/>
              <a:chExt cx="4192200" cy="2329036"/>
            </a:xfrm>
            <a:grpFill/>
          </p:grpSpPr>
          <p:sp>
            <p:nvSpPr>
              <p:cNvPr id="11" name="Google Shape;2815;p56">
                <a:extLst>
                  <a:ext uri="{FF2B5EF4-FFF2-40B4-BE49-F238E27FC236}">
                    <a16:creationId xmlns:a16="http://schemas.microsoft.com/office/drawing/2014/main" xmlns="" id="{3B511914-1266-F264-819F-B468EB2ABDC3}"/>
                  </a:ext>
                </a:extLst>
              </p:cNvPr>
              <p:cNvSpPr/>
              <p:nvPr/>
            </p:nvSpPr>
            <p:spPr>
              <a:xfrm>
                <a:off x="2475929" y="3556636"/>
                <a:ext cx="4192200" cy="181500"/>
              </a:xfrm>
              <a:prstGeom prst="roundRect">
                <a:avLst>
                  <a:gd name="adj" fmla="val 24076"/>
                </a:avLst>
              </a:prstGeom>
              <a:grpFill/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" name="Google Shape;2816;p56">
                <a:extLst>
                  <a:ext uri="{FF2B5EF4-FFF2-40B4-BE49-F238E27FC236}">
                    <a16:creationId xmlns:a16="http://schemas.microsoft.com/office/drawing/2014/main" xmlns="" id="{ED4E6027-345B-9D64-FD71-BFD717CCB28E}"/>
                  </a:ext>
                </a:extLst>
              </p:cNvPr>
              <p:cNvSpPr/>
              <p:nvPr/>
            </p:nvSpPr>
            <p:spPr>
              <a:xfrm>
                <a:off x="2769475" y="1409100"/>
                <a:ext cx="3605100" cy="2147700"/>
              </a:xfrm>
              <a:prstGeom prst="roundRect">
                <a:avLst>
                  <a:gd name="adj" fmla="val 6101"/>
                </a:avLst>
              </a:prstGeom>
              <a:solidFill>
                <a:schemeClr val="accent2">
                  <a:lumMod val="20000"/>
                  <a:lumOff val="80000"/>
                </a:schemeClr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3" name="Google Shape;2817;p56">
                <a:extLst>
                  <a:ext uri="{FF2B5EF4-FFF2-40B4-BE49-F238E27FC236}">
                    <a16:creationId xmlns:a16="http://schemas.microsoft.com/office/drawing/2014/main" xmlns="" id="{CA0A627C-6500-356C-4872-6FAE6EEA4950}"/>
                  </a:ext>
                </a:extLst>
              </p:cNvPr>
              <p:cNvSpPr/>
              <p:nvPr/>
            </p:nvSpPr>
            <p:spPr>
              <a:xfrm>
                <a:off x="4208075" y="3556625"/>
                <a:ext cx="727800" cy="80100"/>
              </a:xfrm>
              <a:prstGeom prst="roundRect">
                <a:avLst>
                  <a:gd name="adj" fmla="val 50000"/>
                </a:avLst>
              </a:prstGeom>
              <a:grpFill/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2818;p56">
              <a:extLst>
                <a:ext uri="{FF2B5EF4-FFF2-40B4-BE49-F238E27FC236}">
                  <a16:creationId xmlns:a16="http://schemas.microsoft.com/office/drawing/2014/main" xmlns="" id="{DA095A6C-F066-C53B-3125-2CF0CCB4EA88}"/>
                </a:ext>
              </a:extLst>
            </p:cNvPr>
            <p:cNvSpPr/>
            <p:nvPr/>
          </p:nvSpPr>
          <p:spPr>
            <a:xfrm>
              <a:off x="4540627" y="1472528"/>
              <a:ext cx="62700" cy="62700"/>
            </a:xfrm>
            <a:prstGeom prst="ellipse">
              <a:avLst/>
            </a:prstGeom>
            <a:grp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3F856922-F7CD-DBB1-8360-98888FC6C773}"/>
              </a:ext>
            </a:extLst>
          </p:cNvPr>
          <p:cNvSpPr txBox="1"/>
          <p:nvPr/>
        </p:nvSpPr>
        <p:spPr>
          <a:xfrm>
            <a:off x="2136863" y="2659452"/>
            <a:ext cx="2295940" cy="958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 err="1"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Ôn</a:t>
            </a:r>
            <a:r>
              <a:rPr lang="en-US" sz="2000" dirty="0"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tập</a:t>
            </a:r>
            <a:r>
              <a:rPr lang="en-US" sz="2000" dirty="0"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kiến</a:t>
            </a:r>
            <a:r>
              <a:rPr lang="en-US" sz="2000" dirty="0"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thức</a:t>
            </a:r>
            <a:r>
              <a:rPr lang="en-US" sz="2000" dirty="0"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đã</a:t>
            </a:r>
            <a:r>
              <a:rPr lang="en-US" sz="2000" dirty="0"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học</a:t>
            </a:r>
            <a:endParaRPr lang="x-none" sz="2000" dirty="0">
              <a:latin typeface="UTM Avo" panose="020406030505060202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120C22F3-1D2F-D176-A30B-05C34ECD1318}"/>
              </a:ext>
            </a:extLst>
          </p:cNvPr>
          <p:cNvSpPr txBox="1"/>
          <p:nvPr/>
        </p:nvSpPr>
        <p:spPr>
          <a:xfrm>
            <a:off x="7574338" y="2633889"/>
            <a:ext cx="2295940" cy="9585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Hoàn </a:t>
            </a:r>
            <a:r>
              <a:rPr lang="en-US" sz="2000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20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0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r>
              <a:rPr lang="en-US" sz="20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0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VBT</a:t>
            </a:r>
            <a:endParaRPr lang="x-none" sz="2000" dirty="0">
              <a:effectLst/>
              <a:latin typeface="UTM Avo" panose="02040603050506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3EAC2217-DE0E-9730-2CDC-B02D6F5790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01723" y="1767029"/>
            <a:ext cx="932769" cy="93276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BC15673D-FC98-7274-A138-1139896D38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07966" y="1657802"/>
            <a:ext cx="932769" cy="932769"/>
          </a:xfrm>
          <a:prstGeom prst="rect">
            <a:avLst/>
          </a:prstGeom>
        </p:spPr>
      </p:pic>
      <p:grpSp>
        <p:nvGrpSpPr>
          <p:cNvPr id="18" name="Google Shape;2813;p56">
            <a:extLst>
              <a:ext uri="{FF2B5EF4-FFF2-40B4-BE49-F238E27FC236}">
                <a16:creationId xmlns:a16="http://schemas.microsoft.com/office/drawing/2014/main" xmlns="" id="{303C0D4B-5E2F-7700-F4F3-05B10209836D}"/>
              </a:ext>
            </a:extLst>
          </p:cNvPr>
          <p:cNvGrpSpPr/>
          <p:nvPr/>
        </p:nvGrpSpPr>
        <p:grpSpPr>
          <a:xfrm>
            <a:off x="3785240" y="4319773"/>
            <a:ext cx="4377347" cy="1746026"/>
            <a:chOff x="2475929" y="1409100"/>
            <a:chExt cx="4192200" cy="2329036"/>
          </a:xfrm>
          <a:solidFill>
            <a:schemeClr val="accent2"/>
          </a:solidFill>
        </p:grpSpPr>
        <p:grpSp>
          <p:nvGrpSpPr>
            <p:cNvPr id="19" name="Google Shape;2814;p56">
              <a:extLst>
                <a:ext uri="{FF2B5EF4-FFF2-40B4-BE49-F238E27FC236}">
                  <a16:creationId xmlns:a16="http://schemas.microsoft.com/office/drawing/2014/main" xmlns="" id="{94F565BC-3A87-0007-3D01-EFB0918E72B6}"/>
                </a:ext>
              </a:extLst>
            </p:cNvPr>
            <p:cNvGrpSpPr/>
            <p:nvPr/>
          </p:nvGrpSpPr>
          <p:grpSpPr>
            <a:xfrm>
              <a:off x="2475929" y="1409100"/>
              <a:ext cx="4192200" cy="2329036"/>
              <a:chOff x="2475929" y="1409100"/>
              <a:chExt cx="4192200" cy="2329036"/>
            </a:xfrm>
            <a:grpFill/>
          </p:grpSpPr>
          <p:sp>
            <p:nvSpPr>
              <p:cNvPr id="21" name="Google Shape;2815;p56">
                <a:extLst>
                  <a:ext uri="{FF2B5EF4-FFF2-40B4-BE49-F238E27FC236}">
                    <a16:creationId xmlns:a16="http://schemas.microsoft.com/office/drawing/2014/main" xmlns="" id="{F90D5895-1CC6-9704-3E0B-C1C92EDA448B}"/>
                  </a:ext>
                </a:extLst>
              </p:cNvPr>
              <p:cNvSpPr/>
              <p:nvPr/>
            </p:nvSpPr>
            <p:spPr>
              <a:xfrm>
                <a:off x="2475929" y="3556636"/>
                <a:ext cx="4192200" cy="181500"/>
              </a:xfrm>
              <a:prstGeom prst="roundRect">
                <a:avLst>
                  <a:gd name="adj" fmla="val 24076"/>
                </a:avLst>
              </a:prstGeom>
              <a:grpFill/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2816;p56">
                <a:extLst>
                  <a:ext uri="{FF2B5EF4-FFF2-40B4-BE49-F238E27FC236}">
                    <a16:creationId xmlns:a16="http://schemas.microsoft.com/office/drawing/2014/main" xmlns="" id="{4378A2A1-1F50-C6F0-F9DB-83E18DA504CA}"/>
                  </a:ext>
                </a:extLst>
              </p:cNvPr>
              <p:cNvSpPr/>
              <p:nvPr/>
            </p:nvSpPr>
            <p:spPr>
              <a:xfrm>
                <a:off x="2769475" y="1409100"/>
                <a:ext cx="3605100" cy="2147700"/>
              </a:xfrm>
              <a:prstGeom prst="roundRect">
                <a:avLst>
                  <a:gd name="adj" fmla="val 6101"/>
                </a:avLst>
              </a:prstGeom>
              <a:solidFill>
                <a:schemeClr val="accent2">
                  <a:lumMod val="20000"/>
                  <a:lumOff val="80000"/>
                </a:schemeClr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2817;p56">
                <a:extLst>
                  <a:ext uri="{FF2B5EF4-FFF2-40B4-BE49-F238E27FC236}">
                    <a16:creationId xmlns:a16="http://schemas.microsoft.com/office/drawing/2014/main" xmlns="" id="{AF510153-6472-BEC2-F21B-2651A3A8AC9B}"/>
                  </a:ext>
                </a:extLst>
              </p:cNvPr>
              <p:cNvSpPr/>
              <p:nvPr/>
            </p:nvSpPr>
            <p:spPr>
              <a:xfrm>
                <a:off x="4208075" y="3556625"/>
                <a:ext cx="727800" cy="80100"/>
              </a:xfrm>
              <a:prstGeom prst="roundRect">
                <a:avLst>
                  <a:gd name="adj" fmla="val 50000"/>
                </a:avLst>
              </a:prstGeom>
              <a:grpFill/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0" name="Google Shape;2818;p56">
              <a:extLst>
                <a:ext uri="{FF2B5EF4-FFF2-40B4-BE49-F238E27FC236}">
                  <a16:creationId xmlns:a16="http://schemas.microsoft.com/office/drawing/2014/main" xmlns="" id="{D3BB1711-8ECA-77B9-EED5-89C3C1A2B234}"/>
                </a:ext>
              </a:extLst>
            </p:cNvPr>
            <p:cNvSpPr/>
            <p:nvPr/>
          </p:nvSpPr>
          <p:spPr>
            <a:xfrm>
              <a:off x="4540627" y="1472528"/>
              <a:ext cx="62700" cy="62700"/>
            </a:xfrm>
            <a:prstGeom prst="ellipse">
              <a:avLst/>
            </a:prstGeom>
            <a:grp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103B4FF0-0060-7213-8AE0-5E2B9063B8DF}"/>
              </a:ext>
            </a:extLst>
          </p:cNvPr>
          <p:cNvSpPr txBox="1"/>
          <p:nvPr/>
        </p:nvSpPr>
        <p:spPr>
          <a:xfrm>
            <a:off x="4245362" y="4596674"/>
            <a:ext cx="3479566" cy="955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000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 và chuẩn bị trước</a:t>
            </a:r>
            <a:endParaRPr lang="en-US" sz="2000" dirty="0">
              <a:latin typeface="UTM Avo" panose="02040603050506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2000" b="1" dirty="0">
                <a:latin typeface="UTM Avo" panose="02040603050506020204" pitchFamily="18" charset="0"/>
                <a:cs typeface="Arial" panose="020B0604020202020204" pitchFamily="34" charset="0"/>
              </a:rPr>
              <a:t>Bài 66: Hình </a:t>
            </a:r>
            <a:r>
              <a:rPr lang="en-US" sz="2000" b="1" dirty="0" err="1">
                <a:latin typeface="UTM Avo" panose="02040603050506020204" pitchFamily="18" charset="0"/>
                <a:cs typeface="Arial" panose="020B0604020202020204" pitchFamily="34" charset="0"/>
              </a:rPr>
              <a:t>thoi</a:t>
            </a:r>
            <a:r>
              <a:rPr lang="en-US" sz="20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endParaRPr lang="vi-VN" sz="2000" b="1" dirty="0">
              <a:latin typeface="UTM Avo" panose="02040603050506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CD64170D-490C-3E5D-5924-72599EB4DC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38333" y="3600900"/>
            <a:ext cx="932769" cy="93276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2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CE6E330-4835-4469-5F4E-A179485A0F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5463" y="2704488"/>
            <a:ext cx="10503205" cy="285633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5D7CC6D3-D8A9-3E00-0B2D-0315C3AD90BF}"/>
              </a:ext>
            </a:extLst>
          </p:cNvPr>
          <p:cNvSpPr txBox="1"/>
          <p:nvPr/>
        </p:nvSpPr>
        <p:spPr>
          <a:xfrm>
            <a:off x="1339204" y="1754479"/>
            <a:ext cx="102194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700" dirty="0">
                <a:latin typeface="UTM Avo" panose="02040603050506020204" pitchFamily="18" charset="0"/>
              </a:rPr>
              <a:t>Em </a:t>
            </a:r>
            <a:r>
              <a:rPr lang="en-US" sz="2700" dirty="0" err="1">
                <a:latin typeface="UTM Avo" panose="02040603050506020204" pitchFamily="18" charset="0"/>
              </a:rPr>
              <a:t>hãy</a:t>
            </a:r>
            <a:r>
              <a:rPr lang="en-US" sz="2700" dirty="0">
                <a:latin typeface="UTM Avo" panose="02040603050506020204" pitchFamily="18" charset="0"/>
              </a:rPr>
              <a:t> </a:t>
            </a:r>
            <a:r>
              <a:rPr lang="en-US" sz="2700" dirty="0" err="1">
                <a:latin typeface="UTM Avo" panose="02040603050506020204" pitchFamily="18" charset="0"/>
              </a:rPr>
              <a:t>kể</a:t>
            </a:r>
            <a:r>
              <a:rPr lang="en-US" sz="2700" dirty="0">
                <a:latin typeface="UTM Avo" panose="02040603050506020204" pitchFamily="18" charset="0"/>
              </a:rPr>
              <a:t> </a:t>
            </a:r>
            <a:r>
              <a:rPr lang="en-US" sz="2700" dirty="0" err="1">
                <a:latin typeface="UTM Avo" panose="02040603050506020204" pitchFamily="18" charset="0"/>
              </a:rPr>
              <a:t>tên</a:t>
            </a:r>
            <a:r>
              <a:rPr lang="en-US" sz="2700" dirty="0">
                <a:latin typeface="UTM Avo" panose="02040603050506020204" pitchFamily="18" charset="0"/>
              </a:rPr>
              <a:t> </a:t>
            </a:r>
            <a:r>
              <a:rPr lang="en-US" sz="2700" dirty="0" err="1">
                <a:latin typeface="UTM Avo" panose="02040603050506020204" pitchFamily="18" charset="0"/>
              </a:rPr>
              <a:t>các</a:t>
            </a:r>
            <a:r>
              <a:rPr lang="en-US" sz="2700" dirty="0">
                <a:latin typeface="UTM Avo" panose="02040603050506020204" pitchFamily="18" charset="0"/>
              </a:rPr>
              <a:t> </a:t>
            </a:r>
            <a:r>
              <a:rPr lang="en-US" sz="2700" dirty="0" err="1">
                <a:latin typeface="UTM Avo" panose="02040603050506020204" pitchFamily="18" charset="0"/>
              </a:rPr>
              <a:t>hình</a:t>
            </a:r>
            <a:r>
              <a:rPr lang="en-US" sz="2700" dirty="0">
                <a:latin typeface="UTM Avo" panose="02040603050506020204" pitchFamily="18" charset="0"/>
              </a:rPr>
              <a:t> </a:t>
            </a:r>
            <a:r>
              <a:rPr lang="en-US" sz="2700" dirty="0" err="1">
                <a:latin typeface="UTM Avo" panose="02040603050506020204" pitchFamily="18" charset="0"/>
              </a:rPr>
              <a:t>có</a:t>
            </a:r>
            <a:r>
              <a:rPr lang="en-US" sz="2700" dirty="0">
                <a:latin typeface="UTM Avo" panose="02040603050506020204" pitchFamily="18" charset="0"/>
              </a:rPr>
              <a:t> </a:t>
            </a:r>
            <a:r>
              <a:rPr lang="en-US" sz="2700" dirty="0" err="1">
                <a:latin typeface="UTM Avo" panose="02040603050506020204" pitchFamily="18" charset="0"/>
              </a:rPr>
              <a:t>trong</a:t>
            </a:r>
            <a:r>
              <a:rPr lang="en-US" sz="2700" dirty="0">
                <a:latin typeface="UTM Avo" panose="02040603050506020204" pitchFamily="18" charset="0"/>
              </a:rPr>
              <a:t> </a:t>
            </a:r>
            <a:r>
              <a:rPr lang="en-US" sz="2700" dirty="0" err="1">
                <a:latin typeface="UTM Avo" panose="02040603050506020204" pitchFamily="18" charset="0"/>
              </a:rPr>
              <a:t>cánh</a:t>
            </a:r>
            <a:r>
              <a:rPr lang="en-US" sz="2700" dirty="0">
                <a:latin typeface="UTM Avo" panose="02040603050506020204" pitchFamily="18" charset="0"/>
              </a:rPr>
              <a:t> </a:t>
            </a:r>
            <a:r>
              <a:rPr lang="en-US" sz="2700" dirty="0" err="1">
                <a:latin typeface="UTM Avo" panose="02040603050506020204" pitchFamily="18" charset="0"/>
              </a:rPr>
              <a:t>cửa</a:t>
            </a:r>
            <a:r>
              <a:rPr lang="en-US" sz="2700" dirty="0">
                <a:latin typeface="UTM Avo" panose="02040603050506020204" pitchFamily="18" charset="0"/>
              </a:rPr>
              <a:t> </a:t>
            </a:r>
            <a:r>
              <a:rPr lang="en-US" sz="2700" dirty="0" err="1">
                <a:latin typeface="UTM Avo" panose="02040603050506020204" pitchFamily="18" charset="0"/>
              </a:rPr>
              <a:t>xếp</a:t>
            </a:r>
            <a:r>
              <a:rPr lang="en-US" sz="2700" dirty="0">
                <a:latin typeface="UTM Avo" panose="02040603050506020204" pitchFamily="18" charset="0"/>
              </a:rPr>
              <a:t> </a:t>
            </a:r>
            <a:r>
              <a:rPr lang="en-US" sz="2700" dirty="0" err="1">
                <a:latin typeface="UTM Avo" panose="02040603050506020204" pitchFamily="18" charset="0"/>
              </a:rPr>
              <a:t>dưới</a:t>
            </a:r>
            <a:r>
              <a:rPr lang="en-US" sz="2700" dirty="0">
                <a:latin typeface="UTM Avo" panose="02040603050506020204" pitchFamily="18" charset="0"/>
              </a:rPr>
              <a:t> </a:t>
            </a:r>
            <a:r>
              <a:rPr lang="en-US" sz="2700" dirty="0" err="1">
                <a:latin typeface="UTM Avo" panose="02040603050506020204" pitchFamily="18" charset="0"/>
              </a:rPr>
              <a:t>đây</a:t>
            </a:r>
            <a:r>
              <a:rPr lang="en-US" sz="2700" dirty="0">
                <a:latin typeface="UTM Avo" panose="02040603050506020204" pitchFamily="18" charset="0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8B4E38A-6175-D85B-950E-253896D8548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68842"/>
          <a:stretch/>
        </p:blipFill>
        <p:spPr>
          <a:xfrm>
            <a:off x="263225" y="2253720"/>
            <a:ext cx="11665550" cy="2022188"/>
          </a:xfrm>
          <a:prstGeom prst="rect">
            <a:avLst/>
          </a:prstGeom>
        </p:spPr>
      </p:pic>
      <p:sp>
        <p:nvSpPr>
          <p:cNvPr id="5" name="TextBox 13">
            <a:extLst>
              <a:ext uri="{FF2B5EF4-FFF2-40B4-BE49-F238E27FC236}">
                <a16:creationId xmlns:a16="http://schemas.microsoft.com/office/drawing/2014/main" xmlns="" id="{61CD5447-E442-F3BA-216A-BD07422F5E40}"/>
              </a:ext>
            </a:extLst>
          </p:cNvPr>
          <p:cNvSpPr txBox="1"/>
          <p:nvPr/>
        </p:nvSpPr>
        <p:spPr>
          <a:xfrm>
            <a:off x="2915365" y="4499155"/>
            <a:ext cx="6238461" cy="5548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dirty="0">
                <a:solidFill>
                  <a:schemeClr val="accent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Đây </a:t>
            </a:r>
            <a:r>
              <a:rPr lang="en-US" sz="2800" dirty="0" err="1">
                <a:solidFill>
                  <a:schemeClr val="accent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là</a:t>
            </a:r>
            <a:r>
              <a:rPr lang="en-US" sz="2800" dirty="0">
                <a:solidFill>
                  <a:schemeClr val="accent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solidFill>
                  <a:schemeClr val="accent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hình</a:t>
            </a:r>
            <a:r>
              <a:rPr lang="en-US" sz="2800" dirty="0">
                <a:solidFill>
                  <a:schemeClr val="accent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bình</a:t>
            </a:r>
            <a:r>
              <a:rPr lang="en-US" sz="2800" dirty="0">
                <a:solidFill>
                  <a:schemeClr val="accent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hành</a:t>
            </a:r>
            <a:endParaRPr lang="en-US" sz="2800" dirty="0">
              <a:solidFill>
                <a:schemeClr val="accent1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AAA12595-D914-D7B2-7C8A-7CAE9490A987}"/>
              </a:ext>
            </a:extLst>
          </p:cNvPr>
          <p:cNvGrpSpPr/>
          <p:nvPr/>
        </p:nvGrpSpPr>
        <p:grpSpPr>
          <a:xfrm>
            <a:off x="9909544" y="892494"/>
            <a:ext cx="2147702" cy="1147142"/>
            <a:chOff x="9909544" y="892494"/>
            <a:chExt cx="2147702" cy="1147142"/>
          </a:xfrm>
        </p:grpSpPr>
        <p:pic>
          <p:nvPicPr>
            <p:cNvPr id="1026" name="Picture 2">
              <a:hlinkClick r:id="rId5"/>
              <a:extLst>
                <a:ext uri="{FF2B5EF4-FFF2-40B4-BE49-F238E27FC236}">
                  <a16:creationId xmlns:a16="http://schemas.microsoft.com/office/drawing/2014/main" xmlns="" id="{D23CE059-57D7-0F3C-572B-233A9CE2D87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73979" y="892494"/>
              <a:ext cx="1005840" cy="6962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13">
              <a:extLst>
                <a:ext uri="{FF2B5EF4-FFF2-40B4-BE49-F238E27FC236}">
                  <a16:creationId xmlns:a16="http://schemas.microsoft.com/office/drawing/2014/main" xmlns="" id="{CD92848D-B465-D11D-7001-98CEDCE65A30}"/>
                </a:ext>
              </a:extLst>
            </p:cNvPr>
            <p:cNvSpPr txBox="1"/>
            <p:nvPr/>
          </p:nvSpPr>
          <p:spPr>
            <a:xfrm>
              <a:off x="9909544" y="1678062"/>
              <a:ext cx="2147702" cy="36157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1800" b="1" dirty="0" err="1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Ấn</a:t>
              </a:r>
              <a:r>
                <a:rPr lang="en-US" sz="1800" b="1" dirty="0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1800" b="1" dirty="0" err="1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để</a:t>
              </a:r>
              <a:r>
                <a:rPr lang="en-US" sz="1800" b="1" dirty="0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1800" b="1" dirty="0" err="1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xem</a:t>
              </a:r>
              <a:r>
                <a:rPr lang="en-US" sz="1800" b="1" dirty="0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video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1087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13">
            <a:extLst>
              <a:ext uri="{FF2B5EF4-FFF2-40B4-BE49-F238E27FC236}">
                <a16:creationId xmlns:a16="http://schemas.microsoft.com/office/drawing/2014/main" xmlns="" id="{61CD5447-E442-F3BA-216A-BD07422F5E40}"/>
              </a:ext>
            </a:extLst>
          </p:cNvPr>
          <p:cNvSpPr txBox="1"/>
          <p:nvPr/>
        </p:nvSpPr>
        <p:spPr>
          <a:xfrm>
            <a:off x="5712608" y="1926781"/>
            <a:ext cx="5710135" cy="27699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Hình </a:t>
            </a:r>
            <a:r>
              <a:rPr lang="en-US" sz="2000" b="1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bình</a:t>
            </a:r>
            <a:r>
              <a:rPr lang="en-US" sz="2000" b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hành</a:t>
            </a:r>
            <a:r>
              <a:rPr lang="en-US" sz="2000" b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ABCD </a:t>
            </a:r>
            <a:r>
              <a:rPr lang="en-US" sz="2000" b="1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có</a:t>
            </a:r>
            <a:r>
              <a:rPr lang="en-US" sz="2000" b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 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AB </a:t>
            </a:r>
            <a:r>
              <a:rPr lang="en-US" sz="20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và</a:t>
            </a:r>
            <a:r>
              <a:rPr lang="en-US" sz="20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CD </a:t>
            </a:r>
            <a:r>
              <a:rPr lang="en-US" sz="20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là</a:t>
            </a:r>
            <a:r>
              <a:rPr lang="en-US" sz="20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hai</a:t>
            </a:r>
            <a:r>
              <a:rPr lang="en-US" sz="20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cạnh</a:t>
            </a:r>
            <a:r>
              <a:rPr lang="en-US" sz="20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đối</a:t>
            </a:r>
            <a:r>
              <a:rPr lang="en-US" sz="20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diện</a:t>
            </a:r>
            <a:r>
              <a:rPr lang="en-US" sz="200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,                    </a:t>
            </a:r>
            <a:endParaRPr lang="en-US" sz="2000" smtClean="0">
              <a:solidFill>
                <a:schemeClr val="tx1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smtClean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AD </a:t>
            </a:r>
            <a:r>
              <a:rPr lang="en-US" sz="20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và</a:t>
            </a:r>
            <a:r>
              <a:rPr lang="en-US" sz="20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BC </a:t>
            </a:r>
            <a:r>
              <a:rPr lang="en-US" sz="20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là</a:t>
            </a:r>
            <a:r>
              <a:rPr lang="en-US" sz="20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hai</a:t>
            </a:r>
            <a:r>
              <a:rPr lang="en-US" sz="20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cạnh</a:t>
            </a:r>
            <a:r>
              <a:rPr lang="en-US" sz="20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đối</a:t>
            </a:r>
            <a:r>
              <a:rPr lang="en-US" sz="20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diện</a:t>
            </a:r>
            <a:r>
              <a:rPr lang="en-US" sz="20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Cạnh</a:t>
            </a:r>
            <a:r>
              <a:rPr lang="en-US" sz="20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AB song </a:t>
            </a:r>
            <a:r>
              <a:rPr lang="en-US" sz="20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song</a:t>
            </a:r>
            <a:r>
              <a:rPr lang="en-US" sz="20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với</a:t>
            </a:r>
            <a:r>
              <a:rPr lang="en-US" sz="20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cạnh</a:t>
            </a:r>
            <a:r>
              <a:rPr lang="en-US" sz="20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DC</a:t>
            </a:r>
            <a:r>
              <a:rPr lang="en-US" sz="200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.                      </a:t>
            </a:r>
            <a:endParaRPr lang="en-US" sz="2000" smtClean="0">
              <a:solidFill>
                <a:schemeClr val="tx1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smtClean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Cạnh </a:t>
            </a:r>
            <a:r>
              <a:rPr lang="en-US" sz="20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AD song </a:t>
            </a:r>
            <a:r>
              <a:rPr lang="en-US" sz="20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song</a:t>
            </a:r>
            <a:r>
              <a:rPr lang="en-US" sz="20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với</a:t>
            </a:r>
            <a:r>
              <a:rPr lang="en-US" sz="20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cạnh</a:t>
            </a:r>
            <a:r>
              <a:rPr lang="en-US" sz="20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BC.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AB = DC </a:t>
            </a:r>
            <a:r>
              <a:rPr lang="en-US" sz="20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và</a:t>
            </a:r>
            <a:r>
              <a:rPr lang="en-US" sz="20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AD = BC.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23BC19F-3401-8C3B-786A-4B3777F5B32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82" t="48126" r="59395" b="16501"/>
          <a:stretch/>
        </p:blipFill>
        <p:spPr>
          <a:xfrm>
            <a:off x="695760" y="2050589"/>
            <a:ext cx="4671878" cy="2588177"/>
          </a:xfrm>
          <a:prstGeom prst="rect">
            <a:avLst/>
          </a:prstGeom>
        </p:spPr>
      </p:pic>
      <p:sp>
        <p:nvSpPr>
          <p:cNvPr id="8" name="TextBox 13">
            <a:extLst>
              <a:ext uri="{FF2B5EF4-FFF2-40B4-BE49-F238E27FC236}">
                <a16:creationId xmlns:a16="http://schemas.microsoft.com/office/drawing/2014/main" xmlns="" id="{377030D7-B0C6-96D6-448E-93BB429A6365}"/>
              </a:ext>
            </a:extLst>
          </p:cNvPr>
          <p:cNvSpPr txBox="1"/>
          <p:nvPr/>
        </p:nvSpPr>
        <p:spPr>
          <a:xfrm>
            <a:off x="711200" y="5240304"/>
            <a:ext cx="5080000" cy="102951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Hình </a:t>
            </a:r>
            <a:r>
              <a:rPr lang="en-US" sz="2400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bình</a:t>
            </a:r>
            <a:r>
              <a:rPr lang="en-US" sz="2400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hành</a:t>
            </a:r>
            <a:r>
              <a:rPr lang="en-US" sz="2400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có</a:t>
            </a:r>
            <a:r>
              <a:rPr lang="en-US" sz="2400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hai</a:t>
            </a:r>
            <a:r>
              <a:rPr lang="en-US" sz="2400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cặp</a:t>
            </a:r>
            <a:r>
              <a:rPr lang="en-US" sz="2400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cạnh</a:t>
            </a:r>
            <a:r>
              <a:rPr lang="en-US" sz="2400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đối</a:t>
            </a:r>
            <a:r>
              <a:rPr lang="en-US" sz="2400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diện</a:t>
            </a:r>
            <a:r>
              <a:rPr lang="en-US" sz="2400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song song </a:t>
            </a:r>
            <a:r>
              <a:rPr lang="en-US" sz="2400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và</a:t>
            </a:r>
            <a:r>
              <a:rPr lang="en-US" sz="2400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bằng</a:t>
            </a:r>
            <a:r>
              <a:rPr lang="en-US" sz="2400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nhau</a:t>
            </a:r>
            <a:r>
              <a:rPr lang="en-US" sz="2400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CC1F3368-5DA4-0DEE-CE07-A7A684134EDA}"/>
              </a:ext>
            </a:extLst>
          </p:cNvPr>
          <p:cNvGrpSpPr/>
          <p:nvPr/>
        </p:nvGrpSpPr>
        <p:grpSpPr>
          <a:xfrm>
            <a:off x="9909544" y="892494"/>
            <a:ext cx="2147702" cy="1147142"/>
            <a:chOff x="9909544" y="892494"/>
            <a:chExt cx="2147702" cy="1147142"/>
          </a:xfrm>
        </p:grpSpPr>
        <p:pic>
          <p:nvPicPr>
            <p:cNvPr id="10" name="Picture 2">
              <a:hlinkClick r:id="rId5"/>
              <a:extLst>
                <a:ext uri="{FF2B5EF4-FFF2-40B4-BE49-F238E27FC236}">
                  <a16:creationId xmlns:a16="http://schemas.microsoft.com/office/drawing/2014/main" xmlns="" id="{BF2F866B-18E6-C6B2-5C14-1DF6793BE64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73979" y="892494"/>
              <a:ext cx="1005840" cy="6962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Box 13">
              <a:extLst>
                <a:ext uri="{FF2B5EF4-FFF2-40B4-BE49-F238E27FC236}">
                  <a16:creationId xmlns:a16="http://schemas.microsoft.com/office/drawing/2014/main" xmlns="" id="{DB868A1C-31A9-BF3F-938E-788D1D4D8ECB}"/>
                </a:ext>
              </a:extLst>
            </p:cNvPr>
            <p:cNvSpPr txBox="1"/>
            <p:nvPr/>
          </p:nvSpPr>
          <p:spPr>
            <a:xfrm>
              <a:off x="9909544" y="1678062"/>
              <a:ext cx="2147702" cy="36157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1800" b="1" dirty="0" err="1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Ấn</a:t>
              </a:r>
              <a:r>
                <a:rPr lang="en-US" sz="1800" b="1" dirty="0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1800" b="1" dirty="0" err="1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để</a:t>
              </a:r>
              <a:r>
                <a:rPr lang="en-US" sz="1800" b="1" dirty="0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1800" b="1" dirty="0" err="1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xem</a:t>
              </a:r>
              <a:r>
                <a:rPr lang="en-US" sz="1800" b="1" dirty="0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video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00517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28423" y="99943"/>
            <a:ext cx="10089535" cy="677869"/>
          </a:xfrm>
        </p:spPr>
        <p:txBody>
          <a:bodyPr>
            <a:normAutofit/>
          </a:bodyPr>
          <a:lstStyle/>
          <a:p>
            <a:pPr algn="l"/>
            <a:r>
              <a:rPr lang="en-US" sz="36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Sự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khác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giữa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hình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bình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hành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va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̀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hình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chư</a:t>
            </a:r>
            <a:r>
              <a:rPr lang="en-US" sz="36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̃ </a:t>
            </a:r>
            <a:r>
              <a:rPr lang="en-US" sz="36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nhật?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Parallelogram 3"/>
          <p:cNvSpPr/>
          <p:nvPr/>
        </p:nvSpPr>
        <p:spPr>
          <a:xfrm>
            <a:off x="2365685" y="1607127"/>
            <a:ext cx="2757055" cy="1524000"/>
          </a:xfrm>
          <a:prstGeom prst="parallelogram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err="1"/>
              <a:t>Hình</a:t>
            </a:r>
            <a:r>
              <a:rPr lang="en-US" sz="2000" dirty="0"/>
              <a:t> </a:t>
            </a:r>
            <a:r>
              <a:rPr lang="en-US" sz="2000" dirty="0" err="1"/>
              <a:t>bình</a:t>
            </a:r>
            <a:r>
              <a:rPr lang="en-US" sz="2000" dirty="0"/>
              <a:t> </a:t>
            </a:r>
            <a:r>
              <a:rPr lang="en-US" sz="2000" dirty="0" err="1"/>
              <a:t>hành</a:t>
            </a:r>
            <a:endParaRPr lang="en-US" sz="2000" dirty="0"/>
          </a:p>
        </p:txBody>
      </p:sp>
      <p:sp>
        <p:nvSpPr>
          <p:cNvPr id="5" name="Rectangle 4"/>
          <p:cNvSpPr/>
          <p:nvPr/>
        </p:nvSpPr>
        <p:spPr>
          <a:xfrm>
            <a:off x="6096000" y="1504950"/>
            <a:ext cx="2583873" cy="153785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err="1"/>
              <a:t>Hình</a:t>
            </a:r>
            <a:r>
              <a:rPr lang="en-US" sz="2000" dirty="0"/>
              <a:t> </a:t>
            </a:r>
            <a:r>
              <a:rPr lang="en-US" sz="2000" dirty="0" err="1"/>
              <a:t>chư</a:t>
            </a:r>
            <a:r>
              <a:rPr lang="en-US" sz="2000" dirty="0"/>
              <a:t>̃ </a:t>
            </a:r>
            <a:r>
              <a:rPr lang="en-US" sz="2000" dirty="0" err="1"/>
              <a:t>nhật</a:t>
            </a:r>
            <a:endParaRPr lang="en-US" sz="2000" dirty="0"/>
          </a:p>
        </p:txBody>
      </p:sp>
      <p:sp>
        <p:nvSpPr>
          <p:cNvPr id="6" name="Rectangle 5"/>
          <p:cNvSpPr/>
          <p:nvPr/>
        </p:nvSpPr>
        <p:spPr>
          <a:xfrm>
            <a:off x="6096000" y="2876437"/>
            <a:ext cx="152400" cy="166254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="" xmlns:a16="http://schemas.microsoft.com/office/drawing/2014/main" id="{37A18BE5-98B2-4E45-A962-D934996833A3}"/>
              </a:ext>
            </a:extLst>
          </p:cNvPr>
          <p:cNvSpPr txBox="1">
            <a:spLocks/>
          </p:cNvSpPr>
          <p:nvPr/>
        </p:nvSpPr>
        <p:spPr>
          <a:xfrm>
            <a:off x="1524000" y="3584863"/>
            <a:ext cx="752475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Giống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nhật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đều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cặp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cạnh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diện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song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song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nhau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="" xmlns:a16="http://schemas.microsoft.com/office/drawing/2014/main" id="{14106D76-57A6-45D8-93AF-0337FA2E99A0}"/>
              </a:ext>
            </a:extLst>
          </p:cNvPr>
          <p:cNvSpPr txBox="1">
            <a:spLocks/>
          </p:cNvSpPr>
          <p:nvPr/>
        </p:nvSpPr>
        <p:spPr>
          <a:xfrm>
            <a:off x="1498600" y="4414178"/>
            <a:ext cx="7524750" cy="1143000"/>
          </a:xfrm>
          <a:prstGeom prst="rect">
            <a:avLst/>
          </a:prstGeom>
        </p:spPr>
        <p:txBody>
          <a:bodyPr anchor="b">
            <a:normAutofit fontScale="97500"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300" kern="1200">
                <a:solidFill>
                  <a:srgbClr val="495A74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495A74"/>
                </a:solidFill>
                <a:latin typeface="Gill Sans MT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495A74"/>
                </a:solidFill>
                <a:latin typeface="Gill Sans MT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495A74"/>
                </a:solidFill>
                <a:latin typeface="Gill Sans MT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495A74"/>
                </a:solidFill>
                <a:latin typeface="Gill Sans MT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495A74"/>
                </a:solidFill>
                <a:latin typeface="Gill Sans MT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495A74"/>
                </a:solidFill>
                <a:latin typeface="Gill Sans MT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495A74"/>
                </a:solidFill>
                <a:latin typeface="Gill Sans MT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495A74"/>
                </a:solidFill>
                <a:latin typeface="Gill Sans MT" pitchFamily="34" charset="0"/>
              </a:defRPr>
            </a:lvl9pPr>
            <a:extLst/>
          </a:lstStyle>
          <a:p>
            <a:r>
              <a:rPr lang="en-US" sz="2800" dirty="0" err="1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800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800" dirty="0" err="1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góc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vuông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2800" b="1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Hình</a:t>
            </a:r>
            <a:r>
              <a:rPr lang="en-US" sz="2800" b="1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chữ</a:t>
            </a:r>
            <a:r>
              <a:rPr lang="en-US" sz="2800" b="1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nhật</a:t>
            </a:r>
            <a:r>
              <a:rPr lang="en-US" sz="2800" b="1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có</a:t>
            </a:r>
            <a:r>
              <a:rPr lang="en-US" sz="2800" b="1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bốn</a:t>
            </a:r>
            <a:r>
              <a:rPr lang="en-US" sz="2800" b="1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góc</a:t>
            </a:r>
            <a:r>
              <a:rPr lang="en-US" sz="2800" b="1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vuông</a:t>
            </a:r>
            <a:r>
              <a:rPr lang="en-US" sz="28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94536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5.55112E-17 1.48148E-6 L 5.55112E-17 -0.0722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5" grpId="0" animBg="1"/>
      <p:bldP spid="6" grpId="0" animBg="1"/>
      <p:bldP spid="7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192;p6">
            <a:hlinkClick r:id="rId4"/>
            <a:extLst>
              <a:ext uri="{FF2B5EF4-FFF2-40B4-BE49-F238E27FC236}">
                <a16:creationId xmlns:a16="http://schemas.microsoft.com/office/drawing/2014/main" xmlns="" id="{BD9DDD8A-4219-3460-9898-0A4D55E17A15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662693" y="2657109"/>
            <a:ext cx="2866614" cy="18799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631EC15C-4F50-D363-C3AD-A6E17BA196A9}"/>
              </a:ext>
            </a:extLst>
          </p:cNvPr>
          <p:cNvSpPr/>
          <p:nvPr/>
        </p:nvSpPr>
        <p:spPr>
          <a:xfrm>
            <a:off x="812800" y="1706880"/>
            <a:ext cx="640080" cy="457200"/>
          </a:xfrm>
          <a:prstGeom prst="round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chemeClr val="tx1"/>
                </a:solidFill>
                <a:latin typeface="UTM Avo" panose="02040603050506020204" pitchFamily="18" charset="0"/>
              </a:rPr>
              <a:t>01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9CCE4AAE-802D-2A1C-CF78-C08FCD693EF5}"/>
              </a:ext>
            </a:extLst>
          </p:cNvPr>
          <p:cNvSpPr txBox="1"/>
          <p:nvPr/>
        </p:nvSpPr>
        <p:spPr>
          <a:xfrm>
            <a:off x="1514704" y="1628602"/>
            <a:ext cx="9749925" cy="574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de-DE" sz="2400" b="1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 các hình sau, hình nào là hình bình hành?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9077884C-FA73-C1D7-BD26-997B20E2EE3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886"/>
          <a:stretch/>
        </p:blipFill>
        <p:spPr>
          <a:xfrm>
            <a:off x="564629" y="2397644"/>
            <a:ext cx="6820543" cy="259418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8DFE0E73-9F50-54B7-A21E-800FB18A33EF}"/>
              </a:ext>
            </a:extLst>
          </p:cNvPr>
          <p:cNvSpPr txBox="1"/>
          <p:nvPr/>
        </p:nvSpPr>
        <p:spPr>
          <a:xfrm>
            <a:off x="7518400" y="2397644"/>
            <a:ext cx="4412343" cy="19634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81019" indent="-381019" algn="just">
              <a:lnSpc>
                <a:spcPct val="150000"/>
              </a:lnSpc>
              <a:spcAft>
                <a:spcPts val="667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Các </a:t>
            </a:r>
            <a:r>
              <a:rPr lang="en-US" sz="20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en-US" sz="20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ABCD, RSTU </a:t>
            </a:r>
            <a:r>
              <a:rPr lang="en-US" sz="20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20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những</a:t>
            </a:r>
            <a:r>
              <a:rPr lang="en-US" sz="20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en-US" sz="20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bình</a:t>
            </a:r>
            <a:r>
              <a:rPr lang="en-US" sz="20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hành</a:t>
            </a:r>
            <a:r>
              <a:rPr lang="en-US" sz="20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x-none" sz="2000" dirty="0">
              <a:latin typeface="UTM Avo" panose="020406030505060202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81019" indent="-381019" algn="just">
              <a:lnSpc>
                <a:spcPct val="150000"/>
              </a:lnSpc>
              <a:spcAft>
                <a:spcPts val="667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Các </a:t>
            </a:r>
            <a:r>
              <a:rPr lang="en-US" sz="20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en-US" sz="20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EGHK, MNPQ </a:t>
            </a:r>
            <a:r>
              <a:rPr lang="en-US" sz="20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không</a:t>
            </a:r>
            <a:r>
              <a:rPr lang="en-US" sz="20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phải</a:t>
            </a:r>
            <a:r>
              <a:rPr lang="en-US" sz="20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20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en-US" sz="20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bình</a:t>
            </a:r>
            <a:r>
              <a:rPr lang="en-US" sz="20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hành</a:t>
            </a:r>
            <a:r>
              <a:rPr lang="en-US" sz="20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x-none" sz="2000" dirty="0">
              <a:latin typeface="UTM Avo" panose="020406030505060202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6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7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2104</TotalTime>
  <Words>640</Words>
  <Application>Microsoft Office PowerPoint</Application>
  <PresentationFormat>Widescreen</PresentationFormat>
  <Paragraphs>86</Paragraphs>
  <Slides>27</Slides>
  <Notes>18</Notes>
  <HiddenSlides>5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27</vt:i4>
      </vt:variant>
    </vt:vector>
  </HeadingPairs>
  <TitlesOfParts>
    <vt:vector size="36" baseType="lpstr">
      <vt:lpstr>Calibri</vt:lpstr>
      <vt:lpstr>Times New Roman</vt:lpstr>
      <vt:lpstr>Arial</vt:lpstr>
      <vt:lpstr>UTM Avo</vt:lpstr>
      <vt:lpstr>1_Office Theme</vt:lpstr>
      <vt:lpstr>Office Theme</vt:lpstr>
      <vt:lpstr>6_Office Theme</vt:lpstr>
      <vt:lpstr>7_Office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Sự khác nhau giữa hình bình hành và hình chữ nhật?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Dell</cp:lastModifiedBy>
  <cp:revision>40</cp:revision>
  <dcterms:created xsi:type="dcterms:W3CDTF">2023-10-24T04:45:10Z</dcterms:created>
  <dcterms:modified xsi:type="dcterms:W3CDTF">2025-02-27T14:02:58Z</dcterms:modified>
</cp:coreProperties>
</file>