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66" r:id="rId4"/>
    <p:sldId id="2677" r:id="rId6"/>
    <p:sldId id="2669" r:id="rId7"/>
    <p:sldId id="2678" r:id="rId8"/>
    <p:sldId id="2679" r:id="rId9"/>
    <p:sldId id="2680" r:id="rId10"/>
    <p:sldId id="2681" r:id="rId11"/>
    <p:sldId id="2671" r:id="rId12"/>
    <p:sldId id="2682" r:id="rId13"/>
    <p:sldId id="2683" r:id="rId14"/>
    <p:sldId id="2684" r:id="rId15"/>
    <p:sldId id="2685" r:id="rId16"/>
    <p:sldId id="2686" r:id="rId17"/>
    <p:sldId id="2687" r:id="rId18"/>
    <p:sldId id="2688" r:id="rId19"/>
    <p:sldId id="2689" r:id="rId20"/>
    <p:sldId id="26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4FA"/>
    <a:srgbClr val="EF7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658D8-3C1A-4526-8445-629BC3DD4F1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2C5F0-1E5C-4266-8D7E-11D9C2E8D0E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Comparison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email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525" y="314325"/>
            <a:ext cx="1600200" cy="1600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7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7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9982041" y="2719705"/>
            <a:ext cx="2222803" cy="3545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2843" y="3304754"/>
            <a:ext cx="1771603" cy="3249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104276" y="5015433"/>
            <a:ext cx="2864935" cy="1487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95043" y="1033211"/>
            <a:ext cx="1399401" cy="1146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09" y="2099616"/>
            <a:ext cx="4171535" cy="4339583"/>
          </a:xfrm>
          <a:prstGeom prst="rect">
            <a:avLst/>
          </a:prstGeom>
        </p:spPr>
      </p:pic>
      <p:pic>
        <p:nvPicPr>
          <p:cNvPr id="18" name="图片 1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1093442" y="83021"/>
            <a:ext cx="1399401" cy="1146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30887" y="606630"/>
            <a:ext cx="8071804" cy="26458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4661" y="2029833"/>
            <a:ext cx="7590178" cy="31031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762" y="862012"/>
            <a:ext cx="10106025" cy="1895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3925" y="3076575"/>
            <a:ext cx="10553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 sát bảng số liệu thống kê trên: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Trả lời các câu hỏi: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Ngày nào có nhiều học sinh đi xe buýt đến trường nhất? Ngày nào có ít học sinh đi xe buýt đến trường nhất?</a:t>
            </a:r>
            <a:endParaRPr lang="vi-VN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9374" y="1638301"/>
            <a:ext cx="1276351" cy="895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8"/>
          <p:cNvSpPr/>
          <p:nvPr/>
        </p:nvSpPr>
        <p:spPr>
          <a:xfrm>
            <a:off x="1038226" y="5076825"/>
            <a:ext cx="9991724" cy="1276350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Tư có nhiều HS đi xe nhất, Thứ Sáu có ít HS đi xe nhất.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6874" y="1638301"/>
            <a:ext cx="1276351" cy="895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762" y="862012"/>
            <a:ext cx="10106025" cy="1895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3925" y="3076575"/>
            <a:ext cx="1055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 sát bảng số liệu thống kê trên: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Em hãy đặt thêm câu hỏi từ thông tin có được trong bảng số liệu thống kê trên.</a:t>
            </a:r>
            <a:endParaRPr lang="vi-VN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8"/>
          <p:cNvSpPr/>
          <p:nvPr/>
        </p:nvSpPr>
        <p:spPr>
          <a:xfrm>
            <a:off x="1257301" y="4610100"/>
            <a:ext cx="9991724" cy="1333500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Ba có bao nhiêu học sinh đi xe buýt đến trường?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9550" y="497873"/>
            <a:ext cx="971550" cy="837543"/>
            <a:chOff x="666750" y="573242"/>
            <a:chExt cx="971550" cy="837543"/>
          </a:xfrm>
        </p:grpSpPr>
        <p:sp>
          <p:nvSpPr>
            <p:cNvPr id="3" name="Isosceles Triangle 2"/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500" y="82151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47776" y="590632"/>
            <a:ext cx="1032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 Thảo được phân công ghi lại nhiệt độ vào lúc 10 giờ sáng của tất cả các ngày trong một tuần như ở bảng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950" y="1819275"/>
            <a:ext cx="7524750" cy="1962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9625" y="3762375"/>
            <a:ext cx="10763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2400" b="1" i="0" dirty="0">
                <a:solidFill>
                  <a:srgbClr val="000000"/>
                </a:solidFill>
                <a:effectLst/>
              </a:rPr>
              <a:t>Quan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sát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bảng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liệu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thống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kê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trên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và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trả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lời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các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câu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hỏi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:</a:t>
            </a:r>
            <a:endParaRPr lang="en-US" sz="2400" b="1" i="0" dirty="0">
              <a:solidFill>
                <a:srgbClr val="000000"/>
              </a:solidFill>
              <a:effectLst/>
            </a:endParaRPr>
          </a:p>
          <a:p>
            <a:pPr algn="just" latinLnBrk="0"/>
            <a:r>
              <a:rPr lang="en-US" sz="2400" b="1" i="0" dirty="0" err="1">
                <a:solidFill>
                  <a:srgbClr val="000000"/>
                </a:solidFill>
                <a:effectLst/>
              </a:rPr>
              <a:t>Vào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lúc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10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giờ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sáng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:</a:t>
            </a:r>
            <a:endParaRPr lang="en-US" sz="2400" b="1" i="0" dirty="0">
              <a:solidFill>
                <a:srgbClr val="000000"/>
              </a:solidFill>
              <a:effectLst/>
            </a:endParaRPr>
          </a:p>
          <a:p>
            <a:pPr algn="just" latinLnBrk="0"/>
            <a:r>
              <a:rPr lang="en-US" sz="2400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Ngày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thứ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Ba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nhiệt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độ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bao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nhiêu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độ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C.</a:t>
            </a:r>
            <a:endParaRPr lang="en-US" sz="2400" i="0" dirty="0">
              <a:solidFill>
                <a:srgbClr val="000000"/>
              </a:solidFill>
              <a:effectLst/>
            </a:endParaRPr>
          </a:p>
          <a:p>
            <a:pPr algn="just" latinLnBrk="0"/>
            <a:r>
              <a:rPr lang="en-US" sz="2400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Ngày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Chủ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nhật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nhiệt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độ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bao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nhiêu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độ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C?</a:t>
            </a:r>
            <a:endParaRPr lang="en-US" sz="2400" i="0" dirty="0">
              <a:solidFill>
                <a:srgbClr val="000000"/>
              </a:solidFill>
              <a:effectLst/>
            </a:endParaRPr>
          </a:p>
          <a:p>
            <a:pPr algn="just" latinLnBrk="0"/>
            <a:r>
              <a:rPr lang="en-US" sz="2400" i="0" dirty="0">
                <a:solidFill>
                  <a:srgbClr val="000000"/>
                </a:solidFill>
                <a:effectLst/>
              </a:rPr>
              <a:t>c)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Nhiệt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độ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cao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nhất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trong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tuần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bao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nhiêu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độ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C?</a:t>
            </a:r>
            <a:endParaRPr lang="en-US" sz="2400" i="0" dirty="0">
              <a:solidFill>
                <a:srgbClr val="000000"/>
              </a:solidFill>
              <a:effectLst/>
            </a:endParaRPr>
          </a:p>
          <a:p>
            <a:pPr algn="just" latinLnBrk="0"/>
            <a:r>
              <a:rPr lang="en-US" sz="2400" i="0" dirty="0">
                <a:solidFill>
                  <a:srgbClr val="000000"/>
                </a:solidFill>
                <a:effectLst/>
              </a:rPr>
              <a:t>d)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Ngày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nào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trong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tuần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có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nhiệt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độ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thấp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</a:rPr>
              <a:t>nhất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?</a:t>
            </a:r>
            <a:endParaRPr lang="en-US" sz="240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</a:rPr>
              <a:t>e)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nhiệt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độ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ngày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đầu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ngày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cuối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tuần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en-US" sz="2400" i="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9550" y="497873"/>
            <a:ext cx="971550" cy="837543"/>
            <a:chOff x="666750" y="573242"/>
            <a:chExt cx="971550" cy="837543"/>
          </a:xfrm>
        </p:grpSpPr>
        <p:sp>
          <p:nvSpPr>
            <p:cNvPr id="3" name="Isosceles Triangle 2"/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500" y="82151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47776" y="590632"/>
            <a:ext cx="1032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 Thảo được phân công ghi lại nhiệt độ vào lúc 10 giờ sáng của tất cả các ngày trong một tuần như ở bảng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950" y="1819275"/>
            <a:ext cx="7524750" cy="1962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5350" y="3952875"/>
            <a:ext cx="10115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05375" y="2371726"/>
            <a:ext cx="733426" cy="12096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8"/>
          <p:cNvSpPr/>
          <p:nvPr/>
        </p:nvSpPr>
        <p:spPr>
          <a:xfrm>
            <a:off x="1266826" y="5486400"/>
            <a:ext cx="9991724" cy="762000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thứ Ba nhiệt độ là 21 độ C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9550" y="497873"/>
            <a:ext cx="971550" cy="837543"/>
            <a:chOff x="666750" y="573242"/>
            <a:chExt cx="971550" cy="837543"/>
          </a:xfrm>
        </p:grpSpPr>
        <p:sp>
          <p:nvSpPr>
            <p:cNvPr id="3" name="Isosceles Triangle 2"/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500" y="82151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47776" y="590632"/>
            <a:ext cx="1032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 Thảo được phân công ghi lại nhiệt độ vào lúc 10 giờ sáng của tất cả các ngày trong một tuần như ở bảng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950" y="1819275"/>
            <a:ext cx="7524750" cy="1962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5350" y="3952875"/>
            <a:ext cx="10115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/>
            <a:r>
              <a:rPr lang="en-US" sz="2800" dirty="0">
                <a:solidFill>
                  <a:srgbClr val="000000"/>
                </a:solidFill>
              </a:rPr>
              <a:t>b) </a:t>
            </a:r>
            <a:r>
              <a:rPr lang="en-US" sz="2800" dirty="0" err="1">
                <a:solidFill>
                  <a:srgbClr val="000000"/>
                </a:solidFill>
              </a:rPr>
              <a:t>Ngày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Chủ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nhật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nhiệt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độ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</a:t>
            </a:r>
            <a:r>
              <a:rPr lang="en-US" sz="2800" dirty="0">
                <a:solidFill>
                  <a:srgbClr val="000000"/>
                </a:solidFill>
              </a:rPr>
              <a:t> bao </a:t>
            </a:r>
            <a:r>
              <a:rPr lang="en-US" sz="2800" dirty="0" err="1">
                <a:solidFill>
                  <a:srgbClr val="000000"/>
                </a:solidFill>
              </a:rPr>
              <a:t>nhiêu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độ</a:t>
            </a:r>
            <a:r>
              <a:rPr lang="en-US" sz="2800" dirty="0">
                <a:solidFill>
                  <a:srgbClr val="000000"/>
                </a:solidFill>
              </a:rPr>
              <a:t> C?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" name="Rounded Rectangle 18"/>
          <p:cNvSpPr/>
          <p:nvPr/>
        </p:nvSpPr>
        <p:spPr>
          <a:xfrm>
            <a:off x="1266826" y="5486400"/>
            <a:ext cx="7962899" cy="762000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Chủ nhật nhiệt độ là 27 độ C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05875" y="2400301"/>
            <a:ext cx="733426" cy="12096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9550" y="497873"/>
            <a:ext cx="971550" cy="837543"/>
            <a:chOff x="666750" y="573242"/>
            <a:chExt cx="971550" cy="837543"/>
          </a:xfrm>
        </p:grpSpPr>
        <p:sp>
          <p:nvSpPr>
            <p:cNvPr id="3" name="Isosceles Triangle 2"/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500" y="82151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47776" y="590632"/>
            <a:ext cx="1032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 Thảo được phân công ghi lại nhiệt độ vào lúc 10 giờ sáng của tất cả các ngày trong một tuần như ở bảng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950" y="1819275"/>
            <a:ext cx="7524750" cy="1962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5350" y="3952875"/>
            <a:ext cx="10115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/>
            <a:r>
              <a:rPr lang="en-US" sz="2800" dirty="0">
                <a:solidFill>
                  <a:srgbClr val="000000"/>
                </a:solidFill>
              </a:rPr>
              <a:t>c) </a:t>
            </a:r>
            <a:r>
              <a:rPr lang="en-US" sz="2800" dirty="0" err="1">
                <a:solidFill>
                  <a:srgbClr val="000000"/>
                </a:solidFill>
              </a:rPr>
              <a:t>Nhiệt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độ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nhất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tuần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</a:t>
            </a:r>
            <a:r>
              <a:rPr lang="en-US" sz="2800" dirty="0">
                <a:solidFill>
                  <a:srgbClr val="000000"/>
                </a:solidFill>
              </a:rPr>
              <a:t> bao </a:t>
            </a:r>
            <a:r>
              <a:rPr lang="en-US" sz="2800" dirty="0" err="1">
                <a:solidFill>
                  <a:srgbClr val="000000"/>
                </a:solidFill>
              </a:rPr>
              <a:t>nhiêu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độ</a:t>
            </a:r>
            <a:r>
              <a:rPr lang="en-US" sz="2800" dirty="0">
                <a:solidFill>
                  <a:srgbClr val="000000"/>
                </a:solidFill>
              </a:rPr>
              <a:t> C?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5300" y="2400301"/>
            <a:ext cx="733426" cy="12096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8"/>
          <p:cNvSpPr/>
          <p:nvPr/>
        </p:nvSpPr>
        <p:spPr>
          <a:xfrm>
            <a:off x="1266826" y="5486400"/>
            <a:ext cx="8839199" cy="762000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Nhiệt độ cao nhất trong tuần là 28 độ C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9550" y="497873"/>
            <a:ext cx="971550" cy="837543"/>
            <a:chOff x="666750" y="573242"/>
            <a:chExt cx="971550" cy="837543"/>
          </a:xfrm>
        </p:grpSpPr>
        <p:sp>
          <p:nvSpPr>
            <p:cNvPr id="3" name="Isosceles Triangle 2"/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500" y="82151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47776" y="590632"/>
            <a:ext cx="1032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 Thảo được phân công ghi lại nhiệt độ vào lúc 10 giờ sáng của tất cả các ngày trong một tuần như ở bảng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950" y="1819275"/>
            <a:ext cx="7524750" cy="1962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5350" y="3952875"/>
            <a:ext cx="10115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/>
            <a:r>
              <a:rPr lang="en-US" sz="2800" dirty="0">
                <a:solidFill>
                  <a:srgbClr val="000000"/>
                </a:solidFill>
              </a:rPr>
              <a:t>d) </a:t>
            </a:r>
            <a:r>
              <a:rPr lang="en-US" sz="2800" dirty="0" err="1">
                <a:solidFill>
                  <a:srgbClr val="000000"/>
                </a:solidFill>
              </a:rPr>
              <a:t>Ngày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nào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tuần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nhiệt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độ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thấp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nhất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4525" y="2381251"/>
            <a:ext cx="733426" cy="12096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8"/>
          <p:cNvSpPr/>
          <p:nvPr/>
        </p:nvSpPr>
        <p:spPr>
          <a:xfrm>
            <a:off x="914400" y="5486400"/>
            <a:ext cx="10791825" cy="762000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trong tuần có nhiệt độ thấp nhất là thứ Tư.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9550" y="497873"/>
            <a:ext cx="971550" cy="837543"/>
            <a:chOff x="666750" y="573242"/>
            <a:chExt cx="971550" cy="837543"/>
          </a:xfrm>
        </p:grpSpPr>
        <p:sp>
          <p:nvSpPr>
            <p:cNvPr id="3" name="Isosceles Triangle 2"/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500" y="82151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47776" y="590632"/>
            <a:ext cx="1032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 Thảo được phân công ghi lại nhiệt độ vào lúc 10 giờ sáng của tất cả các ngày trong một tuần như ở bảng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950" y="1819275"/>
            <a:ext cx="7524750" cy="1962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5350" y="3952875"/>
            <a:ext cx="10115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/>
            <a:r>
              <a:rPr lang="en-US" sz="2800" dirty="0">
                <a:solidFill>
                  <a:srgbClr val="000000"/>
                </a:solidFill>
              </a:rPr>
              <a:t>e)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xét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nhiệt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độ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những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ngày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đầu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tuần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những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ngày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cuối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tuần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8"/>
          <p:cNvSpPr/>
          <p:nvPr/>
        </p:nvSpPr>
        <p:spPr>
          <a:xfrm>
            <a:off x="800100" y="5772150"/>
            <a:ext cx="10791825" cy="762000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Nhiệt độ của những ngày cuối tuần cao hơn nhiệt độ cùa những ngày đầu tuần.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9982041" y="2719705"/>
            <a:ext cx="2222803" cy="3545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2843" y="3304754"/>
            <a:ext cx="1771603" cy="3249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104276" y="5015433"/>
            <a:ext cx="2864935" cy="1487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611428" y="953132"/>
            <a:ext cx="1399401" cy="1146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06" y="2213379"/>
            <a:ext cx="4171535" cy="4339583"/>
          </a:xfrm>
          <a:prstGeom prst="rect">
            <a:avLst/>
          </a:prstGeom>
        </p:spPr>
      </p:pic>
      <p:pic>
        <p:nvPicPr>
          <p:cNvPr id="18" name="图片 1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1093442" y="19881"/>
            <a:ext cx="1399401" cy="1146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5969" y="976675"/>
            <a:ext cx="6212362" cy="4828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0198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38250" y="593123"/>
            <a:ext cx="971550" cy="837543"/>
            <a:chOff x="666750" y="573242"/>
            <a:chExt cx="971550" cy="837543"/>
          </a:xfrm>
        </p:grpSpPr>
        <p:sp>
          <p:nvSpPr>
            <p:cNvPr id="3" name="Isosceles Triangle 2"/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500" y="82151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35402" y="621488"/>
            <a:ext cx="973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3575" y="1981200"/>
            <a:ext cx="5715000" cy="3771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3875" y="2047875"/>
            <a:ext cx="5429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ngày thứ Bảy:</a:t>
            </a:r>
            <a:endParaRPr lang="vi-VN" sz="28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latinLnBrk="0"/>
            <a:r>
              <a:rPr lang="vi-VN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Cửa hàng bán được những loại cây nào?</a:t>
            </a:r>
            <a:endParaRPr lang="vi-VN" sz="2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latinLnBrk="0"/>
            <a:r>
              <a:rPr lang="vi-VN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Cửa hàng bán được bao nhiêu cây xương rồng?</a:t>
            </a:r>
            <a:endParaRPr lang="vi-VN" sz="2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latinLnBrk="0"/>
            <a:r>
              <a:rPr lang="vi-VN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Loại cây nào cửa hàng bán được nhiều nhất?</a:t>
            </a:r>
            <a:endParaRPr lang="vi-VN" sz="2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latinLnBrk="0"/>
            <a:r>
              <a:rPr lang="vi-VN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Cửa hàng bán được số cây hoa nhài gấp mấy lần số cây hoa ly?</a:t>
            </a:r>
            <a:endParaRPr lang="vi-VN" sz="2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0198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475" y="742950"/>
            <a:ext cx="5715000" cy="3771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550" y="1066800"/>
            <a:ext cx="5429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ngày thứ Bảy: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Cửa hàng bán được những loại cây nào?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1123950"/>
            <a:ext cx="2181225" cy="2781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8"/>
          <p:cNvSpPr/>
          <p:nvPr/>
        </p:nvSpPr>
        <p:spPr>
          <a:xfrm>
            <a:off x="905678" y="3078914"/>
            <a:ext cx="4857751" cy="2750385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bán được hoa ly, hoa hồng, hoa giấy, cây xương rồng, hoa nhài.</a:t>
            </a:r>
            <a:endParaRPr lang="pt-BR" sz="4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0198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475" y="742950"/>
            <a:ext cx="5715000" cy="3771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550" y="1066800"/>
            <a:ext cx="5429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ngày thứ Bảy:</a:t>
            </a:r>
            <a:endParaRPr lang="vi-VN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Cửa hàng bán được bao nhiêu cây xương rồng?</a:t>
            </a:r>
            <a:endParaRPr lang="vi-VN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8925" y="2809874"/>
            <a:ext cx="3676650" cy="514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8"/>
          <p:cNvSpPr/>
          <p:nvPr/>
        </p:nvSpPr>
        <p:spPr>
          <a:xfrm>
            <a:off x="523875" y="3078914"/>
            <a:ext cx="5686425" cy="1540711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bán được </a:t>
            </a:r>
            <a:endParaRPr lang="en-US" sz="3600" b="1" dirty="0">
              <a:solidFill>
                <a:srgbClr val="44546A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36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x 4 = 12</a:t>
            </a:r>
            <a:r>
              <a:rPr lang="vi-VN" sz="36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xương rồng.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0198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475" y="742950"/>
            <a:ext cx="5715000" cy="3771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550" y="1066800"/>
            <a:ext cx="5429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ngày thứ Bảy: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Loại cây nào cửa hàng bán được nhiều nhất?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8449" y="1695451"/>
            <a:ext cx="4429125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8"/>
          <p:cNvSpPr/>
          <p:nvPr/>
        </p:nvSpPr>
        <p:spPr>
          <a:xfrm>
            <a:off x="676276" y="3078914"/>
            <a:ext cx="5162550" cy="1693111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hoa hồng bán được nhiều nhất 5</a:t>
            </a:r>
            <a:r>
              <a:rPr lang="en-US" sz="36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4 = 20</a:t>
            </a:r>
            <a:r>
              <a:rPr lang="vi-VN" sz="36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0198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475" y="742950"/>
            <a:ext cx="5715000" cy="3771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550" y="1066800"/>
            <a:ext cx="5429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ngày thứ Bảy: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Cửa hàng bán được số cây hoa nhài gấp mấy lần số cây hoa ly?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72249" y="1190626"/>
            <a:ext cx="3143251" cy="5524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8"/>
          <p:cNvSpPr/>
          <p:nvPr/>
        </p:nvSpPr>
        <p:spPr>
          <a:xfrm>
            <a:off x="628651" y="3612314"/>
            <a:ext cx="5162550" cy="1864561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bán được số cây hoa nhài gấp 2 lần số cây hoa ly.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7974" y="3305176"/>
            <a:ext cx="4162426" cy="5524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9550" y="497873"/>
            <a:ext cx="971550" cy="837543"/>
            <a:chOff x="666750" y="573242"/>
            <a:chExt cx="971550" cy="837543"/>
          </a:xfrm>
        </p:grpSpPr>
        <p:sp>
          <p:nvSpPr>
            <p:cNvPr id="3" name="Isosceles Triangle 2"/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500" y="82151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47776" y="590632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Số học sinh đi xe buýt đến trường ở lớp 4C của một trường tiểu học được ghi lại như sau:</a:t>
            </a:r>
            <a:endParaRPr lang="vi-VN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062" y="1871662"/>
            <a:ext cx="10106025" cy="1895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9175" y="3971925"/>
            <a:ext cx="10553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 sát bảng số liệu thống kê trên:</a:t>
            </a:r>
            <a:endParaRPr lang="vi-VN" sz="2400" b="1" i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latinLnBrk="0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Trả lời các câu hỏi:</a:t>
            </a:r>
            <a:endParaRPr lang="vi-VN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latinLnBrk="0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Thứ Hai có bao nhiêu học sinh đi xe buýt đến trường?</a:t>
            </a:r>
            <a:endParaRPr lang="vi-VN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latinLnBrk="0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Ngày nào có nhiều học sinh đi xe buýt đến trường nhất? Ngày nào có ít học sinh đi xe buýt đến trường nhất?</a:t>
            </a:r>
            <a:endParaRPr lang="vi-VN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latinLnBrk="0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Em hãy đặt thêm câu hỏi từ thông tin có được trong bảng số liệu thống kê trên.</a:t>
            </a:r>
            <a:endParaRPr lang="vi-VN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/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762" y="862012"/>
            <a:ext cx="10106025" cy="1895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3925" y="3076575"/>
            <a:ext cx="1055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 sát bảng số liệu thống kê trên: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Trả lời các câu hỏi: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Thứ Hai có bao nhiêu học sinh đi xe buýt đến trường?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8549" y="1609726"/>
            <a:ext cx="1276351" cy="895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8"/>
          <p:cNvSpPr/>
          <p:nvPr/>
        </p:nvSpPr>
        <p:spPr>
          <a:xfrm>
            <a:off x="1257301" y="4610100"/>
            <a:ext cx="9991724" cy="952500"/>
          </a:xfrm>
          <a:prstGeom prst="roundRect">
            <a:avLst>
              <a:gd name="adj" fmla="val 6988"/>
            </a:avLst>
          </a:prstGeom>
          <a:solidFill>
            <a:srgbClr val="FFFF00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Hai có 16 học sinh đi xe buýt đến trường.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3602</Words>
  <Application>WPS Presentation</Application>
  <PresentationFormat>Widescreen</PresentationFormat>
  <Paragraphs>120</Paragraphs>
  <Slides>17</Slides>
  <Notes>23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SimSun</vt:lpstr>
      <vt:lpstr>Wingdings</vt:lpstr>
      <vt:lpstr>Arial</vt:lpstr>
      <vt:lpstr>UTM Avo</vt:lpstr>
      <vt:lpstr>Cambria Math</vt:lpstr>
      <vt:lpstr>Microsoft YaHei</vt:lpstr>
      <vt:lpstr>Calibri</vt:lpstr>
      <vt:lpstr>Times New Roman</vt:lpstr>
      <vt:lpstr>.VnBlack</vt:lpstr>
      <vt:lpstr>Segoe Print</vt:lpstr>
      <vt:lpstr>Calibri</vt:lpstr>
      <vt:lpstr>Arial Unicode MS</vt:lpstr>
      <vt:lpstr>#9Slide03 Arima Madurai Black</vt:lpstr>
      <vt:lpstr>#9Slide03 Arima Madurai Black</vt:lpstr>
      <vt:lpstr>等线</vt:lpstr>
      <vt:lpstr>等线</vt:lpstr>
      <vt:lpstr>Office 主题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43</cp:revision>
  <dcterms:created xsi:type="dcterms:W3CDTF">2023-08-12T23:39:00Z</dcterms:created>
  <dcterms:modified xsi:type="dcterms:W3CDTF">2024-09-24T13:23:28Z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58A4D9DE6C31423C94AEFFD65C396D27_12</vt:lpwstr>
  </property>
  <property fmtid="{D5CDD505-2E9C-101B-9397-08002B2CF9AE}" pid="3" name="KSOProductBuildVer">
    <vt:lpwstr>1033-12.2.0.18283</vt:lpwstr>
  </property>
</Properties>
</file>