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58" r:id="rId3"/>
  </p:sldMasterIdLst>
  <p:notesMasterIdLst>
    <p:notesMasterId r:id="rId6"/>
  </p:notesMasterIdLst>
  <p:sldIdLst>
    <p:sldId id="598" r:id="rId4"/>
    <p:sldId id="621" r:id="rId5"/>
    <p:sldId id="402" r:id="rId7"/>
    <p:sldId id="579" r:id="rId8"/>
    <p:sldId id="587" r:id="rId9"/>
    <p:sldId id="588" r:id="rId10"/>
    <p:sldId id="591" r:id="rId11"/>
    <p:sldId id="595" r:id="rId12"/>
    <p:sldId id="596" r:id="rId13"/>
    <p:sldId id="597" r:id="rId14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6B9B8"/>
    <a:srgbClr val="00FF00"/>
    <a:srgbClr val="FF66CC"/>
    <a:srgbClr val="006600"/>
    <a:srgbClr val="0000FF"/>
    <a:srgbClr val="FCD5B5"/>
    <a:srgbClr val="F8CBAD"/>
    <a:srgbClr val="FFFFCC"/>
    <a:srgbClr val="51B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 panose="020F0502020204030204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/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/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/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/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110" algn="l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5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/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None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None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 sz="5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11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65455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Char char="–"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>
            <a:fillRect/>
          </a:stretch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817" y="2459504"/>
            <a:ext cx="9362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8: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LUYỆN TẬP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61" y="438121"/>
            <a:ext cx="9938739" cy="788789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226910"/>
            <a:ext cx="6962775" cy="4565335"/>
          </a:xfrm>
          <a:prstGeom prst="rect">
            <a:avLst/>
          </a:prstGeom>
        </p:spPr>
      </p:pic>
      <p:cxnSp>
        <p:nvCxnSpPr>
          <p:cNvPr id="7" name="Đường nối Thẳng 6"/>
          <p:cNvCxnSpPr/>
          <p:nvPr/>
        </p:nvCxnSpPr>
        <p:spPr>
          <a:xfrm>
            <a:off x="4538662" y="4524375"/>
            <a:ext cx="11096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3866360" y="2705745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LUYỆN TẬP 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739380" y="260858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780" y="291433"/>
            <a:ext cx="10055464" cy="755672"/>
          </a:xfrm>
          <a:prstGeom prst="rect">
            <a:avLst/>
          </a:prstGeom>
        </p:spPr>
      </p:pic>
      <p:grpSp>
        <p:nvGrpSpPr>
          <p:cNvPr id="33" name="Nhóm 32"/>
          <p:cNvGrpSpPr/>
          <p:nvPr/>
        </p:nvGrpSpPr>
        <p:grpSpPr>
          <a:xfrm>
            <a:off x="647700" y="1111185"/>
            <a:ext cx="10982325" cy="4849000"/>
            <a:chOff x="647700" y="1111185"/>
            <a:chExt cx="10982325" cy="4849000"/>
          </a:xfrm>
        </p:grpSpPr>
        <p:sp>
          <p:nvSpPr>
            <p:cNvPr id="11" name="Hộp Văn bản 10"/>
            <p:cNvSpPr txBox="1"/>
            <p:nvPr/>
          </p:nvSpPr>
          <p:spPr>
            <a:xfrm>
              <a:off x="647700" y="1362478"/>
              <a:ext cx="2809875" cy="8002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465 399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12" name="Hộp Văn bản 11"/>
            <p:cNvSpPr txBox="1"/>
            <p:nvPr/>
          </p:nvSpPr>
          <p:spPr>
            <a:xfrm>
              <a:off x="647700" y="2643471"/>
              <a:ext cx="2809875" cy="8002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10 000 000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13" name="Hộp Văn bản 12"/>
            <p:cNvSpPr txBox="1"/>
            <p:nvPr/>
          </p:nvSpPr>
          <p:spPr>
            <a:xfrm>
              <a:off x="647700" y="3817808"/>
              <a:ext cx="2809874" cy="8002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568 384 000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14" name="Hộp Văn bản 13"/>
            <p:cNvSpPr txBox="1"/>
            <p:nvPr/>
          </p:nvSpPr>
          <p:spPr>
            <a:xfrm>
              <a:off x="4924425" y="1111185"/>
              <a:ext cx="6619874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15" name="Hộp Văn bản 14"/>
            <p:cNvSpPr txBox="1"/>
            <p:nvPr/>
          </p:nvSpPr>
          <p:spPr>
            <a:xfrm>
              <a:off x="657224" y="5001267"/>
              <a:ext cx="2809875" cy="8002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1 000 000 000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18" name="Hộp Văn bản 17"/>
            <p:cNvSpPr txBox="1"/>
            <p:nvPr/>
          </p:nvSpPr>
          <p:spPr>
            <a:xfrm>
              <a:off x="4924425" y="2283284"/>
              <a:ext cx="6696075" cy="11695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19" name="Hộp Văn bản 18"/>
            <p:cNvSpPr txBox="1"/>
            <p:nvPr/>
          </p:nvSpPr>
          <p:spPr>
            <a:xfrm>
              <a:off x="4962526" y="3816773"/>
              <a:ext cx="6657974" cy="11695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  <p:sp>
          <p:nvSpPr>
            <p:cNvPr id="20" name="Hộp Văn bản 19"/>
            <p:cNvSpPr txBox="1"/>
            <p:nvPr/>
          </p:nvSpPr>
          <p:spPr>
            <a:xfrm>
              <a:off x="4972051" y="5221521"/>
              <a:ext cx="6657974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</p:grpSp>
      <p:cxnSp>
        <p:nvCxnSpPr>
          <p:cNvPr id="22" name="Đường kết nối Mũi tên Thẳng 21"/>
          <p:cNvCxnSpPr>
            <a:stCxn id="11" idx="3"/>
            <a:endCxn id="18" idx="1"/>
          </p:cNvCxnSpPr>
          <p:nvPr/>
        </p:nvCxnSpPr>
        <p:spPr>
          <a:xfrm>
            <a:off x="3457575" y="1762588"/>
            <a:ext cx="1466850" cy="1105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Đường kết nối Mũi tên Thẳng 22"/>
          <p:cNvCxnSpPr>
            <a:stCxn id="15" idx="3"/>
            <a:endCxn id="14" idx="1"/>
          </p:cNvCxnSpPr>
          <p:nvPr/>
        </p:nvCxnSpPr>
        <p:spPr>
          <a:xfrm flipV="1">
            <a:off x="3467099" y="1480517"/>
            <a:ext cx="1457326" cy="3920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Đường kết nối Mũi tên Thẳng 25"/>
          <p:cNvCxnSpPr>
            <a:endCxn id="20" idx="1"/>
          </p:cNvCxnSpPr>
          <p:nvPr/>
        </p:nvCxnSpPr>
        <p:spPr>
          <a:xfrm>
            <a:off x="3457575" y="3167538"/>
            <a:ext cx="1514476" cy="2423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Đường kết nối Mũi tên Thẳng 27"/>
          <p:cNvCxnSpPr>
            <a:endCxn id="19" idx="1"/>
          </p:cNvCxnSpPr>
          <p:nvPr/>
        </p:nvCxnSpPr>
        <p:spPr>
          <a:xfrm>
            <a:off x="3476623" y="4303240"/>
            <a:ext cx="1485903" cy="98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1172" y="316151"/>
            <a:ext cx="10317853" cy="1806097"/>
          </a:xfrm>
          <a:prstGeom prst="rect">
            <a:avLst/>
          </a:prstGeom>
        </p:spPr>
      </p:pic>
      <p:sp>
        <p:nvSpPr>
          <p:cNvPr id="17" name="Hộp Văn bản 16"/>
          <p:cNvSpPr txBox="1"/>
          <p:nvPr/>
        </p:nvSpPr>
        <p:spPr>
          <a:xfrm>
            <a:off x="1019175" y="2295525"/>
            <a:ext cx="1051559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Chín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sáu</a:t>
            </a:r>
            <a:r>
              <a:rPr lang="en-US" sz="2800" dirty="0"/>
              <a:t> </a:t>
            </a:r>
            <a:r>
              <a:rPr lang="en-US" sz="2800" dirty="0" err="1"/>
              <a:t>mươi</a:t>
            </a:r>
            <a:r>
              <a:rPr lang="en-US" sz="2800" dirty="0"/>
              <a:t> </a:t>
            </a:r>
            <a:r>
              <a:rPr lang="en-US" sz="2800" dirty="0" err="1"/>
              <a:t>bảy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:………….. </a:t>
            </a:r>
            <a:r>
              <a:rPr lang="en-US" sz="2800" dirty="0" err="1"/>
              <a:t>có</a:t>
            </a:r>
            <a:r>
              <a:rPr lang="en-US" sz="2800" dirty="0"/>
              <a:t> ……   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mươi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:…………... </a:t>
            </a:r>
            <a:r>
              <a:rPr lang="en-US" sz="2800" dirty="0" err="1"/>
              <a:t>có</a:t>
            </a:r>
            <a:r>
              <a:rPr lang="en-US" sz="2800" dirty="0"/>
              <a:t> ………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r>
              <a:rPr lang="en-US" sz="2800" dirty="0"/>
              <a:t>:……………  </a:t>
            </a:r>
            <a:r>
              <a:rPr lang="en-US" sz="2800" dirty="0" err="1"/>
              <a:t>có</a:t>
            </a:r>
            <a:r>
              <a:rPr lang="en-US" sz="2800" dirty="0"/>
              <a:t> ……   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Hai </a:t>
            </a:r>
            <a:r>
              <a:rPr lang="en-US" sz="2800" dirty="0" err="1"/>
              <a:t>mươi</a:t>
            </a:r>
            <a:r>
              <a:rPr lang="en-US" sz="2800" dirty="0"/>
              <a:t> </a:t>
            </a:r>
            <a:r>
              <a:rPr lang="en-US" sz="2800" dirty="0" err="1"/>
              <a:t>bảy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nghìn</a:t>
            </a:r>
            <a:r>
              <a:rPr lang="en-US" sz="2800" dirty="0"/>
              <a:t>:…………   </a:t>
            </a:r>
            <a:r>
              <a:rPr lang="en-US" sz="2800" dirty="0" err="1"/>
              <a:t>có</a:t>
            </a:r>
            <a:r>
              <a:rPr lang="en-US" sz="2800" dirty="0"/>
              <a:t>…….. 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23" name="Hình chữ nhật 22"/>
          <p:cNvSpPr/>
          <p:nvPr/>
        </p:nvSpPr>
        <p:spPr>
          <a:xfrm>
            <a:off x="5895974" y="2384763"/>
            <a:ext cx="1609726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967 000 000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4" name="Hình chữ nhật 23"/>
          <p:cNvSpPr/>
          <p:nvPr/>
        </p:nvSpPr>
        <p:spPr>
          <a:xfrm>
            <a:off x="2140191" y="3683676"/>
            <a:ext cx="1847852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1 000 000 000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5" name="Hình chữ nhật 24"/>
          <p:cNvSpPr/>
          <p:nvPr/>
        </p:nvSpPr>
        <p:spPr>
          <a:xfrm>
            <a:off x="5589708" y="3045501"/>
            <a:ext cx="1609726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444 000 000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6" name="Hình chữ nhật 25"/>
          <p:cNvSpPr/>
          <p:nvPr/>
        </p:nvSpPr>
        <p:spPr>
          <a:xfrm>
            <a:off x="6769893" y="4331377"/>
            <a:ext cx="1609726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27 500 000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7" name="Hình chữ nhật 26"/>
          <p:cNvSpPr/>
          <p:nvPr/>
        </p:nvSpPr>
        <p:spPr>
          <a:xfrm>
            <a:off x="8098629" y="2403696"/>
            <a:ext cx="966788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8" name="Hình chữ nhật 27"/>
          <p:cNvSpPr/>
          <p:nvPr/>
        </p:nvSpPr>
        <p:spPr>
          <a:xfrm>
            <a:off x="7840726" y="3092666"/>
            <a:ext cx="966788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9" name="Hình chữ nhật 28"/>
          <p:cNvSpPr/>
          <p:nvPr/>
        </p:nvSpPr>
        <p:spPr>
          <a:xfrm>
            <a:off x="4555329" y="3683675"/>
            <a:ext cx="966788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10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0" name="Hình chữ nhật 29"/>
          <p:cNvSpPr/>
          <p:nvPr/>
        </p:nvSpPr>
        <p:spPr>
          <a:xfrm>
            <a:off x="8892776" y="4321850"/>
            <a:ext cx="966788" cy="638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Nhóm 67"/>
          <p:cNvGrpSpPr/>
          <p:nvPr/>
        </p:nvGrpSpPr>
        <p:grpSpPr>
          <a:xfrm>
            <a:off x="1015948" y="1526487"/>
            <a:ext cx="10724447" cy="995143"/>
            <a:chOff x="1015948" y="1526487"/>
            <a:chExt cx="10724447" cy="995143"/>
          </a:xfrm>
        </p:grpSpPr>
        <p:grpSp>
          <p:nvGrpSpPr>
            <p:cNvPr id="5" name="Group 25"/>
            <p:cNvGrpSpPr/>
            <p:nvPr/>
          </p:nvGrpSpPr>
          <p:grpSpPr>
            <a:xfrm>
              <a:off x="1015948" y="1526487"/>
              <a:ext cx="10724447" cy="995143"/>
              <a:chOff x="1478352" y="5224462"/>
              <a:chExt cx="15133248" cy="995143"/>
            </a:xfrm>
          </p:grpSpPr>
          <p:cxnSp>
            <p:nvCxnSpPr>
              <p:cNvPr id="6" name="Straight Arrow Connector 2"/>
              <p:cNvCxnSpPr/>
              <p:nvPr/>
            </p:nvCxnSpPr>
            <p:spPr>
              <a:xfrm flipV="1">
                <a:off x="1772094" y="5507365"/>
                <a:ext cx="14839506" cy="138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3"/>
              <p:cNvSpPr txBox="1"/>
              <p:nvPr/>
            </p:nvSpPr>
            <p:spPr>
              <a:xfrm>
                <a:off x="1478352" y="5761488"/>
                <a:ext cx="1747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8294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6 0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00 000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4"/>
              <p:cNvCxnSpPr/>
              <p:nvPr/>
            </p:nvCxnSpPr>
            <p:spPr>
              <a:xfrm>
                <a:off x="2114106" y="5224462"/>
                <a:ext cx="0" cy="5334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6"/>
              <p:cNvCxnSpPr/>
              <p:nvPr/>
            </p:nvCxnSpPr>
            <p:spPr>
              <a:xfrm>
                <a:off x="4284761" y="5396637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8"/>
              <p:cNvCxnSpPr/>
              <p:nvPr/>
            </p:nvCxnSpPr>
            <p:spPr>
              <a:xfrm>
                <a:off x="6324600" y="5368856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9"/>
              <p:cNvCxnSpPr/>
              <p:nvPr/>
            </p:nvCxnSpPr>
            <p:spPr>
              <a:xfrm>
                <a:off x="8493647" y="5383989"/>
                <a:ext cx="0" cy="27701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1"/>
              <p:cNvCxnSpPr/>
              <p:nvPr/>
            </p:nvCxnSpPr>
            <p:spPr>
              <a:xfrm>
                <a:off x="10363200" y="5368856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2"/>
              <p:cNvCxnSpPr/>
              <p:nvPr/>
            </p:nvCxnSpPr>
            <p:spPr>
              <a:xfrm>
                <a:off x="12433717" y="5383989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4"/>
              <p:cNvCxnSpPr/>
              <p:nvPr/>
            </p:nvCxnSpPr>
            <p:spPr>
              <a:xfrm>
                <a:off x="14458506" y="5368856"/>
                <a:ext cx="0" cy="277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5"/>
              <p:cNvSpPr txBox="1"/>
              <p:nvPr/>
            </p:nvSpPr>
            <p:spPr>
              <a:xfrm>
                <a:off x="13848519" y="5819495"/>
                <a:ext cx="2743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82943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00 000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3"/>
            <p:cNvSpPr txBox="1"/>
            <p:nvPr/>
          </p:nvSpPr>
          <p:spPr>
            <a:xfrm>
              <a:off x="2486280" y="2097610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4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0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7 0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00 000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Hình chữ nhật 43"/>
          <p:cNvSpPr/>
          <p:nvPr/>
        </p:nvSpPr>
        <p:spPr>
          <a:xfrm>
            <a:off x="4290396" y="2090607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45" name="Hình chữ nhật 44"/>
          <p:cNvSpPr/>
          <p:nvPr/>
        </p:nvSpPr>
        <p:spPr>
          <a:xfrm>
            <a:off x="5842893" y="2085965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46" name="Hình chữ nhật 45"/>
          <p:cNvSpPr/>
          <p:nvPr/>
        </p:nvSpPr>
        <p:spPr>
          <a:xfrm>
            <a:off x="7171135" y="2115412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47" name="Hình chữ nhật 46"/>
          <p:cNvSpPr/>
          <p:nvPr/>
        </p:nvSpPr>
        <p:spPr>
          <a:xfrm>
            <a:off x="8719485" y="2115412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49" name="TextBox 3"/>
          <p:cNvSpPr txBox="1"/>
          <p:nvPr/>
        </p:nvSpPr>
        <p:spPr>
          <a:xfrm>
            <a:off x="5538883" y="2059887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3"/>
          <p:cNvSpPr txBox="1"/>
          <p:nvPr/>
        </p:nvSpPr>
        <p:spPr>
          <a:xfrm>
            <a:off x="6900235" y="2093984"/>
            <a:ext cx="150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3"/>
          <p:cNvSpPr txBox="1"/>
          <p:nvPr/>
        </p:nvSpPr>
        <p:spPr>
          <a:xfrm>
            <a:off x="8333617" y="2104988"/>
            <a:ext cx="148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Hình ảnh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113" y="337485"/>
            <a:ext cx="1653683" cy="1005927"/>
          </a:xfrm>
          <a:prstGeom prst="rect">
            <a:avLst/>
          </a:prstGeom>
        </p:spPr>
      </p:pic>
      <p:cxnSp>
        <p:nvCxnSpPr>
          <p:cNvPr id="60" name="Straight Connector 14"/>
          <p:cNvCxnSpPr/>
          <p:nvPr/>
        </p:nvCxnSpPr>
        <p:spPr>
          <a:xfrm>
            <a:off x="11495568" y="4265888"/>
            <a:ext cx="0" cy="277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Nhóm 74"/>
          <p:cNvGrpSpPr/>
          <p:nvPr/>
        </p:nvGrpSpPr>
        <p:grpSpPr>
          <a:xfrm>
            <a:off x="608727" y="4114595"/>
            <a:ext cx="11838948" cy="1149890"/>
            <a:chOff x="696431" y="4036948"/>
            <a:chExt cx="11838948" cy="1149890"/>
          </a:xfrm>
        </p:grpSpPr>
        <p:cxnSp>
          <p:nvCxnSpPr>
            <p:cNvPr id="25" name="Straight Arrow Connector 2"/>
            <p:cNvCxnSpPr/>
            <p:nvPr/>
          </p:nvCxnSpPr>
          <p:spPr>
            <a:xfrm flipV="1">
              <a:off x="1017272" y="4319851"/>
              <a:ext cx="10797038" cy="138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"/>
            <p:cNvSpPr txBox="1"/>
            <p:nvPr/>
          </p:nvSpPr>
          <p:spPr>
            <a:xfrm>
              <a:off x="696431" y="4629501"/>
              <a:ext cx="1139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4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6 63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0 000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4"/>
            <p:cNvCxnSpPr/>
            <p:nvPr/>
          </p:nvCxnSpPr>
          <p:spPr>
            <a:xfrm>
              <a:off x="1266116" y="4036948"/>
              <a:ext cx="0" cy="533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"/>
            <p:cNvCxnSpPr/>
            <p:nvPr/>
          </p:nvCxnSpPr>
          <p:spPr>
            <a:xfrm>
              <a:off x="2418361" y="419523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7"/>
            <p:cNvCxnSpPr/>
            <p:nvPr/>
          </p:nvCxnSpPr>
          <p:spPr>
            <a:xfrm>
              <a:off x="3552442" y="418025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8"/>
            <p:cNvCxnSpPr/>
            <p:nvPr/>
          </p:nvCxnSpPr>
          <p:spPr>
            <a:xfrm>
              <a:off x="4701093" y="418025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9"/>
            <p:cNvCxnSpPr/>
            <p:nvPr/>
          </p:nvCxnSpPr>
          <p:spPr>
            <a:xfrm>
              <a:off x="5790553" y="4200169"/>
              <a:ext cx="0" cy="2770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11"/>
            <p:cNvCxnSpPr/>
            <p:nvPr/>
          </p:nvCxnSpPr>
          <p:spPr>
            <a:xfrm>
              <a:off x="7032873" y="4180251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2"/>
            <p:cNvCxnSpPr/>
            <p:nvPr/>
          </p:nvCxnSpPr>
          <p:spPr>
            <a:xfrm>
              <a:off x="8217374" y="419523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3"/>
            <p:cNvCxnSpPr/>
            <p:nvPr/>
          </p:nvCxnSpPr>
          <p:spPr>
            <a:xfrm>
              <a:off x="9394085" y="4195232"/>
              <a:ext cx="0" cy="2770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"/>
            <p:cNvCxnSpPr/>
            <p:nvPr/>
          </p:nvCxnSpPr>
          <p:spPr>
            <a:xfrm>
              <a:off x="10527817" y="4206365"/>
              <a:ext cx="0" cy="265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5"/>
            <p:cNvSpPr txBox="1"/>
            <p:nvPr/>
          </p:nvSpPr>
          <p:spPr>
            <a:xfrm>
              <a:off x="10539140" y="4786728"/>
              <a:ext cx="1996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4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3"/>
            <p:cNvSpPr txBox="1"/>
            <p:nvPr/>
          </p:nvSpPr>
          <p:spPr>
            <a:xfrm>
              <a:off x="3026739" y="4649786"/>
              <a:ext cx="1139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4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6 65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0 000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3"/>
            <p:cNvSpPr txBox="1"/>
            <p:nvPr/>
          </p:nvSpPr>
          <p:spPr>
            <a:xfrm>
              <a:off x="4126105" y="4629477"/>
              <a:ext cx="1139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4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6 66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0 000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3"/>
            <p:cNvSpPr txBox="1"/>
            <p:nvPr/>
          </p:nvSpPr>
          <p:spPr>
            <a:xfrm>
              <a:off x="7839984" y="4611893"/>
              <a:ext cx="1139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94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6 69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0 000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Hình chữ nhật 60"/>
          <p:cNvSpPr/>
          <p:nvPr/>
        </p:nvSpPr>
        <p:spPr>
          <a:xfrm>
            <a:off x="2111120" y="4587604"/>
            <a:ext cx="557562" cy="433288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2" name="Hình chữ nhật 61"/>
          <p:cNvSpPr/>
          <p:nvPr/>
        </p:nvSpPr>
        <p:spPr>
          <a:xfrm>
            <a:off x="5382490" y="4645477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3" name="Hình chữ nhật 62"/>
          <p:cNvSpPr/>
          <p:nvPr/>
        </p:nvSpPr>
        <p:spPr>
          <a:xfrm>
            <a:off x="6689696" y="4724340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4" name="Hình chữ nhật 63"/>
          <p:cNvSpPr/>
          <p:nvPr/>
        </p:nvSpPr>
        <p:spPr>
          <a:xfrm>
            <a:off x="9151694" y="4707227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5" name="Hình chữ nhật 64"/>
          <p:cNvSpPr/>
          <p:nvPr/>
        </p:nvSpPr>
        <p:spPr>
          <a:xfrm>
            <a:off x="10214217" y="4705648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6" name="Hình chữ nhật 65"/>
          <p:cNvSpPr/>
          <p:nvPr/>
        </p:nvSpPr>
        <p:spPr>
          <a:xfrm>
            <a:off x="11290460" y="4674151"/>
            <a:ext cx="540237" cy="400110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9" name="TextBox 3"/>
          <p:cNvSpPr txBox="1"/>
          <p:nvPr/>
        </p:nvSpPr>
        <p:spPr>
          <a:xfrm>
            <a:off x="1776016" y="4712044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3"/>
          <p:cNvSpPr txBox="1"/>
          <p:nvPr/>
        </p:nvSpPr>
        <p:spPr>
          <a:xfrm>
            <a:off x="5202486" y="4680880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3"/>
          <p:cNvSpPr txBox="1"/>
          <p:nvPr/>
        </p:nvSpPr>
        <p:spPr>
          <a:xfrm>
            <a:off x="6532554" y="4654599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3"/>
          <p:cNvSpPr txBox="1"/>
          <p:nvPr/>
        </p:nvSpPr>
        <p:spPr>
          <a:xfrm>
            <a:off x="9928532" y="4680880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3"/>
          <p:cNvSpPr txBox="1"/>
          <p:nvPr/>
        </p:nvSpPr>
        <p:spPr>
          <a:xfrm>
            <a:off x="8754108" y="4680880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3"/>
          <p:cNvSpPr txBox="1"/>
          <p:nvPr/>
        </p:nvSpPr>
        <p:spPr>
          <a:xfrm>
            <a:off x="10995961" y="4674151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3"/>
          <p:cNvSpPr txBox="1"/>
          <p:nvPr/>
        </p:nvSpPr>
        <p:spPr>
          <a:xfrm>
            <a:off x="4053517" y="2094461"/>
            <a:ext cx="123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94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9" grpId="0"/>
      <p:bldP spid="50" grpId="0"/>
      <p:bldP spid="51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/>
      <p:bldP spid="70" grpId="0"/>
      <p:bldP spid="71" grpId="0"/>
      <p:bldP spid="72" grpId="0"/>
      <p:bldP spid="73" grpId="0"/>
      <p:bldP spid="74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524000" y="228601"/>
            <a:ext cx="9144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Bài</a:t>
            </a:r>
            <a:r>
              <a:rPr lang="en-US" altLang="vi-VN" sz="4000" b="1" dirty="0">
                <a:solidFill>
                  <a:srgbClr val="FF0000"/>
                </a:solidFill>
              </a:rPr>
              <a:t> 2  a) </a:t>
            </a:r>
            <a:r>
              <a:rPr lang="en-US" altLang="vi-VN" sz="4000" b="1" dirty="0" err="1">
                <a:solidFill>
                  <a:srgbClr val="FF0000"/>
                </a:solidFill>
              </a:rPr>
              <a:t>Đọc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các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số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sau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và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cho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biết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chữ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số</a:t>
            </a:r>
            <a:r>
              <a:rPr lang="en-US" altLang="vi-VN" sz="4000" b="1" dirty="0">
                <a:solidFill>
                  <a:srgbClr val="FF0000"/>
                </a:solidFill>
              </a:rPr>
              <a:t> 7 ở </a:t>
            </a:r>
            <a:r>
              <a:rPr lang="en-US" altLang="vi-VN" sz="4000" b="1" dirty="0" err="1">
                <a:solidFill>
                  <a:srgbClr val="FF0000"/>
                </a:solidFill>
              </a:rPr>
              <a:t>mỗi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số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đó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thuộc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hàng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nào</a:t>
            </a:r>
            <a:r>
              <a:rPr lang="en-US" altLang="vi-VN" sz="4000" b="1" dirty="0">
                <a:solidFill>
                  <a:srgbClr val="FF0000"/>
                </a:solidFill>
              </a:rPr>
              <a:t> , </a:t>
            </a:r>
            <a:r>
              <a:rPr lang="en-US" altLang="vi-VN" sz="4000" b="1" dirty="0" err="1">
                <a:solidFill>
                  <a:srgbClr val="FF0000"/>
                </a:solidFill>
              </a:rPr>
              <a:t>lớp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nào</a:t>
            </a:r>
            <a:r>
              <a:rPr lang="en-US" altLang="vi-VN" sz="4000" b="1" dirty="0">
                <a:solidFill>
                  <a:srgbClr val="FF0000"/>
                </a:solidFill>
              </a:rPr>
              <a:t> ?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57400" y="2332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</a:pPr>
            <a:r>
              <a:rPr lang="en-US" altLang="vi-VN" sz="4000" dirty="0"/>
              <a:t>3 </a:t>
            </a:r>
            <a:r>
              <a:rPr lang="en-US" altLang="vi-VN" sz="4000" dirty="0">
                <a:solidFill>
                  <a:srgbClr val="FF0000"/>
                </a:solidFill>
              </a:rPr>
              <a:t>7</a:t>
            </a:r>
            <a:r>
              <a:rPr lang="en-US" altLang="vi-VN" sz="4000" dirty="0"/>
              <a:t>20 598 ,   </a:t>
            </a:r>
            <a:r>
              <a:rPr lang="en-US" altLang="vi-VN" sz="4000" dirty="0">
                <a:solidFill>
                  <a:srgbClr val="FF0000"/>
                </a:solidFill>
              </a:rPr>
              <a:t>7</a:t>
            </a:r>
            <a:r>
              <a:rPr lang="en-US" altLang="vi-VN" sz="4000" dirty="0"/>
              <a:t>2 564 000,  </a:t>
            </a:r>
            <a:endParaRPr lang="en-US" altLang="vi-VN" sz="4000" dirty="0"/>
          </a:p>
          <a:p>
            <a:pPr algn="ctr" eaLnBrk="1" hangingPunct="1">
              <a:spcBef>
                <a:spcPct val="20000"/>
              </a:spcBef>
            </a:pPr>
            <a:r>
              <a:rPr lang="en-US" altLang="vi-VN" sz="4000" dirty="0"/>
              <a:t> 89</a:t>
            </a:r>
            <a:r>
              <a:rPr lang="en-US" altLang="vi-VN" sz="4000" dirty="0">
                <a:solidFill>
                  <a:srgbClr val="FF0000"/>
                </a:solidFill>
              </a:rPr>
              <a:t>7</a:t>
            </a:r>
            <a:r>
              <a:rPr lang="en-US" altLang="vi-VN" sz="4000" dirty="0"/>
              <a:t> 580 212. </a:t>
            </a:r>
            <a:endParaRPr lang="en-US" altLang="vi-VN" sz="4000" dirty="0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266950" y="4648200"/>
            <a:ext cx="7391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/>
              <a:t>Số</a:t>
            </a:r>
            <a:r>
              <a:rPr lang="en-US" altLang="vi-VN" sz="3600" dirty="0"/>
              <a:t> 7 </a:t>
            </a:r>
            <a:r>
              <a:rPr lang="en-US" altLang="vi-VN" sz="3600" dirty="0" err="1"/>
              <a:t>thuộc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hàng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trăm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nghìn</a:t>
            </a:r>
            <a:endParaRPr lang="en-US" altLang="vi-VN" sz="3600" dirty="0"/>
          </a:p>
          <a:p>
            <a:pPr algn="ctr" eaLnBrk="1" hangingPunct="1"/>
            <a:r>
              <a:rPr lang="en-US" altLang="vi-VN" sz="3600" dirty="0" err="1"/>
              <a:t>Lớp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nghìn</a:t>
            </a:r>
            <a:endParaRPr lang="en-US" altLang="vi-VN" sz="3600" dirty="0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3895725" y="2886075"/>
            <a:ext cx="1514475" cy="19145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5372100" y="2886075"/>
            <a:ext cx="1066800" cy="1752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266950" y="4772025"/>
            <a:ext cx="7391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/>
              <a:t>Số</a:t>
            </a:r>
            <a:r>
              <a:rPr lang="en-US" altLang="vi-VN" sz="3600" dirty="0"/>
              <a:t> 7 </a:t>
            </a:r>
            <a:r>
              <a:rPr lang="en-US" altLang="vi-VN" sz="3600" dirty="0" err="1"/>
              <a:t>thuộc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hàng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chục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triệu</a:t>
            </a:r>
            <a:r>
              <a:rPr lang="en-US" altLang="vi-VN" sz="3600" dirty="0"/>
              <a:t> </a:t>
            </a:r>
            <a:endParaRPr lang="en-US" altLang="vi-VN" sz="3600" dirty="0"/>
          </a:p>
          <a:p>
            <a:pPr algn="ctr" eaLnBrk="1" hangingPunct="1"/>
            <a:r>
              <a:rPr lang="en-US" altLang="vi-VN" sz="3600" dirty="0" err="1"/>
              <a:t>lớp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triệu</a:t>
            </a:r>
            <a:endParaRPr lang="en-US" altLang="vi-VN" sz="3600" dirty="0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410200" y="3556793"/>
            <a:ext cx="685800" cy="119618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2324100" y="4762500"/>
            <a:ext cx="7391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/>
              <a:t>Số</a:t>
            </a:r>
            <a:r>
              <a:rPr lang="en-US" altLang="vi-VN" sz="3600" dirty="0"/>
              <a:t> 7 </a:t>
            </a:r>
            <a:r>
              <a:rPr lang="en-US" altLang="vi-VN" sz="3600" dirty="0" err="1"/>
              <a:t>thuộc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hàng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triệu</a:t>
            </a:r>
            <a:endParaRPr lang="en-US" altLang="vi-VN" sz="3600" dirty="0"/>
          </a:p>
          <a:p>
            <a:pPr algn="ctr" eaLnBrk="1" hangingPunct="1"/>
            <a:r>
              <a:rPr lang="en-US" altLang="vi-VN" sz="3600" dirty="0"/>
              <a:t> </a:t>
            </a:r>
            <a:r>
              <a:rPr lang="en-US" altLang="vi-VN" sz="3600" dirty="0" err="1"/>
              <a:t>lớp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triệu</a:t>
            </a:r>
            <a:endParaRPr lang="en-US" alt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/>
      <p:bldP spid="11280" grpId="1" animBg="1"/>
      <p:bldP spid="11284" grpId="0" animBg="1"/>
      <p:bldP spid="11284" grpId="1" animBg="1"/>
      <p:bldP spid="11286" grpId="0" animBg="1"/>
      <p:bldP spid="1128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945" y="352398"/>
            <a:ext cx="6166730" cy="66577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1924" y="1272788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9 156 372 = 9 000 000 + 100 000 + 50 000 + 6 000 + 300 + 70 + 2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1924" y="2322319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8 151 821 = 8 000 000 + 100 000 + 50 000 + 1 000 + 800 + 20 + 1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777" y="1751129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altLang="vi-VN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8 151 821, 2 669 000, 6 348 800, 6 597 023</a:t>
            </a:r>
            <a:endParaRPr lang="en-US" altLang="vi-VN" sz="2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2937969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      2 669 000 = 2 000 000 + 600 000 + 60 000 + 9 000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504826" y="3436252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6 348 800 = 6 000 000 + 300 000 + 40 000 + 8 000 + 800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1" y="3972936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      6 507 023 = 6 000 000 + 500 000 + 7 000 + 20 + 3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5244" y="545693"/>
            <a:ext cx="8457573" cy="456629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1924" y="1272788"/>
            <a:ext cx="11477625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32 000 000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32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triệu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95" y="2108791"/>
            <a:ext cx="7354797" cy="510584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26596" y="2579938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444479" y="2592632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altLang="vi-V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triệu</a:t>
            </a:r>
            <a:endParaRPr lang="en-US" alt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026594" y="3145475"/>
            <a:ext cx="2844343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380 000 000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836486" y="3172720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380 </a:t>
            </a:r>
            <a:r>
              <a:rPr lang="en-US" altLang="vi-V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triệu</a:t>
            </a:r>
            <a:endParaRPr lang="en-US" alt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026594" y="3810718"/>
            <a:ext cx="2844343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456 000 000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836486" y="3837963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456 </a:t>
            </a:r>
            <a:r>
              <a:rPr lang="en-US" altLang="vi-V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triệu</a:t>
            </a:r>
            <a:endParaRPr lang="en-US" alt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051117" y="4361083"/>
            <a:ext cx="2844343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71 000 000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vi-VN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endParaRPr lang="en-US" altLang="vi-VN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707532" y="4414705"/>
            <a:ext cx="2519028" cy="5655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71 </a:t>
            </a:r>
            <a:r>
              <a:rPr lang="en-US" altLang="vi-V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triệu</a:t>
            </a:r>
            <a:endParaRPr lang="en-US" alt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061" y="438121"/>
            <a:ext cx="9938739" cy="788789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62" y="1085849"/>
            <a:ext cx="7161076" cy="4472713"/>
          </a:xfrm>
          <a:prstGeom prst="rect">
            <a:avLst/>
          </a:prstGeom>
        </p:spPr>
      </p:pic>
      <p:cxnSp>
        <p:nvCxnSpPr>
          <p:cNvPr id="7" name="Đường nối Thẳng 6"/>
          <p:cNvCxnSpPr/>
          <p:nvPr/>
        </p:nvCxnSpPr>
        <p:spPr>
          <a:xfrm>
            <a:off x="8010525" y="424815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/>
          <p:cNvCxnSpPr/>
          <p:nvPr/>
        </p:nvCxnSpPr>
        <p:spPr>
          <a:xfrm>
            <a:off x="5895975" y="4752975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WPS Presentation</Application>
  <PresentationFormat>Màn hình rộng</PresentationFormat>
  <Paragraphs>149</Paragraphs>
  <Slides>10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Arial</vt:lpstr>
      <vt:lpstr>Calibri</vt:lpstr>
      <vt:lpstr>UTM Avo</vt:lpstr>
      <vt:lpstr>Segoe Print</vt:lpstr>
      <vt:lpstr>Times New Roman</vt:lpstr>
      <vt:lpstr>Times New Roman</vt:lpstr>
      <vt:lpstr>Microsoft YaHei</vt:lpstr>
      <vt:lpstr>Arial Unicode MS</vt:lpstr>
      <vt:lpstr>Calibri Light</vt:lpstr>
      <vt:lpstr>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659</cp:revision>
  <dcterms:created xsi:type="dcterms:W3CDTF">2021-02-20T02:56:00Z</dcterms:created>
  <dcterms:modified xsi:type="dcterms:W3CDTF">2024-09-24T13:55:41Z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1033-12.2.0.18283</vt:lpwstr>
  </property>
  <property fmtid="{D5CDD505-2E9C-101B-9397-08002B2CF9AE}" pid="3" name="ICV">
    <vt:lpwstr>BF13F2D73CDE46A7909D3403601FE23D_12</vt:lpwstr>
  </property>
</Properties>
</file>