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675" r:id="rId3"/>
  </p:sldMasterIdLst>
  <p:notesMasterIdLst>
    <p:notesMasterId r:id="rId17"/>
  </p:notesMasterIdLst>
  <p:sldIdLst>
    <p:sldId id="278" r:id="rId4"/>
    <p:sldId id="257" r:id="rId5"/>
    <p:sldId id="258" r:id="rId6"/>
    <p:sldId id="259" r:id="rId7"/>
    <p:sldId id="279" r:id="rId8"/>
    <p:sldId id="262" r:id="rId9"/>
    <p:sldId id="263" r:id="rId10"/>
    <p:sldId id="273" r:id="rId11"/>
    <p:sldId id="274" r:id="rId12"/>
    <p:sldId id="275" r:id="rId13"/>
    <p:sldId id="276" r:id="rId14"/>
    <p:sldId id="277" r:id="rId15"/>
    <p:sldId id="272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720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5691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57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3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3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3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3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3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gif"/><Relationship Id="rId10" Type="http://schemas.openxmlformats.org/officeDocument/2006/relationships/image" Target="../media/image1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3653" y="6093296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GIÁO VIÊN: NGUYỄN VĂN LẠC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3075" y="327546"/>
            <a:ext cx="6059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 VỊ ĐO GÓC</a:t>
            </a:r>
            <a:endParaRPr lang="vi-VN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69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7" y="216569"/>
            <a:ext cx="11891211" cy="652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72266"/>
            <a:ext cx="10299032" cy="27973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8590" y="15425"/>
            <a:ext cx="10354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/>
              <a:t>Bài </a:t>
            </a:r>
            <a:r>
              <a:rPr lang="en-US" sz="3200" dirty="0" smtClean="0"/>
              <a:t>1</a:t>
            </a:r>
            <a:r>
              <a:rPr lang="vi-VN" sz="3200" dirty="0" smtClean="0"/>
              <a:t>: </a:t>
            </a:r>
            <a:r>
              <a:rPr lang="vi-VN" sz="2400" dirty="0"/>
              <a:t>Sử dụng thước đo góc để xác định số đo của các góc sau: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3826042"/>
            <a:ext cx="10587607" cy="29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7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1683" y="633226"/>
            <a:ext cx="109326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0"/>
            <a:r>
              <a:rPr lang="en-US" sz="2800" b="1" dirty="0" smtClean="0">
                <a:latin typeface="OpenSansBold"/>
              </a:rPr>
              <a:t>* </a:t>
            </a:r>
            <a:r>
              <a:rPr lang="vi-VN" sz="2800" b="1" dirty="0" smtClean="0">
                <a:latin typeface="OpenSansBold"/>
              </a:rPr>
              <a:t>Phương </a:t>
            </a:r>
            <a:r>
              <a:rPr lang="vi-VN" sz="2800" b="1" dirty="0">
                <a:latin typeface="OpenSansBold"/>
              </a:rPr>
              <a:t>pháp giải:</a:t>
            </a:r>
            <a:endParaRPr lang="vi-VN" sz="2800" dirty="0">
              <a:latin typeface="OpenSans"/>
            </a:endParaRPr>
          </a:p>
          <a:p>
            <a:pPr algn="just" latinLnBrk="0"/>
            <a:r>
              <a:rPr lang="vi-VN" sz="2800" dirty="0">
                <a:latin typeface="OpenSans"/>
              </a:rPr>
              <a:t>- Đặt thước đo góc sao cho tâm của thước trùng với đỉnh của góc. Vạch 0 của thước nằm trên một cạnh của góc.</a:t>
            </a:r>
          </a:p>
          <a:p>
            <a:pPr algn="just" latinLnBrk="0"/>
            <a:r>
              <a:rPr lang="vi-VN" sz="2800" dirty="0">
                <a:latin typeface="OpenSans"/>
              </a:rPr>
              <a:t>- Xác định xem cạnh còn lại đi qua vạch chia độ nào thì đó chính là số đo của góc</a:t>
            </a:r>
            <a:r>
              <a:rPr lang="vi-VN" sz="2800" dirty="0" smtClean="0">
                <a:latin typeface="OpenSans"/>
              </a:rPr>
              <a:t>.</a:t>
            </a:r>
            <a:endParaRPr lang="vi-VN" sz="2800" dirty="0">
              <a:latin typeface="Open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1683" y="3444425"/>
            <a:ext cx="103548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0"/>
            <a:r>
              <a:rPr lang="vi-VN" sz="3200" dirty="0">
                <a:solidFill>
                  <a:srgbClr val="FF0000"/>
                </a:solidFill>
                <a:latin typeface="OpenSans"/>
              </a:rPr>
              <a:t>- Góc đỉnh M, cạnh MN, MP có số đo là 60</a:t>
            </a:r>
            <a:r>
              <a:rPr lang="vi-VN" sz="3200" baseline="30000" dirty="0">
                <a:solidFill>
                  <a:srgbClr val="FF0000"/>
                </a:solidFill>
                <a:latin typeface="OpenSans"/>
              </a:rPr>
              <a:t>o</a:t>
            </a:r>
            <a:endParaRPr lang="vi-VN" sz="3200" dirty="0">
              <a:solidFill>
                <a:srgbClr val="FF0000"/>
              </a:solidFill>
              <a:latin typeface="OpenSans"/>
            </a:endParaRPr>
          </a:p>
          <a:p>
            <a:pPr algn="just" latinLnBrk="0"/>
            <a:r>
              <a:rPr lang="vi-VN" sz="3200" dirty="0">
                <a:solidFill>
                  <a:srgbClr val="FFC000"/>
                </a:solidFill>
                <a:latin typeface="OpenSans"/>
              </a:rPr>
              <a:t>- Góc đỉnh D, cạnh DC, DE có số đo là 120</a:t>
            </a:r>
            <a:r>
              <a:rPr lang="vi-VN" sz="3200" baseline="30000" dirty="0">
                <a:solidFill>
                  <a:srgbClr val="FFC000"/>
                </a:solidFill>
                <a:latin typeface="OpenSans"/>
              </a:rPr>
              <a:t>o</a:t>
            </a:r>
            <a:endParaRPr lang="vi-VN" sz="3200" dirty="0">
              <a:solidFill>
                <a:srgbClr val="FFC000"/>
              </a:solidFill>
              <a:latin typeface="OpenSans"/>
            </a:endParaRPr>
          </a:p>
          <a:p>
            <a:pPr algn="just" latinLnBrk="0"/>
            <a:r>
              <a:rPr lang="vi-VN" sz="3200" dirty="0">
                <a:solidFill>
                  <a:srgbClr val="00B050"/>
                </a:solidFill>
                <a:latin typeface="OpenSans"/>
              </a:rPr>
              <a:t>- Góc đỉnh O, cạnh OA, OB có số đo là 90</a:t>
            </a:r>
            <a:r>
              <a:rPr lang="vi-VN" sz="3200" baseline="30000" dirty="0">
                <a:solidFill>
                  <a:srgbClr val="00B050"/>
                </a:solidFill>
                <a:latin typeface="OpenSans"/>
              </a:rPr>
              <a:t>o</a:t>
            </a:r>
            <a:endParaRPr lang="vi-VN" sz="3200" dirty="0">
              <a:solidFill>
                <a:srgbClr val="00B050"/>
              </a:solidFill>
              <a:latin typeface="OpenSans"/>
            </a:endParaRPr>
          </a:p>
          <a:p>
            <a:pPr algn="just" latinLnBrk="0"/>
            <a:r>
              <a:rPr lang="vi-VN" sz="3200" dirty="0">
                <a:solidFill>
                  <a:srgbClr val="C00000"/>
                </a:solidFill>
                <a:latin typeface="OpenSans"/>
              </a:rPr>
              <a:t>- Góc đỉnh H, cạnh HK, HG có số đo là 180</a:t>
            </a:r>
            <a:r>
              <a:rPr lang="vi-VN" sz="3200" baseline="30000" dirty="0">
                <a:solidFill>
                  <a:srgbClr val="C00000"/>
                </a:solidFill>
                <a:latin typeface="OpenSans"/>
              </a:rPr>
              <a:t>o</a:t>
            </a:r>
            <a:endParaRPr lang="vi-VN" sz="3200" dirty="0">
              <a:solidFill>
                <a:srgbClr val="C00000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328904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17"/>
          <p:cNvPicPr preferRelativeResize="0"/>
          <p:nvPr/>
        </p:nvPicPr>
        <p:blipFill rotWithShape="1">
          <a:blip r:embed="rId3">
            <a:alphaModFix/>
          </a:blip>
          <a:srcRect t="3561" b="1205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7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en-US" sz="6000" b="1" i="0" u="none" strike="noStrike" cap="none" dirty="0" smtClean="0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VẬN DỤNG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" descr="1-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40809" cy="685340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"/>
          <p:cNvSpPr txBox="1"/>
          <p:nvPr/>
        </p:nvSpPr>
        <p:spPr>
          <a:xfrm>
            <a:off x="3594192" y="4784170"/>
            <a:ext cx="6931532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2" descr="1-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" descr="1-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" descr="1-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/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7779459" y="3997351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4077" y="-273843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9600" y="-680243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24665" y="-929641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86400" y="-360459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36800" y="-1955800"/>
            <a:ext cx="7921939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1727200" y="351621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err="1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48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A</a:t>
            </a:r>
            <a:endParaRPr dirty="0"/>
          </a:p>
        </p:txBody>
      </p:sp>
      <p:sp>
        <p:nvSpPr>
          <p:cNvPr id="228" name="Google Shape;228;p4"/>
          <p:cNvSpPr/>
          <p:nvPr/>
        </p:nvSpPr>
        <p:spPr>
          <a:xfrm>
            <a:off x="4476032" y="3434019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5400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335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dirty="0"/>
          </a:p>
        </p:txBody>
      </p:sp>
      <p:sp>
        <p:nvSpPr>
          <p:cNvPr id="229" name="Google Shape;229;p4"/>
          <p:cNvSpPr/>
          <p:nvPr/>
        </p:nvSpPr>
        <p:spPr>
          <a:xfrm>
            <a:off x="7220659" y="343401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5400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54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335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dirty="0"/>
          </a:p>
        </p:txBody>
      </p:sp>
      <p:sp>
        <p:nvSpPr>
          <p:cNvPr id="230" name="Google Shape;230;p4"/>
          <p:cNvSpPr/>
          <p:nvPr/>
        </p:nvSpPr>
        <p:spPr>
          <a:xfrm>
            <a:off x="9801374" y="3348389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4800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4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dirty="0"/>
          </a:p>
        </p:txBody>
      </p:sp>
      <p:sp>
        <p:nvSpPr>
          <p:cNvPr id="231" name="Google Shape;231;p4"/>
          <p:cNvSpPr txBox="1"/>
          <p:nvPr/>
        </p:nvSpPr>
        <p:spPr>
          <a:xfrm>
            <a:off x="2542861" y="482600"/>
            <a:ext cx="741393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2" name="Google Shape;232;p4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/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686" y="352390"/>
            <a:ext cx="8320288" cy="297451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589611" y="-374790"/>
            <a:ext cx="85282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</a:rPr>
              <a:t>Hình </a:t>
            </a:r>
            <a:r>
              <a:rPr lang="vi-VN" sz="3200" dirty="0">
                <a:solidFill>
                  <a:srgbClr val="FF0000"/>
                </a:solidFill>
              </a:rPr>
              <a:t>ảnh góc </a:t>
            </a:r>
            <a:r>
              <a:rPr lang="en-US" sz="3200" dirty="0" err="1" smtClean="0">
                <a:solidFill>
                  <a:srgbClr val="FF0000"/>
                </a:solidFill>
              </a:rPr>
              <a:t>nào</a:t>
            </a:r>
            <a:r>
              <a:rPr lang="vi-VN" sz="3200" dirty="0" smtClean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là góc </a:t>
            </a:r>
            <a:r>
              <a:rPr lang="en-US" sz="3200" dirty="0" err="1" smtClean="0">
                <a:solidFill>
                  <a:srgbClr val="FF0000"/>
                </a:solidFill>
              </a:rPr>
              <a:t>tù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341110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908171" y="87657"/>
            <a:ext cx="952182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20">
                <a:solidFill>
                  <a:schemeClr val="accent6">
                    <a:lumMod val="50000"/>
                  </a:schemeClr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1E1F3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Con nhện bò theo một trong hai đường đi màu đỏ hoặc màu xanh để về tổ (như hình vẽ).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1F3B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39FD5B-C211-627A-68D0-03B73F330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01519"/>
            <a:ext cx="8201025" cy="3706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5DD77F-1096-317B-9B51-CB342E387388}"/>
              </a:ext>
            </a:extLst>
          </p:cNvPr>
          <p:cNvSpPr txBox="1"/>
          <p:nvPr/>
        </p:nvSpPr>
        <p:spPr>
          <a:xfrm>
            <a:off x="762001" y="5238750"/>
            <a:ext cx="11001374" cy="1218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Tìm đường đi cho nhện, biết rằng đường đi này có ít nhất một góc tù.</a:t>
            </a:r>
          </a:p>
          <a:p>
            <a:pPr algn="just">
              <a:lnSpc>
                <a:spcPct val="150000"/>
              </a:lnSpc>
            </a:pPr>
            <a:r>
              <a:rPr lang="vi-VN" sz="2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Dùng thước đo góc để xác định số đo của góc đỉnh O; cạnh OM, ON</a:t>
            </a:r>
          </a:p>
        </p:txBody>
      </p:sp>
    </p:spTree>
    <p:extLst>
      <p:ext uri="{BB962C8B-B14F-4D97-AF65-F5344CB8AC3E}">
        <p14:creationId xmlns:p14="http://schemas.microsoft.com/office/powerpoint/2010/main" val="3408405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0" i="0" u="none" strike="noStrike" cap="non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6" name="Google Shape;28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7"/>
          <p:cNvSpPr txBox="1"/>
          <p:nvPr/>
        </p:nvSpPr>
        <p:spPr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sng" strike="noStrike" cap="none" dirty="0" smtClean="0">
                <a:solidFill>
                  <a:schemeClr val="dk1"/>
                </a:solidFill>
                <a:latin typeface="Tempus Sans ITC" panose="04020404030D07020202" pitchFamily="82" charset="0"/>
                <a:cs typeface="Times New Roman" panose="02020603050405020304" pitchFamily="18" charset="0"/>
                <a:sym typeface="Arial"/>
              </a:rPr>
              <a:t>TOÁN</a:t>
            </a:r>
            <a:endParaRPr sz="4000" b="0" i="0" u="sng" strike="noStrike" cap="none" dirty="0">
              <a:solidFill>
                <a:schemeClr val="dk1"/>
              </a:solidFill>
              <a:latin typeface="Tempus Sans ITC" panose="04020404030D07020202" pitchFamily="8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88" name="Google Shape;28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91974" y="-637799"/>
            <a:ext cx="2096378" cy="226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65542" y="214581"/>
            <a:ext cx="1694696" cy="216190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7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4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29: </a:t>
            </a:r>
            <a:r>
              <a:rPr lang="en-US" sz="44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Đơn</a:t>
            </a:r>
            <a:r>
              <a:rPr lang="en-US" sz="4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vị</a:t>
            </a:r>
            <a:r>
              <a:rPr lang="en-US" sz="4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đo</a:t>
            </a:r>
            <a:r>
              <a:rPr lang="en-US" sz="4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góc</a:t>
            </a:r>
            <a:r>
              <a:rPr lang="en-US" sz="4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44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</a:t>
            </a:r>
            <a:r>
              <a:rPr lang="en-US" sz="4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(0)</a:t>
            </a:r>
            <a:endParaRPr sz="4400" b="0" i="0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1" name="Google Shape;291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0" y="1"/>
            <a:ext cx="4355558" cy="17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367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8" descr="E:\QUYNH\anh tai ve poiwer oint\5e43c1f10bb5d163599e9eba_tải hình ảnh hoa đồng tiền.png"/>
          <p:cNvPicPr preferRelativeResize="0"/>
          <p:nvPr/>
        </p:nvPicPr>
        <p:blipFill rotWithShape="1">
          <a:blip r:embed="rId3">
            <a:alphaModFix/>
          </a:blip>
          <a:srcRect r="46625" b="36233"/>
          <a:stretch/>
        </p:blipFill>
        <p:spPr>
          <a:xfrm rot="5400000" flipH="1">
            <a:off x="8288836" y="2704384"/>
            <a:ext cx="4175461" cy="417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8" descr="E:\QUYNH\anh tai ve poiwer oint\5e43c1f10bb5d163599e9eba_tải hình ảnh hoa đồng tiền.png"/>
          <p:cNvPicPr preferRelativeResize="0"/>
          <p:nvPr/>
        </p:nvPicPr>
        <p:blipFill rotWithShape="1">
          <a:blip r:embed="rId3">
            <a:alphaModFix/>
          </a:blip>
          <a:srcRect r="46625" b="36233"/>
          <a:stretch/>
        </p:blipFill>
        <p:spPr>
          <a:xfrm>
            <a:off x="2" y="1"/>
            <a:ext cx="2752137" cy="27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8" descr="E:\QUYNH\anh tai ve poiwer oint\chim 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63191" y="-95332"/>
            <a:ext cx="2328809" cy="13706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8"/>
          <p:cNvCxnSpPr/>
          <p:nvPr/>
        </p:nvCxnSpPr>
        <p:spPr>
          <a:xfrm>
            <a:off x="6606518" y="219183"/>
            <a:ext cx="5201916" cy="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</p:spPr>
      </p:cxnSp>
      <p:cxnSp>
        <p:nvCxnSpPr>
          <p:cNvPr id="302" name="Google Shape;302;p8"/>
          <p:cNvCxnSpPr/>
          <p:nvPr/>
        </p:nvCxnSpPr>
        <p:spPr>
          <a:xfrm>
            <a:off x="11808432" y="219183"/>
            <a:ext cx="0" cy="2534292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</p:spPr>
      </p:cxnSp>
      <p:cxnSp>
        <p:nvCxnSpPr>
          <p:cNvPr id="303" name="Google Shape;303;p8"/>
          <p:cNvCxnSpPr/>
          <p:nvPr/>
        </p:nvCxnSpPr>
        <p:spPr>
          <a:xfrm>
            <a:off x="331245" y="6548064"/>
            <a:ext cx="8436039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dashDot"/>
            <a:miter lim="800000"/>
            <a:headEnd type="none" w="sm" len="sm"/>
            <a:tailEnd type="none" w="sm" len="sm"/>
          </a:ln>
        </p:spPr>
      </p:cxnSp>
      <p:cxnSp>
        <p:nvCxnSpPr>
          <p:cNvPr id="304" name="Google Shape;304;p8"/>
          <p:cNvCxnSpPr/>
          <p:nvPr/>
        </p:nvCxnSpPr>
        <p:spPr>
          <a:xfrm>
            <a:off x="357453" y="2279375"/>
            <a:ext cx="0" cy="4191188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0" y="105010"/>
            <a:ext cx="9456821" cy="5898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21"/>
            <a:ext cx="12192000" cy="677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7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5" y="0"/>
            <a:ext cx="11851104" cy="677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6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246</Words>
  <Application>Microsoft Office PowerPoint</Application>
  <PresentationFormat>Custom</PresentationFormat>
  <Paragraphs>27</Paragraphs>
  <Slides>13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1_Office Theme</vt:lpstr>
      <vt:lpstr>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21AK22</cp:lastModifiedBy>
  <cp:revision>11</cp:revision>
  <dcterms:created xsi:type="dcterms:W3CDTF">2021-02-20T02:56:00Z</dcterms:created>
  <dcterms:modified xsi:type="dcterms:W3CDTF">2023-10-11T11:54:35Z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