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0" r:id="rId2"/>
    <p:sldId id="291" r:id="rId3"/>
    <p:sldId id="292" r:id="rId4"/>
    <p:sldId id="293" r:id="rId5"/>
  </p:sldIdLst>
  <p:sldSz cx="18288000" cy="10287000"/>
  <p:notesSz cx="6858000" cy="9144000"/>
  <p:embeddedFontLs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61AB"/>
    <a:srgbClr val="F6D686"/>
    <a:srgbClr val="FFC497"/>
    <a:srgbClr val="F68B28"/>
    <a:srgbClr val="FF6600"/>
    <a:srgbClr val="F8F5F1"/>
    <a:srgbClr val="5656C2"/>
    <a:srgbClr val="FC5F50"/>
    <a:srgbClr val="F88036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22" autoAdjust="0"/>
  </p:normalViewPr>
  <p:slideViewPr>
    <p:cSldViewPr>
      <p:cViewPr varScale="1">
        <p:scale>
          <a:sx n="44" d="100"/>
          <a:sy n="44" d="100"/>
        </p:scale>
        <p:origin x="684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5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7145000" y="3771900"/>
            <a:ext cx="1789768" cy="1789768"/>
          </a:xfrm>
          <a:prstGeom prst="rect">
            <a:avLst/>
          </a:prstGeom>
        </p:spPr>
      </p:pic>
      <p:pic>
        <p:nvPicPr>
          <p:cNvPr id="20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-157186" y="8569708"/>
            <a:ext cx="2486072" cy="1740250"/>
          </a:xfrm>
          <a:prstGeom prst="rect">
            <a:avLst/>
          </a:prstGeom>
        </p:spPr>
      </p:pic>
      <p:pic>
        <p:nvPicPr>
          <p:cNvPr id="21" name="Picture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flipV="1">
            <a:off x="14516100" y="-1408839"/>
            <a:ext cx="3802488" cy="3650389"/>
          </a:xfrm>
          <a:prstGeom prst="rect">
            <a:avLst/>
          </a:prstGeom>
        </p:spPr>
      </p:pic>
      <p:pic>
        <p:nvPicPr>
          <p:cNvPr id="22" name="Picture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401288" y="-1240965"/>
            <a:ext cx="3315544" cy="2685590"/>
          </a:xfrm>
          <a:prstGeom prst="rect">
            <a:avLst/>
          </a:prstGeom>
        </p:spPr>
      </p:pic>
      <p:pic>
        <p:nvPicPr>
          <p:cNvPr id="25" name="Picture 3">
            <a:extLst>
              <a:ext uri="{FF2B5EF4-FFF2-40B4-BE49-F238E27FC236}">
                <a16:creationId xmlns:a16="http://schemas.microsoft.com/office/drawing/2014/main" id="{6B13A5AA-B39F-4E5E-A772-F6F27B3644B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>
            <a:off x="15163800" y="6159664"/>
            <a:ext cx="3129389" cy="417251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2171700"/>
            <a:ext cx="13563600" cy="42672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58533" y="1104900"/>
            <a:ext cx="120212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solidFill>
                  <a:srgbClr val="333333"/>
                </a:solidFill>
                <a:latin typeface="Roboto"/>
              </a:rPr>
              <a:t>Bài</a:t>
            </a:r>
            <a:r>
              <a:rPr lang="en-US" sz="3200" dirty="0">
                <a:solidFill>
                  <a:srgbClr val="333333"/>
                </a:solidFill>
                <a:latin typeface="Roboto"/>
              </a:rPr>
              <a:t> 2:</a:t>
            </a:r>
            <a:r>
              <a:rPr lang="vi-VN" sz="3200" dirty="0">
                <a:solidFill>
                  <a:srgbClr val="333333"/>
                </a:solidFill>
                <a:latin typeface="Roboto"/>
              </a:rPr>
              <a:t>Dùng thước đo góc để đo các góc dưới đây và ghi lại số đo: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2057400" y="6916692"/>
            <a:ext cx="118872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latinLnBrk="0"/>
            <a:r>
              <a:rPr lang="vi-VN" sz="3200" dirty="0">
                <a:solidFill>
                  <a:srgbClr val="FF0000"/>
                </a:solidFill>
                <a:latin typeface="OpenSans"/>
              </a:rPr>
              <a:t>- Góc đỉnh </a:t>
            </a:r>
            <a:r>
              <a:rPr lang="en-US" sz="3200" dirty="0">
                <a:solidFill>
                  <a:srgbClr val="FF0000"/>
                </a:solidFill>
                <a:latin typeface="OpenSans"/>
              </a:rPr>
              <a:t>G</a:t>
            </a:r>
            <a:r>
              <a:rPr lang="vi-VN" sz="3200" dirty="0">
                <a:solidFill>
                  <a:srgbClr val="FF0000"/>
                </a:solidFill>
                <a:latin typeface="OpenSans"/>
              </a:rPr>
              <a:t>, cạnh </a:t>
            </a:r>
            <a:r>
              <a:rPr lang="en-US" sz="3200" dirty="0">
                <a:solidFill>
                  <a:srgbClr val="FF0000"/>
                </a:solidFill>
                <a:latin typeface="OpenSans"/>
              </a:rPr>
              <a:t>GH</a:t>
            </a:r>
            <a:r>
              <a:rPr lang="vi-VN" sz="3200" dirty="0">
                <a:solidFill>
                  <a:srgbClr val="FF0000"/>
                </a:solidFill>
                <a:latin typeface="OpenSans"/>
              </a:rPr>
              <a:t>, </a:t>
            </a:r>
            <a:r>
              <a:rPr lang="en-US" sz="3200" dirty="0">
                <a:solidFill>
                  <a:srgbClr val="FF0000"/>
                </a:solidFill>
                <a:latin typeface="OpenSans"/>
              </a:rPr>
              <a:t>GI</a:t>
            </a:r>
            <a:r>
              <a:rPr lang="vi-VN" sz="3200" dirty="0">
                <a:solidFill>
                  <a:srgbClr val="FF0000"/>
                </a:solidFill>
                <a:latin typeface="OpenSans"/>
              </a:rPr>
              <a:t> có số đo là 60</a:t>
            </a:r>
            <a:r>
              <a:rPr lang="vi-VN" sz="3200" baseline="30000" dirty="0">
                <a:solidFill>
                  <a:srgbClr val="FF0000"/>
                </a:solidFill>
                <a:latin typeface="OpenSans"/>
              </a:rPr>
              <a:t>o</a:t>
            </a:r>
            <a:endParaRPr lang="vi-VN" sz="3200" dirty="0">
              <a:solidFill>
                <a:srgbClr val="FF0000"/>
              </a:solidFill>
              <a:latin typeface="OpenSans"/>
            </a:endParaRPr>
          </a:p>
          <a:p>
            <a:pPr algn="just" latinLnBrk="0"/>
            <a:r>
              <a:rPr lang="vi-VN" sz="3200" dirty="0">
                <a:solidFill>
                  <a:srgbClr val="FFC000"/>
                </a:solidFill>
                <a:latin typeface="OpenSans"/>
              </a:rPr>
              <a:t>- Góc đỉnh </a:t>
            </a:r>
            <a:r>
              <a:rPr lang="en-US" sz="3200" dirty="0">
                <a:solidFill>
                  <a:srgbClr val="FFC000"/>
                </a:solidFill>
                <a:latin typeface="OpenSans"/>
              </a:rPr>
              <a:t>L</a:t>
            </a:r>
            <a:r>
              <a:rPr lang="vi-VN" sz="3200" dirty="0">
                <a:solidFill>
                  <a:srgbClr val="FFC000"/>
                </a:solidFill>
                <a:latin typeface="OpenSans"/>
              </a:rPr>
              <a:t>, cạnh </a:t>
            </a:r>
            <a:r>
              <a:rPr lang="en-US" sz="3200" dirty="0">
                <a:solidFill>
                  <a:srgbClr val="FFC000"/>
                </a:solidFill>
                <a:latin typeface="OpenSans"/>
              </a:rPr>
              <a:t>LM</a:t>
            </a:r>
            <a:r>
              <a:rPr lang="vi-VN" sz="3200" dirty="0">
                <a:solidFill>
                  <a:srgbClr val="FFC000"/>
                </a:solidFill>
                <a:latin typeface="OpenSans"/>
              </a:rPr>
              <a:t>, </a:t>
            </a:r>
            <a:r>
              <a:rPr lang="en-US" sz="3200" dirty="0">
                <a:solidFill>
                  <a:srgbClr val="FFC000"/>
                </a:solidFill>
                <a:latin typeface="OpenSans"/>
              </a:rPr>
              <a:t>LK</a:t>
            </a:r>
            <a:r>
              <a:rPr lang="vi-VN" sz="3200" dirty="0">
                <a:solidFill>
                  <a:srgbClr val="FFC000"/>
                </a:solidFill>
                <a:latin typeface="OpenSans"/>
              </a:rPr>
              <a:t> có số đo là 120</a:t>
            </a:r>
            <a:r>
              <a:rPr lang="vi-VN" sz="3200" baseline="30000" dirty="0">
                <a:solidFill>
                  <a:srgbClr val="FFC000"/>
                </a:solidFill>
                <a:latin typeface="OpenSans"/>
              </a:rPr>
              <a:t>o</a:t>
            </a:r>
            <a:endParaRPr lang="vi-VN" sz="3200" dirty="0">
              <a:solidFill>
                <a:srgbClr val="FFC000"/>
              </a:solidFill>
              <a:latin typeface="OpenSans"/>
            </a:endParaRPr>
          </a:p>
          <a:p>
            <a:pPr algn="just" latinLnBrk="0"/>
            <a:r>
              <a:rPr lang="vi-VN" sz="3200" dirty="0">
                <a:solidFill>
                  <a:srgbClr val="00B050"/>
                </a:solidFill>
                <a:latin typeface="OpenSans"/>
              </a:rPr>
              <a:t>- Góc đỉnh </a:t>
            </a:r>
            <a:r>
              <a:rPr lang="en-US" sz="3200" dirty="0">
                <a:solidFill>
                  <a:srgbClr val="00B050"/>
                </a:solidFill>
                <a:latin typeface="OpenSans"/>
              </a:rPr>
              <a:t>Y</a:t>
            </a:r>
            <a:r>
              <a:rPr lang="vi-VN" sz="3200" dirty="0">
                <a:solidFill>
                  <a:srgbClr val="00B050"/>
                </a:solidFill>
                <a:latin typeface="OpenSans"/>
              </a:rPr>
              <a:t>, cạnh </a:t>
            </a:r>
            <a:r>
              <a:rPr lang="en-US" sz="3200" dirty="0">
                <a:solidFill>
                  <a:srgbClr val="00B050"/>
                </a:solidFill>
                <a:latin typeface="OpenSans"/>
              </a:rPr>
              <a:t>YZ</a:t>
            </a:r>
            <a:r>
              <a:rPr lang="vi-VN" sz="3200" dirty="0">
                <a:solidFill>
                  <a:srgbClr val="00B050"/>
                </a:solidFill>
                <a:latin typeface="OpenSans"/>
              </a:rPr>
              <a:t>, </a:t>
            </a:r>
            <a:r>
              <a:rPr lang="en-US" sz="3200" dirty="0">
                <a:solidFill>
                  <a:srgbClr val="00B050"/>
                </a:solidFill>
                <a:latin typeface="OpenSans"/>
              </a:rPr>
              <a:t>YX</a:t>
            </a:r>
            <a:r>
              <a:rPr lang="vi-VN" sz="3200" dirty="0">
                <a:solidFill>
                  <a:srgbClr val="00B050"/>
                </a:solidFill>
                <a:latin typeface="OpenSans"/>
              </a:rPr>
              <a:t> có số đo là </a:t>
            </a:r>
            <a:r>
              <a:rPr lang="en-US" sz="3200" dirty="0">
                <a:solidFill>
                  <a:srgbClr val="00B050"/>
                </a:solidFill>
                <a:latin typeface="OpenSans"/>
              </a:rPr>
              <a:t>180</a:t>
            </a:r>
            <a:r>
              <a:rPr lang="vi-VN" sz="3200" baseline="30000" dirty="0">
                <a:solidFill>
                  <a:srgbClr val="00B050"/>
                </a:solidFill>
                <a:latin typeface="OpenSans"/>
              </a:rPr>
              <a:t>o</a:t>
            </a:r>
            <a:endParaRPr lang="vi-VN" sz="3200" dirty="0">
              <a:solidFill>
                <a:srgbClr val="00B050"/>
              </a:solidFill>
              <a:latin typeface="OpenSans"/>
            </a:endParaRPr>
          </a:p>
          <a:p>
            <a:pPr algn="just" latinLnBrk="0"/>
            <a:r>
              <a:rPr lang="vi-VN" sz="3200" dirty="0">
                <a:solidFill>
                  <a:srgbClr val="C00000"/>
                </a:solidFill>
                <a:latin typeface="OpenSans"/>
              </a:rPr>
              <a:t>- Góc đỉnh </a:t>
            </a:r>
            <a:r>
              <a:rPr lang="en-US" sz="3200" dirty="0">
                <a:solidFill>
                  <a:srgbClr val="C00000"/>
                </a:solidFill>
                <a:latin typeface="OpenSans"/>
              </a:rPr>
              <a:t>Q</a:t>
            </a:r>
            <a:r>
              <a:rPr lang="vi-VN" sz="3200" dirty="0">
                <a:solidFill>
                  <a:srgbClr val="C00000"/>
                </a:solidFill>
                <a:latin typeface="OpenSans"/>
              </a:rPr>
              <a:t>, cạnh </a:t>
            </a:r>
            <a:r>
              <a:rPr lang="en-US" sz="3200" dirty="0">
                <a:solidFill>
                  <a:srgbClr val="C00000"/>
                </a:solidFill>
                <a:latin typeface="OpenSans"/>
              </a:rPr>
              <a:t>QP</a:t>
            </a:r>
            <a:r>
              <a:rPr lang="vi-VN" sz="3200" dirty="0">
                <a:solidFill>
                  <a:srgbClr val="C00000"/>
                </a:solidFill>
                <a:latin typeface="OpenSans"/>
              </a:rPr>
              <a:t>, </a:t>
            </a:r>
            <a:r>
              <a:rPr lang="en-US" sz="3200" dirty="0">
                <a:solidFill>
                  <a:srgbClr val="C00000"/>
                </a:solidFill>
                <a:latin typeface="OpenSans"/>
              </a:rPr>
              <a:t>QP</a:t>
            </a:r>
            <a:r>
              <a:rPr lang="vi-VN" sz="3200" dirty="0">
                <a:solidFill>
                  <a:srgbClr val="C00000"/>
                </a:solidFill>
                <a:latin typeface="OpenSans"/>
              </a:rPr>
              <a:t> có số đo là </a:t>
            </a:r>
            <a:r>
              <a:rPr lang="en-US" sz="3200" dirty="0">
                <a:solidFill>
                  <a:srgbClr val="C00000"/>
                </a:solidFill>
                <a:latin typeface="OpenSans"/>
              </a:rPr>
              <a:t>90</a:t>
            </a:r>
            <a:r>
              <a:rPr lang="vi-VN" sz="3200" baseline="30000" dirty="0">
                <a:solidFill>
                  <a:srgbClr val="C00000"/>
                </a:solidFill>
                <a:latin typeface="OpenSans"/>
              </a:rPr>
              <a:t>o</a:t>
            </a:r>
            <a:endParaRPr lang="vi-VN" sz="3200" dirty="0">
              <a:solidFill>
                <a:srgbClr val="C00000"/>
              </a:solidFill>
              <a:latin typeface="OpenSans"/>
            </a:endParaRPr>
          </a:p>
        </p:txBody>
      </p:sp>
    </p:spTree>
    <p:extLst>
      <p:ext uri="{BB962C8B-B14F-4D97-AF65-F5344CB8AC3E}">
        <p14:creationId xmlns:p14="http://schemas.microsoft.com/office/powerpoint/2010/main" val="192605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028700"/>
            <a:ext cx="1676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vi-VN" sz="36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 mỗi thời điểm xem đồng hồ thì kim giờ và kim phút tạo thành một góc.</a:t>
            </a:r>
          </a:p>
          <a:p>
            <a:r>
              <a:rPr lang="vi-VN" sz="36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Theo em, tại mỗi thời điểm: lúc 3 giờ, lúc 6 giờ, lúc 9 giờ thì góc giữa hai kim đó có số đo lần lượt là bao nhiêu?</a:t>
            </a:r>
          </a:p>
          <a:p>
            <a:r>
              <a:rPr lang="vi-VN" sz="36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Chỉ ra ba vị trí mà góc giữa hai kim là góc nhọn, góc tù.</a:t>
            </a:r>
            <a:endParaRPr lang="vi-VN" sz="3600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0" y="3533657"/>
            <a:ext cx="1140655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  3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90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6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180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9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90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 </a:t>
            </a: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nhọn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2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11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tù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5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7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4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166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66700"/>
            <a:ext cx="17297400" cy="7772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876800" y="8420100"/>
            <a:ext cx="9144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Roboto"/>
              </a:rPr>
              <a:t> - </a:t>
            </a:r>
            <a:r>
              <a:rPr lang="en-US" sz="4000" dirty="0" err="1">
                <a:solidFill>
                  <a:srgbClr val="333333"/>
                </a:solidFill>
                <a:latin typeface="Roboto"/>
              </a:rPr>
              <a:t>Bạn</a:t>
            </a:r>
            <a:r>
              <a:rPr lang="en-US" sz="4000" dirty="0">
                <a:solidFill>
                  <a:srgbClr val="333333"/>
                </a:solidFill>
                <a:latin typeface="Roboto"/>
              </a:rPr>
              <a:t> </a:t>
            </a:r>
            <a:r>
              <a:rPr lang="en-US" sz="4000" dirty="0" err="1">
                <a:solidFill>
                  <a:srgbClr val="333333"/>
                </a:solidFill>
                <a:latin typeface="Roboto"/>
              </a:rPr>
              <a:t>nữ</a:t>
            </a:r>
            <a:r>
              <a:rPr lang="en-US" sz="4000" dirty="0">
                <a:solidFill>
                  <a:srgbClr val="333333"/>
                </a:solidFill>
                <a:latin typeface="Roboto"/>
              </a:rPr>
              <a:t> : </a:t>
            </a:r>
            <a:r>
              <a:rPr lang="en-US" sz="4000" dirty="0" err="1">
                <a:solidFill>
                  <a:srgbClr val="333333"/>
                </a:solidFill>
                <a:latin typeface="Roboto"/>
              </a:rPr>
              <a:t>góc</a:t>
            </a:r>
            <a:r>
              <a:rPr lang="en-US" sz="4000" dirty="0">
                <a:solidFill>
                  <a:srgbClr val="333333"/>
                </a:solidFill>
                <a:latin typeface="Roboto"/>
              </a:rPr>
              <a:t> 60 </a:t>
            </a:r>
            <a:r>
              <a:rPr lang="en-US" sz="4000" dirty="0" err="1">
                <a:solidFill>
                  <a:srgbClr val="333333"/>
                </a:solidFill>
                <a:latin typeface="Roboto"/>
              </a:rPr>
              <a:t>độ</a:t>
            </a:r>
            <a:endParaRPr lang="en-US" sz="4000" dirty="0">
              <a:solidFill>
                <a:srgbClr val="333333"/>
              </a:solidFill>
              <a:latin typeface="Roboto"/>
            </a:endParaRPr>
          </a:p>
          <a:p>
            <a:r>
              <a:rPr lang="en-US" sz="4000" dirty="0">
                <a:solidFill>
                  <a:srgbClr val="FF0000"/>
                </a:solidFill>
                <a:latin typeface="Roboto"/>
              </a:rPr>
              <a:t>- </a:t>
            </a:r>
            <a:r>
              <a:rPr lang="en-US" sz="4000" dirty="0" err="1">
                <a:solidFill>
                  <a:srgbClr val="FF0000"/>
                </a:solidFill>
                <a:latin typeface="Roboto"/>
              </a:rPr>
              <a:t>Bạn</a:t>
            </a:r>
            <a:r>
              <a:rPr lang="en-US" sz="4000" dirty="0">
                <a:solidFill>
                  <a:srgbClr val="FF0000"/>
                </a:solidFill>
                <a:latin typeface="Roboto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Roboto"/>
              </a:rPr>
              <a:t>nam</a:t>
            </a:r>
            <a:r>
              <a:rPr lang="en-US" sz="4000" dirty="0">
                <a:solidFill>
                  <a:srgbClr val="FF0000"/>
                </a:solidFill>
                <a:latin typeface="Roboto"/>
              </a:rPr>
              <a:t> : </a:t>
            </a:r>
            <a:r>
              <a:rPr lang="en-US" sz="4000" dirty="0" err="1">
                <a:solidFill>
                  <a:srgbClr val="FF0000"/>
                </a:solidFill>
                <a:latin typeface="Roboto"/>
              </a:rPr>
              <a:t>góc</a:t>
            </a:r>
            <a:r>
              <a:rPr lang="en-US" sz="4000" dirty="0">
                <a:solidFill>
                  <a:srgbClr val="FF0000"/>
                </a:solidFill>
                <a:latin typeface="Roboto"/>
              </a:rPr>
              <a:t> 60 </a:t>
            </a:r>
            <a:r>
              <a:rPr lang="en-US" sz="4000" dirty="0" err="1">
                <a:solidFill>
                  <a:srgbClr val="FF0000"/>
                </a:solidFill>
                <a:latin typeface="Roboto"/>
              </a:rPr>
              <a:t>độ</a:t>
            </a:r>
            <a:endParaRPr lang="en-US" sz="4000" b="0" i="0" dirty="0">
              <a:solidFill>
                <a:srgbClr val="FF0000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232428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Thiết kế không tên (5)</Template>
  <TotalTime>160</TotalTime>
  <Words>214</Words>
  <Application>Microsoft Office PowerPoint</Application>
  <PresentationFormat>Custom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OpenSans</vt:lpstr>
      <vt:lpstr>Calibri</vt:lpstr>
      <vt:lpstr>Roboto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Hương Giang</dc:creator>
  <cp:lastModifiedBy>ADMIN</cp:lastModifiedBy>
  <cp:revision>11</cp:revision>
  <dcterms:created xsi:type="dcterms:W3CDTF">2021-10-25T01:02:54Z</dcterms:created>
  <dcterms:modified xsi:type="dcterms:W3CDTF">2024-10-17T15:10:22Z</dcterms:modified>
  <dc:identifier>DAEs4A_wd9k</dc:identifier>
</cp:coreProperties>
</file>