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4" r:id="rId2"/>
    <p:sldMasterId id="2147483686" r:id="rId3"/>
  </p:sldMasterIdLst>
  <p:notesMasterIdLst>
    <p:notesMasterId r:id="rId22"/>
  </p:notesMasterIdLst>
  <p:sldIdLst>
    <p:sldId id="11549" r:id="rId4"/>
    <p:sldId id="256" r:id="rId5"/>
    <p:sldId id="11552" r:id="rId6"/>
    <p:sldId id="258" r:id="rId7"/>
    <p:sldId id="259" r:id="rId8"/>
    <p:sldId id="260" r:id="rId9"/>
    <p:sldId id="257" r:id="rId10"/>
    <p:sldId id="11551" r:id="rId11"/>
    <p:sldId id="591" r:id="rId12"/>
    <p:sldId id="588" r:id="rId13"/>
    <p:sldId id="618" r:id="rId14"/>
    <p:sldId id="11550" r:id="rId15"/>
    <p:sldId id="275" r:id="rId16"/>
    <p:sldId id="280" r:id="rId17"/>
    <p:sldId id="589" r:id="rId18"/>
    <p:sldId id="310" r:id="rId19"/>
    <p:sldId id="583" r:id="rId20"/>
    <p:sldId id="619" r:id="rId21"/>
  </p:sldIdLst>
  <p:sldSz cx="12192000" cy="6858000"/>
  <p:notesSz cx="6858000" cy="9144000"/>
  <p:embeddedFontLst>
    <p:embeddedFont>
      <p:font typeface=".VnArial" panose="020B7200000000000000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D63"/>
    <a:srgbClr val="274A3A"/>
    <a:srgbClr val="FBE9F4"/>
    <a:srgbClr val="6D1E1D"/>
    <a:srgbClr val="C79668"/>
    <a:srgbClr val="8497B0"/>
    <a:srgbClr val="475D6B"/>
    <a:srgbClr val="4D5C63"/>
    <a:srgbClr val="465C6A"/>
    <a:srgbClr val="CAC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E83D4-CC61-4955-A022-2CB63A4CC5C4}" type="datetimeFigureOut">
              <a:rPr lang="vi-VN" smtClean="0"/>
              <a:t>17/10/2024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F1031-33FD-49D1-816A-7C720F83D9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8811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826E7-AF39-4B13-BF98-E623110D2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6211B1-A567-4E74-8756-A7AACC118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910D3-8772-416D-A29C-1B77031D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90DEE-BF93-4E2D-92C6-598784312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D32F1-2712-4E7F-88B7-EF8E4F16F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60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A4C55-D89C-4A7E-AFC2-45C3AA2B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64C444-6F6B-45E7-AEC9-0A15B15AF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4587B-F718-4D7D-A631-F4D3FCCFD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FFC70-55A3-4C9F-A9B1-F2FE147D2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91F72-0232-4300-A40B-F9B01CB0D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93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449F87-83CF-4313-8D1B-F3F59759B7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617A9-7D00-4C21-BC1D-74BD907D9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5DE6C-242E-48A0-AB09-5FAD3BF4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AE92D-61B8-4CFC-B70B-C975DF272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797-FE24-490E-88FB-52CA385E3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6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0612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65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54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55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46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14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21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8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6562F-4914-4AED-B32F-8ED66EF0D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5F97C-C177-4DEA-A0C7-7064D0783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20EE5-9FC5-4892-BF21-E6A695F35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EB51A-3F72-419F-843A-D6C0423AF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3B834-0E0F-4D05-BB5A-28E52BC37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259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90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68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33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062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907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641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245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638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57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55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1F5D-D4AA-4F73-92E6-4ABF0DC8E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0014C-8345-416C-8D56-FB2B48969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FBF07-65E6-484B-BDC5-180BF9390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EFF6B-2B9B-4045-A011-E92321EFB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0A07E-868E-4F5A-AB01-59B6A2769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749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56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711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514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126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8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6DBDA-3812-444A-B70F-06E1D4CEC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391E7-AC72-497E-A9DD-6CA7AC8FD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CD34EF-68C8-486B-B46B-9B704A026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58A7BB-80B9-45B9-8B2A-8D5CA27C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CAFCC-25C7-42FC-98C2-EDC11894A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B87CA6-5FC9-43FD-884D-3B9067D74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36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97258-D923-49A4-BCB8-86800A5D1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3E696-8378-4449-A340-55D05CB76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1B5099-EA01-4678-BF41-CEC64A21C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E1A7B2-4F29-4F40-BD01-106A1D22B0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098351-0136-4E59-A271-3F7AC30AC1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4CEF2D-4BF7-4A69-AC48-A086A439F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00E981-C6C7-4CA7-9727-BAC27F24E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3A639-D128-456E-AFFB-2F3F24368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4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96F2C-B158-43B5-9C21-549FA9EBD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8A75B6-1093-4B83-A120-CB5D372D0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9A1636-0E03-461C-86E1-ACA361AE2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73A85B-9D18-40B4-995B-529299CF7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78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AF1590-1BE7-4EE6-8678-6DA9F09B6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1B33F8-7E37-412D-A10B-04353C81D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B5CF0B-9A27-4D3F-BEF4-5B1FB1879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92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30F68-029F-4F5C-A094-F26F2311F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64BEB-AD39-4CA9-B855-F75E016C8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358554-6D02-4637-815A-8BF38C8A5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6A9515-0012-4CFB-BB31-780FDAB9C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AD2F3-474E-4878-9E95-479F51FAB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4161F-6EAC-4133-ADBC-537BBD8C3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64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599EA-3BD4-4FC4-AB1D-4FB4D1646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87EB16-0937-4373-8C56-F42A8D0C0B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4445C1-8166-40AC-BB58-0596441F4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DEA2E-CD2E-4232-AA35-9A2598385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15C09F-536D-450C-BC71-60D4D2B87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5B9392-BB79-4283-96AE-916BB6F2A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3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98CE19-4582-4410-AB6B-CEAC80AD8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C8540-BAB7-4884-8E64-26DFAC586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3674F-496D-4B49-9F02-F149AFB7BB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D933F-DB83-42DE-AA03-D5EF6BC86FFB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DBF98-2AD8-476E-A013-57C706466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E7A0C-6226-4B69-B249-2360E65B6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6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92BA4-FC2E-445A-8B82-22519FEA696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3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3CB42-5BDF-44DE-9435-7006ADA20AE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6EE29-2085-4CC1-BEE6-DA19C95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0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slide" Target="slide4.xml"/><Relationship Id="rId3" Type="http://schemas.openxmlformats.org/officeDocument/2006/relationships/image" Target="../media/image5.png"/><Relationship Id="rId21" Type="http://schemas.openxmlformats.org/officeDocument/2006/relationships/image" Target="../media/image21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slide" Target="slide3.xml"/><Relationship Id="rId16" Type="http://schemas.openxmlformats.org/officeDocument/2006/relationships/image" Target="../media/image18.png"/><Relationship Id="rId20" Type="http://schemas.openxmlformats.org/officeDocument/2006/relationships/slide" Target="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slide" Target="slide9.xml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2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audio" Target="../media/audio3.wav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0.png"/><Relationship Id="rId4" Type="http://schemas.openxmlformats.org/officeDocument/2006/relationships/audio" Target="../media/audio3.wav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1.png"/><Relationship Id="rId4" Type="http://schemas.openxmlformats.org/officeDocument/2006/relationships/audio" Target="../media/audio3.wav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audio" Target="../media/audio3.wav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ết quả hình ảnh cho boneca palito escola | Школьные проекты ...">
            <a:extLst>
              <a:ext uri="{FF2B5EF4-FFF2-40B4-BE49-F238E27FC236}">
                <a16:creationId xmlns:a16="http://schemas.microsoft.com/office/drawing/2014/main" id="{636D8545-0D6C-8912-EA2D-BAEAD28D9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148" y="795528"/>
            <a:ext cx="8481704" cy="503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7C0BFF-C836-C02A-8ACA-9B884616B9FB}"/>
              </a:ext>
            </a:extLst>
          </p:cNvPr>
          <p:cNvSpPr txBox="1"/>
          <p:nvPr/>
        </p:nvSpPr>
        <p:spPr>
          <a:xfrm>
            <a:off x="3373687" y="3624505"/>
            <a:ext cx="63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ĐỘNG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56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5">
            <a:extLst>
              <a:ext uri="{FF2B5EF4-FFF2-40B4-BE49-F238E27FC236}">
                <a16:creationId xmlns:a16="http://schemas.microsoft.com/office/drawing/2014/main" id="{C3F10B66-2686-08E4-AD2C-B55C702CEA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470938"/>
              </p:ext>
            </p:extLst>
          </p:nvPr>
        </p:nvGraphicFramePr>
        <p:xfrm>
          <a:off x="1521069" y="603391"/>
          <a:ext cx="8638934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054">
                  <a:extLst>
                    <a:ext uri="{9D8B030D-6E8A-4147-A177-3AD203B41FA5}">
                      <a16:colId xmlns:a16="http://schemas.microsoft.com/office/drawing/2014/main" val="3881313868"/>
                    </a:ext>
                  </a:extLst>
                </a:gridCol>
                <a:gridCol w="1317484">
                  <a:extLst>
                    <a:ext uri="{9D8B030D-6E8A-4147-A177-3AD203B41FA5}">
                      <a16:colId xmlns:a16="http://schemas.microsoft.com/office/drawing/2014/main" val="225926627"/>
                    </a:ext>
                  </a:extLst>
                </a:gridCol>
                <a:gridCol w="1502849">
                  <a:extLst>
                    <a:ext uri="{9D8B030D-6E8A-4147-A177-3AD203B41FA5}">
                      <a16:colId xmlns:a16="http://schemas.microsoft.com/office/drawing/2014/main" val="804340058"/>
                    </a:ext>
                  </a:extLst>
                </a:gridCol>
                <a:gridCol w="1502849">
                  <a:extLst>
                    <a:ext uri="{9D8B030D-6E8A-4147-A177-3AD203B41FA5}">
                      <a16:colId xmlns:a16="http://schemas.microsoft.com/office/drawing/2014/main" val="809128864"/>
                    </a:ext>
                  </a:extLst>
                </a:gridCol>
                <a:gridCol w="1502849">
                  <a:extLst>
                    <a:ext uri="{9D8B030D-6E8A-4147-A177-3AD203B41FA5}">
                      <a16:colId xmlns:a16="http://schemas.microsoft.com/office/drawing/2014/main" val="2327323933"/>
                    </a:ext>
                  </a:extLst>
                </a:gridCol>
                <a:gridCol w="1502849">
                  <a:extLst>
                    <a:ext uri="{9D8B030D-6E8A-4147-A177-3AD203B41FA5}">
                      <a16:colId xmlns:a16="http://schemas.microsoft.com/office/drawing/2014/main" val="39192664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endParaRPr lang="vi-VN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Chục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endParaRPr lang="vi-VN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vi-VN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E9F4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vi-VN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Chục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vi-VN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Đơn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vị</a:t>
                      </a:r>
                      <a:endParaRPr lang="vi-VN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542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  <a:endParaRPr lang="vi-VN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</a:t>
                      </a:r>
                      <a:endParaRPr lang="vi-VN" sz="2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</a:t>
                      </a:r>
                    </a:p>
                  </a:txBody>
                  <a:tcPr>
                    <a:solidFill>
                      <a:srgbClr val="FBE9F4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</a:t>
                      </a:r>
                      <a:endParaRPr lang="vi-VN" sz="20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  <a:endParaRPr lang="vi-VN" sz="2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  <a:endParaRPr lang="vi-VN" sz="20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184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  <a:endParaRPr lang="vi-VN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</a:t>
                      </a:r>
                      <a:endParaRPr lang="vi-VN" sz="2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  <a:endParaRPr lang="vi-VN" sz="2000" b="1" dirty="0"/>
                    </a:p>
                  </a:txBody>
                  <a:tcPr>
                    <a:solidFill>
                      <a:srgbClr val="FBE9F4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9</a:t>
                      </a:r>
                      <a:endParaRPr lang="vi-VN" sz="20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</a:t>
                      </a:r>
                      <a:endParaRPr lang="vi-VN" sz="2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  <a:endParaRPr lang="vi-VN" sz="20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273232"/>
                  </a:ext>
                </a:extLst>
              </a:tr>
            </a:tbl>
          </a:graphicData>
        </a:graphic>
      </p:graphicFrame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00FE60B5-5E5B-CFFD-7AA5-78EF8568AFEA}"/>
              </a:ext>
            </a:extLst>
          </p:cNvPr>
          <p:cNvSpPr/>
          <p:nvPr/>
        </p:nvSpPr>
        <p:spPr>
          <a:xfrm>
            <a:off x="4743809" y="1275970"/>
            <a:ext cx="357345" cy="825895"/>
          </a:xfrm>
          <a:prstGeom prst="ellipse">
            <a:avLst/>
          </a:prstGeom>
          <a:solidFill>
            <a:schemeClr val="bg1"/>
          </a:solidFill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7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  <a:endParaRPr lang="vi-VN" b="1" dirty="0">
              <a:solidFill>
                <a:schemeClr val="tx1"/>
              </a:solidFill>
            </a:endParaRP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4F0C9672-962F-F91D-334C-EF0A17C99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50" y="18616"/>
            <a:ext cx="6313481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So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217 466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213 972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4AF60F85-FD7E-0E8F-E9AF-67DD2F9C28E1}"/>
              </a:ext>
            </a:extLst>
          </p:cNvPr>
          <p:cNvSpPr/>
          <p:nvPr/>
        </p:nvSpPr>
        <p:spPr>
          <a:xfrm>
            <a:off x="1521070" y="2433918"/>
            <a:ext cx="1271952" cy="3692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2 = 2</a:t>
            </a:r>
            <a:endParaRPr lang="vi-VN" b="1" dirty="0"/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22119B56-016A-A0AC-9D2A-C6589A37B017}"/>
              </a:ext>
            </a:extLst>
          </p:cNvPr>
          <p:cNvSpPr/>
          <p:nvPr/>
        </p:nvSpPr>
        <p:spPr>
          <a:xfrm>
            <a:off x="2894994" y="2443487"/>
            <a:ext cx="1195754" cy="3692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1 = 1</a:t>
            </a:r>
            <a:endParaRPr lang="vi-VN" b="1" dirty="0"/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1BA36AB9-FD79-D194-68F7-2A10DA908C1A}"/>
              </a:ext>
            </a:extLst>
          </p:cNvPr>
          <p:cNvSpPr/>
          <p:nvPr/>
        </p:nvSpPr>
        <p:spPr>
          <a:xfrm>
            <a:off x="4324605" y="2453045"/>
            <a:ext cx="1195754" cy="369276"/>
          </a:xfrm>
          <a:prstGeom prst="rect">
            <a:avLst/>
          </a:prstGeom>
          <a:solidFill>
            <a:srgbClr val="FBE9F4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7 &gt; 3</a:t>
            </a:r>
            <a:endParaRPr lang="vi-VN" b="1" dirty="0"/>
          </a:p>
        </p:txBody>
      </p:sp>
      <p:sp>
        <p:nvSpPr>
          <p:cNvPr id="10" name="Mũi tên: Xuống 9">
            <a:extLst>
              <a:ext uri="{FF2B5EF4-FFF2-40B4-BE49-F238E27FC236}">
                <a16:creationId xmlns:a16="http://schemas.microsoft.com/office/drawing/2014/main" id="{4D7C7E67-A4D5-9345-CB97-7E035AD345E0}"/>
              </a:ext>
            </a:extLst>
          </p:cNvPr>
          <p:cNvSpPr/>
          <p:nvPr/>
        </p:nvSpPr>
        <p:spPr>
          <a:xfrm>
            <a:off x="2097523" y="2058583"/>
            <a:ext cx="131885" cy="400137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Mũi tên: Xuống 10">
            <a:extLst>
              <a:ext uri="{FF2B5EF4-FFF2-40B4-BE49-F238E27FC236}">
                <a16:creationId xmlns:a16="http://schemas.microsoft.com/office/drawing/2014/main" id="{E7B4C59D-1586-5F24-1F69-EB212C14218B}"/>
              </a:ext>
            </a:extLst>
          </p:cNvPr>
          <p:cNvSpPr/>
          <p:nvPr/>
        </p:nvSpPr>
        <p:spPr>
          <a:xfrm>
            <a:off x="3492871" y="2115829"/>
            <a:ext cx="131885" cy="400137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Mũi tên: Xuống 11">
            <a:extLst>
              <a:ext uri="{FF2B5EF4-FFF2-40B4-BE49-F238E27FC236}">
                <a16:creationId xmlns:a16="http://schemas.microsoft.com/office/drawing/2014/main" id="{AE767A20-0B12-4C74-588B-DF806263504C}"/>
              </a:ext>
            </a:extLst>
          </p:cNvPr>
          <p:cNvSpPr/>
          <p:nvPr/>
        </p:nvSpPr>
        <p:spPr>
          <a:xfrm>
            <a:off x="4834513" y="2059483"/>
            <a:ext cx="131885" cy="400137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9071F6F-1BE5-1865-A113-1332B848EC5C}"/>
              </a:ext>
            </a:extLst>
          </p:cNvPr>
          <p:cNvSpPr txBox="1"/>
          <p:nvPr/>
        </p:nvSpPr>
        <p:spPr>
          <a:xfrm>
            <a:off x="1521069" y="2822331"/>
            <a:ext cx="7526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Vậy</a:t>
            </a:r>
            <a:r>
              <a:rPr lang="en-US" sz="2400" dirty="0"/>
              <a:t> </a:t>
            </a:r>
            <a:r>
              <a:rPr lang="en-US" sz="2400" b="1" dirty="0"/>
              <a:t>217 466 </a:t>
            </a:r>
            <a:r>
              <a:rPr lang="en-US" sz="2400" b="1" dirty="0">
                <a:solidFill>
                  <a:srgbClr val="FF0000"/>
                </a:solidFill>
              </a:rPr>
              <a:t>&gt;</a:t>
            </a:r>
            <a:r>
              <a:rPr lang="en-US" sz="2400" b="1" dirty="0"/>
              <a:t> 213 972 </a:t>
            </a:r>
            <a:r>
              <a:rPr lang="en-US" sz="2400" dirty="0"/>
              <a:t>hay </a:t>
            </a:r>
            <a:r>
              <a:rPr lang="en-US" sz="2400" b="1" dirty="0"/>
              <a:t>213 972 </a:t>
            </a:r>
            <a:r>
              <a:rPr lang="en-US" sz="2400" b="1" dirty="0">
                <a:solidFill>
                  <a:srgbClr val="FF0000"/>
                </a:solidFill>
              </a:rPr>
              <a:t>&lt;</a:t>
            </a:r>
            <a:r>
              <a:rPr lang="en-US" sz="2400" b="1" dirty="0"/>
              <a:t> 217 466</a:t>
            </a:r>
            <a:endParaRPr lang="vi-VN" sz="2400" b="1" dirty="0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4B20EE60-0CD5-6202-4926-C26506F4B700}"/>
              </a:ext>
            </a:extLst>
          </p:cNvPr>
          <p:cNvSpPr txBox="1"/>
          <p:nvPr/>
        </p:nvSpPr>
        <p:spPr>
          <a:xfrm>
            <a:off x="324612" y="3840480"/>
            <a:ext cx="11542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Nếu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hai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cùng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, ta </a:t>
            </a:r>
            <a:r>
              <a:rPr lang="en-US" sz="3200" b="1" dirty="0" err="1">
                <a:solidFill>
                  <a:srgbClr val="FF0000"/>
                </a:solidFill>
              </a:rPr>
              <a:t>lần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lượt</a:t>
            </a:r>
            <a:r>
              <a:rPr lang="en-US" sz="3200" b="1" dirty="0">
                <a:solidFill>
                  <a:srgbClr val="FF0000"/>
                </a:solidFill>
              </a:rPr>
              <a:t> so </a:t>
            </a:r>
            <a:r>
              <a:rPr lang="en-US" sz="3200" b="1" dirty="0" err="1">
                <a:solidFill>
                  <a:srgbClr val="FF0000"/>
                </a:solidFill>
              </a:rPr>
              <a:t>sánh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từng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cặp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cùng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một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hàng</a:t>
            </a:r>
            <a:r>
              <a:rPr lang="en-US" sz="3200" b="1" dirty="0">
                <a:solidFill>
                  <a:srgbClr val="FF0000"/>
                </a:solidFill>
              </a:rPr>
              <a:t> (</a:t>
            </a:r>
            <a:r>
              <a:rPr lang="en-US" sz="3200" b="1" dirty="0" err="1">
                <a:solidFill>
                  <a:srgbClr val="FF0000"/>
                </a:solidFill>
              </a:rPr>
              <a:t>kể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từ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trái</a:t>
            </a:r>
            <a:r>
              <a:rPr lang="en-US" sz="3200" b="1" dirty="0">
                <a:solidFill>
                  <a:srgbClr val="FF0000"/>
                </a:solidFill>
              </a:rPr>
              <a:t> sang </a:t>
            </a:r>
            <a:r>
              <a:rPr lang="en-US" sz="3200" b="1" dirty="0" err="1">
                <a:solidFill>
                  <a:srgbClr val="FF0000"/>
                </a:solidFill>
              </a:rPr>
              <a:t>phải</a:t>
            </a:r>
            <a:r>
              <a:rPr lang="en-US" sz="3200" b="1" dirty="0">
                <a:solidFill>
                  <a:srgbClr val="FF0000"/>
                </a:solidFill>
              </a:rPr>
              <a:t>), </a:t>
            </a:r>
            <a:r>
              <a:rPr lang="en-US" sz="3200" b="1" dirty="0" err="1">
                <a:solidFill>
                  <a:srgbClr val="FF0000"/>
                </a:solidFill>
              </a:rPr>
              <a:t>cho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đến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xuất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hiện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cặp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đầu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tiên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nhau</a:t>
            </a:r>
            <a:r>
              <a:rPr lang="en-US" sz="3200" b="1" dirty="0">
                <a:solidFill>
                  <a:srgbClr val="FF0000"/>
                </a:solidFill>
              </a:rPr>
              <a:t>. Ở </a:t>
            </a:r>
            <a:r>
              <a:rPr lang="en-US" sz="3200" b="1" dirty="0" err="1">
                <a:solidFill>
                  <a:srgbClr val="FF0000"/>
                </a:solidFill>
              </a:rPr>
              <a:t>cặp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nhau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đó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chữ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lớn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hơn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thì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chứa</a:t>
            </a:r>
            <a:r>
              <a:rPr lang="en-US" sz="3200" b="1" dirty="0">
                <a:solidFill>
                  <a:srgbClr val="FF0000"/>
                </a:solidFill>
              </a:rPr>
              <a:t>  </a:t>
            </a:r>
            <a:r>
              <a:rPr lang="en-US" sz="3200" b="1" dirty="0" err="1">
                <a:solidFill>
                  <a:srgbClr val="FF0000"/>
                </a:solidFill>
              </a:rPr>
              <a:t>chữ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lớn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hơn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2740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11C0DDBB-533B-49DD-9C8D-8C223A81EC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945" r="132" b="32241"/>
          <a:stretch/>
        </p:blipFill>
        <p:spPr>
          <a:xfrm>
            <a:off x="0" y="0"/>
            <a:ext cx="12192000" cy="730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4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ết quả hình ảnh cho boneca palito escola | Школьные проекты ...">
            <a:extLst>
              <a:ext uri="{FF2B5EF4-FFF2-40B4-BE49-F238E27FC236}">
                <a16:creationId xmlns:a16="http://schemas.microsoft.com/office/drawing/2014/main" id="{636D8545-0D6C-8912-EA2D-BAEAD28D9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148" y="385625"/>
            <a:ext cx="8481704" cy="503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7C0BFF-C836-C02A-8ACA-9B884616B9FB}"/>
              </a:ext>
            </a:extLst>
          </p:cNvPr>
          <p:cNvSpPr txBox="1"/>
          <p:nvPr/>
        </p:nvSpPr>
        <p:spPr>
          <a:xfrm>
            <a:off x="3158325" y="2959975"/>
            <a:ext cx="67529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TẬP THỰC HÀNH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12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98F39B-87B1-4488-9EEA-4C636113B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40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28016" y="3139406"/>
            <a:ext cx="629681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10 000 ...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9 999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37 093 348 … 109 234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006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16 689 650 … 15 710 001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57365" y="3139405"/>
            <a:ext cx="600391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10 000 000  ...  9 999 999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2 000 123 … 2 000 123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903 125 901 … 973 125 901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67572" y="3177237"/>
            <a:ext cx="99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27968" y="3706359"/>
            <a:ext cx="99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58684" y="4238059"/>
            <a:ext cx="99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32394" y="3188085"/>
            <a:ext cx="99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556797" y="3713496"/>
            <a:ext cx="99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212437" y="4186809"/>
            <a:ext cx="99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325F8D95-5ADF-9FA7-AB8A-2190FC321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03" y="573447"/>
            <a:ext cx="2847453" cy="207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5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3860801" y="5488893"/>
            <a:ext cx="1847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0" y="146650"/>
            <a:ext cx="118994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2. a)</a:t>
            </a:r>
            <a:r>
              <a:rPr kumimoji="0" lang="en-US" altLang="vi-VN" sz="4000" b="1" i="0" u="none" strike="noStrike" kern="1200" cap="none" spc="0" normalizeH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Sắp</a:t>
            </a:r>
            <a:r>
              <a:rPr kumimoji="0" lang="en-US" altLang="vi-VN" sz="4000" b="1" i="0" u="none" strike="noStrike" kern="1200" cap="none" spc="0" normalizeH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4000" b="1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ếp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5ECE5395-C600-47D6-A1BD-7225C16E9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108" y="1797148"/>
            <a:ext cx="94263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855F9B1-6D60-45AD-8915-A17E70DD3199}"/>
              </a:ext>
            </a:extLst>
          </p:cNvPr>
          <p:cNvSpPr txBox="1">
            <a:spLocks/>
          </p:cNvSpPr>
          <p:nvPr/>
        </p:nvSpPr>
        <p:spPr bwMode="auto">
          <a:xfrm>
            <a:off x="1337181" y="1195213"/>
            <a:ext cx="1899795" cy="91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332 085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06943B-00EF-4545-8CF2-0ECADACC0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3" y="5343327"/>
            <a:ext cx="6053997" cy="150286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67C916E-012D-4BD3-B2AC-C8C01F087333}"/>
              </a:ext>
            </a:extLst>
          </p:cNvPr>
          <p:cNvSpPr txBox="1">
            <a:spLocks/>
          </p:cNvSpPr>
          <p:nvPr/>
        </p:nvSpPr>
        <p:spPr bwMode="auto">
          <a:xfrm>
            <a:off x="3364362" y="1189136"/>
            <a:ext cx="2405155" cy="95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120 796;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933177B-E73D-4877-B4B4-F338A0236EEA}"/>
              </a:ext>
            </a:extLst>
          </p:cNvPr>
          <p:cNvSpPr txBox="1">
            <a:spLocks/>
          </p:cNvSpPr>
          <p:nvPr/>
        </p:nvSpPr>
        <p:spPr bwMode="auto">
          <a:xfrm>
            <a:off x="5047265" y="1192593"/>
            <a:ext cx="2097470" cy="95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87 900;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2A7DD78-DB5D-43DA-8A57-4E1D6C3C7300}"/>
              </a:ext>
            </a:extLst>
          </p:cNvPr>
          <p:cNvSpPr txBox="1">
            <a:spLocks/>
          </p:cNvSpPr>
          <p:nvPr/>
        </p:nvSpPr>
        <p:spPr bwMode="auto">
          <a:xfrm>
            <a:off x="7046541" y="1189136"/>
            <a:ext cx="3109355" cy="111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332 002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BBD6820-6E39-420A-9EBC-53B6659AA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517" y="5112680"/>
            <a:ext cx="6415121" cy="174551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4F33C79-BDE1-B9DB-EF79-9AB3B125A22A}"/>
              </a:ext>
            </a:extLst>
          </p:cNvPr>
          <p:cNvSpPr txBox="1"/>
          <p:nvPr/>
        </p:nvSpPr>
        <p:spPr>
          <a:xfrm>
            <a:off x="7394013" y="3536991"/>
            <a:ext cx="524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  <a:endParaRPr lang="vi-VN" sz="4000" dirty="0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C5AF45E3-BEEB-95B5-7DA1-5141B35C0A84}"/>
              </a:ext>
            </a:extLst>
          </p:cNvPr>
          <p:cNvSpPr txBox="1"/>
          <p:nvPr/>
        </p:nvSpPr>
        <p:spPr>
          <a:xfrm>
            <a:off x="3102016" y="1138753"/>
            <a:ext cx="524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37636575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-0.25508 0.337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0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03945 0.337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1 -0.03658 L -0.11224 0.33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187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902 L 0.51836 0.3395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90" y="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8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CFA4AD7-AC22-63D8-538E-10C61347C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67" y="332867"/>
            <a:ext cx="10838317" cy="3260725"/>
          </a:xfrm>
          <a:prstGeom prst="rect">
            <a:avLst/>
          </a:prstGeom>
        </p:spPr>
      </p:pic>
      <p:sp>
        <p:nvSpPr>
          <p:cNvPr id="4" name="Text Box 12">
            <a:extLst>
              <a:ext uri="{FF2B5EF4-FFF2-40B4-BE49-F238E27FC236}">
                <a16:creationId xmlns:a16="http://schemas.microsoft.com/office/drawing/2014/main" id="{F3826459-6EA1-0C34-2806-593131496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016" y="3239649"/>
            <a:ext cx="94263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6586176-30BE-D6BE-CEA4-3BEB0F6D1B4F}"/>
              </a:ext>
            </a:extLst>
          </p:cNvPr>
          <p:cNvSpPr txBox="1"/>
          <p:nvPr/>
        </p:nvSpPr>
        <p:spPr>
          <a:xfrm>
            <a:off x="1657464" y="3947535"/>
            <a:ext cx="2194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6 832 686;</a:t>
            </a:r>
            <a:endParaRPr lang="vi-VN" sz="3600" b="1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911CBB7-87C5-95B6-2F03-1D104B14C191}"/>
              </a:ext>
            </a:extLst>
          </p:cNvPr>
          <p:cNvSpPr txBox="1"/>
          <p:nvPr/>
        </p:nvSpPr>
        <p:spPr>
          <a:xfrm>
            <a:off x="3755070" y="3962304"/>
            <a:ext cx="2471020" cy="59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6 832 710;</a:t>
            </a:r>
            <a:endParaRPr lang="vi-VN" sz="3600" b="1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2FD7E6A-9134-F69F-20C5-E11622101940}"/>
              </a:ext>
            </a:extLst>
          </p:cNvPr>
          <p:cNvSpPr txBox="1"/>
          <p:nvPr/>
        </p:nvSpPr>
        <p:spPr>
          <a:xfrm>
            <a:off x="5909293" y="3980592"/>
            <a:ext cx="2471020" cy="59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6 839 576;</a:t>
            </a:r>
            <a:endParaRPr lang="vi-VN" sz="36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D0C99F70-D14E-723A-596D-D45B78D5727C}"/>
              </a:ext>
            </a:extLst>
          </p:cNvPr>
          <p:cNvSpPr txBox="1"/>
          <p:nvPr/>
        </p:nvSpPr>
        <p:spPr>
          <a:xfrm>
            <a:off x="8063516" y="3971447"/>
            <a:ext cx="2471020" cy="59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6 859 000</a:t>
            </a:r>
            <a:endParaRPr lang="vi-VN" sz="3600" b="1" dirty="0"/>
          </a:p>
        </p:txBody>
      </p:sp>
    </p:spTree>
    <p:extLst>
      <p:ext uri="{BB962C8B-B14F-4D97-AF65-F5344CB8AC3E}">
        <p14:creationId xmlns:p14="http://schemas.microsoft.com/office/powerpoint/2010/main" val="22057801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833EB6-C971-446C-A341-1AA32F1C97F4}"/>
              </a:ext>
            </a:extLst>
          </p:cNvPr>
          <p:cNvSpPr/>
          <p:nvPr/>
        </p:nvSpPr>
        <p:spPr>
          <a:xfrm>
            <a:off x="2209800" y="106018"/>
            <a:ext cx="7772400" cy="808383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54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Hỏi</a:t>
            </a:r>
            <a:r>
              <a:rPr lang="en-US" sz="5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 </a:t>
            </a:r>
            <a:r>
              <a:rPr lang="en-US" sz="54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nhanh</a:t>
            </a:r>
            <a:r>
              <a:rPr lang="en-US" sz="5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 </a:t>
            </a:r>
            <a:r>
              <a:rPr lang="en-US" sz="54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đáp</a:t>
            </a:r>
            <a:r>
              <a:rPr lang="en-US" sz="5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 </a:t>
            </a:r>
            <a:r>
              <a:rPr lang="en-US" sz="54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đúng</a:t>
            </a:r>
            <a:endParaRPr lang="en-US" sz="54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rial"/>
              <a:cs typeface="Arabic Typesetting" pitchFamily="66" charset="-78"/>
            </a:endParaRPr>
          </a:p>
        </p:txBody>
      </p:sp>
      <p:pic>
        <p:nvPicPr>
          <p:cNvPr id="5" name="Picture 10" descr="KITTY">
            <a:extLst>
              <a:ext uri="{FF2B5EF4-FFF2-40B4-BE49-F238E27FC236}">
                <a16:creationId xmlns:a16="http://schemas.microsoft.com/office/drawing/2014/main" id="{5374896C-7869-4371-9602-07648DC032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39" y="3011300"/>
            <a:ext cx="1595438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KITTY">
            <a:extLst>
              <a:ext uri="{FF2B5EF4-FFF2-40B4-BE49-F238E27FC236}">
                <a16:creationId xmlns:a16="http://schemas.microsoft.com/office/drawing/2014/main" id="{1FDB9DDF-A912-4C81-9CE9-4FFF33BB78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30628" y="1052758"/>
            <a:ext cx="1595149" cy="163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4" descr="KITTY">
            <a:extLst>
              <a:ext uri="{FF2B5EF4-FFF2-40B4-BE49-F238E27FC236}">
                <a16:creationId xmlns:a16="http://schemas.microsoft.com/office/drawing/2014/main" id="{1F2376A8-05C9-495C-821A-71BC33B9C7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47461" y="5022190"/>
            <a:ext cx="1595148" cy="16390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loud Callout 7">
            <a:extLst>
              <a:ext uri="{FF2B5EF4-FFF2-40B4-BE49-F238E27FC236}">
                <a16:creationId xmlns:a16="http://schemas.microsoft.com/office/drawing/2014/main" id="{C30315BA-5B4D-4FD8-A59B-CACA0FF7AB7E}"/>
              </a:ext>
            </a:extLst>
          </p:cNvPr>
          <p:cNvSpPr/>
          <p:nvPr/>
        </p:nvSpPr>
        <p:spPr>
          <a:xfrm>
            <a:off x="3790901" y="956443"/>
            <a:ext cx="7816313" cy="1915767"/>
          </a:xfrm>
          <a:prstGeom prst="cloudCallout">
            <a:avLst>
              <a:gd name="adj1" fmla="val -68229"/>
              <a:gd name="adj2" fmla="val 3454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 bạn số 356 872, 283 576, 638 752 số n</a:t>
            </a:r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lớn nhất?</a:t>
            </a:r>
          </a:p>
        </p:txBody>
      </p:sp>
      <p:sp>
        <p:nvSpPr>
          <p:cNvPr id="9" name="Text Box 26">
            <a:extLst>
              <a:ext uri="{FF2B5EF4-FFF2-40B4-BE49-F238E27FC236}">
                <a16:creationId xmlns:a16="http://schemas.microsoft.com/office/drawing/2014/main" id="{AC95C9F7-AC3C-4643-BBDB-876B2B5DB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681" y="2925418"/>
            <a:ext cx="2236755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638 752</a:t>
            </a:r>
          </a:p>
        </p:txBody>
      </p: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907BE9DB-F4F0-4F14-94DA-06FEAD4DB560}"/>
              </a:ext>
            </a:extLst>
          </p:cNvPr>
          <p:cNvSpPr/>
          <p:nvPr/>
        </p:nvSpPr>
        <p:spPr>
          <a:xfrm>
            <a:off x="3985334" y="2830168"/>
            <a:ext cx="7863229" cy="1788004"/>
          </a:xfrm>
          <a:prstGeom prst="cloudCallout">
            <a:avLst>
              <a:gd name="adj1" fmla="val -71578"/>
              <a:gd name="adj2" fmla="val 40866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 bạn số 394 765; 563 947; 349 675 số n</a:t>
            </a:r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bé nhất?</a:t>
            </a:r>
          </a:p>
        </p:txBody>
      </p:sp>
      <p:sp>
        <p:nvSpPr>
          <p:cNvPr id="13" name="Text Box 26">
            <a:extLst>
              <a:ext uri="{FF2B5EF4-FFF2-40B4-BE49-F238E27FC236}">
                <a16:creationId xmlns:a16="http://schemas.microsoft.com/office/drawing/2014/main" id="{7CBA3B4A-71E7-4A21-8D12-4AF11C088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380" y="5044855"/>
            <a:ext cx="248809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349 675</a:t>
            </a:r>
          </a:p>
        </p:txBody>
      </p: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F6359404-FF3A-466C-9E78-B9E01C22E33A}"/>
              </a:ext>
            </a:extLst>
          </p:cNvPr>
          <p:cNvSpPr/>
          <p:nvPr/>
        </p:nvSpPr>
        <p:spPr>
          <a:xfrm>
            <a:off x="3710242" y="4816133"/>
            <a:ext cx="6168275" cy="2119438"/>
          </a:xfrm>
          <a:prstGeom prst="cloudCallout">
            <a:avLst>
              <a:gd name="adj1" fmla="val -66261"/>
              <a:gd name="adj2" fmla="val 96317"/>
            </a:avLst>
          </a:prstGeom>
          <a:solidFill>
            <a:srgbClr val="FFFF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 bạn số nào lớn hơn số 246 864?</a:t>
            </a:r>
          </a:p>
        </p:txBody>
      </p:sp>
      <p:sp>
        <p:nvSpPr>
          <p:cNvPr id="15" name="Text Box 26">
            <a:extLst>
              <a:ext uri="{FF2B5EF4-FFF2-40B4-BE49-F238E27FC236}">
                <a16:creationId xmlns:a16="http://schemas.microsoft.com/office/drawing/2014/main" id="{471211F4-C0AC-44EB-9491-DE43137BC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0273" y="6007565"/>
            <a:ext cx="248809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defRPr/>
            </a:pPr>
            <a:endParaRPr lang="en-U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  <p:bldP spid="14" grpId="0" animBg="1"/>
      <p:bldP spid="1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ABD7A2-F84F-4F07-84A7-26843E334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746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BFF89C-A2E9-4FDE-BD81-63ACE0254F70}"/>
              </a:ext>
            </a:extLst>
          </p:cNvPr>
          <p:cNvSpPr txBox="1"/>
          <p:nvPr/>
        </p:nvSpPr>
        <p:spPr>
          <a:xfrm>
            <a:off x="2830985" y="326275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hãy</a:t>
            </a:r>
            <a:r>
              <a:rPr lang="en-US" sz="3600" b="1" dirty="0">
                <a:solidFill>
                  <a:srgbClr val="FFFF00"/>
                </a:solidFill>
              </a:rPr>
              <a:t> chia </a:t>
            </a:r>
            <a:r>
              <a:rPr lang="en-US" sz="3600" b="1" dirty="0" err="1">
                <a:solidFill>
                  <a:srgbClr val="FFFF00"/>
                </a:solidFill>
              </a:rPr>
              <a:t>sẻ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những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qua </a:t>
            </a: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này</a:t>
            </a:r>
            <a:r>
              <a:rPr lang="en-US" sz="3600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437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7365C8-9704-7269-0F24-DCE988577E76}"/>
              </a:ext>
            </a:extLst>
          </p:cNvPr>
          <p:cNvSpPr txBox="1"/>
          <p:nvPr/>
        </p:nvSpPr>
        <p:spPr>
          <a:xfrm>
            <a:off x="2396587" y="2721265"/>
            <a:ext cx="77984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Chúc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em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học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tốt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73077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13" y="1578911"/>
            <a:ext cx="1121666" cy="5120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358" y="2090976"/>
            <a:ext cx="801626" cy="7101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957" y="4352637"/>
            <a:ext cx="1033274" cy="6096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028" y="207267"/>
            <a:ext cx="1008890" cy="6644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0" y="4699130"/>
            <a:ext cx="1797498" cy="21588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414" y="4330718"/>
            <a:ext cx="2515969" cy="25272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40" y="3114757"/>
            <a:ext cx="1342135" cy="6217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003" y="4836356"/>
            <a:ext cx="874778" cy="8168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853" y="6093614"/>
            <a:ext cx="4297494" cy="7643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225" y="5372427"/>
            <a:ext cx="579122" cy="4952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00" y="4692204"/>
            <a:ext cx="649316" cy="5787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020" y="5363138"/>
            <a:ext cx="622150" cy="6175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0531" y="2825554"/>
            <a:ext cx="2253202" cy="12001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3202" y="378713"/>
            <a:ext cx="2253202" cy="12001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06" y="3383438"/>
            <a:ext cx="3515108" cy="18816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1957" y="-230721"/>
            <a:ext cx="2891957" cy="15404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5384" y="4692204"/>
            <a:ext cx="2455384" cy="130789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1619" flipH="1">
            <a:off x="12025837" y="6841701"/>
            <a:ext cx="3055153" cy="1627368"/>
          </a:xfrm>
          <a:prstGeom prst="rect">
            <a:avLst/>
          </a:prstGeom>
        </p:spPr>
      </p:pic>
      <p:sp>
        <p:nvSpPr>
          <p:cNvPr id="22" name="5-Point Star 21"/>
          <p:cNvSpPr/>
          <p:nvPr/>
        </p:nvSpPr>
        <p:spPr>
          <a:xfrm>
            <a:off x="6247522" y="5514715"/>
            <a:ext cx="731778" cy="468630"/>
          </a:xfrm>
          <a:prstGeom prst="star5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73816" y="2038100"/>
            <a:ext cx="298030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WIN !</a:t>
            </a:r>
          </a:p>
        </p:txBody>
      </p:sp>
      <p:pic>
        <p:nvPicPr>
          <p:cNvPr id="30" name="Picture 2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636" y="1922177"/>
            <a:ext cx="966141" cy="1192580"/>
          </a:xfrm>
          <a:prstGeom prst="rect">
            <a:avLst/>
          </a:prstGeom>
        </p:spPr>
      </p:pic>
      <p:pic>
        <p:nvPicPr>
          <p:cNvPr id="31" name="Picture 30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965" y="1352071"/>
            <a:ext cx="1060706" cy="1103378"/>
          </a:xfrm>
          <a:prstGeom prst="rect">
            <a:avLst/>
          </a:prstGeom>
        </p:spPr>
      </p:pic>
      <p:pic>
        <p:nvPicPr>
          <p:cNvPr id="32" name="Picture 31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131" y="2517032"/>
            <a:ext cx="1146050" cy="1088138"/>
          </a:xfrm>
          <a:prstGeom prst="rect">
            <a:avLst/>
          </a:prstGeom>
        </p:spPr>
      </p:pic>
      <p:pic>
        <p:nvPicPr>
          <p:cNvPr id="33" name="Picture 32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738" y="5514715"/>
            <a:ext cx="932690" cy="110033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ACF15DD-C7D6-B659-E36A-B299326F5E04}"/>
              </a:ext>
            </a:extLst>
          </p:cNvPr>
          <p:cNvSpPr txBox="1"/>
          <p:nvPr/>
        </p:nvSpPr>
        <p:spPr>
          <a:xfrm>
            <a:off x="1344392" y="-45389"/>
            <a:ext cx="8439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 SĂN MỒI</a:t>
            </a:r>
            <a:endParaRPr kumimoji="0" lang="vi-VN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Mũi tên: Phải 2">
            <a:hlinkClick r:id="rId24" action="ppaction://hlinksldjump"/>
            <a:extLst>
              <a:ext uri="{FF2B5EF4-FFF2-40B4-BE49-F238E27FC236}">
                <a16:creationId xmlns:a16="http://schemas.microsoft.com/office/drawing/2014/main" id="{B2887D47-9B2C-E4E3-713E-57A9D78709E2}"/>
              </a:ext>
            </a:extLst>
          </p:cNvPr>
          <p:cNvSpPr/>
          <p:nvPr/>
        </p:nvSpPr>
        <p:spPr>
          <a:xfrm>
            <a:off x="9783542" y="5867676"/>
            <a:ext cx="2221913" cy="9903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324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-0.32578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96296E-6 L -0.32578 -0.00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-0.32578 -0.0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-0.32578 -0.0013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0324 L -0.49844 0.01158 " pathEditMode="relative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0.00301 L 0.21628 -0.2333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8" y="-1157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27 -0.23333 L 0.3487 -0.3995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849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873 -0.40926 L 0.50625 -0.1428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12" y="1298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25 -0.14283 L 0.17942 0.2520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41" y="1974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42 0.25208 L 0.49609 0.1847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-338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45 -0.00394 L 0.26159 0.0046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7" y="41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41 -0.00787 L 0.36979 0.12223 " pathEditMode="relative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71 -0.01875 L 0.45234 -0.0233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-23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96 -0.01134 L 0.25156 -0.01111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02 -0.10486 L -0.44831 -0.3296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15" y="-1125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514" y="-120616"/>
            <a:ext cx="9276268" cy="2928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18327" y="895927"/>
            <a:ext cx="858058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mươi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triệu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mươi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nghìn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1582" y="400188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90 550 115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81977" y="400607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90 050 115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1582" y="4891054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90 005 115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81977" y="489524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90 555 115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58" y="4027357"/>
            <a:ext cx="805722" cy="708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63844" y="4924418"/>
            <a:ext cx="804536" cy="7040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033" y="4936015"/>
            <a:ext cx="804742" cy="7071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033" y="4079029"/>
            <a:ext cx="804742" cy="643793"/>
          </a:xfrm>
          <a:prstGeom prst="rect">
            <a:avLst/>
          </a:prstGeom>
        </p:spPr>
      </p:pic>
      <p:pic>
        <p:nvPicPr>
          <p:cNvPr id="14" name="Picture 1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899" y="5753099"/>
            <a:ext cx="975362" cy="120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2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87" y="-198853"/>
            <a:ext cx="7989477" cy="2928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1236" y="1265382"/>
            <a:ext cx="7786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tổng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23 917 002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722" y="3078951"/>
            <a:ext cx="5433666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23 917 002 = 23 000 000 + 900 000 + 10 000 + 2</a:t>
            </a:r>
          </a:p>
        </p:txBody>
      </p:sp>
      <p:sp>
        <p:nvSpPr>
          <p:cNvPr id="7" name="Rectangle 6"/>
          <p:cNvSpPr/>
          <p:nvPr/>
        </p:nvSpPr>
        <p:spPr>
          <a:xfrm>
            <a:off x="5874327" y="3078951"/>
            <a:ext cx="634102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23 917 002 = 20 000 000 + 3 000 000 + 900 000 + 10 000 + 2</a:t>
            </a:r>
          </a:p>
        </p:txBody>
      </p:sp>
      <p:sp>
        <p:nvSpPr>
          <p:cNvPr id="8" name="Rectangle 7"/>
          <p:cNvSpPr/>
          <p:nvPr/>
        </p:nvSpPr>
        <p:spPr>
          <a:xfrm>
            <a:off x="297723" y="3963934"/>
            <a:ext cx="5433666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23 917 002 = 23 000 000 + 917 000 + 2</a:t>
            </a:r>
          </a:p>
        </p:txBody>
      </p:sp>
      <p:sp>
        <p:nvSpPr>
          <p:cNvPr id="9" name="Rectangle 8"/>
          <p:cNvSpPr/>
          <p:nvPr/>
        </p:nvSpPr>
        <p:spPr>
          <a:xfrm>
            <a:off x="5874327" y="3968123"/>
            <a:ext cx="634102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23 917 002 = 20 000 000 + 3 000 000 + 917 000 + 2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125" y="3175072"/>
            <a:ext cx="805722" cy="708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849789" y="3979252"/>
            <a:ext cx="804536" cy="7040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906" y="4033873"/>
            <a:ext cx="804742" cy="7071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613" y="3263057"/>
            <a:ext cx="804742" cy="643793"/>
          </a:xfrm>
          <a:prstGeom prst="rect">
            <a:avLst/>
          </a:prstGeom>
        </p:spPr>
      </p:pic>
      <p:pic>
        <p:nvPicPr>
          <p:cNvPr id="2" name="Picture 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644" y="5754622"/>
            <a:ext cx="1060706" cy="110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8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514" y="-120616"/>
            <a:ext cx="7989477" cy="2928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9999" y="1024042"/>
            <a:ext cx="7361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gồm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chục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5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nghìn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3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nghìn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2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chục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4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1582" y="400188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80 530 024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81977" y="400607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80 503 024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1582" y="4891054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8 503 204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81977" y="489524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8 503 024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58" y="4027357"/>
            <a:ext cx="805722" cy="708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63844" y="4924418"/>
            <a:ext cx="804536" cy="7040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033" y="4936015"/>
            <a:ext cx="804742" cy="7071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033" y="4079029"/>
            <a:ext cx="804742" cy="643793"/>
          </a:xfrm>
          <a:prstGeom prst="rect">
            <a:avLst/>
          </a:prstGeom>
        </p:spPr>
      </p:pic>
      <p:pic>
        <p:nvPicPr>
          <p:cNvPr id="2" name="Picture 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7985" y="5769862"/>
            <a:ext cx="1146050" cy="108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3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514" y="-120616"/>
            <a:ext cx="7989477" cy="2928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68073" y="1265382"/>
            <a:ext cx="6114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5727" y="336783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1 000 000</a:t>
            </a:r>
          </a:p>
        </p:txBody>
      </p:sp>
      <p:sp>
        <p:nvSpPr>
          <p:cNvPr id="7" name="Rectangle 6"/>
          <p:cNvSpPr/>
          <p:nvPr/>
        </p:nvSpPr>
        <p:spPr>
          <a:xfrm>
            <a:off x="6236122" y="337202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10 000 000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5727" y="4257010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1 000 000 000</a:t>
            </a:r>
          </a:p>
        </p:txBody>
      </p:sp>
      <p:sp>
        <p:nvSpPr>
          <p:cNvPr id="9" name="Rectangle 8"/>
          <p:cNvSpPr/>
          <p:nvPr/>
        </p:nvSpPr>
        <p:spPr>
          <a:xfrm>
            <a:off x="6236122" y="4261199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10 000 000 000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803" y="3393313"/>
            <a:ext cx="805722" cy="708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989" y="4320604"/>
            <a:ext cx="804536" cy="6436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178" y="4301971"/>
            <a:ext cx="804742" cy="7071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328" y="3444985"/>
            <a:ext cx="732592" cy="643793"/>
          </a:xfrm>
          <a:prstGeom prst="rect">
            <a:avLst/>
          </a:prstGeom>
        </p:spPr>
      </p:pic>
      <p:pic>
        <p:nvPicPr>
          <p:cNvPr id="2" name="Picture 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310" y="5757670"/>
            <a:ext cx="932690" cy="110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5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64FF7E-9971-3305-6D35-00AB84B456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" t="3672" r="9783" b="9565"/>
          <a:stretch/>
        </p:blipFill>
        <p:spPr>
          <a:xfrm>
            <a:off x="0" y="241853"/>
            <a:ext cx="12192000" cy="58143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695BE8-B84A-C319-7199-E4704DEEF312}"/>
              </a:ext>
            </a:extLst>
          </p:cNvPr>
          <p:cNvSpPr txBox="1"/>
          <p:nvPr/>
        </p:nvSpPr>
        <p:spPr>
          <a:xfrm>
            <a:off x="1418897" y="2253125"/>
            <a:ext cx="92070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 SÁNH CÁC SỐ CÓ NHIỀU CHỮ SỐ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190239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FA70F4F5-FF2D-B8CF-AE76-0876576D2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51" y="299046"/>
            <a:ext cx="7942088" cy="5917116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365E19F4-0F6D-250C-B0C5-8291F1E67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8641" y="224311"/>
            <a:ext cx="3455508" cy="6066585"/>
          </a:xfrm>
          <a:prstGeom prst="rect">
            <a:avLst/>
          </a:prstGeom>
        </p:spPr>
      </p:pic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BC6B911A-8DEF-F683-45ED-7DC8CAD511C3}"/>
              </a:ext>
            </a:extLst>
          </p:cNvPr>
          <p:cNvSpPr/>
          <p:nvPr/>
        </p:nvSpPr>
        <p:spPr>
          <a:xfrm>
            <a:off x="9293470" y="2963062"/>
            <a:ext cx="1987061" cy="4659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14 377 509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70B90EBD-57FD-60EB-B1E9-A6FA98082D6E}"/>
              </a:ext>
            </a:extLst>
          </p:cNvPr>
          <p:cNvSpPr/>
          <p:nvPr/>
        </p:nvSpPr>
        <p:spPr>
          <a:xfrm>
            <a:off x="9293470" y="4196916"/>
            <a:ext cx="1987061" cy="5890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3 366 967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1DA73129-B5DF-B675-52E8-B134D3E09673}"/>
              </a:ext>
            </a:extLst>
          </p:cNvPr>
          <p:cNvSpPr/>
          <p:nvPr/>
        </p:nvSpPr>
        <p:spPr>
          <a:xfrm>
            <a:off x="9357947" y="5430770"/>
            <a:ext cx="1834309" cy="5890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264 115</a:t>
            </a:r>
            <a:endParaRPr lang="vi-V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86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2150" y="18616"/>
            <a:ext cx="8517987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So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264 115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3 366 967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9839" y="768620"/>
            <a:ext cx="7857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264 115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3 366 967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1731" y="1471501"/>
            <a:ext cx="7284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264 115……. 3 366 967</a:t>
            </a:r>
          </a:p>
        </p:txBody>
      </p:sp>
      <p:sp>
        <p:nvSpPr>
          <p:cNvPr id="12" name="Left Brace 11"/>
          <p:cNvSpPr/>
          <p:nvPr/>
        </p:nvSpPr>
        <p:spPr>
          <a:xfrm rot="16200000">
            <a:off x="1703716" y="1770178"/>
            <a:ext cx="942536" cy="1786600"/>
          </a:xfrm>
          <a:prstGeom prst="leftBrace">
            <a:avLst>
              <a:gd name="adj1" fmla="val 8333"/>
              <a:gd name="adj2" fmla="val 507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Left Brace 12"/>
          <p:cNvSpPr/>
          <p:nvPr/>
        </p:nvSpPr>
        <p:spPr>
          <a:xfrm rot="16200000">
            <a:off x="5823507" y="1528588"/>
            <a:ext cx="942536" cy="2368742"/>
          </a:xfrm>
          <a:prstGeom prst="leftBrace">
            <a:avLst>
              <a:gd name="adj1" fmla="val 8333"/>
              <a:gd name="adj2" fmla="val 507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86039" y="2968474"/>
            <a:ext cx="2025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53907" y="2939123"/>
            <a:ext cx="2025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32841" y="1427837"/>
            <a:ext cx="956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1684" y="3303529"/>
            <a:ext cx="6586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3 366 967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264 115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E9CC55-5AA1-45E7-8217-0310C50711F3}"/>
              </a:ext>
            </a:extLst>
          </p:cNvPr>
          <p:cNvSpPr txBox="1"/>
          <p:nvPr/>
        </p:nvSpPr>
        <p:spPr>
          <a:xfrm>
            <a:off x="819839" y="4188448"/>
            <a:ext cx="104657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marR="0" lvl="0" indent="-742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marR="0" lvl="0" indent="-742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61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 animBg="1"/>
      <p:bldP spid="12" grpId="1" animBg="1"/>
      <p:bldP spid="13" grpId="0" animBg="1"/>
      <p:bldP spid="13" grpId="1" animBg="1"/>
      <p:bldP spid="14" grpId="0"/>
      <p:bldP spid="14" grpId="1"/>
      <p:bldP spid="15" grpId="0"/>
      <p:bldP spid="15" grpId="1"/>
      <p:bldP spid="16" grpId="0"/>
      <p:bldP spid="17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</TotalTime>
  <Words>600</Words>
  <Application>Microsoft Office PowerPoint</Application>
  <PresentationFormat>Widescreen</PresentationFormat>
  <Paragraphs>99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Calibri</vt:lpstr>
      <vt:lpstr>Arial</vt:lpstr>
      <vt:lpstr>UTM Avo</vt:lpstr>
      <vt:lpstr>Arrial</vt:lpstr>
      <vt:lpstr>Times New Roman</vt:lpstr>
      <vt:lpstr>Calibri Light</vt:lpstr>
      <vt:lpstr>.VnArial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Administrator</cp:lastModifiedBy>
  <cp:revision>107</cp:revision>
  <dcterms:created xsi:type="dcterms:W3CDTF">2019-03-13T16:43:13Z</dcterms:created>
  <dcterms:modified xsi:type="dcterms:W3CDTF">2024-10-17T15:09:39Z</dcterms:modified>
</cp:coreProperties>
</file>