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9" r:id="rId2"/>
    <p:sldMasterId id="2147483716" r:id="rId3"/>
    <p:sldMasterId id="2147483739" r:id="rId4"/>
  </p:sldMasterIdLst>
  <p:notesMasterIdLst>
    <p:notesMasterId r:id="rId20"/>
  </p:notesMasterIdLst>
  <p:sldIdLst>
    <p:sldId id="320" r:id="rId5"/>
    <p:sldId id="3214" r:id="rId6"/>
    <p:sldId id="3227" r:id="rId7"/>
    <p:sldId id="258" r:id="rId8"/>
    <p:sldId id="3215" r:id="rId9"/>
    <p:sldId id="297" r:id="rId10"/>
    <p:sldId id="304" r:id="rId11"/>
    <p:sldId id="305" r:id="rId12"/>
    <p:sldId id="298" r:id="rId13"/>
    <p:sldId id="300" r:id="rId14"/>
    <p:sldId id="301" r:id="rId15"/>
    <p:sldId id="302" r:id="rId16"/>
    <p:sldId id="3219" r:id="rId17"/>
    <p:sldId id="299" r:id="rId18"/>
    <p:sldId id="30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ong TH - THCS Na San SLA" initials="TTTNSS" lastIdx="1" clrIdx="0">
    <p:extLst>
      <p:ext uri="{19B8F6BF-5375-455C-9EA6-DF929625EA0E}">
        <p15:presenceInfo xmlns:p15="http://schemas.microsoft.com/office/powerpoint/2012/main" userId="S::14125504@sonla.itrithuc.vn::2b499819-0325-4435-87f4-a13c343f0d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4E7AD0-B671-4046-9023-0665655CAF2E}">
  <a:tblStyle styleId="{DF4E7AD0-B671-4046-9023-0665655CAF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48" y="3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4886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04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98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466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56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7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63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75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3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9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54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8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833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790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9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870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9989345" y="3948113"/>
            <a:ext cx="6443663" cy="402669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16831" y="6997328"/>
            <a:ext cx="1240974" cy="1240971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5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9360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5143500"/>
            <a:ext cx="18288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970431" y="7967862"/>
            <a:ext cx="9613749" cy="23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buClrTx/>
              <a:defRPr/>
            </a:pPr>
            <a:fld id="{7C25B2B0-692A-46A2-956F-D87A1A3CFB5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2024/11/2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defTabSz="1371600">
              <a:buClrTx/>
              <a:defRPr/>
            </a:pPr>
            <a:fld id="{CCE584FB-8213-408C-973A-0BFE315A5B2C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768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8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6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77" indent="0" algn="ctr">
              <a:buNone/>
              <a:defRPr sz="2999"/>
            </a:lvl2pPr>
            <a:lvl3pPr marL="1371155" indent="0" algn="ctr">
              <a:buNone/>
              <a:defRPr sz="2699"/>
            </a:lvl3pPr>
            <a:lvl4pPr marL="2056731" indent="0" algn="ctr">
              <a:buNone/>
              <a:defRPr sz="2399"/>
            </a:lvl4pPr>
            <a:lvl5pPr marL="2742309" indent="0" algn="ctr">
              <a:buNone/>
              <a:defRPr sz="2399"/>
            </a:lvl5pPr>
            <a:lvl6pPr marL="3427886" indent="0" algn="ctr">
              <a:buNone/>
              <a:defRPr sz="2399"/>
            </a:lvl6pPr>
            <a:lvl7pPr marL="4113462" indent="0" algn="ctr">
              <a:buNone/>
              <a:defRPr sz="2399"/>
            </a:lvl7pPr>
            <a:lvl8pPr marL="4799040" indent="0" algn="ctr">
              <a:buNone/>
              <a:defRPr sz="2399"/>
            </a:lvl8pPr>
            <a:lvl9pPr marL="5484617" indent="0" algn="ctr">
              <a:buNone/>
              <a:defRPr sz="23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54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9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201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77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55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3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0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46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04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6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4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71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1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1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250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88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08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182763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0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91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523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1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43525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15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77" indent="0">
              <a:buNone/>
              <a:defRPr sz="4199"/>
            </a:lvl2pPr>
            <a:lvl3pPr marL="1371155" indent="0">
              <a:buNone/>
              <a:defRPr sz="3599"/>
            </a:lvl3pPr>
            <a:lvl4pPr marL="2056731" indent="0">
              <a:buNone/>
              <a:defRPr sz="2999"/>
            </a:lvl4pPr>
            <a:lvl5pPr marL="2742309" indent="0">
              <a:buNone/>
              <a:defRPr sz="2999"/>
            </a:lvl5pPr>
            <a:lvl6pPr marL="3427886" indent="0">
              <a:buNone/>
              <a:defRPr sz="2999"/>
            </a:lvl6pPr>
            <a:lvl7pPr marL="4113462" indent="0">
              <a:buNone/>
              <a:defRPr sz="2999"/>
            </a:lvl7pPr>
            <a:lvl8pPr marL="4799040" indent="0">
              <a:buNone/>
              <a:defRPr sz="2999"/>
            </a:lvl8pPr>
            <a:lvl9pPr marL="5484617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24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70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6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6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335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87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141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44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5"/>
            <a:ext cx="5047536" cy="19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14081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27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4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84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32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7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7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9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6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8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9953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810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970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34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9B493-2F4F-45C9-AAFB-E4A79DC6E5A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circle/>
  </p:transition>
  <p:hf hdr="0" ftr="0" dt="0"/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4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4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txStyles>
    <p:titleStyle>
      <a:lvl1pPr algn="l" defTabSz="1371155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137115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6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44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20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097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675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251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829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40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55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31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886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462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04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61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.gif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31" y="-516099"/>
            <a:ext cx="3597417" cy="35974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64274"/>
            <a:ext cx="2685554" cy="333954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D40495A-5BB1-FAA6-223E-D3C0A5A7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1020"/>
            <a:ext cx="4380356" cy="3758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3EE6A-C536-F5BD-8A1E-EAE017F3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190" y="1"/>
            <a:ext cx="888873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5191" y="800100"/>
            <a:ext cx="74639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lang="en-US" sz="4400" b="1" noProof="0" dirty="0">
                <a:solidFill>
                  <a:srgbClr val="262624"/>
                </a:solidFill>
              </a:rPr>
              <a:t>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(SGK – tr38):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Số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262624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7600" y="2536686"/>
            <a:ext cx="56896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/>
              <a:t>1 </a:t>
            </a:r>
            <a:r>
              <a:rPr lang="en-US" sz="4200" dirty="0" err="1"/>
              <a:t>phút</a:t>
            </a:r>
            <a:r>
              <a:rPr lang="en-US" sz="4200" dirty="0"/>
              <a:t>    =              </a:t>
            </a:r>
            <a:r>
              <a:rPr lang="en-US" sz="4200" dirty="0" err="1"/>
              <a:t>giây</a:t>
            </a:r>
            <a:endParaRPr lang="en-US" sz="4200" dirty="0"/>
          </a:p>
          <a:p>
            <a:pPr algn="just">
              <a:lnSpc>
                <a:spcPct val="150000"/>
              </a:lnSpc>
            </a:pPr>
            <a:endParaRPr lang="en-US" sz="4200" dirty="0"/>
          </a:p>
          <a:p>
            <a:pPr algn="just">
              <a:lnSpc>
                <a:spcPct val="150000"/>
              </a:lnSpc>
            </a:pPr>
            <a:r>
              <a:rPr lang="en-US" sz="4200" dirty="0"/>
              <a:t>60 </a:t>
            </a:r>
            <a:r>
              <a:rPr lang="en-US" sz="4200" dirty="0" err="1"/>
              <a:t>giây</a:t>
            </a:r>
            <a:r>
              <a:rPr lang="en-US" sz="4200" dirty="0"/>
              <a:t>   =             </a:t>
            </a:r>
            <a:r>
              <a:rPr lang="en-US" sz="4200" dirty="0" err="1"/>
              <a:t>phút</a:t>
            </a:r>
            <a:endParaRPr lang="en-US" sz="4200" dirty="0"/>
          </a:p>
        </p:txBody>
      </p:sp>
      <p:sp>
        <p:nvSpPr>
          <p:cNvPr id="5" name="Rectangle 4"/>
          <p:cNvSpPr/>
          <p:nvPr/>
        </p:nvSpPr>
        <p:spPr>
          <a:xfrm>
            <a:off x="10134600" y="2536685"/>
            <a:ext cx="59055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/>
              <a:t>3 </a:t>
            </a:r>
            <a:r>
              <a:rPr lang="en-US" sz="4200" dirty="0" err="1"/>
              <a:t>phút</a:t>
            </a:r>
            <a:r>
              <a:rPr lang="en-US" sz="4200" dirty="0"/>
              <a:t>    =              </a:t>
            </a:r>
            <a:r>
              <a:rPr lang="en-US" sz="4200" dirty="0" err="1"/>
              <a:t>giây</a:t>
            </a:r>
            <a:endParaRPr lang="en-US" sz="4200" dirty="0"/>
          </a:p>
          <a:p>
            <a:pPr algn="just">
              <a:lnSpc>
                <a:spcPct val="150000"/>
              </a:lnSpc>
            </a:pPr>
            <a:endParaRPr lang="en-US" sz="4200" dirty="0"/>
          </a:p>
          <a:p>
            <a:pPr algn="just">
              <a:lnSpc>
                <a:spcPct val="150000"/>
              </a:lnSpc>
            </a:pPr>
            <a:r>
              <a:rPr lang="en-US" sz="4200" dirty="0"/>
              <a:t>5 </a:t>
            </a:r>
            <a:r>
              <a:rPr lang="en-US" sz="4200" dirty="0" err="1"/>
              <a:t>phút</a:t>
            </a:r>
            <a:r>
              <a:rPr lang="en-US" sz="4200" dirty="0"/>
              <a:t>    =              </a:t>
            </a:r>
            <a:r>
              <a:rPr lang="en-US" sz="4200" dirty="0" err="1"/>
              <a:t>giây</a:t>
            </a:r>
            <a:endParaRPr lang="en-US" sz="4200" dirty="0"/>
          </a:p>
        </p:txBody>
      </p:sp>
      <p:sp>
        <p:nvSpPr>
          <p:cNvPr id="6" name="Rectangle 5"/>
          <p:cNvSpPr/>
          <p:nvPr/>
        </p:nvSpPr>
        <p:spPr>
          <a:xfrm>
            <a:off x="4486493" y="6210300"/>
            <a:ext cx="905783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/>
              <a:t>1 </a:t>
            </a:r>
            <a:r>
              <a:rPr lang="en-US" sz="4200" dirty="0" err="1"/>
              <a:t>phút</a:t>
            </a:r>
            <a:r>
              <a:rPr lang="en-US" sz="4200" dirty="0"/>
              <a:t> 15 </a:t>
            </a:r>
            <a:r>
              <a:rPr lang="en-US" sz="4200" dirty="0" err="1"/>
              <a:t>giây</a:t>
            </a:r>
            <a:r>
              <a:rPr lang="en-US" sz="4200" dirty="0"/>
              <a:t>      =              </a:t>
            </a:r>
            <a:r>
              <a:rPr lang="en-US" sz="4200" dirty="0" err="1"/>
              <a:t>giây</a:t>
            </a:r>
            <a:endParaRPr lang="en-US" sz="4200" dirty="0"/>
          </a:p>
          <a:p>
            <a:pPr algn="just">
              <a:lnSpc>
                <a:spcPct val="150000"/>
              </a:lnSpc>
            </a:pPr>
            <a:endParaRPr lang="en-US" sz="4200" dirty="0"/>
          </a:p>
          <a:p>
            <a:pPr algn="just">
              <a:lnSpc>
                <a:spcPct val="150000"/>
              </a:lnSpc>
            </a:pPr>
            <a:r>
              <a:rPr lang="en-US" sz="4200" dirty="0"/>
              <a:t>4 </a:t>
            </a:r>
            <a:r>
              <a:rPr lang="en-US" sz="4200" dirty="0" err="1"/>
              <a:t>phút</a:t>
            </a:r>
            <a:r>
              <a:rPr lang="en-US" sz="4200" dirty="0"/>
              <a:t> 5 </a:t>
            </a:r>
            <a:r>
              <a:rPr lang="en-US" sz="4200" dirty="0" err="1"/>
              <a:t>giây</a:t>
            </a:r>
            <a:r>
              <a:rPr lang="en-US" sz="4200" dirty="0"/>
              <a:t>        =              </a:t>
            </a:r>
            <a:r>
              <a:rPr lang="en-US" sz="4200" dirty="0" err="1"/>
              <a:t>giây</a:t>
            </a:r>
            <a:endParaRPr lang="en-US" sz="4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015412" y="2590800"/>
            <a:ext cx="0" cy="304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90725" y="6010275"/>
            <a:ext cx="1404937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257800" y="4508807"/>
            <a:ext cx="1371600" cy="10287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257800" y="2689086"/>
            <a:ext cx="1371600" cy="10287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061224" y="2689086"/>
            <a:ext cx="1371600" cy="10287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061224" y="4508807"/>
            <a:ext cx="1371600" cy="10287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448800" y="6221130"/>
            <a:ext cx="1524000" cy="10287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48800" y="8182421"/>
            <a:ext cx="1524000" cy="10287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51504" y="2590800"/>
            <a:ext cx="784189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C00000"/>
                </a:solidFill>
              </a:rPr>
              <a:t>60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01383" y="4502713"/>
            <a:ext cx="48442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05048" y="2590800"/>
            <a:ext cx="1083951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C00000"/>
                </a:solidFill>
              </a:rPr>
              <a:t>180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205254" y="4502712"/>
            <a:ext cx="1083951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C00000"/>
                </a:solidFill>
              </a:rPr>
              <a:t>300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18705" y="6187062"/>
            <a:ext cx="784189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C00000"/>
                </a:solidFill>
              </a:rPr>
              <a:t>75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68823" y="8072196"/>
            <a:ext cx="1083951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rgbClr val="C00000"/>
                </a:solidFill>
              </a:rPr>
              <a:t>245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9364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8601" y="800100"/>
            <a:ext cx="59570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lang="en-US" sz="4400" b="1" dirty="0">
                <a:solidFill>
                  <a:srgbClr val="262624"/>
                </a:solidFill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(SGK – tr38)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4200" y="2095499"/>
            <a:ext cx="14630400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/>
              <a:t>Trong cuộc thi điền kinh, một vận động viên chạy về đích với thời gian 1 phút 45 giây. Hỏi vận động viên đó đã chạy hết bao nhiêu giây?</a:t>
            </a:r>
            <a:endParaRPr lang="en-US" sz="4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143500"/>
            <a:ext cx="9753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549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8601" y="800100"/>
            <a:ext cx="59570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lang="en-US" sz="4400" b="1" dirty="0">
                <a:solidFill>
                  <a:srgbClr val="262624"/>
                </a:solidFill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(SGK – tr38)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52" y="3162300"/>
            <a:ext cx="8007859" cy="48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577441"/>
            <a:ext cx="6705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/>
              <a:t>Đổi</a:t>
            </a:r>
            <a:r>
              <a:rPr lang="en-US" sz="4200" dirty="0"/>
              <a:t>:</a:t>
            </a:r>
            <a:r>
              <a:rPr lang="vi-VN" sz="4200" dirty="0"/>
              <a:t> 1 phút 45 giây = 60 giây + 45 giây = 105 giây</a:t>
            </a:r>
          </a:p>
          <a:p>
            <a:pPr algn="just">
              <a:lnSpc>
                <a:spcPct val="150000"/>
              </a:lnSpc>
            </a:pPr>
            <a:r>
              <a:rPr lang="vi-VN" sz="4200" dirty="0"/>
              <a:t>→ Vận động viên đó đã chạy hết 105 giây</a:t>
            </a:r>
          </a:p>
        </p:txBody>
      </p:sp>
    </p:spTree>
    <p:extLst>
      <p:ext uri="{BB962C8B-B14F-4D97-AF65-F5344CB8AC3E}">
        <p14:creationId xmlns:p14="http://schemas.microsoft.com/office/powerpoint/2010/main" val="185034497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280352" y="167638"/>
            <a:ext cx="17846564" cy="992190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900" y="3937736"/>
            <a:ext cx="5486666" cy="5863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276B2-317A-EE33-21D4-8B665CEB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447" y="2268019"/>
            <a:ext cx="10662828" cy="27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8601" y="662936"/>
            <a:ext cx="59570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lang="en-US" sz="4400" b="1" noProof="0" dirty="0">
                <a:solidFill>
                  <a:srgbClr val="262624"/>
                </a:solidFill>
              </a:rPr>
              <a:t>4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(SGK – tr38)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6741" y="1770930"/>
            <a:ext cx="1402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/>
              <a:t>Kể tên các hoạt động trong thực tế có sử dụng đơn vị đo thời gian là giây</a:t>
            </a:r>
            <a:endParaRPr lang="en-US" sz="4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02255"/>
            <a:ext cx="10058399" cy="553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21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58601" y="662936"/>
            <a:ext cx="59570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lang="en-US" sz="4400" b="1" noProof="0" dirty="0">
                <a:solidFill>
                  <a:srgbClr val="262624"/>
                </a:solidFill>
              </a:rPr>
              <a:t>4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(SGK – tr38)</a:t>
            </a:r>
          </a:p>
        </p:txBody>
      </p:sp>
      <p:sp>
        <p:nvSpPr>
          <p:cNvPr id="5" name="Rectangle 4"/>
          <p:cNvSpPr/>
          <p:nvPr/>
        </p:nvSpPr>
        <p:spPr>
          <a:xfrm>
            <a:off x="8306625" y="1943099"/>
            <a:ext cx="1661031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u="sng" dirty="0" err="1">
                <a:solidFill>
                  <a:srgbClr val="C00000"/>
                </a:solidFill>
              </a:rPr>
              <a:t>Ví</a:t>
            </a:r>
            <a:r>
              <a:rPr lang="en-US" sz="4300" u="sng" dirty="0">
                <a:solidFill>
                  <a:srgbClr val="C00000"/>
                </a:solidFill>
              </a:rPr>
              <a:t> </a:t>
            </a:r>
            <a:r>
              <a:rPr lang="en-US" sz="4300" u="sng" dirty="0" err="1">
                <a:solidFill>
                  <a:srgbClr val="C00000"/>
                </a:solidFill>
              </a:rPr>
              <a:t>dụ</a:t>
            </a:r>
            <a:r>
              <a:rPr lang="en-US" sz="4300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078138"/>
            <a:ext cx="7391400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/>
              <a:t>Video quảng cáo có thời lượng 4</a:t>
            </a:r>
            <a:r>
              <a:rPr lang="en-US" sz="4200" dirty="0"/>
              <a:t>9</a:t>
            </a:r>
            <a:r>
              <a:rPr lang="vi-VN" sz="4200" dirty="0"/>
              <a:t> giây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9601200" y="3100612"/>
            <a:ext cx="7772400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/>
              <a:t>Các vận động viên điền kinh có thể chạy 100 m trong khoảng 10 giây</a:t>
            </a:r>
            <a:endParaRPr lang="en-US" sz="4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829300"/>
            <a:ext cx="3886200" cy="373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5067300"/>
            <a:ext cx="7162800" cy="411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9137140" y="3328869"/>
            <a:ext cx="15241" cy="60818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9454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280352" y="167638"/>
            <a:ext cx="17846564" cy="992190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900" y="3937736"/>
            <a:ext cx="5486666" cy="5863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606" y="1821451"/>
            <a:ext cx="11028620" cy="27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1999" y="-221134"/>
            <a:ext cx="11123443" cy="11123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73057" y="-221134"/>
            <a:ext cx="11123443" cy="111234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62863" y="1028700"/>
            <a:ext cx="13362274" cy="11470178"/>
            <a:chOff x="0" y="0"/>
            <a:chExt cx="2525007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5007" cy="2167467"/>
            </a:xfrm>
            <a:custGeom>
              <a:avLst/>
              <a:gdLst/>
              <a:ahLst/>
              <a:cxnLst/>
              <a:rect l="l" t="t" r="r" b="b"/>
              <a:pathLst>
                <a:path w="2525007" h="2167467">
                  <a:moveTo>
                    <a:pt x="29549" y="0"/>
                  </a:moveTo>
                  <a:lnTo>
                    <a:pt x="2495459" y="0"/>
                  </a:lnTo>
                  <a:cubicBezTo>
                    <a:pt x="2503295" y="0"/>
                    <a:pt x="2510811" y="3113"/>
                    <a:pt x="2516353" y="8655"/>
                  </a:cubicBezTo>
                  <a:cubicBezTo>
                    <a:pt x="2521894" y="14196"/>
                    <a:pt x="2525007" y="21712"/>
                    <a:pt x="2525007" y="29549"/>
                  </a:cubicBezTo>
                  <a:lnTo>
                    <a:pt x="2525007" y="2137918"/>
                  </a:lnTo>
                  <a:cubicBezTo>
                    <a:pt x="2525007" y="2145755"/>
                    <a:pt x="2521894" y="2153271"/>
                    <a:pt x="2516353" y="2158812"/>
                  </a:cubicBezTo>
                  <a:cubicBezTo>
                    <a:pt x="2510811" y="2164354"/>
                    <a:pt x="2503295" y="2167467"/>
                    <a:pt x="2495459" y="2167467"/>
                  </a:cubicBezTo>
                  <a:lnTo>
                    <a:pt x="29549" y="2167467"/>
                  </a:lnTo>
                  <a:cubicBezTo>
                    <a:pt x="21712" y="2167467"/>
                    <a:pt x="14196" y="2164354"/>
                    <a:pt x="8655" y="2158812"/>
                  </a:cubicBezTo>
                  <a:cubicBezTo>
                    <a:pt x="3113" y="2153271"/>
                    <a:pt x="0" y="2145755"/>
                    <a:pt x="0" y="2137918"/>
                  </a:cubicBezTo>
                  <a:lnTo>
                    <a:pt x="0" y="29549"/>
                  </a:lnTo>
                  <a:cubicBezTo>
                    <a:pt x="0" y="21712"/>
                    <a:pt x="3113" y="14196"/>
                    <a:pt x="8655" y="8655"/>
                  </a:cubicBezTo>
                  <a:cubicBezTo>
                    <a:pt x="14196" y="3113"/>
                    <a:pt x="21712" y="0"/>
                    <a:pt x="29549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2462863" y="3046398"/>
            <a:ext cx="1336227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130498" y="1864431"/>
            <a:ext cx="656575" cy="6565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230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61292" y="1864431"/>
            <a:ext cx="656575" cy="6565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8000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92087" y="1864431"/>
            <a:ext cx="656575" cy="6565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9CD56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830821" y="1509856"/>
            <a:ext cx="10115872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3B22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78114" y="7314036"/>
            <a:ext cx="3585532" cy="81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4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Thin Bold"/>
                <a:ea typeface="+mn-ea"/>
                <a:cs typeface="+mn-cs"/>
              </a:rPr>
              <a:t>Quiz 1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20875">
            <a:off x="-53706" y="-1292611"/>
            <a:ext cx="2263888" cy="416434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97778">
            <a:off x="15625158" y="7235752"/>
            <a:ext cx="5325685" cy="467994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618365">
            <a:off x="15363698" y="7829960"/>
            <a:ext cx="3932285" cy="40023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BF7548-BA6F-45A7-FF1A-1E723D82EC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68449" r="10222" b="2112"/>
          <a:stretch/>
        </p:blipFill>
        <p:spPr>
          <a:xfrm>
            <a:off x="2613954" y="5855408"/>
            <a:ext cx="12593954" cy="284473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04D70C-6D7C-2C58-576A-84453FC70299}"/>
              </a:ext>
            </a:extLst>
          </p:cNvPr>
          <p:cNvSpPr txBox="1"/>
          <p:nvPr/>
        </p:nvSpPr>
        <p:spPr>
          <a:xfrm>
            <a:off x="4886478" y="3856728"/>
            <a:ext cx="8515043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giờ theo 2 cách khác nhau: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C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1999" y="-221134"/>
            <a:ext cx="11123443" cy="11123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73057" y="-221134"/>
            <a:ext cx="11123443" cy="111234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8700"/>
            <a:ext cx="10462883" cy="8229600"/>
            <a:chOff x="0" y="0"/>
            <a:chExt cx="275565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55656" cy="2167467"/>
            </a:xfrm>
            <a:custGeom>
              <a:avLst/>
              <a:gdLst/>
              <a:ahLst/>
              <a:cxnLst/>
              <a:rect l="l" t="t" r="r" b="b"/>
              <a:pathLst>
                <a:path w="2755656" h="2167467">
                  <a:moveTo>
                    <a:pt x="37737" y="0"/>
                  </a:moveTo>
                  <a:lnTo>
                    <a:pt x="2717919" y="0"/>
                  </a:lnTo>
                  <a:cubicBezTo>
                    <a:pt x="2738761" y="0"/>
                    <a:pt x="2755656" y="16895"/>
                    <a:pt x="2755656" y="37737"/>
                  </a:cubicBezTo>
                  <a:lnTo>
                    <a:pt x="2755656" y="2129730"/>
                  </a:lnTo>
                  <a:cubicBezTo>
                    <a:pt x="2755656" y="2150571"/>
                    <a:pt x="2738761" y="2167467"/>
                    <a:pt x="2717919" y="2167467"/>
                  </a:cubicBezTo>
                  <a:lnTo>
                    <a:pt x="37737" y="2167467"/>
                  </a:lnTo>
                  <a:cubicBezTo>
                    <a:pt x="27729" y="2167467"/>
                    <a:pt x="18130" y="2163491"/>
                    <a:pt x="11053" y="2156414"/>
                  </a:cubicBezTo>
                  <a:cubicBezTo>
                    <a:pt x="3976" y="2149337"/>
                    <a:pt x="0" y="2139738"/>
                    <a:pt x="0" y="2129730"/>
                  </a:cubicBezTo>
                  <a:lnTo>
                    <a:pt x="0" y="37737"/>
                  </a:lnTo>
                  <a:cubicBezTo>
                    <a:pt x="0" y="16895"/>
                    <a:pt x="16895" y="0"/>
                    <a:pt x="3773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1028700" y="2475734"/>
            <a:ext cx="1046288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59466" y="1600727"/>
            <a:ext cx="471078" cy="47107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230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42534" y="1600727"/>
            <a:ext cx="471078" cy="4710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8000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25602" y="1600727"/>
            <a:ext cx="471078" cy="47107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9CD56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908509" y="913318"/>
            <a:ext cx="7905675" cy="990460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911359" y="5964913"/>
            <a:ext cx="1547852" cy="2316976"/>
            <a:chOff x="0" y="0"/>
            <a:chExt cx="407665" cy="6102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7665" cy="610232"/>
            </a:xfrm>
            <a:custGeom>
              <a:avLst/>
              <a:gdLst/>
              <a:ahLst/>
              <a:cxnLst/>
              <a:rect l="l" t="t" r="r" b="b"/>
              <a:pathLst>
                <a:path w="407665" h="610232">
                  <a:moveTo>
                    <a:pt x="0" y="0"/>
                  </a:moveTo>
                  <a:lnTo>
                    <a:pt x="407665" y="0"/>
                  </a:lnTo>
                  <a:lnTo>
                    <a:pt x="407665" y="610232"/>
                  </a:lnTo>
                  <a:lnTo>
                    <a:pt x="0" y="610232"/>
                  </a:lnTo>
                  <a:close/>
                </a:path>
              </a:pathLst>
            </a:custGeom>
            <a:solidFill>
              <a:srgbClr val="EFCEA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69857" y="7919458"/>
            <a:ext cx="1371639" cy="526276"/>
            <a:chOff x="0" y="0"/>
            <a:chExt cx="361255" cy="1386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61255" cy="138608"/>
            </a:xfrm>
            <a:custGeom>
              <a:avLst/>
              <a:gdLst/>
              <a:ahLst/>
              <a:cxnLst/>
              <a:rect l="l" t="t" r="r" b="b"/>
              <a:pathLst>
                <a:path w="361255" h="138608">
                  <a:moveTo>
                    <a:pt x="0" y="0"/>
                  </a:moveTo>
                  <a:lnTo>
                    <a:pt x="361255" y="0"/>
                  </a:lnTo>
                  <a:lnTo>
                    <a:pt x="361255" y="138608"/>
                  </a:lnTo>
                  <a:lnTo>
                    <a:pt x="0" y="138608"/>
                  </a:lnTo>
                  <a:close/>
                </a:path>
              </a:pathLst>
            </a:custGeom>
            <a:solidFill>
              <a:srgbClr val="EFCEA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30216" y="5998016"/>
            <a:ext cx="1910139" cy="102609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349077" y="7289708"/>
            <a:ext cx="7622279" cy="5983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CD2ED7-34C7-C821-D8A8-BCC9BEDDB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85" y="3035727"/>
            <a:ext cx="9411266" cy="33021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EFFC824-048F-66FA-AE1C-C86D088B8E05}"/>
              </a:ext>
            </a:extLst>
          </p:cNvPr>
          <p:cNvSpPr txBox="1"/>
          <p:nvPr/>
        </p:nvSpPr>
        <p:spPr>
          <a:xfrm>
            <a:off x="1441324" y="7004727"/>
            <a:ext cx="962535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 hồ trên hình ảnh chỉ mấy giờ?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280352" y="167638"/>
            <a:ext cx="17846564" cy="992190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900" y="3937736"/>
            <a:ext cx="5486666" cy="5863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53388-FDB8-7C32-B670-B7852268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345" y="2443456"/>
            <a:ext cx="10635395" cy="2752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19DC-DC5F-8A9A-F9E0-863E63111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867" y="3864039"/>
            <a:ext cx="2369168" cy="2946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B79E4-1E6A-68D0-06D6-7140FCDB0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3" y="566267"/>
            <a:ext cx="2549945" cy="3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822960"/>
            <a:ext cx="6290441" cy="4800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848600" y="822960"/>
            <a:ext cx="9601200" cy="4495800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>
                <a:solidFill>
                  <a:schemeClr val="tx2"/>
                </a:solidFill>
              </a:rPr>
              <a:t>Khoảng thời gian kim giờ đi từ một số nào đó đến số tiếp liền là 1 giờ</a:t>
            </a:r>
          </a:p>
          <a:p>
            <a:pPr marL="571500" indent="-5715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>
                <a:solidFill>
                  <a:schemeClr val="tx2"/>
                </a:solidFill>
              </a:rPr>
              <a:t>Khoảng thời gian kim phút đi từ một vạch đến vạch tiếp liền là 1 phút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38874" y="5318760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/>
              <a:t>1 </a:t>
            </a:r>
            <a:r>
              <a:rPr lang="en-US" sz="4200" b="1" dirty="0" err="1"/>
              <a:t>giờ</a:t>
            </a:r>
            <a:r>
              <a:rPr lang="en-US" sz="4200" b="1" dirty="0"/>
              <a:t> = 60 </a:t>
            </a:r>
            <a:r>
              <a:rPr lang="en-US" sz="4200" b="1" dirty="0" err="1"/>
              <a:t>phút</a:t>
            </a:r>
            <a:endParaRPr lang="en-US" sz="4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429000" y="6779478"/>
            <a:ext cx="10363200" cy="3339882"/>
            <a:chOff x="6858001" y="6756618"/>
            <a:chExt cx="10363200" cy="3339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1" y="6756618"/>
              <a:ext cx="10363200" cy="333988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199120" y="7277100"/>
              <a:ext cx="78486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Kim giây là kim nhỏ nhất, dài nhất, mỏng nhất trên mặt đồng hồ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702722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165;p30"/>
          <p:cNvGrpSpPr/>
          <p:nvPr/>
        </p:nvGrpSpPr>
        <p:grpSpPr>
          <a:xfrm>
            <a:off x="1655683" y="449690"/>
            <a:ext cx="1157304" cy="1252446"/>
            <a:chOff x="6927297" y="3003225"/>
            <a:chExt cx="825599" cy="939660"/>
          </a:xfrm>
        </p:grpSpPr>
        <p:sp>
          <p:nvSpPr>
            <p:cNvPr id="5" name="Google Shape;3166;p30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9050" dir="3000000" algn="bl" rotWithShape="0">
                <a:srgbClr val="04261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167;p30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5A8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168;p30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rgbClr val="5A8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169;p30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D4F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170;p30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rgbClr val="5A8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171;p30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rgbClr val="D4F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172;p30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rgbClr val="5A8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173;p30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rgbClr val="D4F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187;p6"/>
          <p:cNvSpPr/>
          <p:nvPr/>
        </p:nvSpPr>
        <p:spPr>
          <a:xfrm>
            <a:off x="1295354" y="2114313"/>
            <a:ext cx="12260985" cy="4839174"/>
          </a:xfrm>
          <a:prstGeom prst="wedgeRoundRectCallout">
            <a:avLst>
              <a:gd name="adj1" fmla="val 54451"/>
              <a:gd name="adj2" fmla="val 18792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lvl="2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 thời gian kim giây đi từ một vạch đến vạch tiếp liền là 1 giây</a:t>
            </a:r>
          </a:p>
          <a:p>
            <a:pPr marL="571500" lvl="2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 thời gian kim giây đi hết 1 vòng (trên mặt đồng hồ) là 1 phút, tức là 60 giây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38600" y="7353300"/>
            <a:ext cx="9780241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= 60 giây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giây = 1 phút</a:t>
            </a:r>
          </a:p>
        </p:txBody>
      </p:sp>
    </p:spTree>
    <p:extLst>
      <p:ext uri="{BB962C8B-B14F-4D97-AF65-F5344CB8AC3E}">
        <p14:creationId xmlns:p14="http://schemas.microsoft.com/office/powerpoint/2010/main" val="372750390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172200" y="1006179"/>
            <a:ext cx="9296400" cy="2992291"/>
          </a:xfrm>
          <a:prstGeom prst="wedgeRoundRectCallout">
            <a:avLst>
              <a:gd name="adj1" fmla="val -59374"/>
              <a:gd name="adj2" fmla="val -16553"/>
              <a:gd name="adj3" fmla="val 16667"/>
            </a:avLst>
          </a:prstGeom>
          <a:solidFill>
            <a:schemeClr val="accent6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002060"/>
                </a:solidFill>
              </a:rPr>
              <a:t>Hãy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nhắm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mắt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để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cảm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nhận</a:t>
            </a:r>
            <a:r>
              <a:rPr lang="en-US" sz="4200" dirty="0">
                <a:solidFill>
                  <a:srgbClr val="002060"/>
                </a:solidFill>
              </a:rPr>
              <a:t> 1 </a:t>
            </a:r>
            <a:r>
              <a:rPr lang="en-US" sz="4200" dirty="0" err="1">
                <a:solidFill>
                  <a:srgbClr val="002060"/>
                </a:solidFill>
              </a:rPr>
              <a:t>giây</a:t>
            </a:r>
            <a:r>
              <a:rPr lang="en-US" sz="4200" dirty="0">
                <a:solidFill>
                  <a:srgbClr val="002060"/>
                </a:solidFill>
              </a:rPr>
              <a:t> qua </a:t>
            </a:r>
            <a:r>
              <a:rPr lang="en-US" sz="4200" dirty="0" err="1">
                <a:solidFill>
                  <a:srgbClr val="002060"/>
                </a:solidFill>
              </a:rPr>
              <a:t>tiếng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đồ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hồ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kêu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tích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tắc</a:t>
            </a:r>
            <a:endParaRPr lang="en-US" sz="4200" dirty="0">
              <a:solidFill>
                <a:srgbClr val="00206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984702" y="6210305"/>
            <a:ext cx="7706436" cy="3048000"/>
          </a:xfrm>
          <a:prstGeom prst="wedgeRoundRectCallout">
            <a:avLst>
              <a:gd name="adj1" fmla="val 60331"/>
              <a:gd name="adj2" fmla="val -10995"/>
              <a:gd name="adj3" fmla="val 16667"/>
            </a:avLst>
          </a:prstGeom>
          <a:solidFill>
            <a:schemeClr val="accent6"/>
          </a:solidFill>
          <a:ln w="25400" cap="flat" cmpd="sng" algn="ctr">
            <a:solidFill>
              <a:srgbClr val="191919"/>
            </a:solidFill>
            <a:prstDash val="lgDash"/>
          </a:ln>
          <a:effectLst/>
        </p:spPr>
        <p:txBody>
          <a:bodyPr lIns="91440" tIns="45720" rIns="91440" bIns="45720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giây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chớp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mắt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thật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nhanh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vỗ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tay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…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nhịp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… 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0320" y="4730523"/>
            <a:ext cx="14935200" cy="9420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002060"/>
                </a:solidFill>
              </a:rPr>
              <a:t>Suy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nghĩ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và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nói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cho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bạn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nghe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em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có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thể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làm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gì</a:t>
            </a: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200" dirty="0" err="1">
                <a:solidFill>
                  <a:srgbClr val="002060"/>
                </a:solidFill>
              </a:rPr>
              <a:t>trong</a:t>
            </a:r>
            <a:r>
              <a:rPr lang="en-US" sz="4200" dirty="0">
                <a:solidFill>
                  <a:srgbClr val="002060"/>
                </a:solidFill>
              </a:rPr>
              <a:t> 1 </a:t>
            </a:r>
            <a:r>
              <a:rPr lang="en-US" sz="4200" dirty="0" err="1">
                <a:solidFill>
                  <a:srgbClr val="002060"/>
                </a:solidFill>
              </a:rPr>
              <a:t>giây</a:t>
            </a:r>
            <a:endParaRPr lang="en-US" sz="4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834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93183" y="3184986"/>
            <a:ext cx="10887918" cy="2949114"/>
            <a:chOff x="3693183" y="3184986"/>
            <a:chExt cx="10887918" cy="2949114"/>
          </a:xfrm>
        </p:grpSpPr>
        <p:sp>
          <p:nvSpPr>
            <p:cNvPr id="9" name="Oval 8"/>
            <p:cNvSpPr/>
            <p:nvPr/>
          </p:nvSpPr>
          <p:spPr>
            <a:xfrm>
              <a:off x="12268199" y="3476266"/>
              <a:ext cx="2106841" cy="19720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989158" y="3476266"/>
              <a:ext cx="2106841" cy="19720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183" y="3184986"/>
              <a:ext cx="10887918" cy="294911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693183" y="800100"/>
            <a:ext cx="1088791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</a:t>
            </a:r>
            <a:r>
              <a:rPr lang="en-US" sz="4400" b="1" dirty="0">
                <a:solidFill>
                  <a:srgbClr val="262624"/>
                </a:solidFill>
              </a:rPr>
              <a:t>1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62624"/>
                </a:solidFill>
                <a:effectLst/>
                <a:uLnTx/>
                <a:uFillTx/>
              </a:rPr>
              <a:t> (SGK – tr37):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262624"/>
                </a:solidFill>
              </a:rPr>
              <a:t>Chọn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từng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cặp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đồng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hồ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chỉ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cùng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thời</a:t>
            </a:r>
            <a:r>
              <a:rPr lang="en-US" sz="4400" noProof="0" dirty="0">
                <a:solidFill>
                  <a:srgbClr val="262624"/>
                </a:solidFill>
              </a:rPr>
              <a:t> </a:t>
            </a:r>
            <a:r>
              <a:rPr lang="en-US" sz="4400" noProof="0" dirty="0" err="1">
                <a:solidFill>
                  <a:srgbClr val="262624"/>
                </a:solidFill>
              </a:rPr>
              <a:t>gian</a:t>
            </a:r>
            <a:r>
              <a:rPr lang="en-US" sz="4400" noProof="0" dirty="0">
                <a:solidFill>
                  <a:srgbClr val="262624"/>
                </a:solidFill>
              </a:rPr>
              <a:t>: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262624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54" y="6972300"/>
            <a:ext cx="2547609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70" y="6972300"/>
            <a:ext cx="2517129" cy="2110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668" y="7006896"/>
            <a:ext cx="2545432" cy="206440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486400" y="6057900"/>
            <a:ext cx="3670334" cy="914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638050" y="5905500"/>
            <a:ext cx="3670334" cy="11013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5" idx="0"/>
          </p:cNvCxnSpPr>
          <p:nvPr/>
        </p:nvCxnSpPr>
        <p:spPr>
          <a:xfrm flipH="1">
            <a:off x="4988759" y="5870904"/>
            <a:ext cx="7849196" cy="11013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6182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375</Words>
  <Application>Microsoft Office PowerPoint</Application>
  <PresentationFormat>Custom</PresentationFormat>
  <Paragraphs>44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Arial</vt:lpstr>
      <vt:lpstr>庞门正道标题体</vt:lpstr>
      <vt:lpstr>Poppins Thin Bold</vt:lpstr>
      <vt:lpstr>Calibri Light</vt:lpstr>
      <vt:lpstr>Office Theme</vt:lpstr>
      <vt:lpstr>千图网海量PPT模板www.58pic.com​​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</cp:revision>
  <dcterms:modified xsi:type="dcterms:W3CDTF">2024-11-02T12:57:58Z</dcterms:modified>
</cp:coreProperties>
</file>