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297" r:id="rId3"/>
    <p:sldId id="261" r:id="rId4"/>
    <p:sldId id="257" r:id="rId5"/>
    <p:sldId id="266" r:id="rId6"/>
    <p:sldId id="269" r:id="rId7"/>
    <p:sldId id="286" r:id="rId8"/>
    <p:sldId id="289" r:id="rId9"/>
    <p:sldId id="292" r:id="rId10"/>
    <p:sldId id="298" r:id="rId11"/>
    <p:sldId id="295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591EB-8D4E-449D-BA29-C27D56B4CC57}" type="datetimeFigureOut">
              <a:rPr lang="vi-VN" smtClean="0"/>
              <a:pPr/>
              <a:t>29/09/2024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06E17-56ED-4F3B-AE3A-40B86CFBB44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468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64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29/09/2024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29/09/2024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29/09/2024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02376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29/09/2024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29/09/2024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29/09/2024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29/09/2024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29/09/2024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29/09/2024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29/09/2024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29/09/2024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9B076-DCAD-40B6-8A4A-A45190981027}" type="datetimeFigureOut">
              <a:rPr lang="vi-VN" smtClean="0"/>
              <a:pPr/>
              <a:t>29/09/2024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1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9" Type="http://schemas.openxmlformats.org/officeDocument/2006/relationships/image" Target="http://dl10.glitter-graphics.net/pub/628/628290gqhiis6k6p.gi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00310" y="1513946"/>
            <a:ext cx="1071562" cy="1447800"/>
          </a:xfrm>
          <a:prstGeom prst="rect">
            <a:avLst/>
          </a:prstGeom>
          <a:noFill/>
        </p:spPr>
        <p:txBody>
          <a:bodyPr spcFirstLastPara="1" lIns="76800" tIns="38400" rIns="76800" bIns="38400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700" b="1" dirty="0">
                <a:solidFill>
                  <a:schemeClr val="bg1"/>
                </a:solidFill>
                <a:latin typeface="VNI-Times" pitchFamily="2" charset="0"/>
                <a:cs typeface="Arial" charset="0"/>
              </a:rPr>
              <a:t>GD &amp; ÑT</a:t>
            </a:r>
          </a:p>
        </p:txBody>
      </p:sp>
      <p:sp>
        <p:nvSpPr>
          <p:cNvPr id="5123" name="AutoShape 33"/>
          <p:cNvSpPr>
            <a:spLocks noChangeArrowheads="1"/>
          </p:cNvSpPr>
          <p:nvPr/>
        </p:nvSpPr>
        <p:spPr bwMode="auto">
          <a:xfrm>
            <a:off x="4614863" y="990600"/>
            <a:ext cx="560785" cy="7953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4" name="AutoShape 24"/>
          <p:cNvSpPr>
            <a:spLocks noChangeArrowheads="1"/>
          </p:cNvSpPr>
          <p:nvPr/>
        </p:nvSpPr>
        <p:spPr bwMode="auto">
          <a:xfrm rot="19926999">
            <a:off x="2494062" y="4503739"/>
            <a:ext cx="728663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5" name="AutoShape 24"/>
          <p:cNvSpPr>
            <a:spLocks noChangeArrowheads="1"/>
          </p:cNvSpPr>
          <p:nvPr/>
        </p:nvSpPr>
        <p:spPr bwMode="auto">
          <a:xfrm rot="19926999">
            <a:off x="4786315" y="4267200"/>
            <a:ext cx="381298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6" name="AutoShape 24"/>
          <p:cNvSpPr>
            <a:spLocks noChangeArrowheads="1"/>
          </p:cNvSpPr>
          <p:nvPr/>
        </p:nvSpPr>
        <p:spPr bwMode="auto">
          <a:xfrm rot="19926999">
            <a:off x="2686052" y="5029201"/>
            <a:ext cx="381298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7" name="AutoShape 33"/>
          <p:cNvSpPr>
            <a:spLocks noChangeArrowheads="1"/>
          </p:cNvSpPr>
          <p:nvPr/>
        </p:nvSpPr>
        <p:spPr bwMode="auto">
          <a:xfrm>
            <a:off x="5772151" y="1981200"/>
            <a:ext cx="560785" cy="7953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8" name="AutoShape 28"/>
          <p:cNvSpPr>
            <a:spLocks noChangeArrowheads="1"/>
          </p:cNvSpPr>
          <p:nvPr/>
        </p:nvSpPr>
        <p:spPr bwMode="auto">
          <a:xfrm>
            <a:off x="4700587" y="4343403"/>
            <a:ext cx="3429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9" name="AutoShape 28"/>
          <p:cNvSpPr>
            <a:spLocks noChangeArrowheads="1"/>
          </p:cNvSpPr>
          <p:nvPr/>
        </p:nvSpPr>
        <p:spPr bwMode="auto">
          <a:xfrm>
            <a:off x="4186238" y="1676404"/>
            <a:ext cx="3429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0" name="AutoShape 32"/>
          <p:cNvSpPr>
            <a:spLocks noChangeArrowheads="1"/>
          </p:cNvSpPr>
          <p:nvPr/>
        </p:nvSpPr>
        <p:spPr bwMode="auto">
          <a:xfrm rot="17331562">
            <a:off x="5381129" y="2172894"/>
            <a:ext cx="715962" cy="335756"/>
          </a:xfrm>
          <a:prstGeom prst="irregularSeal1">
            <a:avLst/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1" name="AutoShape 24"/>
          <p:cNvSpPr>
            <a:spLocks noChangeArrowheads="1"/>
          </p:cNvSpPr>
          <p:nvPr/>
        </p:nvSpPr>
        <p:spPr bwMode="auto">
          <a:xfrm rot="19926999">
            <a:off x="4657727" y="4114801"/>
            <a:ext cx="381298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2" name="AutoShape 33"/>
          <p:cNvSpPr>
            <a:spLocks noChangeArrowheads="1"/>
          </p:cNvSpPr>
          <p:nvPr/>
        </p:nvSpPr>
        <p:spPr bwMode="auto">
          <a:xfrm>
            <a:off x="2300288" y="990600"/>
            <a:ext cx="560785" cy="8715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3" name="AutoShape 24"/>
          <p:cNvSpPr>
            <a:spLocks noChangeArrowheads="1"/>
          </p:cNvSpPr>
          <p:nvPr/>
        </p:nvSpPr>
        <p:spPr bwMode="auto">
          <a:xfrm rot="19926999">
            <a:off x="2600327" y="5562600"/>
            <a:ext cx="381298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4" name="AutoShape 24"/>
          <p:cNvSpPr>
            <a:spLocks noChangeArrowheads="1"/>
          </p:cNvSpPr>
          <p:nvPr/>
        </p:nvSpPr>
        <p:spPr bwMode="auto">
          <a:xfrm rot="19926999">
            <a:off x="6415090" y="5486401"/>
            <a:ext cx="381298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5" name="AutoShape 24"/>
          <p:cNvSpPr>
            <a:spLocks noChangeArrowheads="1"/>
          </p:cNvSpPr>
          <p:nvPr/>
        </p:nvSpPr>
        <p:spPr bwMode="auto">
          <a:xfrm rot="19926999">
            <a:off x="4400552" y="2133600"/>
            <a:ext cx="381298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6" name="AutoShape 33"/>
          <p:cNvSpPr>
            <a:spLocks noChangeArrowheads="1"/>
          </p:cNvSpPr>
          <p:nvPr/>
        </p:nvSpPr>
        <p:spPr bwMode="auto">
          <a:xfrm>
            <a:off x="6200776" y="1066800"/>
            <a:ext cx="560785" cy="8715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7" name="AutoShape 28"/>
          <p:cNvSpPr>
            <a:spLocks noChangeArrowheads="1"/>
          </p:cNvSpPr>
          <p:nvPr/>
        </p:nvSpPr>
        <p:spPr bwMode="auto">
          <a:xfrm>
            <a:off x="6415088" y="3124204"/>
            <a:ext cx="3429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8" name="AutoShape 28"/>
          <p:cNvSpPr>
            <a:spLocks noChangeArrowheads="1"/>
          </p:cNvSpPr>
          <p:nvPr/>
        </p:nvSpPr>
        <p:spPr bwMode="auto">
          <a:xfrm>
            <a:off x="2343150" y="3048003"/>
            <a:ext cx="3429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9" name="AutoShape 28"/>
          <p:cNvSpPr>
            <a:spLocks noChangeArrowheads="1"/>
          </p:cNvSpPr>
          <p:nvPr/>
        </p:nvSpPr>
        <p:spPr bwMode="auto">
          <a:xfrm>
            <a:off x="4357688" y="990604"/>
            <a:ext cx="3429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40" name="AutoShape 28"/>
          <p:cNvSpPr>
            <a:spLocks noChangeArrowheads="1"/>
          </p:cNvSpPr>
          <p:nvPr/>
        </p:nvSpPr>
        <p:spPr bwMode="auto">
          <a:xfrm>
            <a:off x="4443412" y="5334003"/>
            <a:ext cx="3429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41" name="AutoShape 12"/>
          <p:cNvSpPr>
            <a:spLocks noChangeArrowheads="1"/>
          </p:cNvSpPr>
          <p:nvPr/>
        </p:nvSpPr>
        <p:spPr bwMode="auto">
          <a:xfrm>
            <a:off x="6843712" y="5943600"/>
            <a:ext cx="300038" cy="457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.VnMonotype corsivaH" panose="020B7200000000000000" pitchFamily="34" charset="0"/>
            </a:endParaRPr>
          </a:p>
        </p:txBody>
      </p:sp>
      <p:grpSp>
        <p:nvGrpSpPr>
          <p:cNvPr id="2" name="Group 26"/>
          <p:cNvGrpSpPr>
            <a:grpSpLocks noChangeAspect="1"/>
          </p:cNvGrpSpPr>
          <p:nvPr/>
        </p:nvGrpSpPr>
        <p:grpSpPr bwMode="auto">
          <a:xfrm>
            <a:off x="2042346" y="746444"/>
            <a:ext cx="1927027" cy="2698750"/>
            <a:chOff x="4330" y="4900"/>
            <a:chExt cx="2400" cy="1872"/>
          </a:xfrm>
        </p:grpSpPr>
        <p:sp>
          <p:nvSpPr>
            <p:cNvPr id="5150" name="AutoShape 27"/>
            <p:cNvSpPr>
              <a:spLocks noChangeAspect="1" noChangeArrowheads="1"/>
            </p:cNvSpPr>
            <p:nvPr/>
          </p:nvSpPr>
          <p:spPr bwMode="auto">
            <a:xfrm>
              <a:off x="4330" y="4900"/>
              <a:ext cx="240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/>
            </a:p>
          </p:txBody>
        </p:sp>
        <p:sp>
          <p:nvSpPr>
            <p:cNvPr id="5151" name="AutoShape 28" descr="2"/>
            <p:cNvSpPr>
              <a:spLocks noChangeArrowheads="1"/>
            </p:cNvSpPr>
            <p:nvPr/>
          </p:nvSpPr>
          <p:spPr bwMode="auto">
            <a:xfrm>
              <a:off x="4330" y="5923"/>
              <a:ext cx="2400" cy="84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dirty="0"/>
            </a:p>
          </p:txBody>
        </p:sp>
        <p:pic>
          <p:nvPicPr>
            <p:cNvPr id="5152" name="Picture 29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" y="5095"/>
              <a:ext cx="1028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" name="Picture 30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" y="5834"/>
              <a:ext cx="1200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" name="Picture 31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" y="5622"/>
              <a:ext cx="155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" name="Picture 32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4900"/>
              <a:ext cx="868" cy="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6" name="Text Box 33"/>
            <p:cNvSpPr txBox="1">
              <a:spLocks noChangeArrowheads="1"/>
            </p:cNvSpPr>
            <p:nvPr/>
          </p:nvSpPr>
          <p:spPr bwMode="auto">
            <a:xfrm>
              <a:off x="5698" y="5672"/>
              <a:ext cx="68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5157" name="Text Box 34"/>
            <p:cNvSpPr txBox="1">
              <a:spLocks noChangeArrowheads="1"/>
            </p:cNvSpPr>
            <p:nvPr/>
          </p:nvSpPr>
          <p:spPr bwMode="auto">
            <a:xfrm>
              <a:off x="5618" y="5844"/>
              <a:ext cx="91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5158" name="Text Box 35"/>
            <p:cNvSpPr txBox="1">
              <a:spLocks noChangeArrowheads="1"/>
            </p:cNvSpPr>
            <p:nvPr/>
          </p:nvSpPr>
          <p:spPr bwMode="auto">
            <a:xfrm>
              <a:off x="5209" y="5784"/>
              <a:ext cx="63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cs typeface="Arial" panose="020B0604020202020204" pitchFamily="34" charset="0"/>
              </a:endParaRPr>
            </a:p>
          </p:txBody>
        </p:sp>
      </p:grpSp>
      <p:pic>
        <p:nvPicPr>
          <p:cNvPr id="5143" name="Picture 36" descr="http://dl10.glitter-graphics.net/pub/628/628290gqhiis6k6p.gif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44626" y="2820861"/>
            <a:ext cx="5775325" cy="76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44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236993"/>
              </p:ext>
            </p:extLst>
          </p:nvPr>
        </p:nvGraphicFramePr>
        <p:xfrm>
          <a:off x="231926" y="3380585"/>
          <a:ext cx="1539479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10" imgW="3535680" imgH="4450080" progId="">
                  <p:embed/>
                </p:oleObj>
              </mc:Choice>
              <mc:Fallback>
                <p:oleObj name="Clip" r:id="rId10" imgW="3535680" imgH="4450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26" y="3380585"/>
                        <a:ext cx="1539479" cy="344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WordArt 4"/>
          <p:cNvSpPr>
            <a:spLocks noChangeArrowheads="1" noChangeShapeType="1" noTextEdit="1"/>
          </p:cNvSpPr>
          <p:nvPr/>
        </p:nvSpPr>
        <p:spPr bwMode="auto">
          <a:xfrm>
            <a:off x="2263824" y="5858671"/>
            <a:ext cx="4675212" cy="833023"/>
          </a:xfrm>
          <a:prstGeom prst="rect">
            <a:avLst/>
          </a:prstGeom>
        </p:spPr>
        <p:txBody>
          <a:bodyPr wrap="none" lIns="76800" tIns="38400" rIns="76800" bIns="3840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00" b="1" kern="1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WordArt 16"/>
          <p:cNvSpPr>
            <a:spLocks noChangeArrowheads="1" noChangeShapeType="1" noTextEdit="1"/>
          </p:cNvSpPr>
          <p:nvPr/>
        </p:nvSpPr>
        <p:spPr bwMode="auto">
          <a:xfrm>
            <a:off x="2145743" y="48578"/>
            <a:ext cx="5223196" cy="519955"/>
          </a:xfrm>
          <a:prstGeom prst="rect">
            <a:avLst/>
          </a:prstGeom>
        </p:spPr>
        <p:txBody>
          <a:bodyPr wrap="none" lIns="76800" tIns="38400" rIns="76800" bIns="3840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3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WordArt 2"/>
          <p:cNvSpPr>
            <a:spLocks noChangeArrowheads="1" noChangeShapeType="1" noTextEdit="1"/>
          </p:cNvSpPr>
          <p:nvPr/>
        </p:nvSpPr>
        <p:spPr bwMode="auto">
          <a:xfrm>
            <a:off x="6242298" y="1393018"/>
            <a:ext cx="2901702" cy="1579786"/>
          </a:xfrm>
          <a:prstGeom prst="rect">
            <a:avLst/>
          </a:prstGeom>
        </p:spPr>
        <p:txBody>
          <a:bodyPr wrap="none" lIns="57547" tIns="28773" rIns="57547" bIns="287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5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5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4A4.</a:t>
            </a:r>
            <a:endParaRPr lang="en-US" sz="25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WordArt 3"/>
          <p:cNvSpPr>
            <a:spLocks noChangeArrowheads="1" noChangeShapeType="1" noTextEdit="1"/>
          </p:cNvSpPr>
          <p:nvPr/>
        </p:nvSpPr>
        <p:spPr bwMode="auto">
          <a:xfrm>
            <a:off x="398176" y="3589736"/>
            <a:ext cx="5468506" cy="1585744"/>
          </a:xfrm>
          <a:prstGeom prst="rect">
            <a:avLst/>
          </a:prstGeom>
        </p:spPr>
        <p:txBody>
          <a:bodyPr wrap="none" lIns="57547" tIns="28773" rIns="57547" bIns="287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7. ĐO GÓC. ĐƠN VỊ ĐO GÓC.</a:t>
            </a:r>
          </a:p>
          <a:p>
            <a:pPr algn="ctr"/>
            <a:r>
              <a:rPr lang="en-US" sz="25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 TIẾT)</a:t>
            </a:r>
            <a:endParaRPr lang="en-US" sz="25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514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8604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85926"/>
            <a:ext cx="5857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4318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214686"/>
            <a:ext cx="635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9170126" cy="6936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52" y="741169"/>
            <a:ext cx="4573633" cy="60981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5163966" y="996536"/>
            <a:ext cx="1709225" cy="2655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85472" y="238135"/>
            <a:ext cx="1836756" cy="28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13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9144000" cy="7018712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191869"/>
            <a:ext cx="2372147" cy="4666131"/>
          </a:xfrm>
          <a:prstGeom prst="rect">
            <a:avLst/>
          </a:prstGeom>
        </p:spPr>
      </p:pic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0" y="6679667"/>
            <a:ext cx="114155" cy="85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"/>
            <a:ext cx="9144000" cy="427440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2183"/>
            <a:ext cx="9144000" cy="427440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071546"/>
            <a:ext cx="3676652" cy="1462545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defTabSz="768020">
              <a:buClr>
                <a:srgbClr val="000000"/>
              </a:buClr>
              <a:defRPr/>
            </a:pPr>
            <a:r>
              <a:rPr lang="en-US" sz="4500" b="1" kern="0" dirty="0" smtClean="0">
                <a:ln>
                  <a:solidFill>
                    <a:srgbClr val="00FFFF"/>
                  </a:solidFill>
                </a:ln>
                <a:solidFill>
                  <a:srgbClr val="0070C0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 </a:t>
            </a:r>
            <a:r>
              <a:rPr lang="en-US" sz="4500" b="1" kern="0" dirty="0" smtClean="0">
                <a:ln>
                  <a:solidFill>
                    <a:srgbClr val="00FFFF"/>
                  </a:solidFill>
                </a:ln>
                <a:solidFill>
                  <a:srgbClr val="0070C0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Pompiere"/>
                <a:cs typeface="Times New Roman" panose="02020603050405020304" pitchFamily="18" charset="0"/>
                <a:sym typeface="Pompiere"/>
              </a:rPr>
              <a:t>KHỞI </a:t>
            </a:r>
            <a:r>
              <a:rPr lang="en-US" sz="4500" b="1" kern="0" dirty="0">
                <a:ln>
                  <a:solidFill>
                    <a:srgbClr val="00FFFF"/>
                  </a:solidFill>
                </a:ln>
                <a:solidFill>
                  <a:srgbClr val="0070C0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Pompiere"/>
                <a:cs typeface="Times New Roman" panose="02020603050405020304" pitchFamily="18" charset="0"/>
                <a:sym typeface="Pompiere"/>
              </a:rPr>
              <a:t>ĐỘNG</a:t>
            </a:r>
          </a:p>
          <a:p>
            <a:endParaRPr lang="vi-VN" sz="4500" dirty="0"/>
          </a:p>
        </p:txBody>
      </p:sp>
      <p:pic>
        <p:nvPicPr>
          <p:cNvPr id="13" name="Picture 12" descr="A red and tan fan&#10;&#10;Description automatically generated">
            <a:extLst>
              <a:ext uri="{FF2B5EF4-FFF2-40B4-BE49-F238E27FC236}">
                <a16:creationId xmlns:a16="http://schemas.microsoft.com/office/drawing/2014/main" xmlns="" id="{D1480FF9-C99A-A0A8-E6D8-2E4ADE8A0C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928802"/>
            <a:ext cx="4009476" cy="14748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43306" y="3429000"/>
            <a:ext cx="5286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Quạt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chập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xòe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xòe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tưởng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71934" y="5473005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77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0E6D97-6F34-C045-7616-B480B1B7CA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32"/>
            <a:ext cx="2009580" cy="1339720"/>
          </a:xfrm>
          <a:prstGeom prst="rect">
            <a:avLst/>
          </a:prstGeom>
        </p:spPr>
      </p:pic>
      <p:pic>
        <p:nvPicPr>
          <p:cNvPr id="4" name="Picture 3" descr="A green chalkboard with a wooden frame&#10;&#10;Description automatically generated">
            <a:extLst>
              <a:ext uri="{FF2B5EF4-FFF2-40B4-BE49-F238E27FC236}">
                <a16:creationId xmlns:a16="http://schemas.microsoft.com/office/drawing/2014/main" xmlns="" id="{1C7B78BE-F041-9A09-80C1-79FE1A3E3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0"/>
            <a:ext cx="5143500" cy="6181725"/>
          </a:xfrm>
          <a:prstGeom prst="rect">
            <a:avLst/>
          </a:prstGeom>
        </p:spPr>
      </p:pic>
      <p:grpSp>
        <p:nvGrpSpPr>
          <p:cNvPr id="3" name="Group 17">
            <a:extLst>
              <a:ext uri="{FF2B5EF4-FFF2-40B4-BE49-F238E27FC236}">
                <a16:creationId xmlns:a16="http://schemas.microsoft.com/office/drawing/2014/main" xmlns="" id="{FFE3D90B-2846-2D15-5D32-8AA4ED2CCE80}"/>
              </a:ext>
            </a:extLst>
          </p:cNvPr>
          <p:cNvGrpSpPr/>
          <p:nvPr/>
        </p:nvGrpSpPr>
        <p:grpSpPr>
          <a:xfrm>
            <a:off x="3143240" y="2143116"/>
            <a:ext cx="1514475" cy="1680150"/>
            <a:chOff x="4191000" y="847725"/>
            <a:chExt cx="2019300" cy="168015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E805602D-44DC-8779-CB67-3D9E9502A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0100" y="1400175"/>
              <a:ext cx="1085850" cy="5334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29242575-C762-FB96-E1AB-99523A7A6998}"/>
                </a:ext>
              </a:extLst>
            </p:cNvPr>
            <p:cNvCxnSpPr>
              <a:cxnSpLocks/>
            </p:cNvCxnSpPr>
            <p:nvPr/>
          </p:nvCxnSpPr>
          <p:spPr>
            <a:xfrm>
              <a:off x="4600575" y="1952625"/>
              <a:ext cx="13716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C848A7A-2859-9C8D-578F-00BE525D9008}"/>
                </a:ext>
              </a:extLst>
            </p:cNvPr>
            <p:cNvSpPr txBox="1"/>
            <p:nvPr/>
          </p:nvSpPr>
          <p:spPr>
            <a:xfrm>
              <a:off x="5629275" y="847725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F008992-D0B1-FDBC-AFAF-C300341A0B76}"/>
                </a:ext>
              </a:extLst>
            </p:cNvPr>
            <p:cNvSpPr txBox="1"/>
            <p:nvPr/>
          </p:nvSpPr>
          <p:spPr>
            <a:xfrm>
              <a:off x="4191000" y="165735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97CB570-6E95-6EC3-5CC2-35714592DD1D}"/>
                </a:ext>
              </a:extLst>
            </p:cNvPr>
            <p:cNvSpPr txBox="1"/>
            <p:nvPr/>
          </p:nvSpPr>
          <p:spPr>
            <a:xfrm>
              <a:off x="5667375" y="194310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xmlns="" id="{3A443C15-B3CC-0DEB-02C5-9BD9F73F1808}"/>
              </a:ext>
            </a:extLst>
          </p:cNvPr>
          <p:cNvGrpSpPr/>
          <p:nvPr/>
        </p:nvGrpSpPr>
        <p:grpSpPr>
          <a:xfrm>
            <a:off x="5000625" y="1843121"/>
            <a:ext cx="1514475" cy="1880175"/>
            <a:chOff x="4191000" y="647700"/>
            <a:chExt cx="2019300" cy="188017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927EEFD8-5835-4522-0055-10CA43ABCC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0100" y="1019175"/>
              <a:ext cx="942975" cy="9144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86677A6-21DC-E730-62D0-C592D8536159}"/>
                </a:ext>
              </a:extLst>
            </p:cNvPr>
            <p:cNvCxnSpPr>
              <a:cxnSpLocks/>
            </p:cNvCxnSpPr>
            <p:nvPr/>
          </p:nvCxnSpPr>
          <p:spPr>
            <a:xfrm>
              <a:off x="4600575" y="1952625"/>
              <a:ext cx="13716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89A7D7C-1109-4CC3-6A1E-C248BA519284}"/>
                </a:ext>
              </a:extLst>
            </p:cNvPr>
            <p:cNvSpPr txBox="1"/>
            <p:nvPr/>
          </p:nvSpPr>
          <p:spPr>
            <a:xfrm>
              <a:off x="5581650" y="64770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2471212-6EE9-5192-31DA-1EEB390D44A1}"/>
                </a:ext>
              </a:extLst>
            </p:cNvPr>
            <p:cNvSpPr txBox="1"/>
            <p:nvPr/>
          </p:nvSpPr>
          <p:spPr>
            <a:xfrm>
              <a:off x="4191000" y="165735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A44A67B-6D07-92AA-74CE-01B76E30F863}"/>
                </a:ext>
              </a:extLst>
            </p:cNvPr>
            <p:cNvSpPr txBox="1"/>
            <p:nvPr/>
          </p:nvSpPr>
          <p:spPr>
            <a:xfrm>
              <a:off x="5667375" y="194310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27" name="Picture 26" descr="A cartoon of a child&#10;&#10;Description automatically generated">
            <a:extLst>
              <a:ext uri="{FF2B5EF4-FFF2-40B4-BE49-F238E27FC236}">
                <a16:creationId xmlns:a16="http://schemas.microsoft.com/office/drawing/2014/main" xmlns="" id="{0D9C133B-04EC-E6B4-2C18-13FBEAFEE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77" y="3581675"/>
            <a:ext cx="947755" cy="2388988"/>
          </a:xfrm>
          <a:prstGeom prst="rect">
            <a:avLst/>
          </a:prstGeom>
        </p:spPr>
      </p:pic>
      <p:pic>
        <p:nvPicPr>
          <p:cNvPr id="29" name="Picture 28" descr="A cartoon of a child and a robot&#10;&#10;Description automatically generated">
            <a:extLst>
              <a:ext uri="{FF2B5EF4-FFF2-40B4-BE49-F238E27FC236}">
                <a16:creationId xmlns:a16="http://schemas.microsoft.com/office/drawing/2014/main" xmlns="" id="{B99DE416-33D9-5954-BD59-294EB9E2F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84" y="3818169"/>
            <a:ext cx="1452591" cy="2197343"/>
          </a:xfrm>
          <a:prstGeom prst="rect">
            <a:avLst/>
          </a:prstGeom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xmlns="" id="{146E421A-9A8F-7FF6-8CBB-6E7F1E6C4E6A}"/>
              </a:ext>
            </a:extLst>
          </p:cNvPr>
          <p:cNvSpPr/>
          <p:nvPr/>
        </p:nvSpPr>
        <p:spPr>
          <a:xfrm>
            <a:off x="0" y="2424145"/>
            <a:ext cx="3214677" cy="1085850"/>
          </a:xfrm>
          <a:prstGeom prst="wedgeRoundRectCallout">
            <a:avLst>
              <a:gd name="adj1" fmla="val 16879"/>
              <a:gd name="adj2" fmla="val 6250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O;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OA, OB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P;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PM, PN.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8F13CF1-43B5-37EC-C7F6-15EB88B4115A}"/>
              </a:ext>
            </a:extLst>
          </p:cNvPr>
          <p:cNvSpPr txBox="1"/>
          <p:nvPr/>
        </p:nvSpPr>
        <p:spPr>
          <a:xfrm>
            <a:off x="400050" y="1085851"/>
            <a:ext cx="550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xmlns="" id="{A48B87A7-CFE0-DD57-2094-227736589CF9}"/>
              </a:ext>
            </a:extLst>
          </p:cNvPr>
          <p:cNvSpPr/>
          <p:nvPr/>
        </p:nvSpPr>
        <p:spPr>
          <a:xfrm>
            <a:off x="3714744" y="4557745"/>
            <a:ext cx="2078837" cy="942975"/>
          </a:xfrm>
          <a:prstGeom prst="wedgeRoundRectCallout">
            <a:avLst>
              <a:gd name="adj1" fmla="val 61641"/>
              <a:gd name="adj2" fmla="val -3574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xmlns="" id="{79EF1651-4B32-B00C-E00F-8DAA44148287}"/>
              </a:ext>
            </a:extLst>
          </p:cNvPr>
          <p:cNvSpPr/>
          <p:nvPr/>
        </p:nvSpPr>
        <p:spPr>
          <a:xfrm>
            <a:off x="6572265" y="2462246"/>
            <a:ext cx="2571736" cy="1457325"/>
          </a:xfrm>
          <a:prstGeom prst="wedgeRoundRectCallout">
            <a:avLst>
              <a:gd name="adj1" fmla="val -38994"/>
              <a:gd name="adj2" fmla="val 7565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xmlns="" id="{9E2D9DD5-5D71-4294-DEA3-BCEC5878BC3B}"/>
              </a:ext>
            </a:extLst>
          </p:cNvPr>
          <p:cNvSpPr/>
          <p:nvPr/>
        </p:nvSpPr>
        <p:spPr>
          <a:xfrm rot="768992">
            <a:off x="3655798" y="2895776"/>
            <a:ext cx="435608" cy="805630"/>
          </a:xfrm>
          <a:prstGeom prst="arc">
            <a:avLst>
              <a:gd name="adj1" fmla="val 14409791"/>
              <a:gd name="adj2" fmla="val 20347191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912A3E-7BBA-4216-4642-41C4C36138D0}"/>
              </a:ext>
            </a:extLst>
          </p:cNvPr>
          <p:cNvSpPr txBox="1"/>
          <p:nvPr/>
        </p:nvSpPr>
        <p:spPr>
          <a:xfrm>
            <a:off x="4071934" y="2786058"/>
            <a:ext cx="564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30°</a:t>
            </a:r>
          </a:p>
        </p:txBody>
      </p:sp>
      <p:pic>
        <p:nvPicPr>
          <p:cNvPr id="13" name="Picture 1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xmlns="" id="{26F1E22D-92F1-C232-6D36-93DCB6D2F9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27" y="1709655"/>
            <a:ext cx="2464938" cy="165758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*  Độ là đơn vị đo góc, kí hiệu là °</a:t>
            </a:r>
            <a:r>
              <a:rPr lang="en-US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Chẳng hạn một độ viết là 1°</a:t>
            </a:r>
          </a:p>
          <a:p>
            <a:pPr algn="just"/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* Góc đỉnh O, cạnh OA, OB bằng ba mươi độ. Ba mươi độ viết là 30°.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28604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30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5" grpId="0" animBg="1"/>
      <p:bldP spid="7" grpId="0" animBg="1"/>
      <p:bldP spid="11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F24DE83-8139-C6B7-4262-8DA8E5AC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2357422" cy="6591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8604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144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thước</a:t>
            </a:r>
            <a:r>
              <a:rPr lang="en-US" sz="28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endParaRPr lang="en-US" sz="2800" b="1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01FF4EE-5D3A-5E62-3461-E27E116B7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72" y="1524000"/>
            <a:ext cx="2493169" cy="2000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1699E55-E1B7-4785-93B6-7FA47F063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834" y="4067175"/>
            <a:ext cx="2493169" cy="2000250"/>
          </a:xfrm>
          <a:prstGeom prst="rect">
            <a:avLst/>
          </a:prstGeom>
        </p:spPr>
      </p:pic>
      <p:pic>
        <p:nvPicPr>
          <p:cNvPr id="20" name="Picture 19" descr="A green and white light bulb with a black line&#10;&#10;Description automatically generated">
            <a:extLst>
              <a:ext uri="{FF2B5EF4-FFF2-40B4-BE49-F238E27FC236}">
                <a16:creationId xmlns:a16="http://schemas.microsoft.com/office/drawing/2014/main" xmlns="" id="{63C4E86B-F263-D505-6744-1B1DB8FC8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558">
            <a:off x="7303984" y="3651419"/>
            <a:ext cx="1636918" cy="19935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5788C6A-EAA8-5B15-196E-E9DA3CCEB101}"/>
              </a:ext>
            </a:extLst>
          </p:cNvPr>
          <p:cNvSpPr txBox="1"/>
          <p:nvPr/>
        </p:nvSpPr>
        <p:spPr>
          <a:xfrm>
            <a:off x="8508207" y="4000501"/>
            <a:ext cx="43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C0CA255-2FA4-276D-7FC6-FCC5C1A2B30C}"/>
              </a:ext>
            </a:extLst>
          </p:cNvPr>
          <p:cNvSpPr txBox="1"/>
          <p:nvPr/>
        </p:nvSpPr>
        <p:spPr>
          <a:xfrm>
            <a:off x="8479632" y="5572126"/>
            <a:ext cx="43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1B2D1681-08E0-CEC4-1A1F-333DC6B83C93}"/>
              </a:ext>
            </a:extLst>
          </p:cNvPr>
          <p:cNvCxnSpPr>
            <a:cxnSpLocks/>
          </p:cNvCxnSpPr>
          <p:nvPr/>
        </p:nvCxnSpPr>
        <p:spPr>
          <a:xfrm flipV="1">
            <a:off x="6800850" y="4667251"/>
            <a:ext cx="1428750" cy="9048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0F90E63-C3B1-31BA-74D3-9601D17A4A18}"/>
              </a:ext>
            </a:extLst>
          </p:cNvPr>
          <p:cNvCxnSpPr>
            <a:cxnSpLocks/>
          </p:cNvCxnSpPr>
          <p:nvPr/>
        </p:nvCxnSpPr>
        <p:spPr>
          <a:xfrm>
            <a:off x="6858016" y="5572140"/>
            <a:ext cx="185023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1B2D1681-08E0-CEC4-1A1F-333DC6B83C93}"/>
              </a:ext>
            </a:extLst>
          </p:cNvPr>
          <p:cNvCxnSpPr>
            <a:cxnSpLocks/>
          </p:cNvCxnSpPr>
          <p:nvPr/>
        </p:nvCxnSpPr>
        <p:spPr>
          <a:xfrm flipV="1">
            <a:off x="6836584" y="4686316"/>
            <a:ext cx="1428750" cy="9048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2285992"/>
            <a:ext cx="5429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vi-VN" sz="27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* Đo góc đỉnh O, cạnh OA, OB</a:t>
            </a:r>
          </a:p>
          <a:p>
            <a:pPr marL="342900" indent="-342900" algn="just"/>
            <a:r>
              <a:rPr lang="vi-VN" sz="27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* Đặt thước đo góc sao cho tâm của thước trùng với đỉnh O của góc; cạnh OB nằm trên đường kính của nửa hình tròn của thước.</a:t>
            </a:r>
          </a:p>
          <a:p>
            <a:pPr marL="342900" indent="-342900" algn="just"/>
            <a:r>
              <a:rPr lang="vi-VN" sz="27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* Cạnh OA đi qua một vạch trên nửa đường tròn của thước, chẳng hạn vạch ghi số 30, ta được số đo góc đỉnh O; cạnh OA, OB bằng 30°.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1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0" y="266811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thước đo góc rồi nêu số đo của mỗi </a:t>
            </a:r>
            <a:r>
              <a:rPr lang="vi-VN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góc(theo 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mẫu).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1906BF-F6CE-496C-1E18-AD1973BEB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44" y="748528"/>
            <a:ext cx="6515100" cy="2828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5BA90C-3158-403C-4CFB-CACB4CDF9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8762" y="3629026"/>
            <a:ext cx="6053957" cy="2438399"/>
          </a:xfrm>
          <a:prstGeom prst="rect">
            <a:avLst/>
          </a:prstGeom>
        </p:spPr>
      </p:pic>
      <p:sp>
        <p:nvSpPr>
          <p:cNvPr id="6" name="Hộp Văn bản 25">
            <a:extLst>
              <a:ext uri="{FF2B5EF4-FFF2-40B4-BE49-F238E27FC236}">
                <a16:creationId xmlns:a16="http://schemas.microsoft.com/office/drawing/2014/main" xmlns="" id="{28F5F299-3A96-7D5E-FB3F-571BC6A71FDD}"/>
              </a:ext>
            </a:extLst>
          </p:cNvPr>
          <p:cNvSpPr txBox="1"/>
          <p:nvPr/>
        </p:nvSpPr>
        <p:spPr>
          <a:xfrm>
            <a:off x="1314450" y="933450"/>
            <a:ext cx="1064419" cy="18561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70°</a:t>
            </a:r>
          </a:p>
        </p:txBody>
      </p:sp>
      <p:sp>
        <p:nvSpPr>
          <p:cNvPr id="19" name="Hộp Văn bản 25">
            <a:extLst>
              <a:ext uri="{FF2B5EF4-FFF2-40B4-BE49-F238E27FC236}">
                <a16:creationId xmlns:a16="http://schemas.microsoft.com/office/drawing/2014/main" xmlns="" id="{4373305C-930B-811A-0352-9145953E09C8}"/>
              </a:ext>
            </a:extLst>
          </p:cNvPr>
          <p:cNvSpPr txBox="1"/>
          <p:nvPr/>
        </p:nvSpPr>
        <p:spPr>
          <a:xfrm>
            <a:off x="4179094" y="838200"/>
            <a:ext cx="1064419" cy="18561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90°</a:t>
            </a:r>
          </a:p>
        </p:txBody>
      </p:sp>
      <p:sp>
        <p:nvSpPr>
          <p:cNvPr id="21" name="Hộp Văn bản 25">
            <a:extLst>
              <a:ext uri="{FF2B5EF4-FFF2-40B4-BE49-F238E27FC236}">
                <a16:creationId xmlns:a16="http://schemas.microsoft.com/office/drawing/2014/main" xmlns="" id="{772AEECF-79C4-9AD2-879F-DB191247D2AE}"/>
              </a:ext>
            </a:extLst>
          </p:cNvPr>
          <p:cNvSpPr txBox="1"/>
          <p:nvPr/>
        </p:nvSpPr>
        <p:spPr>
          <a:xfrm>
            <a:off x="414338" y="4038600"/>
            <a:ext cx="1314450" cy="18730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120°</a:t>
            </a:r>
          </a:p>
        </p:txBody>
      </p:sp>
      <p:sp>
        <p:nvSpPr>
          <p:cNvPr id="22" name="Hộp Văn bản 25">
            <a:extLst>
              <a:ext uri="{FF2B5EF4-FFF2-40B4-BE49-F238E27FC236}">
                <a16:creationId xmlns:a16="http://schemas.microsoft.com/office/drawing/2014/main" xmlns="" id="{90F6E0F0-22B1-C624-8054-EDA2961F5451}"/>
              </a:ext>
            </a:extLst>
          </p:cNvPr>
          <p:cNvSpPr txBox="1"/>
          <p:nvPr/>
        </p:nvSpPr>
        <p:spPr>
          <a:xfrm>
            <a:off x="4336257" y="3714750"/>
            <a:ext cx="1314450" cy="18730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180°</a:t>
            </a:r>
          </a:p>
        </p:txBody>
      </p:sp>
    </p:spTree>
    <p:extLst>
      <p:ext uri="{BB962C8B-B14F-4D97-AF65-F5344CB8AC3E}">
        <p14:creationId xmlns:p14="http://schemas.microsoft.com/office/powerpoint/2010/main" val="22906191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19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xmlns="" id="{C56449C4-9B55-2E5C-A35C-36D328BE3801}"/>
              </a:ext>
            </a:extLst>
          </p:cNvPr>
          <p:cNvGrpSpPr/>
          <p:nvPr/>
        </p:nvGrpSpPr>
        <p:grpSpPr>
          <a:xfrm>
            <a:off x="496248" y="543266"/>
            <a:ext cx="57912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6" name="Isosceles Triangle 8">
              <a:extLst>
                <a:ext uri="{FF2B5EF4-FFF2-40B4-BE49-F238E27FC236}">
                  <a16:creationId xmlns:a16="http://schemas.microsoft.com/office/drawing/2014/main" xmlns="" id="{DBD5C094-E002-9059-F458-25F8F6050FE9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xmlns="" id="{A244621D-4212-F64C-0706-3A12F8B2D3A5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420CCC-A2DE-43E2-8161-4B3220BB9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455039"/>
            <a:ext cx="5640413" cy="3383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1F21B3F6-855D-519E-8C44-6960B9B80C89}"/>
              </a:ext>
            </a:extLst>
          </p:cNvPr>
          <p:cNvGrpSpPr/>
          <p:nvPr/>
        </p:nvGrpSpPr>
        <p:grpSpPr>
          <a:xfrm>
            <a:off x="319267" y="3857628"/>
            <a:ext cx="8824733" cy="2677656"/>
            <a:chOff x="619125" y="4061056"/>
            <a:chExt cx="11766311" cy="2677656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xmlns="" id="{8063739C-15CD-72BD-7E0A-2A844305E86A}"/>
                </a:ext>
              </a:extLst>
            </p:cNvPr>
            <p:cNvSpPr txBox="1"/>
            <p:nvPr/>
          </p:nvSpPr>
          <p:spPr>
            <a:xfrm>
              <a:off x="619125" y="4061056"/>
              <a:ext cx="1176631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NM, NH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,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HM, HN </a:t>
              </a:r>
              <a:r>
                <a:rPr lang="en-US" sz="2800" b="1" i="0" dirty="0" err="1" smtClean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bằnggóc</a:t>
              </a:r>
              <a:r>
                <a:rPr lang="en-US" sz="2800" b="1" i="0" dirty="0" smtClean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CA, CB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,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DA, DB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endPara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508CBF3-82D0-A940-FA47-C40E19BBBFB4}"/>
                </a:ext>
              </a:extLst>
            </p:cNvPr>
            <p:cNvSpPr/>
            <p:nvPr/>
          </p:nvSpPr>
          <p:spPr>
            <a:xfrm>
              <a:off x="7622945" y="4989750"/>
              <a:ext cx="590549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71EFEEC6-AB2E-9519-E78D-D3390B9907D0}"/>
                </a:ext>
              </a:extLst>
            </p:cNvPr>
            <p:cNvSpPr/>
            <p:nvPr/>
          </p:nvSpPr>
          <p:spPr>
            <a:xfrm>
              <a:off x="11315700" y="4876800"/>
              <a:ext cx="590550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544F6D6A-2750-E6E0-4A8B-431B81D7A615}"/>
                </a:ext>
              </a:extLst>
            </p:cNvPr>
            <p:cNvSpPr/>
            <p:nvPr/>
          </p:nvSpPr>
          <p:spPr>
            <a:xfrm>
              <a:off x="6384686" y="6204196"/>
              <a:ext cx="590549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1954FA03-FFF6-D1AD-D8EE-8B1767A01BEC}"/>
              </a:ext>
            </a:extLst>
          </p:cNvPr>
          <p:cNvCxnSpPr/>
          <p:nvPr/>
        </p:nvCxnSpPr>
        <p:spPr>
          <a:xfrm flipV="1">
            <a:off x="1507331" y="1352550"/>
            <a:ext cx="914400" cy="21145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168F27DA-AB88-019C-28C2-2C10864BC609}"/>
              </a:ext>
            </a:extLst>
          </p:cNvPr>
          <p:cNvCxnSpPr>
            <a:cxnSpLocks/>
          </p:cNvCxnSpPr>
          <p:nvPr/>
        </p:nvCxnSpPr>
        <p:spPr>
          <a:xfrm>
            <a:off x="1500188" y="3467100"/>
            <a:ext cx="89296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6CC942C2-43A2-89EE-6E05-4D23A5458F1B}"/>
              </a:ext>
            </a:extLst>
          </p:cNvPr>
          <p:cNvSpPr/>
          <p:nvPr/>
        </p:nvSpPr>
        <p:spPr>
          <a:xfrm>
            <a:off x="5429256" y="4857760"/>
            <a:ext cx="714380" cy="4857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60°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21FFB302-B467-8DA0-650B-E503EC675806}"/>
              </a:ext>
            </a:extLst>
          </p:cNvPr>
          <p:cNvCxnSpPr>
            <a:cxnSpLocks/>
          </p:cNvCxnSpPr>
          <p:nvPr/>
        </p:nvCxnSpPr>
        <p:spPr>
          <a:xfrm>
            <a:off x="2407444" y="1381125"/>
            <a:ext cx="0" cy="20955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0E0FB5F-E6D2-D76F-0535-64B94203BAE1}"/>
              </a:ext>
            </a:extLst>
          </p:cNvPr>
          <p:cNvCxnSpPr>
            <a:cxnSpLocks/>
          </p:cNvCxnSpPr>
          <p:nvPr/>
        </p:nvCxnSpPr>
        <p:spPr>
          <a:xfrm>
            <a:off x="1535907" y="3467100"/>
            <a:ext cx="89296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6F95E2AC-AC26-64EC-84F9-AF460B11BF6C}"/>
              </a:ext>
            </a:extLst>
          </p:cNvPr>
          <p:cNvSpPr/>
          <p:nvPr/>
        </p:nvSpPr>
        <p:spPr>
          <a:xfrm>
            <a:off x="8215338" y="4714884"/>
            <a:ext cx="657199" cy="4857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90°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C8CF831C-2864-0A06-D535-89C23BDE1FCF}"/>
              </a:ext>
            </a:extLst>
          </p:cNvPr>
          <p:cNvCxnSpPr>
            <a:cxnSpLocks/>
          </p:cNvCxnSpPr>
          <p:nvPr/>
        </p:nvCxnSpPr>
        <p:spPr>
          <a:xfrm flipV="1">
            <a:off x="4286250" y="1466850"/>
            <a:ext cx="300038" cy="1295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DB49DE9F-7C99-7374-8635-33D40C083102}"/>
              </a:ext>
            </a:extLst>
          </p:cNvPr>
          <p:cNvCxnSpPr>
            <a:cxnSpLocks/>
          </p:cNvCxnSpPr>
          <p:nvPr/>
        </p:nvCxnSpPr>
        <p:spPr>
          <a:xfrm flipV="1">
            <a:off x="4300538" y="1257301"/>
            <a:ext cx="1571625" cy="1495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048A1AB6-E75E-F9A9-6625-C5CAE0B808FF}"/>
              </a:ext>
            </a:extLst>
          </p:cNvPr>
          <p:cNvCxnSpPr>
            <a:cxnSpLocks/>
          </p:cNvCxnSpPr>
          <p:nvPr/>
        </p:nvCxnSpPr>
        <p:spPr>
          <a:xfrm flipH="1" flipV="1">
            <a:off x="4586287" y="1447800"/>
            <a:ext cx="1328738" cy="15811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18E33727-CD81-2CCA-9825-7C71A6F39672}"/>
              </a:ext>
            </a:extLst>
          </p:cNvPr>
          <p:cNvCxnSpPr>
            <a:cxnSpLocks/>
          </p:cNvCxnSpPr>
          <p:nvPr/>
        </p:nvCxnSpPr>
        <p:spPr>
          <a:xfrm flipH="1" flipV="1">
            <a:off x="5843588" y="1295400"/>
            <a:ext cx="78581" cy="17335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0F9D188C-3D27-6FBE-B6A8-89E89C9962DC}"/>
              </a:ext>
            </a:extLst>
          </p:cNvPr>
          <p:cNvSpPr/>
          <p:nvPr/>
        </p:nvSpPr>
        <p:spPr>
          <a:xfrm>
            <a:off x="4643438" y="5929330"/>
            <a:ext cx="857256" cy="4857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45°</a:t>
            </a:r>
          </a:p>
        </p:txBody>
      </p:sp>
      <p:sp>
        <p:nvSpPr>
          <p:cNvPr id="30" name="Rectangle: Rounded Corners 14">
            <a:extLst>
              <a:ext uri="{FF2B5EF4-FFF2-40B4-BE49-F238E27FC236}">
                <a16:creationId xmlns:a16="http://schemas.microsoft.com/office/drawing/2014/main" xmlns="" id="{544F6D6A-2750-E6E0-4A8B-431B81D7A615}"/>
              </a:ext>
            </a:extLst>
          </p:cNvPr>
          <p:cNvSpPr/>
          <p:nvPr/>
        </p:nvSpPr>
        <p:spPr>
          <a:xfrm>
            <a:off x="7715272" y="5286388"/>
            <a:ext cx="442912" cy="46672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?</a:t>
            </a:r>
          </a:p>
        </p:txBody>
      </p:sp>
      <p:sp>
        <p:nvSpPr>
          <p:cNvPr id="32" name="Rectangle: Rounded Corners 42">
            <a:extLst>
              <a:ext uri="{FF2B5EF4-FFF2-40B4-BE49-F238E27FC236}">
                <a16:creationId xmlns:a16="http://schemas.microsoft.com/office/drawing/2014/main" xmlns="" id="{600410ED-B486-C3ED-8B8F-6DA34802F973}"/>
              </a:ext>
            </a:extLst>
          </p:cNvPr>
          <p:cNvSpPr/>
          <p:nvPr/>
        </p:nvSpPr>
        <p:spPr>
          <a:xfrm>
            <a:off x="7572396" y="5286388"/>
            <a:ext cx="714380" cy="4857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35°</a:t>
            </a:r>
          </a:p>
        </p:txBody>
      </p:sp>
    </p:spTree>
    <p:extLst>
      <p:ext uri="{BB962C8B-B14F-4D97-AF65-F5344CB8AC3E}">
        <p14:creationId xmlns:p14="http://schemas.microsoft.com/office/powerpoint/2010/main" val="27108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59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84A5E2-ACB8-A0E0-6EA2-ECC661B88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1" y="1685925"/>
            <a:ext cx="2185988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3DECB6-0C96-CEE3-033C-072EE0446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94" y="1871662"/>
            <a:ext cx="5529263" cy="32480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097F7E2-B15A-49A0-62A1-21D47BD9009D}"/>
              </a:ext>
            </a:extLst>
          </p:cNvPr>
          <p:cNvCxnSpPr>
            <a:cxnSpLocks/>
          </p:cNvCxnSpPr>
          <p:nvPr/>
        </p:nvCxnSpPr>
        <p:spPr>
          <a:xfrm>
            <a:off x="1014413" y="2133601"/>
            <a:ext cx="0" cy="1895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969684F-9A0F-B306-5260-BE422227B787}"/>
              </a:ext>
            </a:extLst>
          </p:cNvPr>
          <p:cNvCxnSpPr>
            <a:cxnSpLocks/>
          </p:cNvCxnSpPr>
          <p:nvPr/>
        </p:nvCxnSpPr>
        <p:spPr>
          <a:xfrm>
            <a:off x="1000125" y="2152650"/>
            <a:ext cx="1243013" cy="952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D1AD66B1-05D9-6786-3B39-0153B444780B}"/>
              </a:ext>
            </a:extLst>
          </p:cNvPr>
          <p:cNvSpPr/>
          <p:nvPr/>
        </p:nvSpPr>
        <p:spPr>
          <a:xfrm>
            <a:off x="6357950" y="3214686"/>
            <a:ext cx="1614514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°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5215B91-7B45-E05C-85F6-0042CEA0E0CD}"/>
              </a:ext>
            </a:extLst>
          </p:cNvPr>
          <p:cNvCxnSpPr>
            <a:cxnSpLocks/>
          </p:cNvCxnSpPr>
          <p:nvPr/>
        </p:nvCxnSpPr>
        <p:spPr>
          <a:xfrm>
            <a:off x="1007269" y="2162175"/>
            <a:ext cx="1243013" cy="9525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5F3786C-5E78-FD77-A55E-CE43BFB1E6A4}"/>
              </a:ext>
            </a:extLst>
          </p:cNvPr>
          <p:cNvCxnSpPr>
            <a:cxnSpLocks/>
          </p:cNvCxnSpPr>
          <p:nvPr/>
        </p:nvCxnSpPr>
        <p:spPr>
          <a:xfrm flipV="1">
            <a:off x="1835944" y="3086100"/>
            <a:ext cx="400050" cy="9334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AAE4C7BC-86A4-E5F3-274E-36B567A7555A}"/>
              </a:ext>
            </a:extLst>
          </p:cNvPr>
          <p:cNvSpPr/>
          <p:nvPr/>
        </p:nvSpPr>
        <p:spPr>
          <a:xfrm>
            <a:off x="6215075" y="3886200"/>
            <a:ext cx="1857388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90°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0E1B7F10-AC3F-F4AB-1098-87934A7EFF68}"/>
              </a:ext>
            </a:extLst>
          </p:cNvPr>
          <p:cNvCxnSpPr>
            <a:cxnSpLocks/>
          </p:cNvCxnSpPr>
          <p:nvPr/>
        </p:nvCxnSpPr>
        <p:spPr>
          <a:xfrm flipH="1">
            <a:off x="1021557" y="4029075"/>
            <a:ext cx="8215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120EBD63-3820-BF6E-63FA-31CDE8F7E38F}"/>
              </a:ext>
            </a:extLst>
          </p:cNvPr>
          <p:cNvCxnSpPr>
            <a:cxnSpLocks/>
          </p:cNvCxnSpPr>
          <p:nvPr/>
        </p:nvCxnSpPr>
        <p:spPr>
          <a:xfrm flipV="1">
            <a:off x="1828800" y="3105150"/>
            <a:ext cx="400050" cy="9334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A0F48567-E54D-10DE-03AA-8F3B1A7B8F70}"/>
              </a:ext>
            </a:extLst>
          </p:cNvPr>
          <p:cNvSpPr/>
          <p:nvPr/>
        </p:nvSpPr>
        <p:spPr>
          <a:xfrm>
            <a:off x="6579393" y="4486275"/>
            <a:ext cx="1635945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120°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1.Nêu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vi-VN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28604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1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riangle with a black background&#10;&#10;Description automatically generated">
            <a:extLst>
              <a:ext uri="{FF2B5EF4-FFF2-40B4-BE49-F238E27FC236}">
                <a16:creationId xmlns:a16="http://schemas.microsoft.com/office/drawing/2014/main" xmlns="" id="{59939988-F75C-F5A8-C807-0C4F7B672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93" y="2352510"/>
            <a:ext cx="3691748" cy="2486025"/>
          </a:xfrm>
          <a:prstGeom prst="rect">
            <a:avLst/>
          </a:prstGeom>
        </p:spPr>
      </p:pic>
      <p:pic>
        <p:nvPicPr>
          <p:cNvPr id="13" name="Picture 1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xmlns="" id="{5378ACB0-4B52-BECD-D675-3ED9D0536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5" y="2942945"/>
            <a:ext cx="2464938" cy="16575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428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Dùng thước đo góc để đo góc đỉnh B, cạnh BA, BC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28604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4810" y="3214686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rgbClr val="008000"/>
                </a:solidFill>
              </a:rPr>
              <a:t>*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B,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BA, BC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60°</a:t>
            </a:r>
            <a:endParaRPr lang="en-US" sz="2800" dirty="0" smtClean="0">
              <a:solidFill>
                <a:srgbClr val="008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76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9C9310-1AC4-DF2F-429D-7AFE328D8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66" y="1933575"/>
            <a:ext cx="7922419" cy="3124200"/>
          </a:xfrm>
          <a:prstGeom prst="rect">
            <a:avLst/>
          </a:prstGeom>
        </p:spPr>
      </p:pic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xmlns="" id="{8B8CFA69-82D9-B244-AC91-CC1D65AE7D6F}"/>
              </a:ext>
            </a:extLst>
          </p:cNvPr>
          <p:cNvSpPr/>
          <p:nvPr/>
        </p:nvSpPr>
        <p:spPr>
          <a:xfrm>
            <a:off x="1114426" y="5067463"/>
            <a:ext cx="1121568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yellow and green circular object&#10;&#10;Description automatically generated">
            <a:extLst>
              <a:ext uri="{FF2B5EF4-FFF2-40B4-BE49-F238E27FC236}">
                <a16:creationId xmlns:a16="http://schemas.microsoft.com/office/drawing/2014/main" xmlns="" id="{2E78C412-FBEE-7036-6DB9-7A2426E8A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4" y="2162060"/>
            <a:ext cx="1940687" cy="1305041"/>
          </a:xfrm>
          <a:prstGeom prst="rect">
            <a:avLst/>
          </a:prstGeom>
        </p:spPr>
      </p:pic>
      <p:pic>
        <p:nvPicPr>
          <p:cNvPr id="22" name="Picture 21" descr="A yellow and green circular object&#10;&#10;Description automatically generated">
            <a:extLst>
              <a:ext uri="{FF2B5EF4-FFF2-40B4-BE49-F238E27FC236}">
                <a16:creationId xmlns:a16="http://schemas.microsoft.com/office/drawing/2014/main" xmlns="" id="{C76571CB-7920-C23F-44E5-A377BD2BE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40">
            <a:off x="2885089" y="2257309"/>
            <a:ext cx="1940687" cy="1305041"/>
          </a:xfrm>
          <a:prstGeom prst="rect">
            <a:avLst/>
          </a:prstGeom>
        </p:spPr>
      </p:pic>
      <p:sp>
        <p:nvSpPr>
          <p:cNvPr id="23" name="Rectangle: Rounded Corners 15">
            <a:extLst>
              <a:ext uri="{FF2B5EF4-FFF2-40B4-BE49-F238E27FC236}">
                <a16:creationId xmlns:a16="http://schemas.microsoft.com/office/drawing/2014/main" xmlns="" id="{9914D412-D263-15EA-7818-A2B58820C41D}"/>
              </a:ext>
            </a:extLst>
          </p:cNvPr>
          <p:cNvSpPr/>
          <p:nvPr/>
        </p:nvSpPr>
        <p:spPr>
          <a:xfrm>
            <a:off x="3000364" y="5000788"/>
            <a:ext cx="1571636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120°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yellow and green circular object&#10;&#10;Description automatically generated">
            <a:extLst>
              <a:ext uri="{FF2B5EF4-FFF2-40B4-BE49-F238E27FC236}">
                <a16:creationId xmlns:a16="http://schemas.microsoft.com/office/drawing/2014/main" xmlns="" id="{0645BFCF-EDA4-DCAA-6B00-3F6C2EA55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3347" y="2868115"/>
            <a:ext cx="2587582" cy="978781"/>
          </a:xfrm>
          <a:prstGeom prst="rect">
            <a:avLst/>
          </a:prstGeom>
        </p:spPr>
      </p:pic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xmlns="" id="{41345426-513C-CD2A-EA05-9EB2F0E6A2D7}"/>
              </a:ext>
            </a:extLst>
          </p:cNvPr>
          <p:cNvSpPr/>
          <p:nvPr/>
        </p:nvSpPr>
        <p:spPr>
          <a:xfrm>
            <a:off x="5157788" y="4991263"/>
            <a:ext cx="1628790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180°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25" descr="A yellow and green circular object&#10;&#10;Description automatically generated">
            <a:extLst>
              <a:ext uri="{FF2B5EF4-FFF2-40B4-BE49-F238E27FC236}">
                <a16:creationId xmlns:a16="http://schemas.microsoft.com/office/drawing/2014/main" xmlns="" id="{EDE816C7-03F0-EA1E-13F2-5A60986AA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0747" y="2820490"/>
            <a:ext cx="2587582" cy="978781"/>
          </a:xfrm>
          <a:prstGeom prst="rect">
            <a:avLst/>
          </a:prstGeom>
        </p:spPr>
      </p:pic>
      <p:sp>
        <p:nvSpPr>
          <p:cNvPr id="27" name="Rectangle: Rounded Corners 15">
            <a:extLst>
              <a:ext uri="{FF2B5EF4-FFF2-40B4-BE49-F238E27FC236}">
                <a16:creationId xmlns:a16="http://schemas.microsoft.com/office/drawing/2014/main" xmlns="" id="{F983C562-8439-5DC5-CEF1-A31406D8CDCB}"/>
              </a:ext>
            </a:extLst>
          </p:cNvPr>
          <p:cNvSpPr/>
          <p:nvPr/>
        </p:nvSpPr>
        <p:spPr>
          <a:xfrm>
            <a:off x="7250907" y="4991263"/>
            <a:ext cx="1121568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35729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3.Dùng thước đo góc để đo các góc được tạo thành bởi hai kim đồng hồ khi đồng hồ chỉ 3 giờ, 4 giờ, 6 giờ, 2 giờ.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1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28604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91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577</Words>
  <Application>Microsoft Office PowerPoint</Application>
  <PresentationFormat>On-screen Show (4:3)</PresentationFormat>
  <Paragraphs>79</Paragraphs>
  <Slides>11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TRAN TUAN HOANG</cp:lastModifiedBy>
  <cp:revision>13</cp:revision>
  <dcterms:created xsi:type="dcterms:W3CDTF">2024-09-25T02:31:45Z</dcterms:created>
  <dcterms:modified xsi:type="dcterms:W3CDTF">2024-09-29T02:41:28Z</dcterms:modified>
</cp:coreProperties>
</file>