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3.xml" ContentType="application/vnd.openxmlformats-officedocument.presentationml.notesSlide+xml"/>
  <Override PartName="/ppt/tags/tag14.xml" ContentType="application/vnd.openxmlformats-officedocument.presentationml.tags+xml"/>
  <Override PartName="/ppt/notesSlides/notesSlide4.xml" ContentType="application/vnd.openxmlformats-officedocument.presentationml.notesSlide+xml"/>
  <Override PartName="/ppt/tags/tag15.xml" ContentType="application/vnd.openxmlformats-officedocument.presentationml.tags+xml"/>
  <Override PartName="/ppt/notesSlides/notesSlide5.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296" r:id="rId2"/>
    <p:sldId id="656" r:id="rId3"/>
    <p:sldId id="657" r:id="rId4"/>
    <p:sldId id="659" r:id="rId5"/>
    <p:sldId id="660" r:id="rId6"/>
    <p:sldId id="661" r:id="rId7"/>
    <p:sldId id="663" r:id="rId8"/>
    <p:sldId id="667" r:id="rId9"/>
    <p:sldId id="679" r:id="rId10"/>
    <p:sldId id="664" r:id="rId11"/>
    <p:sldId id="665" r:id="rId12"/>
    <p:sldId id="666" r:id="rId13"/>
    <p:sldId id="668" r:id="rId14"/>
    <p:sldId id="669" r:id="rId15"/>
    <p:sldId id="671" r:id="rId16"/>
    <p:sldId id="323" r:id="rId17"/>
    <p:sldId id="324" r:id="rId18"/>
    <p:sldId id="672" r:id="rId19"/>
    <p:sldId id="673" r:id="rId20"/>
    <p:sldId id="338" r:id="rId21"/>
    <p:sldId id="653" r:id="rId22"/>
    <p:sldId id="648" r:id="rId23"/>
    <p:sldId id="655" r:id="rId24"/>
    <p:sldId id="647" r:id="rId25"/>
    <p:sldId id="649" r:id="rId26"/>
    <p:sldId id="650" r:id="rId27"/>
    <p:sldId id="651" r:id="rId28"/>
    <p:sldId id="652" r:id="rId29"/>
    <p:sldId id="654" r:id="rId30"/>
    <p:sldId id="674" r:id="rId31"/>
    <p:sldId id="675" r:id="rId32"/>
    <p:sldId id="676" r:id="rId33"/>
    <p:sldId id="67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75794" autoAdjust="0"/>
  </p:normalViewPr>
  <p:slideViewPr>
    <p:cSldViewPr snapToGrid="0">
      <p:cViewPr varScale="1">
        <p:scale>
          <a:sx n="61" d="100"/>
          <a:sy n="61" d="100"/>
        </p:scale>
        <p:origin x="1212"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BC9297-DE31-4816-ABD2-57469A8E2378}" type="datetimeFigureOut">
              <a:rPr lang="en-US" smtClean="0"/>
              <a:t>10/29/2024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76FF43-889F-4C9C-BE94-FC6D46DF57FF}" type="slidenum">
              <a:rPr lang="en-US" smtClean="0"/>
              <a:t>‹#›</a:t>
            </a:fld>
            <a:endParaRPr lang="en-US"/>
          </a:p>
        </p:txBody>
      </p:sp>
    </p:spTree>
    <p:extLst>
      <p:ext uri="{BB962C8B-B14F-4D97-AF65-F5344CB8AC3E}">
        <p14:creationId xmlns:p14="http://schemas.microsoft.com/office/powerpoint/2010/main" val="3481574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494900"/>
                </a:solidFill>
                <a:effectLst/>
                <a:latin typeface="Times New Roman" panose="02020603050405020304" pitchFamily="18" charset="0"/>
              </a:rPr>
              <a:t>H</a:t>
            </a:r>
            <a:r>
              <a:rPr lang="vi-VN" sz="1800" b="0" i="0" u="none" strike="noStrike" dirty="0">
                <a:solidFill>
                  <a:srgbClr val="494900"/>
                </a:solidFill>
                <a:effectLst/>
                <a:latin typeface="Times New Roman" panose="02020603050405020304" pitchFamily="18" charset="0"/>
              </a:rPr>
              <a:t>ôm nay, các em sẽ luyện đọc bài Đò ngang. Đây là một câu chuyện rất thú vị, nói về cuộc sống và công việc của hai nhân vật: đò ngang và thuyền mành. Qua câu chuyện, các em sẽ hiểu hơn về công việc của các loại thuyền và giá trị mà mỗi công việc mang lại cho cuộc sống. </a:t>
            </a:r>
            <a:endParaRPr lang="en-US" dirty="0"/>
          </a:p>
        </p:txBody>
      </p:sp>
      <p:sp>
        <p:nvSpPr>
          <p:cNvPr id="4" name="Slide Number Placeholder 3"/>
          <p:cNvSpPr>
            <a:spLocks noGrp="1"/>
          </p:cNvSpPr>
          <p:nvPr>
            <p:ph type="sldNum" sz="quarter" idx="5"/>
          </p:nvPr>
        </p:nvSpPr>
        <p:spPr/>
        <p:txBody>
          <a:bodyPr/>
          <a:lstStyle/>
          <a:p>
            <a:fld id="{0A76FF43-889F-4C9C-BE94-FC6D46DF57FF}" type="slidenum">
              <a:rPr lang="en-US" smtClean="0"/>
              <a:t>5</a:t>
            </a:fld>
            <a:endParaRPr lang="en-US"/>
          </a:p>
        </p:txBody>
      </p:sp>
    </p:spTree>
    <p:extLst>
      <p:ext uri="{BB962C8B-B14F-4D97-AF65-F5344CB8AC3E}">
        <p14:creationId xmlns:p14="http://schemas.microsoft.com/office/powerpoint/2010/main" val="2155504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Gv</a:t>
            </a:r>
            <a:r>
              <a:rPr lang="en-US" b="1" dirty="0"/>
              <a:t> </a:t>
            </a:r>
            <a:r>
              <a:rPr lang="en-US" b="1" dirty="0" err="1"/>
              <a:t>tùy</a:t>
            </a:r>
            <a:r>
              <a:rPr lang="en-US" b="1" dirty="0"/>
              <a:t> </a:t>
            </a:r>
            <a:r>
              <a:rPr lang="en-US" b="1" dirty="0" err="1"/>
              <a:t>vào</a:t>
            </a:r>
            <a:r>
              <a:rPr lang="en-US" b="1" dirty="0"/>
              <a:t> </a:t>
            </a:r>
            <a:r>
              <a:rPr lang="en-US" b="1" dirty="0" err="1"/>
              <a:t>tình</a:t>
            </a:r>
            <a:r>
              <a:rPr lang="en-US" b="1" dirty="0"/>
              <a:t> </a:t>
            </a:r>
            <a:r>
              <a:rPr lang="en-US" b="1" dirty="0" err="1"/>
              <a:t>hình</a:t>
            </a:r>
            <a:r>
              <a:rPr lang="en-US" b="1" dirty="0"/>
              <a:t> </a:t>
            </a:r>
            <a:r>
              <a:rPr lang="en-US" b="1" dirty="0" err="1"/>
              <a:t>của</a:t>
            </a:r>
            <a:r>
              <a:rPr lang="en-US" b="1" dirty="0"/>
              <a:t> </a:t>
            </a:r>
            <a:r>
              <a:rPr lang="en-US" b="1" dirty="0" err="1"/>
              <a:t>hs</a:t>
            </a:r>
            <a:r>
              <a:rPr lang="en-US" b="1" dirty="0"/>
              <a:t> ở </a:t>
            </a:r>
            <a:r>
              <a:rPr lang="en-US" b="1" dirty="0" err="1"/>
              <a:t>địa</a:t>
            </a:r>
            <a:r>
              <a:rPr lang="en-US" b="1" dirty="0"/>
              <a:t> </a:t>
            </a:r>
            <a:r>
              <a:rPr lang="en-US" b="1" dirty="0" err="1"/>
              <a:t>phương</a:t>
            </a:r>
            <a:r>
              <a:rPr lang="en-US" b="1" dirty="0"/>
              <a:t> </a:t>
            </a:r>
            <a:r>
              <a:rPr lang="en-US" b="1" dirty="0" err="1"/>
              <a:t>mình</a:t>
            </a:r>
            <a:r>
              <a:rPr lang="en-US" b="1" dirty="0"/>
              <a:t> </a:t>
            </a:r>
            <a:r>
              <a:rPr lang="en-US" b="1" dirty="0" err="1"/>
              <a:t>mà</a:t>
            </a:r>
            <a:r>
              <a:rPr lang="en-US" b="1" dirty="0"/>
              <a:t> </a:t>
            </a:r>
            <a:r>
              <a:rPr lang="en-US" b="1" dirty="0" err="1"/>
              <a:t>lựa</a:t>
            </a:r>
            <a:r>
              <a:rPr lang="en-US" b="1" dirty="0"/>
              <a:t> </a:t>
            </a:r>
            <a:r>
              <a:rPr lang="en-US" b="1" dirty="0" err="1"/>
              <a:t>chọn</a:t>
            </a:r>
            <a:r>
              <a:rPr lang="en-US" b="1" dirty="0"/>
              <a:t> </a:t>
            </a:r>
            <a:r>
              <a:rPr lang="en-US" b="1" dirty="0" err="1"/>
              <a:t>từ</a:t>
            </a:r>
            <a:r>
              <a:rPr lang="en-US" b="1" dirty="0"/>
              <a:t> </a:t>
            </a:r>
            <a:r>
              <a:rPr lang="en-US" b="1" dirty="0" err="1"/>
              <a:t>khó</a:t>
            </a:r>
            <a:r>
              <a:rPr lang="en-US" b="1" dirty="0"/>
              <a:t> </a:t>
            </a:r>
            <a:r>
              <a:rPr lang="en-US" b="1" dirty="0" err="1"/>
              <a:t>đọc</a:t>
            </a:r>
            <a:r>
              <a:rPr lang="en-US" b="1" dirty="0"/>
              <a:t> </a:t>
            </a:r>
            <a:r>
              <a:rPr lang="en-US" b="1" dirty="0" err="1"/>
              <a:t>ghi</a:t>
            </a:r>
            <a:r>
              <a:rPr lang="en-US" b="1" dirty="0"/>
              <a:t> </a:t>
            </a:r>
            <a:r>
              <a:rPr lang="en-US" b="1" dirty="0" err="1"/>
              <a:t>vào</a:t>
            </a:r>
            <a:r>
              <a:rPr lang="en-US" b="1" dirty="0"/>
              <a:t> ạ</a:t>
            </a:r>
          </a:p>
        </p:txBody>
      </p:sp>
      <p:sp>
        <p:nvSpPr>
          <p:cNvPr id="4" name="Slide Number Placeholder 3"/>
          <p:cNvSpPr>
            <a:spLocks noGrp="1"/>
          </p:cNvSpPr>
          <p:nvPr>
            <p:ph type="sldNum" sz="quarter" idx="5"/>
          </p:nvPr>
        </p:nvSpPr>
        <p:spPr/>
        <p:txBody>
          <a:bodyPr/>
          <a:lstStyle/>
          <a:p>
            <a:fld id="{0A76FF43-889F-4C9C-BE94-FC6D46DF57FF}" type="slidenum">
              <a:rPr lang="en-US" smtClean="0"/>
              <a:t>8</a:t>
            </a:fld>
            <a:endParaRPr lang="en-US"/>
          </a:p>
        </p:txBody>
      </p:sp>
    </p:spTree>
    <p:extLst>
      <p:ext uri="{BB962C8B-B14F-4D97-AF65-F5344CB8AC3E}">
        <p14:creationId xmlns:p14="http://schemas.microsoft.com/office/powerpoint/2010/main" val="2778529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465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952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1090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7D93B5-3C64-23AD-D175-0738F9207402}"/>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466598607"/>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838961"/>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9238" y="431801"/>
            <a:ext cx="11073525" cy="1145055"/>
          </a:xfrm>
          <a:prstGeom prst="rect">
            <a:avLst/>
          </a:prstGeom>
        </p:spPr>
      </p:pic>
      <p:sp>
        <p:nvSpPr>
          <p:cNvPr id="6" name="TextBox 5"/>
          <p:cNvSpPr txBox="1"/>
          <p:nvPr userDrawn="1"/>
        </p:nvSpPr>
        <p:spPr>
          <a:xfrm>
            <a:off x="0" y="6629400"/>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
        <p:nvSpPr>
          <p:cNvPr id="7" name="TextBox 6"/>
          <p:cNvSpPr txBox="1"/>
          <p:nvPr userDrawn="1"/>
        </p:nvSpPr>
        <p:spPr>
          <a:xfrm>
            <a:off x="11678703" y="59982"/>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
        <p:nvSpPr>
          <p:cNvPr id="9" name="矩形: 圆角 11"/>
          <p:cNvSpPr/>
          <p:nvPr userDrawn="1"/>
        </p:nvSpPr>
        <p:spPr>
          <a:xfrm>
            <a:off x="406401" y="431800"/>
            <a:ext cx="11379200" cy="5776579"/>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10" name="图片 9"/>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11" name="图片 10"/>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pic>
        <p:nvPicPr>
          <p:cNvPr id="12" name="Picture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490650">
            <a:off x="8493309" y="5114537"/>
            <a:ext cx="3481911" cy="1942906"/>
          </a:xfrm>
          <a:prstGeom prst="rect">
            <a:avLst/>
          </a:prstGeom>
        </p:spPr>
      </p:pic>
      <p:sp>
        <p:nvSpPr>
          <p:cNvPr id="13" name="Isosceles Triangle 12"/>
          <p:cNvSpPr/>
          <p:nvPr userDrawn="1"/>
        </p:nvSpPr>
        <p:spPr>
          <a:xfrm rot="881076">
            <a:off x="9555288" y="5165265"/>
            <a:ext cx="503115" cy="239088"/>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9444400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userDrawn="1"/>
        </p:nvSpPr>
        <p:spPr>
          <a:xfrm>
            <a:off x="11678703" y="59982"/>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494640191"/>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矩形: 圆角 11"/>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p:cNvPicPr>
            <a:picLocks noChangeAspect="1"/>
          </p:cNvPicPr>
          <p:nvPr userDrawn="1"/>
        </p:nvPicPr>
        <p:blipFill rotWithShape="1">
          <a:blip r:embed="rId2">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7" name="图片 10"/>
          <p:cNvPicPr>
            <a:picLocks noChangeAspect="1"/>
          </p:cNvPicPr>
          <p:nvPr userDrawn="1"/>
        </p:nvPicPr>
        <p:blipFill rotWithShape="1">
          <a:blip r:embed="rId3">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sp>
        <p:nvSpPr>
          <p:cNvPr id="9" name="TextBox 8"/>
          <p:cNvSpPr txBox="1"/>
          <p:nvPr userDrawn="1"/>
        </p:nvSpPr>
        <p:spPr>
          <a:xfrm>
            <a:off x="0" y="6629400"/>
            <a:ext cx="585417"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113695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图片 7"/>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a:fillRect/>
          </a:stretch>
        </p:blipFill>
        <p:spPr>
          <a:xfrm>
            <a:off x="0" y="0"/>
            <a:ext cx="12192000" cy="6858000"/>
          </a:xfrm>
          <a:prstGeom prst="rect">
            <a:avLst/>
          </a:prstGeom>
        </p:spPr>
      </p:pic>
      <p:sp>
        <p:nvSpPr>
          <p:cNvPr id="5" name="矩形: 圆角 11"/>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a:fillRect/>
          </a:stretch>
        </p:blipFill>
        <p:spPr>
          <a:xfrm flipH="1">
            <a:off x="-1" y="-1"/>
            <a:ext cx="1473201" cy="1990400"/>
          </a:xfrm>
          <a:prstGeom prst="rect">
            <a:avLst/>
          </a:prstGeom>
        </p:spPr>
      </p:pic>
      <p:pic>
        <p:nvPicPr>
          <p:cNvPr id="7" name="图片 10"/>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a:fillRect/>
          </a:stretch>
        </p:blipFill>
        <p:spPr>
          <a:xfrm flipH="1">
            <a:off x="508000" y="12700"/>
            <a:ext cx="1591937" cy="1162500"/>
          </a:xfrm>
          <a:prstGeom prst="rect">
            <a:avLst/>
          </a:prstGeom>
        </p:spPr>
      </p:pic>
      <p:pic>
        <p:nvPicPr>
          <p:cNvPr id="8" name="Picture 7" descr="A picture containing outdoor&#10;&#10;Description automatically generated"/>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52000" y="4229100"/>
            <a:ext cx="2870200" cy="2870200"/>
          </a:xfrm>
          <a:prstGeom prst="rect">
            <a:avLst/>
          </a:prstGeom>
        </p:spPr>
      </p:pic>
      <p:sp>
        <p:nvSpPr>
          <p:cNvPr id="2" name="TextBox 1"/>
          <p:cNvSpPr txBox="1"/>
          <p:nvPr userDrawn="1"/>
        </p:nvSpPr>
        <p:spPr>
          <a:xfrm>
            <a:off x="0" y="6629400"/>
            <a:ext cx="585417"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
        <p:nvSpPr>
          <p:cNvPr id="9" name="Isosceles Triangle 8"/>
          <p:cNvSpPr/>
          <p:nvPr userDrawn="1"/>
        </p:nvSpPr>
        <p:spPr>
          <a:xfrm rot="304199">
            <a:off x="11374563" y="4668919"/>
            <a:ext cx="304800" cy="118444"/>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1884624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圆角矩形 1"/>
          <p:cNvSpPr/>
          <p:nvPr userDrawn="1"/>
        </p:nvSpPr>
        <p:spPr>
          <a:xfrm>
            <a:off x="558800" y="736600"/>
            <a:ext cx="11074400" cy="5283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Tree>
    <p:extLst>
      <p:ext uri="{BB962C8B-B14F-4D97-AF65-F5344CB8AC3E}">
        <p14:creationId xmlns:p14="http://schemas.microsoft.com/office/powerpoint/2010/main" val="2716907940"/>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A blue sky with clouds&#10;&#10;Description automatically generated with medium confidence"/>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3" name="TextBox 2"/>
          <p:cNvSpPr txBox="1"/>
          <p:nvPr userDrawn="1"/>
        </p:nvSpPr>
        <p:spPr>
          <a:xfrm>
            <a:off x="11678703" y="59982"/>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pic>
        <p:nvPicPr>
          <p:cNvPr id="5" name="Picture 4"/>
          <p:cNvPicPr>
            <a:picLocks noChangeAspect="1"/>
          </p:cNvPicPr>
          <p:nvPr userDrawn="1"/>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16934" y="2616201"/>
            <a:ext cx="5725203" cy="4624203"/>
          </a:xfrm>
          <a:prstGeom prst="rect">
            <a:avLst/>
          </a:prstGeom>
        </p:spPr>
      </p:pic>
      <p:pic>
        <p:nvPicPr>
          <p:cNvPr id="7" name="图片 9"/>
          <p:cNvPicPr>
            <a:picLocks noChangeAspect="1"/>
          </p:cNvPicPr>
          <p:nvPr userDrawn="1"/>
        </p:nvPicPr>
        <p:blipFill rotWithShape="1">
          <a:blip r:embed="rId6">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8" name="图片 10"/>
          <p:cNvPicPr>
            <a:picLocks noChangeAspect="1"/>
          </p:cNvPicPr>
          <p:nvPr userDrawn="1"/>
        </p:nvPicPr>
        <p:blipFill rotWithShape="1">
          <a:blip r:embed="rId7">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spTree>
    <p:extLst>
      <p:ext uri="{BB962C8B-B14F-4D97-AF65-F5344CB8AC3E}">
        <p14:creationId xmlns:p14="http://schemas.microsoft.com/office/powerpoint/2010/main" val="35631536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6388283"/>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1356545"/>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106058" y="1297617"/>
            <a:ext cx="2612572" cy="3972479"/>
          </a:xfrm>
          <a:prstGeom prst="rect">
            <a:avLst/>
          </a:prstGeom>
        </p:spPr>
      </p:pic>
    </p:spTree>
    <p:extLst>
      <p:ext uri="{BB962C8B-B14F-4D97-AF65-F5344CB8AC3E}">
        <p14:creationId xmlns:p14="http://schemas.microsoft.com/office/powerpoint/2010/main" val="6480113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706" r:id="rId8"/>
    <p:sldLayoutId id="2147483680" r:id="rId9"/>
    <p:sldLayoutId id="2147483705" r:id="rId10"/>
  </p:sldLayoutIdLst>
  <p:transition spd="slow">
    <p:wip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3.xml"/><Relationship Id="rId7" Type="http://schemas.openxmlformats.org/officeDocument/2006/relationships/image" Target="../media/image33.png"/><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32.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36.png"/><Relationship Id="rId5" Type="http://schemas.openxmlformats.org/officeDocument/2006/relationships/image" Target="../media/image29.sv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1.xml"/><Relationship Id="rId1" Type="http://schemas.openxmlformats.org/officeDocument/2006/relationships/tags" Target="../tags/tag16.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17.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1.xml"/><Relationship Id="rId1" Type="http://schemas.openxmlformats.org/officeDocument/2006/relationships/tags" Target="../tags/tag18.xml"/></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media1.mp3"/><Relationship Id="rId7" Type="http://schemas.openxmlformats.org/officeDocument/2006/relationships/slide" Target="slide24.xml"/><Relationship Id="rId2" Type="http://schemas.microsoft.com/office/2007/relationships/media" Target="../media/media1.mp3"/><Relationship Id="rId1" Type="http://schemas.openxmlformats.org/officeDocument/2006/relationships/tags" Target="../tags/tag1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slideLayout" Target="../slideLayouts/slideLayout8.xml"/><Relationship Id="rId9"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8.xml"/><Relationship Id="rId1" Type="http://schemas.openxmlformats.org/officeDocument/2006/relationships/tags" Target="../tags/tag20.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8.xml"/><Relationship Id="rId1" Type="http://schemas.openxmlformats.org/officeDocument/2006/relationships/tags" Target="../tags/tag21.xml"/><Relationship Id="rId6" Type="http://schemas.openxmlformats.org/officeDocument/2006/relationships/image" Target="../media/image53.png"/><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5.png"/><Relationship Id="rId2" Type="http://schemas.openxmlformats.org/officeDocument/2006/relationships/slideLayout" Target="../slideLayouts/slideLayout8.xml"/><Relationship Id="rId1" Type="http://schemas.openxmlformats.org/officeDocument/2006/relationships/tags" Target="../tags/tag22.xml"/><Relationship Id="rId6" Type="http://schemas.openxmlformats.org/officeDocument/2006/relationships/image" Target="../media/image54.png"/><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1.wav"/><Relationship Id="rId7" Type="http://schemas.openxmlformats.org/officeDocument/2006/relationships/image" Target="../media/image55.png"/><Relationship Id="rId2" Type="http://schemas.openxmlformats.org/officeDocument/2006/relationships/slideLayout" Target="../slideLayouts/slideLayout8.xml"/><Relationship Id="rId1" Type="http://schemas.openxmlformats.org/officeDocument/2006/relationships/tags" Target="../tags/tag23.xml"/><Relationship Id="rId6" Type="http://schemas.openxmlformats.org/officeDocument/2006/relationships/image" Target="../media/image56.png"/><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1.wav"/><Relationship Id="rId7" Type="http://schemas.openxmlformats.org/officeDocument/2006/relationships/image" Target="../media/image55.png"/><Relationship Id="rId2" Type="http://schemas.openxmlformats.org/officeDocument/2006/relationships/slideLayout" Target="../slideLayouts/slideLayout8.xml"/><Relationship Id="rId1" Type="http://schemas.openxmlformats.org/officeDocument/2006/relationships/tags" Target="../tags/tag24.xml"/><Relationship Id="rId6" Type="http://schemas.openxmlformats.org/officeDocument/2006/relationships/image" Target="../media/image58.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9.png"/></Relationships>
</file>

<file path=ppt/slides/_rels/slide2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7.png"/><Relationship Id="rId2" Type="http://schemas.openxmlformats.org/officeDocument/2006/relationships/slideLayout" Target="../slideLayouts/slideLayout8.xml"/><Relationship Id="rId1" Type="http://schemas.openxmlformats.org/officeDocument/2006/relationships/tags" Target="../tags/tag25.xml"/><Relationship Id="rId6" Type="http://schemas.openxmlformats.org/officeDocument/2006/relationships/image" Target="../media/image55.png"/><Relationship Id="rId5" Type="http://schemas.openxmlformats.org/officeDocument/2006/relationships/image" Target="../media/image60.png"/><Relationship Id="rId10" Type="http://schemas.microsoft.com/office/2007/relationships/hdphoto" Target="../media/hdphoto4.wdp"/><Relationship Id="rId4" Type="http://schemas.openxmlformats.org/officeDocument/2006/relationships/image" Target="../media/image50.png"/><Relationship Id="rId9" Type="http://schemas.openxmlformats.org/officeDocument/2006/relationships/image" Target="../media/image61.png"/></Relationships>
</file>

<file path=ppt/slides/_rels/slide2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1.wav"/><Relationship Id="rId7" Type="http://schemas.openxmlformats.org/officeDocument/2006/relationships/image" Target="../media/image55.png"/><Relationship Id="rId2" Type="http://schemas.openxmlformats.org/officeDocument/2006/relationships/slideLayout" Target="../slideLayouts/slideLayout8.xml"/><Relationship Id="rId1" Type="http://schemas.openxmlformats.org/officeDocument/2006/relationships/tags" Target="../tags/tag26.xml"/><Relationship Id="rId6" Type="http://schemas.openxmlformats.org/officeDocument/2006/relationships/image" Target="../media/image62.png"/><Relationship Id="rId11" Type="http://schemas.microsoft.com/office/2007/relationships/hdphoto" Target="../media/hdphoto4.wdp"/><Relationship Id="rId5" Type="http://schemas.openxmlformats.org/officeDocument/2006/relationships/image" Target="../media/image50.png"/><Relationship Id="rId10" Type="http://schemas.openxmlformats.org/officeDocument/2006/relationships/image" Target="../media/image61.png"/><Relationship Id="rId4" Type="http://schemas.openxmlformats.org/officeDocument/2006/relationships/image" Target="../media/image49.PNG"/><Relationship Id="rId9"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1.xml"/><Relationship Id="rId1" Type="http://schemas.openxmlformats.org/officeDocument/2006/relationships/tags" Target="../tags/tag27.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28.xml"/><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1.xml"/><Relationship Id="rId1" Type="http://schemas.openxmlformats.org/officeDocument/2006/relationships/tags" Target="../tags/tag29.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30.xml"/><Relationship Id="rId5" Type="http://schemas.openxmlformats.org/officeDocument/2006/relationships/image" Target="../media/image66.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xml"/><Relationship Id="rId7" Type="http://schemas.openxmlformats.org/officeDocument/2006/relationships/image" Target="../media/image25.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9537" y="3049893"/>
            <a:ext cx="2366551" cy="1804010"/>
          </a:xfrm>
          <a:prstGeom prst="rect">
            <a:avLst/>
          </a:prstGeom>
        </p:spPr>
      </p:pic>
      <p:pic>
        <p:nvPicPr>
          <p:cNvPr id="11" name="Picture 10">
            <a:extLst>
              <a:ext uri="{FF2B5EF4-FFF2-40B4-BE49-F238E27FC236}">
                <a16:creationId xmlns:a16="http://schemas.microsoft.com/office/drawing/2014/main" id="{A871EE3D-3B7C-D1C9-5E49-A660E59BD1B7}"/>
              </a:ext>
            </a:extLst>
          </p:cNvPr>
          <p:cNvPicPr>
            <a:picLocks noChangeAspect="1"/>
          </p:cNvPicPr>
          <p:nvPr/>
        </p:nvPicPr>
        <p:blipFill>
          <a:blip r:embed="rId4"/>
          <a:stretch>
            <a:fillRect/>
          </a:stretch>
        </p:blipFill>
        <p:spPr>
          <a:xfrm>
            <a:off x="3417232" y="1255041"/>
            <a:ext cx="8577815" cy="1664352"/>
          </a:xfrm>
          <a:prstGeom prst="rect">
            <a:avLst/>
          </a:prstGeom>
        </p:spPr>
      </p:pic>
      <p:pic>
        <p:nvPicPr>
          <p:cNvPr id="15" name="Picture 14">
            <a:extLst>
              <a:ext uri="{FF2B5EF4-FFF2-40B4-BE49-F238E27FC236}">
                <a16:creationId xmlns:a16="http://schemas.microsoft.com/office/drawing/2014/main" id="{FC7CC48E-3424-994E-9106-B812629D094E}"/>
              </a:ext>
            </a:extLst>
          </p:cNvPr>
          <p:cNvPicPr>
            <a:picLocks noChangeAspect="1"/>
          </p:cNvPicPr>
          <p:nvPr/>
        </p:nvPicPr>
        <p:blipFill>
          <a:blip r:embed="rId5"/>
          <a:stretch>
            <a:fillRect/>
          </a:stretch>
        </p:blipFill>
        <p:spPr>
          <a:xfrm>
            <a:off x="8876751" y="0"/>
            <a:ext cx="3048549" cy="883855"/>
          </a:xfrm>
          <a:prstGeom prst="rect">
            <a:avLst/>
          </a:prstGeom>
        </p:spPr>
      </p:pic>
      <p:pic>
        <p:nvPicPr>
          <p:cNvPr id="17" name="Picture 16">
            <a:extLst>
              <a:ext uri="{FF2B5EF4-FFF2-40B4-BE49-F238E27FC236}">
                <a16:creationId xmlns:a16="http://schemas.microsoft.com/office/drawing/2014/main" id="{BF5914EC-F498-142A-496B-A3A1218B6ABD}"/>
              </a:ext>
            </a:extLst>
          </p:cNvPr>
          <p:cNvPicPr>
            <a:picLocks noChangeAspect="1"/>
          </p:cNvPicPr>
          <p:nvPr/>
        </p:nvPicPr>
        <p:blipFill>
          <a:blip r:embed="rId6"/>
          <a:stretch>
            <a:fillRect/>
          </a:stretch>
        </p:blipFill>
        <p:spPr>
          <a:xfrm>
            <a:off x="817431" y="911305"/>
            <a:ext cx="4499238" cy="1072989"/>
          </a:xfrm>
          <a:prstGeom prst="rect">
            <a:avLst/>
          </a:prstGeom>
        </p:spPr>
      </p:pic>
      <p:pic>
        <p:nvPicPr>
          <p:cNvPr id="19" name="Picture 18">
            <a:extLst>
              <a:ext uri="{FF2B5EF4-FFF2-40B4-BE49-F238E27FC236}">
                <a16:creationId xmlns:a16="http://schemas.microsoft.com/office/drawing/2014/main" id="{5A038BDD-7F3A-2E28-0600-2E527168AC6E}"/>
              </a:ext>
            </a:extLst>
          </p:cNvPr>
          <p:cNvPicPr>
            <a:picLocks noChangeAspect="1"/>
          </p:cNvPicPr>
          <p:nvPr/>
        </p:nvPicPr>
        <p:blipFill>
          <a:blip r:embed="rId7"/>
          <a:stretch>
            <a:fillRect/>
          </a:stretch>
        </p:blipFill>
        <p:spPr>
          <a:xfrm>
            <a:off x="9305013" y="2963739"/>
            <a:ext cx="3060457" cy="755970"/>
          </a:xfrm>
          <a:prstGeom prst="rect">
            <a:avLst/>
          </a:prstGeom>
        </p:spPr>
      </p:pic>
      <p:pic>
        <p:nvPicPr>
          <p:cNvPr id="4" name="Picture 3" descr="A close-up of a barrel&#10;&#10;Description automatically generated">
            <a:extLst>
              <a:ext uri="{FF2B5EF4-FFF2-40B4-BE49-F238E27FC236}">
                <a16:creationId xmlns:a16="http://schemas.microsoft.com/office/drawing/2014/main" id="{89CE0459-24EC-C026-6F9E-D6E3E87D12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04774" y="4667471"/>
            <a:ext cx="2466975" cy="819150"/>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64" objId="20"/>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barrel&#10;&#10;Description automatically generated">
            <a:extLst>
              <a:ext uri="{FF2B5EF4-FFF2-40B4-BE49-F238E27FC236}">
                <a16:creationId xmlns:a16="http://schemas.microsoft.com/office/drawing/2014/main" id="{64935A26-B858-53D2-E37A-5B3E90F4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9202" y="4540102"/>
            <a:ext cx="2818540" cy="935886"/>
          </a:xfrm>
          <a:prstGeom prst="rect">
            <a:avLst/>
          </a:prstGeom>
        </p:spPr>
      </p:pic>
      <p:sp>
        <p:nvSpPr>
          <p:cNvPr id="26" name="Rectangle: Rounded Corners 25">
            <a:extLst>
              <a:ext uri="{FF2B5EF4-FFF2-40B4-BE49-F238E27FC236}">
                <a16:creationId xmlns:a16="http://schemas.microsoft.com/office/drawing/2014/main" id="{D15AA476-8B69-BC73-8D25-9843F9EB6AD3}"/>
              </a:ext>
            </a:extLst>
          </p:cNvPr>
          <p:cNvSpPr/>
          <p:nvPr/>
        </p:nvSpPr>
        <p:spPr>
          <a:xfrm>
            <a:off x="1244897" y="1359867"/>
            <a:ext cx="10706098" cy="2085082"/>
          </a:xfrm>
          <a:custGeom>
            <a:avLst/>
            <a:gdLst>
              <a:gd name="connsiteX0" fmla="*/ 0 w 10706098"/>
              <a:gd name="connsiteY0" fmla="*/ 347521 h 2085082"/>
              <a:gd name="connsiteX1" fmla="*/ 347521 w 10706098"/>
              <a:gd name="connsiteY1" fmla="*/ 0 h 2085082"/>
              <a:gd name="connsiteX2" fmla="*/ 714593 w 10706098"/>
              <a:gd name="connsiteY2" fmla="*/ 0 h 2085082"/>
              <a:gd name="connsiteX3" fmla="*/ 1482107 w 10706098"/>
              <a:gd name="connsiteY3" fmla="*/ 0 h 2085082"/>
              <a:gd name="connsiteX4" fmla="*/ 2049401 w 10706098"/>
              <a:gd name="connsiteY4" fmla="*/ 0 h 2085082"/>
              <a:gd name="connsiteX5" fmla="*/ 2917025 w 10706098"/>
              <a:gd name="connsiteY5" fmla="*/ 0 h 2085082"/>
              <a:gd name="connsiteX6" fmla="*/ 3384208 w 10706098"/>
              <a:gd name="connsiteY6" fmla="*/ 0 h 2085082"/>
              <a:gd name="connsiteX7" fmla="*/ 3951501 w 10706098"/>
              <a:gd name="connsiteY7" fmla="*/ 0 h 2085082"/>
              <a:gd name="connsiteX8" fmla="*/ 4418684 w 10706098"/>
              <a:gd name="connsiteY8" fmla="*/ 0 h 2085082"/>
              <a:gd name="connsiteX9" fmla="*/ 5186198 w 10706098"/>
              <a:gd name="connsiteY9" fmla="*/ 0 h 2085082"/>
              <a:gd name="connsiteX10" fmla="*/ 5953712 w 10706098"/>
              <a:gd name="connsiteY10" fmla="*/ 0 h 2085082"/>
              <a:gd name="connsiteX11" fmla="*/ 6721227 w 10706098"/>
              <a:gd name="connsiteY11" fmla="*/ 0 h 2085082"/>
              <a:gd name="connsiteX12" fmla="*/ 7088299 w 10706098"/>
              <a:gd name="connsiteY12" fmla="*/ 0 h 2085082"/>
              <a:gd name="connsiteX13" fmla="*/ 7455371 w 10706098"/>
              <a:gd name="connsiteY13" fmla="*/ 0 h 2085082"/>
              <a:gd name="connsiteX14" fmla="*/ 8122774 w 10706098"/>
              <a:gd name="connsiteY14" fmla="*/ 0 h 2085082"/>
              <a:gd name="connsiteX15" fmla="*/ 8890289 w 10706098"/>
              <a:gd name="connsiteY15" fmla="*/ 0 h 2085082"/>
              <a:gd name="connsiteX16" fmla="*/ 9257361 w 10706098"/>
              <a:gd name="connsiteY16" fmla="*/ 0 h 2085082"/>
              <a:gd name="connsiteX17" fmla="*/ 10358577 w 10706098"/>
              <a:gd name="connsiteY17" fmla="*/ 0 h 2085082"/>
              <a:gd name="connsiteX18" fmla="*/ 10706098 w 10706098"/>
              <a:gd name="connsiteY18" fmla="*/ 347521 h 2085082"/>
              <a:gd name="connsiteX19" fmla="*/ 10706098 w 10706098"/>
              <a:gd name="connsiteY19" fmla="*/ 1014740 h 2085082"/>
              <a:gd name="connsiteX20" fmla="*/ 10706098 w 10706098"/>
              <a:gd name="connsiteY20" fmla="*/ 1737561 h 2085082"/>
              <a:gd name="connsiteX21" fmla="*/ 10358577 w 10706098"/>
              <a:gd name="connsiteY21" fmla="*/ 2085082 h 2085082"/>
              <a:gd name="connsiteX22" fmla="*/ 9791284 w 10706098"/>
              <a:gd name="connsiteY22" fmla="*/ 2085082 h 2085082"/>
              <a:gd name="connsiteX23" fmla="*/ 8923659 w 10706098"/>
              <a:gd name="connsiteY23" fmla="*/ 2085082 h 2085082"/>
              <a:gd name="connsiteX24" fmla="*/ 8256255 w 10706098"/>
              <a:gd name="connsiteY24" fmla="*/ 2085082 h 2085082"/>
              <a:gd name="connsiteX25" fmla="*/ 7889183 w 10706098"/>
              <a:gd name="connsiteY25" fmla="*/ 2085082 h 2085082"/>
              <a:gd name="connsiteX26" fmla="*/ 7522111 w 10706098"/>
              <a:gd name="connsiteY26" fmla="*/ 2085082 h 2085082"/>
              <a:gd name="connsiteX27" fmla="*/ 7155039 w 10706098"/>
              <a:gd name="connsiteY27" fmla="*/ 2085082 h 2085082"/>
              <a:gd name="connsiteX28" fmla="*/ 6387525 w 10706098"/>
              <a:gd name="connsiteY28" fmla="*/ 2085082 h 2085082"/>
              <a:gd name="connsiteX29" fmla="*/ 5920342 w 10706098"/>
              <a:gd name="connsiteY29" fmla="*/ 2085082 h 2085082"/>
              <a:gd name="connsiteX30" fmla="*/ 5353049 w 10706098"/>
              <a:gd name="connsiteY30" fmla="*/ 2085082 h 2085082"/>
              <a:gd name="connsiteX31" fmla="*/ 4685645 w 10706098"/>
              <a:gd name="connsiteY31" fmla="*/ 2085082 h 2085082"/>
              <a:gd name="connsiteX32" fmla="*/ 4218463 w 10706098"/>
              <a:gd name="connsiteY32" fmla="*/ 2085082 h 2085082"/>
              <a:gd name="connsiteX33" fmla="*/ 3751280 w 10706098"/>
              <a:gd name="connsiteY33" fmla="*/ 2085082 h 2085082"/>
              <a:gd name="connsiteX34" fmla="*/ 3384208 w 10706098"/>
              <a:gd name="connsiteY34" fmla="*/ 2085082 h 2085082"/>
              <a:gd name="connsiteX35" fmla="*/ 2816915 w 10706098"/>
              <a:gd name="connsiteY35" fmla="*/ 2085082 h 2085082"/>
              <a:gd name="connsiteX36" fmla="*/ 2049401 w 10706098"/>
              <a:gd name="connsiteY36" fmla="*/ 2085082 h 2085082"/>
              <a:gd name="connsiteX37" fmla="*/ 1381997 w 10706098"/>
              <a:gd name="connsiteY37" fmla="*/ 2085082 h 2085082"/>
              <a:gd name="connsiteX38" fmla="*/ 914814 w 10706098"/>
              <a:gd name="connsiteY38" fmla="*/ 2085082 h 2085082"/>
              <a:gd name="connsiteX39" fmla="*/ 347521 w 10706098"/>
              <a:gd name="connsiteY39" fmla="*/ 2085082 h 2085082"/>
              <a:gd name="connsiteX40" fmla="*/ 0 w 10706098"/>
              <a:gd name="connsiteY40" fmla="*/ 1737561 h 2085082"/>
              <a:gd name="connsiteX41" fmla="*/ 0 w 10706098"/>
              <a:gd name="connsiteY41" fmla="*/ 1042541 h 2085082"/>
              <a:gd name="connsiteX42" fmla="*/ 0 w 10706098"/>
              <a:gd name="connsiteY42" fmla="*/ 347521 h 208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706098" h="2085082" fill="none" extrusionOk="0">
                <a:moveTo>
                  <a:pt x="0" y="347521"/>
                </a:moveTo>
                <a:cubicBezTo>
                  <a:pt x="-6013" y="175538"/>
                  <a:pt x="154797" y="8522"/>
                  <a:pt x="347521" y="0"/>
                </a:cubicBezTo>
                <a:cubicBezTo>
                  <a:pt x="482357" y="3536"/>
                  <a:pt x="578125" y="3137"/>
                  <a:pt x="714593" y="0"/>
                </a:cubicBezTo>
                <a:cubicBezTo>
                  <a:pt x="851061" y="-3137"/>
                  <a:pt x="1260499" y="11159"/>
                  <a:pt x="1482107" y="0"/>
                </a:cubicBezTo>
                <a:cubicBezTo>
                  <a:pt x="1703715" y="-11159"/>
                  <a:pt x="1876591" y="3500"/>
                  <a:pt x="2049401" y="0"/>
                </a:cubicBezTo>
                <a:cubicBezTo>
                  <a:pt x="2222211" y="-3500"/>
                  <a:pt x="2496820" y="-16764"/>
                  <a:pt x="2917025" y="0"/>
                </a:cubicBezTo>
                <a:cubicBezTo>
                  <a:pt x="3337230" y="16764"/>
                  <a:pt x="3209878" y="992"/>
                  <a:pt x="3384208" y="0"/>
                </a:cubicBezTo>
                <a:cubicBezTo>
                  <a:pt x="3558538" y="-992"/>
                  <a:pt x="3748543" y="-22995"/>
                  <a:pt x="3951501" y="0"/>
                </a:cubicBezTo>
                <a:cubicBezTo>
                  <a:pt x="4154459" y="22995"/>
                  <a:pt x="4201906" y="-3373"/>
                  <a:pt x="4418684" y="0"/>
                </a:cubicBezTo>
                <a:cubicBezTo>
                  <a:pt x="4635462" y="3373"/>
                  <a:pt x="4956346" y="-11901"/>
                  <a:pt x="5186198" y="0"/>
                </a:cubicBezTo>
                <a:cubicBezTo>
                  <a:pt x="5416050" y="11901"/>
                  <a:pt x="5644966" y="-2729"/>
                  <a:pt x="5953712" y="0"/>
                </a:cubicBezTo>
                <a:cubicBezTo>
                  <a:pt x="6262458" y="2729"/>
                  <a:pt x="6434799" y="35797"/>
                  <a:pt x="6721227" y="0"/>
                </a:cubicBezTo>
                <a:cubicBezTo>
                  <a:pt x="7007656" y="-35797"/>
                  <a:pt x="7001908" y="-5092"/>
                  <a:pt x="7088299" y="0"/>
                </a:cubicBezTo>
                <a:cubicBezTo>
                  <a:pt x="7174690" y="5092"/>
                  <a:pt x="7300572" y="-5987"/>
                  <a:pt x="7455371" y="0"/>
                </a:cubicBezTo>
                <a:cubicBezTo>
                  <a:pt x="7610170" y="5987"/>
                  <a:pt x="7851222" y="29081"/>
                  <a:pt x="8122774" y="0"/>
                </a:cubicBezTo>
                <a:cubicBezTo>
                  <a:pt x="8394326" y="-29081"/>
                  <a:pt x="8595444" y="6065"/>
                  <a:pt x="8890289" y="0"/>
                </a:cubicBezTo>
                <a:cubicBezTo>
                  <a:pt x="9185134" y="-6065"/>
                  <a:pt x="9106058" y="-16491"/>
                  <a:pt x="9257361" y="0"/>
                </a:cubicBezTo>
                <a:cubicBezTo>
                  <a:pt x="9408664" y="16491"/>
                  <a:pt x="9828285" y="35224"/>
                  <a:pt x="10358577" y="0"/>
                </a:cubicBezTo>
                <a:cubicBezTo>
                  <a:pt x="10548685" y="-37717"/>
                  <a:pt x="10732354" y="163946"/>
                  <a:pt x="10706098" y="347521"/>
                </a:cubicBezTo>
                <a:cubicBezTo>
                  <a:pt x="10702445" y="594367"/>
                  <a:pt x="10694208" y="688315"/>
                  <a:pt x="10706098" y="1014740"/>
                </a:cubicBezTo>
                <a:cubicBezTo>
                  <a:pt x="10717988" y="1341165"/>
                  <a:pt x="10697144" y="1424950"/>
                  <a:pt x="10706098" y="1737561"/>
                </a:cubicBezTo>
                <a:cubicBezTo>
                  <a:pt x="10715531" y="1923585"/>
                  <a:pt x="10575232" y="2105220"/>
                  <a:pt x="10358577" y="2085082"/>
                </a:cubicBezTo>
                <a:cubicBezTo>
                  <a:pt x="10177795" y="2105443"/>
                  <a:pt x="9984647" y="2087381"/>
                  <a:pt x="9791284" y="2085082"/>
                </a:cubicBezTo>
                <a:cubicBezTo>
                  <a:pt x="9597921" y="2082783"/>
                  <a:pt x="9220637" y="2086051"/>
                  <a:pt x="8923659" y="2085082"/>
                </a:cubicBezTo>
                <a:cubicBezTo>
                  <a:pt x="8626681" y="2084113"/>
                  <a:pt x="8551604" y="2070029"/>
                  <a:pt x="8256255" y="2085082"/>
                </a:cubicBezTo>
                <a:cubicBezTo>
                  <a:pt x="7960906" y="2100135"/>
                  <a:pt x="8054945" y="2096825"/>
                  <a:pt x="7889183" y="2085082"/>
                </a:cubicBezTo>
                <a:cubicBezTo>
                  <a:pt x="7723421" y="2073339"/>
                  <a:pt x="7670372" y="2098719"/>
                  <a:pt x="7522111" y="2085082"/>
                </a:cubicBezTo>
                <a:cubicBezTo>
                  <a:pt x="7373850" y="2071445"/>
                  <a:pt x="7231448" y="2094752"/>
                  <a:pt x="7155039" y="2085082"/>
                </a:cubicBezTo>
                <a:cubicBezTo>
                  <a:pt x="7078630" y="2075412"/>
                  <a:pt x="6562467" y="2096917"/>
                  <a:pt x="6387525" y="2085082"/>
                </a:cubicBezTo>
                <a:cubicBezTo>
                  <a:pt x="6212583" y="2073247"/>
                  <a:pt x="6035722" y="2102534"/>
                  <a:pt x="5920342" y="2085082"/>
                </a:cubicBezTo>
                <a:cubicBezTo>
                  <a:pt x="5804962" y="2067630"/>
                  <a:pt x="5612847" y="2102622"/>
                  <a:pt x="5353049" y="2085082"/>
                </a:cubicBezTo>
                <a:cubicBezTo>
                  <a:pt x="5093251" y="2067542"/>
                  <a:pt x="4929011" y="2075938"/>
                  <a:pt x="4685645" y="2085082"/>
                </a:cubicBezTo>
                <a:cubicBezTo>
                  <a:pt x="4442279" y="2094226"/>
                  <a:pt x="4371146" y="2065689"/>
                  <a:pt x="4218463" y="2085082"/>
                </a:cubicBezTo>
                <a:cubicBezTo>
                  <a:pt x="4065780" y="2104475"/>
                  <a:pt x="3977197" y="2106830"/>
                  <a:pt x="3751280" y="2085082"/>
                </a:cubicBezTo>
                <a:cubicBezTo>
                  <a:pt x="3525363" y="2063334"/>
                  <a:pt x="3551153" y="2093344"/>
                  <a:pt x="3384208" y="2085082"/>
                </a:cubicBezTo>
                <a:cubicBezTo>
                  <a:pt x="3217263" y="2076820"/>
                  <a:pt x="2975136" y="2065451"/>
                  <a:pt x="2816915" y="2085082"/>
                </a:cubicBezTo>
                <a:cubicBezTo>
                  <a:pt x="2658694" y="2104713"/>
                  <a:pt x="2389390" y="2050483"/>
                  <a:pt x="2049401" y="2085082"/>
                </a:cubicBezTo>
                <a:cubicBezTo>
                  <a:pt x="1709412" y="2119681"/>
                  <a:pt x="1608344" y="2108233"/>
                  <a:pt x="1381997" y="2085082"/>
                </a:cubicBezTo>
                <a:cubicBezTo>
                  <a:pt x="1155650" y="2061931"/>
                  <a:pt x="1082547" y="2107021"/>
                  <a:pt x="914814" y="2085082"/>
                </a:cubicBezTo>
                <a:cubicBezTo>
                  <a:pt x="747081" y="2063143"/>
                  <a:pt x="583563" y="2084711"/>
                  <a:pt x="347521" y="2085082"/>
                </a:cubicBezTo>
                <a:cubicBezTo>
                  <a:pt x="126265" y="2056240"/>
                  <a:pt x="5025" y="1953466"/>
                  <a:pt x="0" y="1737561"/>
                </a:cubicBezTo>
                <a:cubicBezTo>
                  <a:pt x="26809" y="1459638"/>
                  <a:pt x="25581" y="1213851"/>
                  <a:pt x="0" y="1042541"/>
                </a:cubicBezTo>
                <a:cubicBezTo>
                  <a:pt x="-25581" y="871231"/>
                  <a:pt x="19796" y="612352"/>
                  <a:pt x="0" y="347521"/>
                </a:cubicBezTo>
                <a:close/>
              </a:path>
              <a:path w="10706098" h="2085082" stroke="0" extrusionOk="0">
                <a:moveTo>
                  <a:pt x="0" y="347521"/>
                </a:moveTo>
                <a:cubicBezTo>
                  <a:pt x="-34220" y="140756"/>
                  <a:pt x="156076" y="12464"/>
                  <a:pt x="347521" y="0"/>
                </a:cubicBezTo>
                <a:cubicBezTo>
                  <a:pt x="474481" y="-23614"/>
                  <a:pt x="643084" y="-17300"/>
                  <a:pt x="914814" y="0"/>
                </a:cubicBezTo>
                <a:cubicBezTo>
                  <a:pt x="1186544" y="17300"/>
                  <a:pt x="1318647" y="-22900"/>
                  <a:pt x="1682328" y="0"/>
                </a:cubicBezTo>
                <a:cubicBezTo>
                  <a:pt x="2046009" y="22900"/>
                  <a:pt x="1876840" y="12898"/>
                  <a:pt x="2049401" y="0"/>
                </a:cubicBezTo>
                <a:cubicBezTo>
                  <a:pt x="2221962" y="-12898"/>
                  <a:pt x="2524895" y="-19189"/>
                  <a:pt x="2816915" y="0"/>
                </a:cubicBezTo>
                <a:cubicBezTo>
                  <a:pt x="3108935" y="19189"/>
                  <a:pt x="3072607" y="15652"/>
                  <a:pt x="3183987" y="0"/>
                </a:cubicBezTo>
                <a:cubicBezTo>
                  <a:pt x="3295367" y="-15652"/>
                  <a:pt x="3676372" y="-3212"/>
                  <a:pt x="3951501" y="0"/>
                </a:cubicBezTo>
                <a:cubicBezTo>
                  <a:pt x="4226630" y="3212"/>
                  <a:pt x="4424616" y="16973"/>
                  <a:pt x="4618905" y="0"/>
                </a:cubicBezTo>
                <a:cubicBezTo>
                  <a:pt x="4813194" y="-16973"/>
                  <a:pt x="4933599" y="-26772"/>
                  <a:pt x="5186198" y="0"/>
                </a:cubicBezTo>
                <a:cubicBezTo>
                  <a:pt x="5438797" y="26772"/>
                  <a:pt x="5645990" y="17672"/>
                  <a:pt x="5853602" y="0"/>
                </a:cubicBezTo>
                <a:cubicBezTo>
                  <a:pt x="6061214" y="-17672"/>
                  <a:pt x="6303546" y="-19192"/>
                  <a:pt x="6621116" y="0"/>
                </a:cubicBezTo>
                <a:cubicBezTo>
                  <a:pt x="6938686" y="19192"/>
                  <a:pt x="7088837" y="32143"/>
                  <a:pt x="7288520" y="0"/>
                </a:cubicBezTo>
                <a:cubicBezTo>
                  <a:pt x="7488203" y="-32143"/>
                  <a:pt x="7599892" y="-4715"/>
                  <a:pt x="7755702" y="0"/>
                </a:cubicBezTo>
                <a:cubicBezTo>
                  <a:pt x="7911512" y="4715"/>
                  <a:pt x="8078626" y="-15145"/>
                  <a:pt x="8222885" y="0"/>
                </a:cubicBezTo>
                <a:cubicBezTo>
                  <a:pt x="8367144" y="15145"/>
                  <a:pt x="8499157" y="20092"/>
                  <a:pt x="8690068" y="0"/>
                </a:cubicBezTo>
                <a:cubicBezTo>
                  <a:pt x="8880979" y="-20092"/>
                  <a:pt x="8971049" y="-3092"/>
                  <a:pt x="9157250" y="0"/>
                </a:cubicBezTo>
                <a:cubicBezTo>
                  <a:pt x="9343451" y="3092"/>
                  <a:pt x="10070761" y="3678"/>
                  <a:pt x="10358577" y="0"/>
                </a:cubicBezTo>
                <a:cubicBezTo>
                  <a:pt x="10578443" y="4833"/>
                  <a:pt x="10744794" y="147861"/>
                  <a:pt x="10706098" y="347521"/>
                </a:cubicBezTo>
                <a:cubicBezTo>
                  <a:pt x="10714748" y="684801"/>
                  <a:pt x="10720929" y="752213"/>
                  <a:pt x="10706098" y="1056441"/>
                </a:cubicBezTo>
                <a:cubicBezTo>
                  <a:pt x="10691267" y="1360669"/>
                  <a:pt x="10738406" y="1444387"/>
                  <a:pt x="10706098" y="1737561"/>
                </a:cubicBezTo>
                <a:cubicBezTo>
                  <a:pt x="10714285" y="1976563"/>
                  <a:pt x="10582071" y="2082170"/>
                  <a:pt x="10358577" y="2085082"/>
                </a:cubicBezTo>
                <a:cubicBezTo>
                  <a:pt x="10135541" y="2113009"/>
                  <a:pt x="9864951" y="2085076"/>
                  <a:pt x="9691173" y="2085082"/>
                </a:cubicBezTo>
                <a:cubicBezTo>
                  <a:pt x="9517395" y="2085088"/>
                  <a:pt x="9415247" y="2089281"/>
                  <a:pt x="9324101" y="2085082"/>
                </a:cubicBezTo>
                <a:cubicBezTo>
                  <a:pt x="9232955" y="2080883"/>
                  <a:pt x="9009905" y="2107392"/>
                  <a:pt x="8856919" y="2085082"/>
                </a:cubicBezTo>
                <a:cubicBezTo>
                  <a:pt x="8703933" y="2062772"/>
                  <a:pt x="8484228" y="2102332"/>
                  <a:pt x="8289625" y="2085082"/>
                </a:cubicBezTo>
                <a:cubicBezTo>
                  <a:pt x="8095022" y="2067832"/>
                  <a:pt x="7844726" y="2089267"/>
                  <a:pt x="7722332" y="2085082"/>
                </a:cubicBezTo>
                <a:cubicBezTo>
                  <a:pt x="7599938" y="2080897"/>
                  <a:pt x="7471374" y="2082335"/>
                  <a:pt x="7355260" y="2085082"/>
                </a:cubicBezTo>
                <a:cubicBezTo>
                  <a:pt x="7239146" y="2087829"/>
                  <a:pt x="7141519" y="2067498"/>
                  <a:pt x="6988188" y="2085082"/>
                </a:cubicBezTo>
                <a:cubicBezTo>
                  <a:pt x="6834857" y="2102666"/>
                  <a:pt x="6757393" y="2103323"/>
                  <a:pt x="6621116" y="2085082"/>
                </a:cubicBezTo>
                <a:cubicBezTo>
                  <a:pt x="6484839" y="2066841"/>
                  <a:pt x="6230832" y="2107979"/>
                  <a:pt x="6053823" y="2085082"/>
                </a:cubicBezTo>
                <a:cubicBezTo>
                  <a:pt x="5876814" y="2062185"/>
                  <a:pt x="5528760" y="2061305"/>
                  <a:pt x="5386419" y="2085082"/>
                </a:cubicBezTo>
                <a:cubicBezTo>
                  <a:pt x="5244078" y="2108859"/>
                  <a:pt x="4830400" y="2114487"/>
                  <a:pt x="4518794" y="2085082"/>
                </a:cubicBezTo>
                <a:cubicBezTo>
                  <a:pt x="4207188" y="2055677"/>
                  <a:pt x="4147095" y="2111972"/>
                  <a:pt x="3851391" y="2085082"/>
                </a:cubicBezTo>
                <a:cubicBezTo>
                  <a:pt x="3555687" y="2058192"/>
                  <a:pt x="3562053" y="2075640"/>
                  <a:pt x="3484319" y="2085082"/>
                </a:cubicBezTo>
                <a:cubicBezTo>
                  <a:pt x="3406585" y="2094524"/>
                  <a:pt x="2886738" y="2087353"/>
                  <a:pt x="2716804" y="2085082"/>
                </a:cubicBezTo>
                <a:cubicBezTo>
                  <a:pt x="2546871" y="2082811"/>
                  <a:pt x="2368506" y="2068968"/>
                  <a:pt x="2249622" y="2085082"/>
                </a:cubicBezTo>
                <a:cubicBezTo>
                  <a:pt x="2130738" y="2101196"/>
                  <a:pt x="1783473" y="2117295"/>
                  <a:pt x="1482107" y="2085082"/>
                </a:cubicBezTo>
                <a:cubicBezTo>
                  <a:pt x="1180741" y="2052869"/>
                  <a:pt x="910941" y="2062395"/>
                  <a:pt x="347521" y="2085082"/>
                </a:cubicBezTo>
                <a:cubicBezTo>
                  <a:pt x="117152" y="2084830"/>
                  <a:pt x="-34724" y="1897016"/>
                  <a:pt x="0" y="1737561"/>
                </a:cubicBezTo>
                <a:cubicBezTo>
                  <a:pt x="-22712" y="1602701"/>
                  <a:pt x="-30445" y="1227432"/>
                  <a:pt x="0" y="1084242"/>
                </a:cubicBezTo>
                <a:cubicBezTo>
                  <a:pt x="30445" y="941052"/>
                  <a:pt x="1076" y="566755"/>
                  <a:pt x="0" y="347521"/>
                </a:cubicBezTo>
                <a:close/>
              </a:path>
            </a:pathLst>
          </a:custGeom>
          <a:solidFill>
            <a:srgbClr val="CC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685800"/>
            <a:r>
              <a:rPr lang="vi-VN" sz="3200" b="1" dirty="0">
                <a:solidFill>
                  <a:prstClr val="black"/>
                </a:solidFill>
                <a:latin typeface="Calibri" panose="020F0502020204030204"/>
              </a:rPr>
              <a:t>Thuyền m</a:t>
            </a:r>
            <a:r>
              <a:rPr lang="en-US" sz="3200" b="1" dirty="0">
                <a:solidFill>
                  <a:prstClr val="black"/>
                </a:solidFill>
                <a:latin typeface="Calibri" panose="020F0502020204030204"/>
              </a:rPr>
              <a:t>à</a:t>
            </a:r>
            <a:r>
              <a:rPr lang="vi-VN" sz="3200" b="1" dirty="0">
                <a:solidFill>
                  <a:prstClr val="black"/>
                </a:solidFill>
                <a:latin typeface="Calibri" panose="020F0502020204030204"/>
              </a:rPr>
              <a:t>nh: </a:t>
            </a:r>
            <a:r>
              <a:rPr lang="vi-VN" sz="3200" dirty="0">
                <a:solidFill>
                  <a:prstClr val="black"/>
                </a:solidFill>
                <a:latin typeface="Calibri" panose="020F0502020204030204"/>
              </a:rPr>
              <a:t>là loại thuyền lớn, có buồm trông giống cái mành, dùng để đi lại ở vùng ven biển. Mành là một đồ vật làm bằng nan tre ghép lại, thường để che nắng ở cửa sổ hoặc cửa trước của các ngôi nhà. </a:t>
            </a:r>
            <a:endParaRPr lang="en-US" sz="3200" dirty="0">
              <a:solidFill>
                <a:prstClr val="black"/>
              </a:solidFill>
              <a:latin typeface="Calibri" panose="020F0502020204030204"/>
            </a:endParaRPr>
          </a:p>
        </p:txBody>
      </p:sp>
      <p:pic>
        <p:nvPicPr>
          <p:cNvPr id="30" name="Picture 29">
            <a:extLst>
              <a:ext uri="{FF2B5EF4-FFF2-40B4-BE49-F238E27FC236}">
                <a16:creationId xmlns:a16="http://schemas.microsoft.com/office/drawing/2014/main" id="{ACAA27E7-477A-C6CF-85BF-AD6C68B28020}"/>
              </a:ext>
            </a:extLst>
          </p:cNvPr>
          <p:cNvPicPr>
            <a:picLocks noChangeAspect="1"/>
          </p:cNvPicPr>
          <p:nvPr/>
        </p:nvPicPr>
        <p:blipFill>
          <a:blip r:embed="rId4"/>
          <a:stretch>
            <a:fillRect/>
          </a:stretch>
        </p:blipFill>
        <p:spPr>
          <a:xfrm>
            <a:off x="98973" y="138996"/>
            <a:ext cx="2828789" cy="1774090"/>
          </a:xfrm>
          <a:prstGeom prst="rect">
            <a:avLst/>
          </a:prstGeom>
        </p:spPr>
      </p:pic>
    </p:spTree>
    <p:custDataLst>
      <p:tags r:id="rId1"/>
    </p:custDataLst>
    <p:extLst>
      <p:ext uri="{BB962C8B-B14F-4D97-AF65-F5344CB8AC3E}">
        <p14:creationId xmlns:p14="http://schemas.microsoft.com/office/powerpoint/2010/main" val="23747909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15AA476-8B69-BC73-8D25-9843F9EB6AD3}"/>
              </a:ext>
            </a:extLst>
          </p:cNvPr>
          <p:cNvSpPr/>
          <p:nvPr/>
        </p:nvSpPr>
        <p:spPr>
          <a:xfrm>
            <a:off x="2176130" y="945198"/>
            <a:ext cx="10015870" cy="1415230"/>
          </a:xfrm>
          <a:custGeom>
            <a:avLst/>
            <a:gdLst>
              <a:gd name="connsiteX0" fmla="*/ 0 w 10015870"/>
              <a:gd name="connsiteY0" fmla="*/ 235876 h 1415230"/>
              <a:gd name="connsiteX1" fmla="*/ 235876 w 10015870"/>
              <a:gd name="connsiteY1" fmla="*/ 0 h 1415230"/>
              <a:gd name="connsiteX2" fmla="*/ 822158 w 10015870"/>
              <a:gd name="connsiteY2" fmla="*/ 0 h 1415230"/>
              <a:gd name="connsiteX3" fmla="*/ 1217557 w 10015870"/>
              <a:gd name="connsiteY3" fmla="*/ 0 h 1415230"/>
              <a:gd name="connsiteX4" fmla="*/ 1994721 w 10015870"/>
              <a:gd name="connsiteY4" fmla="*/ 0 h 1415230"/>
              <a:gd name="connsiteX5" fmla="*/ 2581002 w 10015870"/>
              <a:gd name="connsiteY5" fmla="*/ 0 h 1415230"/>
              <a:gd name="connsiteX6" fmla="*/ 3453607 w 10015870"/>
              <a:gd name="connsiteY6" fmla="*/ 0 h 1415230"/>
              <a:gd name="connsiteX7" fmla="*/ 3944448 w 10015870"/>
              <a:gd name="connsiteY7" fmla="*/ 0 h 1415230"/>
              <a:gd name="connsiteX8" fmla="*/ 4530729 w 10015870"/>
              <a:gd name="connsiteY8" fmla="*/ 0 h 1415230"/>
              <a:gd name="connsiteX9" fmla="*/ 5021569 w 10015870"/>
              <a:gd name="connsiteY9" fmla="*/ 0 h 1415230"/>
              <a:gd name="connsiteX10" fmla="*/ 5798733 w 10015870"/>
              <a:gd name="connsiteY10" fmla="*/ 0 h 1415230"/>
              <a:gd name="connsiteX11" fmla="*/ 6575897 w 10015870"/>
              <a:gd name="connsiteY11" fmla="*/ 0 h 1415230"/>
              <a:gd name="connsiteX12" fmla="*/ 7353061 w 10015870"/>
              <a:gd name="connsiteY12" fmla="*/ 0 h 1415230"/>
              <a:gd name="connsiteX13" fmla="*/ 7748460 w 10015870"/>
              <a:gd name="connsiteY13" fmla="*/ 0 h 1415230"/>
              <a:gd name="connsiteX14" fmla="*/ 8143859 w 10015870"/>
              <a:gd name="connsiteY14" fmla="*/ 0 h 1415230"/>
              <a:gd name="connsiteX15" fmla="*/ 8825582 w 10015870"/>
              <a:gd name="connsiteY15" fmla="*/ 0 h 1415230"/>
              <a:gd name="connsiteX16" fmla="*/ 9779994 w 10015870"/>
              <a:gd name="connsiteY16" fmla="*/ 0 h 1415230"/>
              <a:gd name="connsiteX17" fmla="*/ 10015870 w 10015870"/>
              <a:gd name="connsiteY17" fmla="*/ 235876 h 1415230"/>
              <a:gd name="connsiteX18" fmla="*/ 10015870 w 10015870"/>
              <a:gd name="connsiteY18" fmla="*/ 688745 h 1415230"/>
              <a:gd name="connsiteX19" fmla="*/ 10015870 w 10015870"/>
              <a:gd name="connsiteY19" fmla="*/ 1179354 h 1415230"/>
              <a:gd name="connsiteX20" fmla="*/ 9779994 w 10015870"/>
              <a:gd name="connsiteY20" fmla="*/ 1415230 h 1415230"/>
              <a:gd name="connsiteX21" fmla="*/ 9098271 w 10015870"/>
              <a:gd name="connsiteY21" fmla="*/ 1415230 h 1415230"/>
              <a:gd name="connsiteX22" fmla="*/ 8225666 w 10015870"/>
              <a:gd name="connsiteY22" fmla="*/ 1415230 h 1415230"/>
              <a:gd name="connsiteX23" fmla="*/ 7448502 w 10015870"/>
              <a:gd name="connsiteY23" fmla="*/ 1415230 h 1415230"/>
              <a:gd name="connsiteX24" fmla="*/ 6575897 w 10015870"/>
              <a:gd name="connsiteY24" fmla="*/ 1415230 h 1415230"/>
              <a:gd name="connsiteX25" fmla="*/ 5894175 w 10015870"/>
              <a:gd name="connsiteY25" fmla="*/ 1415230 h 1415230"/>
              <a:gd name="connsiteX26" fmla="*/ 5498775 w 10015870"/>
              <a:gd name="connsiteY26" fmla="*/ 1415230 h 1415230"/>
              <a:gd name="connsiteX27" fmla="*/ 5103376 w 10015870"/>
              <a:gd name="connsiteY27" fmla="*/ 1415230 h 1415230"/>
              <a:gd name="connsiteX28" fmla="*/ 4707977 w 10015870"/>
              <a:gd name="connsiteY28" fmla="*/ 1415230 h 1415230"/>
              <a:gd name="connsiteX29" fmla="*/ 3930813 w 10015870"/>
              <a:gd name="connsiteY29" fmla="*/ 1415230 h 1415230"/>
              <a:gd name="connsiteX30" fmla="*/ 3439973 w 10015870"/>
              <a:gd name="connsiteY30" fmla="*/ 1415230 h 1415230"/>
              <a:gd name="connsiteX31" fmla="*/ 2853691 w 10015870"/>
              <a:gd name="connsiteY31" fmla="*/ 1415230 h 1415230"/>
              <a:gd name="connsiteX32" fmla="*/ 2171969 w 10015870"/>
              <a:gd name="connsiteY32" fmla="*/ 1415230 h 1415230"/>
              <a:gd name="connsiteX33" fmla="*/ 1681128 w 10015870"/>
              <a:gd name="connsiteY33" fmla="*/ 1415230 h 1415230"/>
              <a:gd name="connsiteX34" fmla="*/ 1190288 w 10015870"/>
              <a:gd name="connsiteY34" fmla="*/ 1415230 h 1415230"/>
              <a:gd name="connsiteX35" fmla="*/ 235876 w 10015870"/>
              <a:gd name="connsiteY35" fmla="*/ 1415230 h 1415230"/>
              <a:gd name="connsiteX36" fmla="*/ 0 w 10015870"/>
              <a:gd name="connsiteY36" fmla="*/ 1179354 h 1415230"/>
              <a:gd name="connsiteX37" fmla="*/ 0 w 10015870"/>
              <a:gd name="connsiteY37" fmla="*/ 735919 h 1415230"/>
              <a:gd name="connsiteX38" fmla="*/ 0 w 10015870"/>
              <a:gd name="connsiteY38" fmla="*/ 235876 h 141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015870" h="1415230" fill="none" extrusionOk="0">
                <a:moveTo>
                  <a:pt x="0" y="235876"/>
                </a:moveTo>
                <a:cubicBezTo>
                  <a:pt x="-13952" y="104564"/>
                  <a:pt x="92238" y="2732"/>
                  <a:pt x="235876" y="0"/>
                </a:cubicBezTo>
                <a:cubicBezTo>
                  <a:pt x="372075" y="20852"/>
                  <a:pt x="651873" y="13689"/>
                  <a:pt x="822158" y="0"/>
                </a:cubicBezTo>
                <a:cubicBezTo>
                  <a:pt x="992443" y="-13689"/>
                  <a:pt x="1032843" y="18521"/>
                  <a:pt x="1217557" y="0"/>
                </a:cubicBezTo>
                <a:cubicBezTo>
                  <a:pt x="1402271" y="-18521"/>
                  <a:pt x="1786030" y="-36265"/>
                  <a:pt x="1994721" y="0"/>
                </a:cubicBezTo>
                <a:cubicBezTo>
                  <a:pt x="2203412" y="36265"/>
                  <a:pt x="2418361" y="-20670"/>
                  <a:pt x="2581002" y="0"/>
                </a:cubicBezTo>
                <a:cubicBezTo>
                  <a:pt x="2743643" y="20670"/>
                  <a:pt x="3240942" y="1470"/>
                  <a:pt x="3453607" y="0"/>
                </a:cubicBezTo>
                <a:cubicBezTo>
                  <a:pt x="3666273" y="-1470"/>
                  <a:pt x="3823453" y="9890"/>
                  <a:pt x="3944448" y="0"/>
                </a:cubicBezTo>
                <a:cubicBezTo>
                  <a:pt x="4065443" y="-9890"/>
                  <a:pt x="4332983" y="-26201"/>
                  <a:pt x="4530729" y="0"/>
                </a:cubicBezTo>
                <a:cubicBezTo>
                  <a:pt x="4728475" y="26201"/>
                  <a:pt x="4801129" y="13784"/>
                  <a:pt x="5021569" y="0"/>
                </a:cubicBezTo>
                <a:cubicBezTo>
                  <a:pt x="5242009" y="-13784"/>
                  <a:pt x="5616015" y="32256"/>
                  <a:pt x="5798733" y="0"/>
                </a:cubicBezTo>
                <a:cubicBezTo>
                  <a:pt x="5981451" y="-32256"/>
                  <a:pt x="6279037" y="8378"/>
                  <a:pt x="6575897" y="0"/>
                </a:cubicBezTo>
                <a:cubicBezTo>
                  <a:pt x="6872757" y="-8378"/>
                  <a:pt x="7101554" y="27343"/>
                  <a:pt x="7353061" y="0"/>
                </a:cubicBezTo>
                <a:cubicBezTo>
                  <a:pt x="7604568" y="-27343"/>
                  <a:pt x="7578857" y="-2109"/>
                  <a:pt x="7748460" y="0"/>
                </a:cubicBezTo>
                <a:cubicBezTo>
                  <a:pt x="7918063" y="2109"/>
                  <a:pt x="8056054" y="9238"/>
                  <a:pt x="8143859" y="0"/>
                </a:cubicBezTo>
                <a:cubicBezTo>
                  <a:pt x="8231664" y="-9238"/>
                  <a:pt x="8552664" y="20798"/>
                  <a:pt x="8825582" y="0"/>
                </a:cubicBezTo>
                <a:cubicBezTo>
                  <a:pt x="9098500" y="-20798"/>
                  <a:pt x="9422452" y="43648"/>
                  <a:pt x="9779994" y="0"/>
                </a:cubicBezTo>
                <a:cubicBezTo>
                  <a:pt x="9935243" y="-2798"/>
                  <a:pt x="10016985" y="90486"/>
                  <a:pt x="10015870" y="235876"/>
                </a:cubicBezTo>
                <a:cubicBezTo>
                  <a:pt x="10009454" y="333192"/>
                  <a:pt x="10034144" y="541521"/>
                  <a:pt x="10015870" y="688745"/>
                </a:cubicBezTo>
                <a:cubicBezTo>
                  <a:pt x="9997596" y="835969"/>
                  <a:pt x="9993188" y="1001116"/>
                  <a:pt x="10015870" y="1179354"/>
                </a:cubicBezTo>
                <a:cubicBezTo>
                  <a:pt x="10013406" y="1304099"/>
                  <a:pt x="9924269" y="1419980"/>
                  <a:pt x="9779994" y="1415230"/>
                </a:cubicBezTo>
                <a:cubicBezTo>
                  <a:pt x="9609436" y="1430416"/>
                  <a:pt x="9285752" y="1444439"/>
                  <a:pt x="9098271" y="1415230"/>
                </a:cubicBezTo>
                <a:cubicBezTo>
                  <a:pt x="8910790" y="1386021"/>
                  <a:pt x="8625154" y="1391298"/>
                  <a:pt x="8225666" y="1415230"/>
                </a:cubicBezTo>
                <a:cubicBezTo>
                  <a:pt x="7826179" y="1439162"/>
                  <a:pt x="7690091" y="1451255"/>
                  <a:pt x="7448502" y="1415230"/>
                </a:cubicBezTo>
                <a:cubicBezTo>
                  <a:pt x="7206913" y="1379205"/>
                  <a:pt x="6891604" y="1373203"/>
                  <a:pt x="6575897" y="1415230"/>
                </a:cubicBezTo>
                <a:cubicBezTo>
                  <a:pt x="6260191" y="1457257"/>
                  <a:pt x="6131085" y="1438757"/>
                  <a:pt x="5894175" y="1415230"/>
                </a:cubicBezTo>
                <a:cubicBezTo>
                  <a:pt x="5657265" y="1391703"/>
                  <a:pt x="5580231" y="1424269"/>
                  <a:pt x="5498775" y="1415230"/>
                </a:cubicBezTo>
                <a:cubicBezTo>
                  <a:pt x="5417319" y="1406191"/>
                  <a:pt x="5210864" y="1426864"/>
                  <a:pt x="5103376" y="1415230"/>
                </a:cubicBezTo>
                <a:cubicBezTo>
                  <a:pt x="4995888" y="1403596"/>
                  <a:pt x="4867378" y="1409439"/>
                  <a:pt x="4707977" y="1415230"/>
                </a:cubicBezTo>
                <a:cubicBezTo>
                  <a:pt x="4548576" y="1421021"/>
                  <a:pt x="4131128" y="1422611"/>
                  <a:pt x="3930813" y="1415230"/>
                </a:cubicBezTo>
                <a:cubicBezTo>
                  <a:pt x="3730498" y="1407849"/>
                  <a:pt x="3574322" y="1417477"/>
                  <a:pt x="3439973" y="1415230"/>
                </a:cubicBezTo>
                <a:cubicBezTo>
                  <a:pt x="3305624" y="1412983"/>
                  <a:pt x="3125125" y="1428841"/>
                  <a:pt x="2853691" y="1415230"/>
                </a:cubicBezTo>
                <a:cubicBezTo>
                  <a:pt x="2582257" y="1401619"/>
                  <a:pt x="2431209" y="1414050"/>
                  <a:pt x="2171969" y="1415230"/>
                </a:cubicBezTo>
                <a:cubicBezTo>
                  <a:pt x="1912729" y="1416410"/>
                  <a:pt x="1892970" y="1409172"/>
                  <a:pt x="1681128" y="1415230"/>
                </a:cubicBezTo>
                <a:cubicBezTo>
                  <a:pt x="1469286" y="1421288"/>
                  <a:pt x="1328755" y="1391558"/>
                  <a:pt x="1190288" y="1415230"/>
                </a:cubicBezTo>
                <a:cubicBezTo>
                  <a:pt x="1051821" y="1438902"/>
                  <a:pt x="608765" y="1403482"/>
                  <a:pt x="235876" y="1415230"/>
                </a:cubicBezTo>
                <a:cubicBezTo>
                  <a:pt x="115354" y="1414627"/>
                  <a:pt x="15726" y="1323384"/>
                  <a:pt x="0" y="1179354"/>
                </a:cubicBezTo>
                <a:cubicBezTo>
                  <a:pt x="-19332" y="1032033"/>
                  <a:pt x="11070" y="951502"/>
                  <a:pt x="0" y="735919"/>
                </a:cubicBezTo>
                <a:cubicBezTo>
                  <a:pt x="-11070" y="520337"/>
                  <a:pt x="-8745" y="377203"/>
                  <a:pt x="0" y="235876"/>
                </a:cubicBezTo>
                <a:close/>
              </a:path>
              <a:path w="10015870" h="1415230" stroke="0" extrusionOk="0">
                <a:moveTo>
                  <a:pt x="0" y="235876"/>
                </a:moveTo>
                <a:cubicBezTo>
                  <a:pt x="-10790" y="100928"/>
                  <a:pt x="106081" y="12188"/>
                  <a:pt x="235876" y="0"/>
                </a:cubicBezTo>
                <a:cubicBezTo>
                  <a:pt x="431433" y="-19009"/>
                  <a:pt x="660556" y="23972"/>
                  <a:pt x="822158" y="0"/>
                </a:cubicBezTo>
                <a:cubicBezTo>
                  <a:pt x="983760" y="-23972"/>
                  <a:pt x="1426453" y="28553"/>
                  <a:pt x="1599321" y="0"/>
                </a:cubicBezTo>
                <a:cubicBezTo>
                  <a:pt x="1772189" y="-28553"/>
                  <a:pt x="1829322" y="6588"/>
                  <a:pt x="1994721" y="0"/>
                </a:cubicBezTo>
                <a:cubicBezTo>
                  <a:pt x="2160120" y="-6588"/>
                  <a:pt x="2532349" y="-36615"/>
                  <a:pt x="2771884" y="0"/>
                </a:cubicBezTo>
                <a:cubicBezTo>
                  <a:pt x="3011419" y="36615"/>
                  <a:pt x="3076677" y="-980"/>
                  <a:pt x="3167284" y="0"/>
                </a:cubicBezTo>
                <a:cubicBezTo>
                  <a:pt x="3257891" y="980"/>
                  <a:pt x="3616081" y="-9688"/>
                  <a:pt x="3944448" y="0"/>
                </a:cubicBezTo>
                <a:cubicBezTo>
                  <a:pt x="4272815" y="9688"/>
                  <a:pt x="4478510" y="-29260"/>
                  <a:pt x="4626170" y="0"/>
                </a:cubicBezTo>
                <a:cubicBezTo>
                  <a:pt x="4773830" y="29260"/>
                  <a:pt x="4985246" y="1462"/>
                  <a:pt x="5212452" y="0"/>
                </a:cubicBezTo>
                <a:cubicBezTo>
                  <a:pt x="5439658" y="-1462"/>
                  <a:pt x="5719425" y="378"/>
                  <a:pt x="5894175" y="0"/>
                </a:cubicBezTo>
                <a:cubicBezTo>
                  <a:pt x="6068925" y="-378"/>
                  <a:pt x="6431135" y="-35821"/>
                  <a:pt x="6671338" y="0"/>
                </a:cubicBezTo>
                <a:cubicBezTo>
                  <a:pt x="6911541" y="35821"/>
                  <a:pt x="7013725" y="-1310"/>
                  <a:pt x="7353061" y="0"/>
                </a:cubicBezTo>
                <a:cubicBezTo>
                  <a:pt x="7692397" y="1310"/>
                  <a:pt x="7715054" y="16382"/>
                  <a:pt x="7843901" y="0"/>
                </a:cubicBezTo>
                <a:cubicBezTo>
                  <a:pt x="7972748" y="-16382"/>
                  <a:pt x="8220895" y="3217"/>
                  <a:pt x="8334742" y="0"/>
                </a:cubicBezTo>
                <a:cubicBezTo>
                  <a:pt x="8448589" y="-3217"/>
                  <a:pt x="8693167" y="-17480"/>
                  <a:pt x="8825582" y="0"/>
                </a:cubicBezTo>
                <a:cubicBezTo>
                  <a:pt x="8957997" y="17480"/>
                  <a:pt x="9533542" y="-495"/>
                  <a:pt x="9779994" y="0"/>
                </a:cubicBezTo>
                <a:cubicBezTo>
                  <a:pt x="9915536" y="9825"/>
                  <a:pt x="10011892" y="112907"/>
                  <a:pt x="10015870" y="235876"/>
                </a:cubicBezTo>
                <a:cubicBezTo>
                  <a:pt x="10015560" y="346941"/>
                  <a:pt x="10023167" y="519208"/>
                  <a:pt x="10015870" y="717050"/>
                </a:cubicBezTo>
                <a:cubicBezTo>
                  <a:pt x="10008573" y="914892"/>
                  <a:pt x="10019079" y="959929"/>
                  <a:pt x="10015870" y="1179354"/>
                </a:cubicBezTo>
                <a:cubicBezTo>
                  <a:pt x="10017984" y="1278678"/>
                  <a:pt x="9937428" y="1408767"/>
                  <a:pt x="9779994" y="1415230"/>
                </a:cubicBezTo>
                <a:cubicBezTo>
                  <a:pt x="9659721" y="1403183"/>
                  <a:pt x="9494469" y="1434130"/>
                  <a:pt x="9384595" y="1415230"/>
                </a:cubicBezTo>
                <a:cubicBezTo>
                  <a:pt x="9274721" y="1396330"/>
                  <a:pt x="8901939" y="1406813"/>
                  <a:pt x="8607431" y="1415230"/>
                </a:cubicBezTo>
                <a:cubicBezTo>
                  <a:pt x="8312923" y="1423647"/>
                  <a:pt x="8345462" y="1401077"/>
                  <a:pt x="8212032" y="1415230"/>
                </a:cubicBezTo>
                <a:cubicBezTo>
                  <a:pt x="8078602" y="1429383"/>
                  <a:pt x="7872145" y="1395732"/>
                  <a:pt x="7721191" y="1415230"/>
                </a:cubicBezTo>
                <a:cubicBezTo>
                  <a:pt x="7570237" y="1434728"/>
                  <a:pt x="7263729" y="1411211"/>
                  <a:pt x="7134910" y="1415230"/>
                </a:cubicBezTo>
                <a:cubicBezTo>
                  <a:pt x="7006091" y="1419249"/>
                  <a:pt x="6737487" y="1393356"/>
                  <a:pt x="6548628" y="1415230"/>
                </a:cubicBezTo>
                <a:cubicBezTo>
                  <a:pt x="6359769" y="1437104"/>
                  <a:pt x="6300115" y="1420564"/>
                  <a:pt x="6153229" y="1415230"/>
                </a:cubicBezTo>
                <a:cubicBezTo>
                  <a:pt x="6006343" y="1409896"/>
                  <a:pt x="5840335" y="1414088"/>
                  <a:pt x="5757830" y="1415230"/>
                </a:cubicBezTo>
                <a:cubicBezTo>
                  <a:pt x="5675325" y="1416372"/>
                  <a:pt x="5531045" y="1400241"/>
                  <a:pt x="5362431" y="1415230"/>
                </a:cubicBezTo>
                <a:cubicBezTo>
                  <a:pt x="5193817" y="1430219"/>
                  <a:pt x="5010364" y="1394302"/>
                  <a:pt x="4776149" y="1415230"/>
                </a:cubicBezTo>
                <a:cubicBezTo>
                  <a:pt x="4541934" y="1436158"/>
                  <a:pt x="4288880" y="1412072"/>
                  <a:pt x="4094427" y="1415230"/>
                </a:cubicBezTo>
                <a:cubicBezTo>
                  <a:pt x="3899974" y="1418388"/>
                  <a:pt x="3429068" y="1446909"/>
                  <a:pt x="3221821" y="1415230"/>
                </a:cubicBezTo>
                <a:cubicBezTo>
                  <a:pt x="3014574" y="1383551"/>
                  <a:pt x="2864252" y="1421414"/>
                  <a:pt x="2540099" y="1415230"/>
                </a:cubicBezTo>
                <a:cubicBezTo>
                  <a:pt x="2215946" y="1409046"/>
                  <a:pt x="2329649" y="1427489"/>
                  <a:pt x="2144700" y="1415230"/>
                </a:cubicBezTo>
                <a:cubicBezTo>
                  <a:pt x="1959751" y="1402971"/>
                  <a:pt x="1585226" y="1427990"/>
                  <a:pt x="1367536" y="1415230"/>
                </a:cubicBezTo>
                <a:cubicBezTo>
                  <a:pt x="1149846" y="1402470"/>
                  <a:pt x="1080779" y="1425090"/>
                  <a:pt x="876695" y="1415230"/>
                </a:cubicBezTo>
                <a:cubicBezTo>
                  <a:pt x="672611" y="1405370"/>
                  <a:pt x="384001" y="1423315"/>
                  <a:pt x="235876" y="1415230"/>
                </a:cubicBezTo>
                <a:cubicBezTo>
                  <a:pt x="102640" y="1412510"/>
                  <a:pt x="-13332" y="1292564"/>
                  <a:pt x="0" y="1179354"/>
                </a:cubicBezTo>
                <a:cubicBezTo>
                  <a:pt x="17079" y="1032373"/>
                  <a:pt x="-13129" y="802532"/>
                  <a:pt x="0" y="698180"/>
                </a:cubicBezTo>
                <a:cubicBezTo>
                  <a:pt x="13129" y="593828"/>
                  <a:pt x="3671" y="441029"/>
                  <a:pt x="0" y="235876"/>
                </a:cubicBezTo>
                <a:close/>
              </a:path>
            </a:pathLst>
          </a:custGeom>
          <a:solidFill>
            <a:srgbClr val="CC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685800"/>
            <a:r>
              <a:rPr lang="vi-VN" sz="3600" b="1" dirty="0">
                <a:solidFill>
                  <a:prstClr val="black"/>
                </a:solidFill>
                <a:latin typeface="Calibri" panose="020F0502020204030204"/>
              </a:rPr>
              <a:t>Đò ngang: </a:t>
            </a:r>
            <a:r>
              <a:rPr lang="vi-VN" sz="3600" dirty="0">
                <a:solidFill>
                  <a:prstClr val="black"/>
                </a:solidFill>
                <a:latin typeface="Calibri" panose="020F0502020204030204"/>
              </a:rPr>
              <a:t>là loại thuyền nhỏ chở khách qua lại ngang sông, từ bờ bên này sang bờ bên kia. </a:t>
            </a:r>
          </a:p>
        </p:txBody>
      </p:sp>
      <p:pic>
        <p:nvPicPr>
          <p:cNvPr id="3" name="Picture 2" descr="A close-up of a boat&#10;&#10;Description automatically generated with low confidence">
            <a:extLst>
              <a:ext uri="{FF2B5EF4-FFF2-40B4-BE49-F238E27FC236}">
                <a16:creationId xmlns:a16="http://schemas.microsoft.com/office/drawing/2014/main" id="{5D21F96F-84A3-37D8-BE73-48AB42048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7034" y="3560256"/>
            <a:ext cx="2366551" cy="1804010"/>
          </a:xfrm>
          <a:prstGeom prst="rect">
            <a:avLst/>
          </a:prstGeom>
        </p:spPr>
      </p:pic>
      <p:pic>
        <p:nvPicPr>
          <p:cNvPr id="7" name="Picture 6">
            <a:extLst>
              <a:ext uri="{FF2B5EF4-FFF2-40B4-BE49-F238E27FC236}">
                <a16:creationId xmlns:a16="http://schemas.microsoft.com/office/drawing/2014/main" id="{4E003632-28EC-20E0-7976-603B434BDE45}"/>
              </a:ext>
            </a:extLst>
          </p:cNvPr>
          <p:cNvPicPr>
            <a:picLocks noChangeAspect="1"/>
          </p:cNvPicPr>
          <p:nvPr/>
        </p:nvPicPr>
        <p:blipFill>
          <a:blip r:embed="rId4"/>
          <a:stretch>
            <a:fillRect/>
          </a:stretch>
        </p:blipFill>
        <p:spPr>
          <a:xfrm>
            <a:off x="354153" y="85834"/>
            <a:ext cx="2828789" cy="1774090"/>
          </a:xfrm>
          <a:prstGeom prst="rect">
            <a:avLst/>
          </a:prstGeom>
        </p:spPr>
      </p:pic>
    </p:spTree>
    <p:custDataLst>
      <p:tags r:id="rId1"/>
    </p:custDataLst>
    <p:extLst>
      <p:ext uri="{BB962C8B-B14F-4D97-AF65-F5344CB8AC3E}">
        <p14:creationId xmlns:p14="http://schemas.microsoft.com/office/powerpoint/2010/main" val="3300090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15AA476-8B69-BC73-8D25-9843F9EB6AD3}"/>
              </a:ext>
            </a:extLst>
          </p:cNvPr>
          <p:cNvSpPr/>
          <p:nvPr/>
        </p:nvSpPr>
        <p:spPr>
          <a:xfrm>
            <a:off x="1574507" y="1540621"/>
            <a:ext cx="10706098" cy="947398"/>
          </a:xfrm>
          <a:custGeom>
            <a:avLst/>
            <a:gdLst>
              <a:gd name="connsiteX0" fmla="*/ 0 w 10706098"/>
              <a:gd name="connsiteY0" fmla="*/ 157903 h 947398"/>
              <a:gd name="connsiteX1" fmla="*/ 157903 w 10706098"/>
              <a:gd name="connsiteY1" fmla="*/ 0 h 947398"/>
              <a:gd name="connsiteX2" fmla="*/ 746686 w 10706098"/>
              <a:gd name="connsiteY2" fmla="*/ 0 h 947398"/>
              <a:gd name="connsiteX3" fmla="*/ 1127664 w 10706098"/>
              <a:gd name="connsiteY3" fmla="*/ 0 h 947398"/>
              <a:gd name="connsiteX4" fmla="*/ 1924253 w 10706098"/>
              <a:gd name="connsiteY4" fmla="*/ 0 h 947398"/>
              <a:gd name="connsiteX5" fmla="*/ 2513036 w 10706098"/>
              <a:gd name="connsiteY5" fmla="*/ 0 h 947398"/>
              <a:gd name="connsiteX6" fmla="*/ 3413528 w 10706098"/>
              <a:gd name="connsiteY6" fmla="*/ 0 h 947398"/>
              <a:gd name="connsiteX7" fmla="*/ 3898408 w 10706098"/>
              <a:gd name="connsiteY7" fmla="*/ 0 h 947398"/>
              <a:gd name="connsiteX8" fmla="*/ 4487191 w 10706098"/>
              <a:gd name="connsiteY8" fmla="*/ 0 h 947398"/>
              <a:gd name="connsiteX9" fmla="*/ 4972072 w 10706098"/>
              <a:gd name="connsiteY9" fmla="*/ 0 h 947398"/>
              <a:gd name="connsiteX10" fmla="*/ 5768661 w 10706098"/>
              <a:gd name="connsiteY10" fmla="*/ 0 h 947398"/>
              <a:gd name="connsiteX11" fmla="*/ 6565250 w 10706098"/>
              <a:gd name="connsiteY11" fmla="*/ 0 h 947398"/>
              <a:gd name="connsiteX12" fmla="*/ 7361839 w 10706098"/>
              <a:gd name="connsiteY12" fmla="*/ 0 h 947398"/>
              <a:gd name="connsiteX13" fmla="*/ 7742816 w 10706098"/>
              <a:gd name="connsiteY13" fmla="*/ 0 h 947398"/>
              <a:gd name="connsiteX14" fmla="*/ 8123794 w 10706098"/>
              <a:gd name="connsiteY14" fmla="*/ 0 h 947398"/>
              <a:gd name="connsiteX15" fmla="*/ 8816480 w 10706098"/>
              <a:gd name="connsiteY15" fmla="*/ 0 h 947398"/>
              <a:gd name="connsiteX16" fmla="*/ 9613069 w 10706098"/>
              <a:gd name="connsiteY16" fmla="*/ 0 h 947398"/>
              <a:gd name="connsiteX17" fmla="*/ 10548195 w 10706098"/>
              <a:gd name="connsiteY17" fmla="*/ 0 h 947398"/>
              <a:gd name="connsiteX18" fmla="*/ 10706098 w 10706098"/>
              <a:gd name="connsiteY18" fmla="*/ 157903 h 947398"/>
              <a:gd name="connsiteX19" fmla="*/ 10706098 w 10706098"/>
              <a:gd name="connsiteY19" fmla="*/ 789495 h 947398"/>
              <a:gd name="connsiteX20" fmla="*/ 10548195 w 10706098"/>
              <a:gd name="connsiteY20" fmla="*/ 947398 h 947398"/>
              <a:gd name="connsiteX21" fmla="*/ 9855509 w 10706098"/>
              <a:gd name="connsiteY21" fmla="*/ 947398 h 947398"/>
              <a:gd name="connsiteX22" fmla="*/ 8955017 w 10706098"/>
              <a:gd name="connsiteY22" fmla="*/ 947398 h 947398"/>
              <a:gd name="connsiteX23" fmla="*/ 8158428 w 10706098"/>
              <a:gd name="connsiteY23" fmla="*/ 947398 h 947398"/>
              <a:gd name="connsiteX24" fmla="*/ 7257936 w 10706098"/>
              <a:gd name="connsiteY24" fmla="*/ 947398 h 947398"/>
              <a:gd name="connsiteX25" fmla="*/ 6565250 w 10706098"/>
              <a:gd name="connsiteY25" fmla="*/ 947398 h 947398"/>
              <a:gd name="connsiteX26" fmla="*/ 6184272 w 10706098"/>
              <a:gd name="connsiteY26" fmla="*/ 947398 h 947398"/>
              <a:gd name="connsiteX27" fmla="*/ 5803295 w 10706098"/>
              <a:gd name="connsiteY27" fmla="*/ 947398 h 947398"/>
              <a:gd name="connsiteX28" fmla="*/ 5422318 w 10706098"/>
              <a:gd name="connsiteY28" fmla="*/ 947398 h 947398"/>
              <a:gd name="connsiteX29" fmla="*/ 4625729 w 10706098"/>
              <a:gd name="connsiteY29" fmla="*/ 947398 h 947398"/>
              <a:gd name="connsiteX30" fmla="*/ 4140848 w 10706098"/>
              <a:gd name="connsiteY30" fmla="*/ 947398 h 947398"/>
              <a:gd name="connsiteX31" fmla="*/ 3552065 w 10706098"/>
              <a:gd name="connsiteY31" fmla="*/ 947398 h 947398"/>
              <a:gd name="connsiteX32" fmla="*/ 2859379 w 10706098"/>
              <a:gd name="connsiteY32" fmla="*/ 947398 h 947398"/>
              <a:gd name="connsiteX33" fmla="*/ 2374499 w 10706098"/>
              <a:gd name="connsiteY33" fmla="*/ 947398 h 947398"/>
              <a:gd name="connsiteX34" fmla="*/ 1889618 w 10706098"/>
              <a:gd name="connsiteY34" fmla="*/ 947398 h 947398"/>
              <a:gd name="connsiteX35" fmla="*/ 1508641 w 10706098"/>
              <a:gd name="connsiteY35" fmla="*/ 947398 h 947398"/>
              <a:gd name="connsiteX36" fmla="*/ 919858 w 10706098"/>
              <a:gd name="connsiteY36" fmla="*/ 947398 h 947398"/>
              <a:gd name="connsiteX37" fmla="*/ 157903 w 10706098"/>
              <a:gd name="connsiteY37" fmla="*/ 947398 h 947398"/>
              <a:gd name="connsiteX38" fmla="*/ 0 w 10706098"/>
              <a:gd name="connsiteY38" fmla="*/ 789495 h 947398"/>
              <a:gd name="connsiteX39" fmla="*/ 0 w 10706098"/>
              <a:gd name="connsiteY39" fmla="*/ 157903 h 94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706098" h="947398" fill="none" extrusionOk="0">
                <a:moveTo>
                  <a:pt x="0" y="157903"/>
                </a:moveTo>
                <a:cubicBezTo>
                  <a:pt x="-16408" y="69471"/>
                  <a:pt x="62643" y="1646"/>
                  <a:pt x="157903" y="0"/>
                </a:cubicBezTo>
                <a:cubicBezTo>
                  <a:pt x="435716" y="-4235"/>
                  <a:pt x="551284" y="-3787"/>
                  <a:pt x="746686" y="0"/>
                </a:cubicBezTo>
                <a:cubicBezTo>
                  <a:pt x="942088" y="3787"/>
                  <a:pt x="995429" y="-13884"/>
                  <a:pt x="1127664" y="0"/>
                </a:cubicBezTo>
                <a:cubicBezTo>
                  <a:pt x="1259899" y="13884"/>
                  <a:pt x="1653398" y="-11900"/>
                  <a:pt x="1924253" y="0"/>
                </a:cubicBezTo>
                <a:cubicBezTo>
                  <a:pt x="2195108" y="11900"/>
                  <a:pt x="2229773" y="27975"/>
                  <a:pt x="2513036" y="0"/>
                </a:cubicBezTo>
                <a:cubicBezTo>
                  <a:pt x="2796299" y="-27975"/>
                  <a:pt x="3168836" y="42765"/>
                  <a:pt x="3413528" y="0"/>
                </a:cubicBezTo>
                <a:cubicBezTo>
                  <a:pt x="3658220" y="-42765"/>
                  <a:pt x="3746238" y="-23476"/>
                  <a:pt x="3898408" y="0"/>
                </a:cubicBezTo>
                <a:cubicBezTo>
                  <a:pt x="4050578" y="23476"/>
                  <a:pt x="4360465" y="12203"/>
                  <a:pt x="4487191" y="0"/>
                </a:cubicBezTo>
                <a:cubicBezTo>
                  <a:pt x="4613917" y="-12203"/>
                  <a:pt x="4782198" y="-527"/>
                  <a:pt x="4972072" y="0"/>
                </a:cubicBezTo>
                <a:cubicBezTo>
                  <a:pt x="5161946" y="527"/>
                  <a:pt x="5483840" y="-302"/>
                  <a:pt x="5768661" y="0"/>
                </a:cubicBezTo>
                <a:cubicBezTo>
                  <a:pt x="6053482" y="302"/>
                  <a:pt x="6389380" y="14656"/>
                  <a:pt x="6565250" y="0"/>
                </a:cubicBezTo>
                <a:cubicBezTo>
                  <a:pt x="6741120" y="-14656"/>
                  <a:pt x="7169131" y="-10705"/>
                  <a:pt x="7361839" y="0"/>
                </a:cubicBezTo>
                <a:cubicBezTo>
                  <a:pt x="7554547" y="10705"/>
                  <a:pt x="7579765" y="-9015"/>
                  <a:pt x="7742816" y="0"/>
                </a:cubicBezTo>
                <a:cubicBezTo>
                  <a:pt x="7905867" y="9015"/>
                  <a:pt x="7969117" y="13243"/>
                  <a:pt x="8123794" y="0"/>
                </a:cubicBezTo>
                <a:cubicBezTo>
                  <a:pt x="8278471" y="-13243"/>
                  <a:pt x="8497082" y="3381"/>
                  <a:pt x="8816480" y="0"/>
                </a:cubicBezTo>
                <a:cubicBezTo>
                  <a:pt x="9135878" y="-3381"/>
                  <a:pt x="9411680" y="35564"/>
                  <a:pt x="9613069" y="0"/>
                </a:cubicBezTo>
                <a:cubicBezTo>
                  <a:pt x="9814458" y="-35564"/>
                  <a:pt x="10251351" y="26813"/>
                  <a:pt x="10548195" y="0"/>
                </a:cubicBezTo>
                <a:cubicBezTo>
                  <a:pt x="10641105" y="-18878"/>
                  <a:pt x="10705906" y="57530"/>
                  <a:pt x="10706098" y="157903"/>
                </a:cubicBezTo>
                <a:cubicBezTo>
                  <a:pt x="10678634" y="466715"/>
                  <a:pt x="10722484" y="599416"/>
                  <a:pt x="10706098" y="789495"/>
                </a:cubicBezTo>
                <a:cubicBezTo>
                  <a:pt x="10705180" y="874644"/>
                  <a:pt x="10647418" y="951474"/>
                  <a:pt x="10548195" y="947398"/>
                </a:cubicBezTo>
                <a:cubicBezTo>
                  <a:pt x="10205238" y="981803"/>
                  <a:pt x="10017818" y="980907"/>
                  <a:pt x="9855509" y="947398"/>
                </a:cubicBezTo>
                <a:cubicBezTo>
                  <a:pt x="9693200" y="913889"/>
                  <a:pt x="9395058" y="978720"/>
                  <a:pt x="8955017" y="947398"/>
                </a:cubicBezTo>
                <a:cubicBezTo>
                  <a:pt x="8514976" y="916076"/>
                  <a:pt x="8545427" y="941437"/>
                  <a:pt x="8158428" y="947398"/>
                </a:cubicBezTo>
                <a:cubicBezTo>
                  <a:pt x="7771429" y="953359"/>
                  <a:pt x="7497352" y="941935"/>
                  <a:pt x="7257936" y="947398"/>
                </a:cubicBezTo>
                <a:cubicBezTo>
                  <a:pt x="7018520" y="952861"/>
                  <a:pt x="6887881" y="941697"/>
                  <a:pt x="6565250" y="947398"/>
                </a:cubicBezTo>
                <a:cubicBezTo>
                  <a:pt x="6242619" y="953099"/>
                  <a:pt x="6295359" y="950764"/>
                  <a:pt x="6184272" y="947398"/>
                </a:cubicBezTo>
                <a:cubicBezTo>
                  <a:pt x="6073185" y="944032"/>
                  <a:pt x="5980208" y="950961"/>
                  <a:pt x="5803295" y="947398"/>
                </a:cubicBezTo>
                <a:cubicBezTo>
                  <a:pt x="5626382" y="943835"/>
                  <a:pt x="5593410" y="938606"/>
                  <a:pt x="5422318" y="947398"/>
                </a:cubicBezTo>
                <a:cubicBezTo>
                  <a:pt x="5251226" y="956190"/>
                  <a:pt x="4959097" y="960076"/>
                  <a:pt x="4625729" y="947398"/>
                </a:cubicBezTo>
                <a:cubicBezTo>
                  <a:pt x="4292361" y="934720"/>
                  <a:pt x="4240154" y="971020"/>
                  <a:pt x="4140848" y="947398"/>
                </a:cubicBezTo>
                <a:cubicBezTo>
                  <a:pt x="4041542" y="923776"/>
                  <a:pt x="3686724" y="937359"/>
                  <a:pt x="3552065" y="947398"/>
                </a:cubicBezTo>
                <a:cubicBezTo>
                  <a:pt x="3417406" y="957437"/>
                  <a:pt x="3045866" y="981144"/>
                  <a:pt x="2859379" y="947398"/>
                </a:cubicBezTo>
                <a:cubicBezTo>
                  <a:pt x="2672892" y="913652"/>
                  <a:pt x="2489371" y="968482"/>
                  <a:pt x="2374499" y="947398"/>
                </a:cubicBezTo>
                <a:cubicBezTo>
                  <a:pt x="2259627" y="926314"/>
                  <a:pt x="2062789" y="959482"/>
                  <a:pt x="1889618" y="947398"/>
                </a:cubicBezTo>
                <a:cubicBezTo>
                  <a:pt x="1716447" y="935314"/>
                  <a:pt x="1677684" y="958807"/>
                  <a:pt x="1508641" y="947398"/>
                </a:cubicBezTo>
                <a:cubicBezTo>
                  <a:pt x="1339598" y="935989"/>
                  <a:pt x="1084027" y="933825"/>
                  <a:pt x="919858" y="947398"/>
                </a:cubicBezTo>
                <a:cubicBezTo>
                  <a:pt x="755689" y="960971"/>
                  <a:pt x="429418" y="964421"/>
                  <a:pt x="157903" y="947398"/>
                </a:cubicBezTo>
                <a:cubicBezTo>
                  <a:pt x="87775" y="948480"/>
                  <a:pt x="-8274" y="875390"/>
                  <a:pt x="0" y="789495"/>
                </a:cubicBezTo>
                <a:cubicBezTo>
                  <a:pt x="-25185" y="512185"/>
                  <a:pt x="15627" y="373547"/>
                  <a:pt x="0" y="157903"/>
                </a:cubicBezTo>
                <a:close/>
              </a:path>
              <a:path w="10706098" h="947398" stroke="0" extrusionOk="0">
                <a:moveTo>
                  <a:pt x="0" y="157903"/>
                </a:moveTo>
                <a:cubicBezTo>
                  <a:pt x="-9996" y="66363"/>
                  <a:pt x="71444" y="19163"/>
                  <a:pt x="157903" y="0"/>
                </a:cubicBezTo>
                <a:cubicBezTo>
                  <a:pt x="418998" y="-19404"/>
                  <a:pt x="564048" y="22072"/>
                  <a:pt x="746686" y="0"/>
                </a:cubicBezTo>
                <a:cubicBezTo>
                  <a:pt x="929324" y="-22072"/>
                  <a:pt x="1261744" y="-31419"/>
                  <a:pt x="1543275" y="0"/>
                </a:cubicBezTo>
                <a:cubicBezTo>
                  <a:pt x="1824806" y="31419"/>
                  <a:pt x="1769644" y="3624"/>
                  <a:pt x="1924253" y="0"/>
                </a:cubicBezTo>
                <a:cubicBezTo>
                  <a:pt x="2078862" y="-3624"/>
                  <a:pt x="2552055" y="-36857"/>
                  <a:pt x="2720842" y="0"/>
                </a:cubicBezTo>
                <a:cubicBezTo>
                  <a:pt x="2889629" y="36857"/>
                  <a:pt x="2929252" y="-16474"/>
                  <a:pt x="3101819" y="0"/>
                </a:cubicBezTo>
                <a:cubicBezTo>
                  <a:pt x="3274386" y="16474"/>
                  <a:pt x="3505568" y="-36049"/>
                  <a:pt x="3898408" y="0"/>
                </a:cubicBezTo>
                <a:cubicBezTo>
                  <a:pt x="4291248" y="36049"/>
                  <a:pt x="4270393" y="3486"/>
                  <a:pt x="4591094" y="0"/>
                </a:cubicBezTo>
                <a:cubicBezTo>
                  <a:pt x="4911795" y="-3486"/>
                  <a:pt x="5020777" y="-1743"/>
                  <a:pt x="5179877" y="0"/>
                </a:cubicBezTo>
                <a:cubicBezTo>
                  <a:pt x="5338977" y="1743"/>
                  <a:pt x="5541044" y="18807"/>
                  <a:pt x="5872564" y="0"/>
                </a:cubicBezTo>
                <a:cubicBezTo>
                  <a:pt x="6204084" y="-18807"/>
                  <a:pt x="6479958" y="-38705"/>
                  <a:pt x="6669153" y="0"/>
                </a:cubicBezTo>
                <a:cubicBezTo>
                  <a:pt x="6858348" y="38705"/>
                  <a:pt x="7210358" y="31064"/>
                  <a:pt x="7361839" y="0"/>
                </a:cubicBezTo>
                <a:cubicBezTo>
                  <a:pt x="7513320" y="-31064"/>
                  <a:pt x="7649653" y="9400"/>
                  <a:pt x="7846719" y="0"/>
                </a:cubicBezTo>
                <a:cubicBezTo>
                  <a:pt x="8043785" y="-9400"/>
                  <a:pt x="8225376" y="-13977"/>
                  <a:pt x="8331599" y="0"/>
                </a:cubicBezTo>
                <a:cubicBezTo>
                  <a:pt x="8437822" y="13977"/>
                  <a:pt x="8695657" y="-21742"/>
                  <a:pt x="8816480" y="0"/>
                </a:cubicBezTo>
                <a:cubicBezTo>
                  <a:pt x="8937303" y="21742"/>
                  <a:pt x="9162641" y="-5990"/>
                  <a:pt x="9301360" y="0"/>
                </a:cubicBezTo>
                <a:cubicBezTo>
                  <a:pt x="9440079" y="5990"/>
                  <a:pt x="10217544" y="-5419"/>
                  <a:pt x="10548195" y="0"/>
                </a:cubicBezTo>
                <a:cubicBezTo>
                  <a:pt x="10640700" y="917"/>
                  <a:pt x="10716298" y="68659"/>
                  <a:pt x="10706098" y="157903"/>
                </a:cubicBezTo>
                <a:cubicBezTo>
                  <a:pt x="10704240" y="289977"/>
                  <a:pt x="10691603" y="599166"/>
                  <a:pt x="10706098" y="789495"/>
                </a:cubicBezTo>
                <a:cubicBezTo>
                  <a:pt x="10707329" y="858677"/>
                  <a:pt x="10647504" y="944518"/>
                  <a:pt x="10548195" y="947398"/>
                </a:cubicBezTo>
                <a:cubicBezTo>
                  <a:pt x="10419332" y="964881"/>
                  <a:pt x="10287654" y="940374"/>
                  <a:pt x="10167218" y="947398"/>
                </a:cubicBezTo>
                <a:cubicBezTo>
                  <a:pt x="10046782" y="954422"/>
                  <a:pt x="9604275" y="956059"/>
                  <a:pt x="9370629" y="947398"/>
                </a:cubicBezTo>
                <a:cubicBezTo>
                  <a:pt x="9136983" y="938737"/>
                  <a:pt x="9086305" y="948946"/>
                  <a:pt x="8989651" y="947398"/>
                </a:cubicBezTo>
                <a:cubicBezTo>
                  <a:pt x="8892997" y="945850"/>
                  <a:pt x="8629551" y="929808"/>
                  <a:pt x="8504771" y="947398"/>
                </a:cubicBezTo>
                <a:cubicBezTo>
                  <a:pt x="8379991" y="964988"/>
                  <a:pt x="8096800" y="955313"/>
                  <a:pt x="7915988" y="947398"/>
                </a:cubicBezTo>
                <a:cubicBezTo>
                  <a:pt x="7735176" y="939483"/>
                  <a:pt x="7450200" y="939126"/>
                  <a:pt x="7327204" y="947398"/>
                </a:cubicBezTo>
                <a:cubicBezTo>
                  <a:pt x="7204208" y="955670"/>
                  <a:pt x="7110981" y="958454"/>
                  <a:pt x="6946227" y="947398"/>
                </a:cubicBezTo>
                <a:cubicBezTo>
                  <a:pt x="6781473" y="936342"/>
                  <a:pt x="6725743" y="936993"/>
                  <a:pt x="6565250" y="947398"/>
                </a:cubicBezTo>
                <a:cubicBezTo>
                  <a:pt x="6404757" y="957803"/>
                  <a:pt x="6294430" y="958335"/>
                  <a:pt x="6184272" y="947398"/>
                </a:cubicBezTo>
                <a:cubicBezTo>
                  <a:pt x="6074114" y="936461"/>
                  <a:pt x="5776192" y="971761"/>
                  <a:pt x="5595489" y="947398"/>
                </a:cubicBezTo>
                <a:cubicBezTo>
                  <a:pt x="5414786" y="923035"/>
                  <a:pt x="5068473" y="974075"/>
                  <a:pt x="4902803" y="947398"/>
                </a:cubicBezTo>
                <a:cubicBezTo>
                  <a:pt x="4737133" y="920721"/>
                  <a:pt x="4184963" y="989168"/>
                  <a:pt x="4002311" y="947398"/>
                </a:cubicBezTo>
                <a:cubicBezTo>
                  <a:pt x="3819659" y="905628"/>
                  <a:pt x="3490685" y="945694"/>
                  <a:pt x="3309625" y="947398"/>
                </a:cubicBezTo>
                <a:cubicBezTo>
                  <a:pt x="3128565" y="949102"/>
                  <a:pt x="3094591" y="932392"/>
                  <a:pt x="2928648" y="947398"/>
                </a:cubicBezTo>
                <a:cubicBezTo>
                  <a:pt x="2762705" y="962404"/>
                  <a:pt x="2317334" y="942191"/>
                  <a:pt x="2132058" y="947398"/>
                </a:cubicBezTo>
                <a:cubicBezTo>
                  <a:pt x="1946782" y="952606"/>
                  <a:pt x="1873132" y="949978"/>
                  <a:pt x="1647178" y="947398"/>
                </a:cubicBezTo>
                <a:cubicBezTo>
                  <a:pt x="1421224" y="944818"/>
                  <a:pt x="1234358" y="935202"/>
                  <a:pt x="850589" y="947398"/>
                </a:cubicBezTo>
                <a:cubicBezTo>
                  <a:pt x="466820" y="959594"/>
                  <a:pt x="432908" y="981366"/>
                  <a:pt x="157903" y="947398"/>
                </a:cubicBezTo>
                <a:cubicBezTo>
                  <a:pt x="62693" y="947346"/>
                  <a:pt x="-5253" y="871789"/>
                  <a:pt x="0" y="789495"/>
                </a:cubicBezTo>
                <a:cubicBezTo>
                  <a:pt x="10559" y="473903"/>
                  <a:pt x="-28448" y="472147"/>
                  <a:pt x="0" y="157903"/>
                </a:cubicBezTo>
                <a:close/>
              </a:path>
            </a:pathLst>
          </a:custGeom>
          <a:solidFill>
            <a:srgbClr val="CC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685800"/>
            <a:r>
              <a:rPr lang="vi-VN" sz="4000" b="1" dirty="0">
                <a:solidFill>
                  <a:prstClr val="black"/>
                </a:solidFill>
                <a:latin typeface="Calibri" panose="020F0502020204030204"/>
              </a:rPr>
              <a:t>Đăm chiêu: </a:t>
            </a:r>
            <a:r>
              <a:rPr lang="vi-VN" sz="4000" dirty="0">
                <a:solidFill>
                  <a:prstClr val="black"/>
                </a:solidFill>
                <a:latin typeface="Calibri" panose="020F0502020204030204"/>
              </a:rPr>
              <a:t>có vẻ đang phải băn khoăn, suy nghĩ.</a:t>
            </a:r>
            <a:endParaRPr kumimoji="0" lang="vi-VN" sz="4000" i="0"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a:extLst>
              <a:ext uri="{FF2B5EF4-FFF2-40B4-BE49-F238E27FC236}">
                <a16:creationId xmlns:a16="http://schemas.microsoft.com/office/drawing/2014/main" id="{9F3F862E-C0B9-FD24-AF55-447977B41625}"/>
              </a:ext>
            </a:extLst>
          </p:cNvPr>
          <p:cNvPicPr>
            <a:picLocks noChangeAspect="1"/>
          </p:cNvPicPr>
          <p:nvPr/>
        </p:nvPicPr>
        <p:blipFill>
          <a:blip r:embed="rId3"/>
          <a:stretch>
            <a:fillRect/>
          </a:stretch>
        </p:blipFill>
        <p:spPr>
          <a:xfrm>
            <a:off x="354153" y="85834"/>
            <a:ext cx="2828789" cy="1774090"/>
          </a:xfrm>
          <a:prstGeom prst="rect">
            <a:avLst/>
          </a:prstGeom>
        </p:spPr>
      </p:pic>
    </p:spTree>
    <p:custDataLst>
      <p:tags r:id="rId1"/>
    </p:custDataLst>
    <p:extLst>
      <p:ext uri="{BB962C8B-B14F-4D97-AF65-F5344CB8AC3E}">
        <p14:creationId xmlns:p14="http://schemas.microsoft.com/office/powerpoint/2010/main" val="35167982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a16="http://schemas.microsoft.com/office/drawing/2014/main" id="{FC10EF71-ED2F-5DFA-E2C7-894F52267A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88723" y="4686239"/>
            <a:ext cx="2639293" cy="2171761"/>
          </a:xfrm>
          <a:prstGeom prst="rect">
            <a:avLst/>
          </a:prstGeom>
        </p:spPr>
      </p:pic>
      <p:sp>
        <p:nvSpPr>
          <p:cNvPr id="5" name="Rectangle: Rounded Corners 4">
            <a:extLst>
              <a:ext uri="{FF2B5EF4-FFF2-40B4-BE49-F238E27FC236}">
                <a16:creationId xmlns:a16="http://schemas.microsoft.com/office/drawing/2014/main" id="{5B5B5F12-C870-EEF3-02DF-B0D1D25DB8F6}"/>
              </a:ext>
            </a:extLst>
          </p:cNvPr>
          <p:cNvSpPr/>
          <p:nvPr/>
        </p:nvSpPr>
        <p:spPr>
          <a:xfrm>
            <a:off x="1726587" y="182432"/>
            <a:ext cx="8640157" cy="1359289"/>
          </a:xfrm>
          <a:custGeom>
            <a:avLst/>
            <a:gdLst>
              <a:gd name="connsiteX0" fmla="*/ 0 w 8640157"/>
              <a:gd name="connsiteY0" fmla="*/ 514885 h 1359289"/>
              <a:gd name="connsiteX1" fmla="*/ 514885 w 8640157"/>
              <a:gd name="connsiteY1" fmla="*/ 0 h 1359289"/>
              <a:gd name="connsiteX2" fmla="*/ 1282842 w 8640157"/>
              <a:gd name="connsiteY2" fmla="*/ 0 h 1359289"/>
              <a:gd name="connsiteX3" fmla="*/ 1822488 w 8640157"/>
              <a:gd name="connsiteY3" fmla="*/ 0 h 1359289"/>
              <a:gd name="connsiteX4" fmla="*/ 2362133 w 8640157"/>
              <a:gd name="connsiteY4" fmla="*/ 0 h 1359289"/>
              <a:gd name="connsiteX5" fmla="*/ 2901779 w 8640157"/>
              <a:gd name="connsiteY5" fmla="*/ 0 h 1359289"/>
              <a:gd name="connsiteX6" fmla="*/ 3365321 w 8640157"/>
              <a:gd name="connsiteY6" fmla="*/ 0 h 1359289"/>
              <a:gd name="connsiteX7" fmla="*/ 4209382 w 8640157"/>
              <a:gd name="connsiteY7" fmla="*/ 0 h 1359289"/>
              <a:gd name="connsiteX8" fmla="*/ 5053443 w 8640157"/>
              <a:gd name="connsiteY8" fmla="*/ 0 h 1359289"/>
              <a:gd name="connsiteX9" fmla="*/ 5669193 w 8640157"/>
              <a:gd name="connsiteY9" fmla="*/ 0 h 1359289"/>
              <a:gd name="connsiteX10" fmla="*/ 6132734 w 8640157"/>
              <a:gd name="connsiteY10" fmla="*/ 0 h 1359289"/>
              <a:gd name="connsiteX11" fmla="*/ 6748484 w 8640157"/>
              <a:gd name="connsiteY11" fmla="*/ 0 h 1359289"/>
              <a:gd name="connsiteX12" fmla="*/ 7212026 w 8640157"/>
              <a:gd name="connsiteY12" fmla="*/ 0 h 1359289"/>
              <a:gd name="connsiteX13" fmla="*/ 8125272 w 8640157"/>
              <a:gd name="connsiteY13" fmla="*/ 0 h 1359289"/>
              <a:gd name="connsiteX14" fmla="*/ 8640157 w 8640157"/>
              <a:gd name="connsiteY14" fmla="*/ 514885 h 1359289"/>
              <a:gd name="connsiteX15" fmla="*/ 8640157 w 8640157"/>
              <a:gd name="connsiteY15" fmla="*/ 844404 h 1359289"/>
              <a:gd name="connsiteX16" fmla="*/ 8125272 w 8640157"/>
              <a:gd name="connsiteY16" fmla="*/ 1359289 h 1359289"/>
              <a:gd name="connsiteX17" fmla="*/ 7585626 w 8640157"/>
              <a:gd name="connsiteY17" fmla="*/ 1359289 h 1359289"/>
              <a:gd name="connsiteX18" fmla="*/ 7122085 w 8640157"/>
              <a:gd name="connsiteY18" fmla="*/ 1359289 h 1359289"/>
              <a:gd name="connsiteX19" fmla="*/ 6582439 w 8640157"/>
              <a:gd name="connsiteY19" fmla="*/ 1359289 h 1359289"/>
              <a:gd name="connsiteX20" fmla="*/ 6042793 w 8640157"/>
              <a:gd name="connsiteY20" fmla="*/ 1359289 h 1359289"/>
              <a:gd name="connsiteX21" fmla="*/ 5503148 w 8640157"/>
              <a:gd name="connsiteY21" fmla="*/ 1359289 h 1359289"/>
              <a:gd name="connsiteX22" fmla="*/ 4659087 w 8640157"/>
              <a:gd name="connsiteY22" fmla="*/ 1359289 h 1359289"/>
              <a:gd name="connsiteX23" fmla="*/ 4195545 w 8640157"/>
              <a:gd name="connsiteY23" fmla="*/ 1359289 h 1359289"/>
              <a:gd name="connsiteX24" fmla="*/ 3655899 w 8640157"/>
              <a:gd name="connsiteY24" fmla="*/ 1359289 h 1359289"/>
              <a:gd name="connsiteX25" fmla="*/ 2811838 w 8640157"/>
              <a:gd name="connsiteY25" fmla="*/ 1359289 h 1359289"/>
              <a:gd name="connsiteX26" fmla="*/ 2196089 w 8640157"/>
              <a:gd name="connsiteY26" fmla="*/ 1359289 h 1359289"/>
              <a:gd name="connsiteX27" fmla="*/ 1656443 w 8640157"/>
              <a:gd name="connsiteY27" fmla="*/ 1359289 h 1359289"/>
              <a:gd name="connsiteX28" fmla="*/ 514885 w 8640157"/>
              <a:gd name="connsiteY28" fmla="*/ 1359289 h 1359289"/>
              <a:gd name="connsiteX29" fmla="*/ 0 w 8640157"/>
              <a:gd name="connsiteY29" fmla="*/ 844404 h 1359289"/>
              <a:gd name="connsiteX30" fmla="*/ 0 w 8640157"/>
              <a:gd name="connsiteY30" fmla="*/ 514885 h 135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640157" h="1359289" fill="none" extrusionOk="0">
                <a:moveTo>
                  <a:pt x="0" y="514885"/>
                </a:moveTo>
                <a:cubicBezTo>
                  <a:pt x="-1851" y="256133"/>
                  <a:pt x="201523" y="21321"/>
                  <a:pt x="514885" y="0"/>
                </a:cubicBezTo>
                <a:cubicBezTo>
                  <a:pt x="690021" y="27412"/>
                  <a:pt x="1052420" y="-17469"/>
                  <a:pt x="1282842" y="0"/>
                </a:cubicBezTo>
                <a:cubicBezTo>
                  <a:pt x="1513264" y="17469"/>
                  <a:pt x="1705840" y="7994"/>
                  <a:pt x="1822488" y="0"/>
                </a:cubicBezTo>
                <a:cubicBezTo>
                  <a:pt x="1939136" y="-7994"/>
                  <a:pt x="2206813" y="-14587"/>
                  <a:pt x="2362133" y="0"/>
                </a:cubicBezTo>
                <a:cubicBezTo>
                  <a:pt x="2517454" y="14587"/>
                  <a:pt x="2637871" y="-8791"/>
                  <a:pt x="2901779" y="0"/>
                </a:cubicBezTo>
                <a:cubicBezTo>
                  <a:pt x="3165687" y="8791"/>
                  <a:pt x="3196826" y="11363"/>
                  <a:pt x="3365321" y="0"/>
                </a:cubicBezTo>
                <a:cubicBezTo>
                  <a:pt x="3533816" y="-11363"/>
                  <a:pt x="3922883" y="-40719"/>
                  <a:pt x="4209382" y="0"/>
                </a:cubicBezTo>
                <a:cubicBezTo>
                  <a:pt x="4495881" y="40719"/>
                  <a:pt x="4720721" y="-36504"/>
                  <a:pt x="5053443" y="0"/>
                </a:cubicBezTo>
                <a:cubicBezTo>
                  <a:pt x="5386165" y="36504"/>
                  <a:pt x="5512850" y="-17029"/>
                  <a:pt x="5669193" y="0"/>
                </a:cubicBezTo>
                <a:cubicBezTo>
                  <a:pt x="5825536" y="17029"/>
                  <a:pt x="6013521" y="-2749"/>
                  <a:pt x="6132734" y="0"/>
                </a:cubicBezTo>
                <a:cubicBezTo>
                  <a:pt x="6251947" y="2749"/>
                  <a:pt x="6563396" y="-8577"/>
                  <a:pt x="6748484" y="0"/>
                </a:cubicBezTo>
                <a:cubicBezTo>
                  <a:pt x="6933572" y="8577"/>
                  <a:pt x="7035215" y="-14188"/>
                  <a:pt x="7212026" y="0"/>
                </a:cubicBezTo>
                <a:cubicBezTo>
                  <a:pt x="7388837" y="14188"/>
                  <a:pt x="7703224" y="-45027"/>
                  <a:pt x="8125272" y="0"/>
                </a:cubicBezTo>
                <a:cubicBezTo>
                  <a:pt x="8420701" y="-27573"/>
                  <a:pt x="8642514" y="278470"/>
                  <a:pt x="8640157" y="514885"/>
                </a:cubicBezTo>
                <a:cubicBezTo>
                  <a:pt x="8655419" y="593548"/>
                  <a:pt x="8655138" y="683989"/>
                  <a:pt x="8640157" y="844404"/>
                </a:cubicBezTo>
                <a:cubicBezTo>
                  <a:pt x="8677028" y="1131533"/>
                  <a:pt x="8382356" y="1340367"/>
                  <a:pt x="8125272" y="1359289"/>
                </a:cubicBezTo>
                <a:cubicBezTo>
                  <a:pt x="7972230" y="1379799"/>
                  <a:pt x="7778543" y="1377109"/>
                  <a:pt x="7585626" y="1359289"/>
                </a:cubicBezTo>
                <a:cubicBezTo>
                  <a:pt x="7392709" y="1341469"/>
                  <a:pt x="7292682" y="1368647"/>
                  <a:pt x="7122085" y="1359289"/>
                </a:cubicBezTo>
                <a:cubicBezTo>
                  <a:pt x="6951488" y="1349931"/>
                  <a:pt x="6758427" y="1382324"/>
                  <a:pt x="6582439" y="1359289"/>
                </a:cubicBezTo>
                <a:cubicBezTo>
                  <a:pt x="6406451" y="1336254"/>
                  <a:pt x="6294431" y="1384488"/>
                  <a:pt x="6042793" y="1359289"/>
                </a:cubicBezTo>
                <a:cubicBezTo>
                  <a:pt x="5791155" y="1334090"/>
                  <a:pt x="5722135" y="1356843"/>
                  <a:pt x="5503148" y="1359289"/>
                </a:cubicBezTo>
                <a:cubicBezTo>
                  <a:pt x="5284161" y="1361735"/>
                  <a:pt x="4846513" y="1356597"/>
                  <a:pt x="4659087" y="1359289"/>
                </a:cubicBezTo>
                <a:cubicBezTo>
                  <a:pt x="4471661" y="1361981"/>
                  <a:pt x="4393612" y="1354883"/>
                  <a:pt x="4195545" y="1359289"/>
                </a:cubicBezTo>
                <a:cubicBezTo>
                  <a:pt x="3997478" y="1363695"/>
                  <a:pt x="3844942" y="1350058"/>
                  <a:pt x="3655899" y="1359289"/>
                </a:cubicBezTo>
                <a:cubicBezTo>
                  <a:pt x="3466856" y="1368520"/>
                  <a:pt x="3186806" y="1347360"/>
                  <a:pt x="2811838" y="1359289"/>
                </a:cubicBezTo>
                <a:cubicBezTo>
                  <a:pt x="2436870" y="1371218"/>
                  <a:pt x="2375410" y="1345985"/>
                  <a:pt x="2196089" y="1359289"/>
                </a:cubicBezTo>
                <a:cubicBezTo>
                  <a:pt x="2016768" y="1372593"/>
                  <a:pt x="1913406" y="1354560"/>
                  <a:pt x="1656443" y="1359289"/>
                </a:cubicBezTo>
                <a:cubicBezTo>
                  <a:pt x="1399480" y="1364018"/>
                  <a:pt x="1055353" y="1394424"/>
                  <a:pt x="514885" y="1359289"/>
                </a:cubicBezTo>
                <a:cubicBezTo>
                  <a:pt x="251296" y="1331843"/>
                  <a:pt x="27173" y="1117645"/>
                  <a:pt x="0" y="844404"/>
                </a:cubicBezTo>
                <a:cubicBezTo>
                  <a:pt x="900" y="690047"/>
                  <a:pt x="8660" y="655566"/>
                  <a:pt x="0" y="514885"/>
                </a:cubicBezTo>
                <a:close/>
              </a:path>
              <a:path w="8640157" h="1359289" stroke="0" extrusionOk="0">
                <a:moveTo>
                  <a:pt x="0" y="514885"/>
                </a:moveTo>
                <a:cubicBezTo>
                  <a:pt x="-2506" y="176873"/>
                  <a:pt x="283006" y="28860"/>
                  <a:pt x="514885" y="0"/>
                </a:cubicBezTo>
                <a:cubicBezTo>
                  <a:pt x="690987" y="-34656"/>
                  <a:pt x="1157405" y="-9601"/>
                  <a:pt x="1358946" y="0"/>
                </a:cubicBezTo>
                <a:cubicBezTo>
                  <a:pt x="1560487" y="9601"/>
                  <a:pt x="1686963" y="1227"/>
                  <a:pt x="1822488" y="0"/>
                </a:cubicBezTo>
                <a:cubicBezTo>
                  <a:pt x="1958013" y="-1227"/>
                  <a:pt x="2271784" y="29398"/>
                  <a:pt x="2438237" y="0"/>
                </a:cubicBezTo>
                <a:cubicBezTo>
                  <a:pt x="2604690" y="-29398"/>
                  <a:pt x="2807443" y="30557"/>
                  <a:pt x="3130091" y="0"/>
                </a:cubicBezTo>
                <a:cubicBezTo>
                  <a:pt x="3452739" y="-30557"/>
                  <a:pt x="3535869" y="4969"/>
                  <a:pt x="3745840" y="0"/>
                </a:cubicBezTo>
                <a:cubicBezTo>
                  <a:pt x="3955811" y="-4969"/>
                  <a:pt x="4228103" y="28460"/>
                  <a:pt x="4589901" y="0"/>
                </a:cubicBezTo>
                <a:cubicBezTo>
                  <a:pt x="4951699" y="-28460"/>
                  <a:pt x="4882387" y="-22825"/>
                  <a:pt x="5053443" y="0"/>
                </a:cubicBezTo>
                <a:cubicBezTo>
                  <a:pt x="5224499" y="22825"/>
                  <a:pt x="5414533" y="-22065"/>
                  <a:pt x="5669193" y="0"/>
                </a:cubicBezTo>
                <a:cubicBezTo>
                  <a:pt x="5923853" y="22065"/>
                  <a:pt x="6111092" y="-21162"/>
                  <a:pt x="6513254" y="0"/>
                </a:cubicBezTo>
                <a:cubicBezTo>
                  <a:pt x="6915416" y="21162"/>
                  <a:pt x="6978065" y="28644"/>
                  <a:pt x="7129003" y="0"/>
                </a:cubicBezTo>
                <a:cubicBezTo>
                  <a:pt x="7279941" y="-28644"/>
                  <a:pt x="7853374" y="42454"/>
                  <a:pt x="8125272" y="0"/>
                </a:cubicBezTo>
                <a:cubicBezTo>
                  <a:pt x="8430310" y="57031"/>
                  <a:pt x="8686261" y="177321"/>
                  <a:pt x="8640157" y="514885"/>
                </a:cubicBezTo>
                <a:cubicBezTo>
                  <a:pt x="8643558" y="663497"/>
                  <a:pt x="8636221" y="716190"/>
                  <a:pt x="8640157" y="844404"/>
                </a:cubicBezTo>
                <a:cubicBezTo>
                  <a:pt x="8637720" y="1144703"/>
                  <a:pt x="8371457" y="1325018"/>
                  <a:pt x="8125272" y="1359289"/>
                </a:cubicBezTo>
                <a:cubicBezTo>
                  <a:pt x="7964524" y="1372947"/>
                  <a:pt x="7775244" y="1366873"/>
                  <a:pt x="7509523" y="1359289"/>
                </a:cubicBezTo>
                <a:cubicBezTo>
                  <a:pt x="7243802" y="1351705"/>
                  <a:pt x="7199718" y="1382410"/>
                  <a:pt x="6969877" y="1359289"/>
                </a:cubicBezTo>
                <a:cubicBezTo>
                  <a:pt x="6740036" y="1336168"/>
                  <a:pt x="6389119" y="1366219"/>
                  <a:pt x="6201920" y="1359289"/>
                </a:cubicBezTo>
                <a:cubicBezTo>
                  <a:pt x="6014721" y="1352359"/>
                  <a:pt x="5730183" y="1322577"/>
                  <a:pt x="5433962" y="1359289"/>
                </a:cubicBezTo>
                <a:cubicBezTo>
                  <a:pt x="5137741" y="1396001"/>
                  <a:pt x="4901851" y="1401458"/>
                  <a:pt x="4589901" y="1359289"/>
                </a:cubicBezTo>
                <a:cubicBezTo>
                  <a:pt x="4277951" y="1317120"/>
                  <a:pt x="4044554" y="1393587"/>
                  <a:pt x="3898048" y="1359289"/>
                </a:cubicBezTo>
                <a:cubicBezTo>
                  <a:pt x="3751542" y="1324991"/>
                  <a:pt x="3523031" y="1369685"/>
                  <a:pt x="3282298" y="1359289"/>
                </a:cubicBezTo>
                <a:cubicBezTo>
                  <a:pt x="3041565" y="1348894"/>
                  <a:pt x="2762904" y="1320533"/>
                  <a:pt x="2438237" y="1359289"/>
                </a:cubicBezTo>
                <a:cubicBezTo>
                  <a:pt x="2113570" y="1398045"/>
                  <a:pt x="2002095" y="1351883"/>
                  <a:pt x="1594176" y="1359289"/>
                </a:cubicBezTo>
                <a:cubicBezTo>
                  <a:pt x="1186257" y="1366695"/>
                  <a:pt x="980385" y="1384494"/>
                  <a:pt x="514885" y="1359289"/>
                </a:cubicBezTo>
                <a:cubicBezTo>
                  <a:pt x="195122" y="1335238"/>
                  <a:pt x="24600" y="1164548"/>
                  <a:pt x="0" y="844404"/>
                </a:cubicBezTo>
                <a:cubicBezTo>
                  <a:pt x="7788" y="755757"/>
                  <a:pt x="2576" y="634825"/>
                  <a:pt x="0" y="514885"/>
                </a:cubicBezTo>
                <a:close/>
              </a:path>
            </a:pathLst>
          </a:custGeom>
          <a:solidFill>
            <a:schemeClr val="accent6">
              <a:lumMod val="20000"/>
              <a:lumOff val="80000"/>
            </a:schemeClr>
          </a:solidFill>
          <a:ln w="38100">
            <a:solidFill>
              <a:srgbClr val="FF660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00" b="1" dirty="0" err="1">
                <a:solidFill>
                  <a:srgbClr val="002060"/>
                </a:solidFill>
              </a:rPr>
              <a:t>Đọc</a:t>
            </a:r>
            <a:r>
              <a:rPr lang="en-US" sz="4000" b="1" dirty="0">
                <a:solidFill>
                  <a:srgbClr val="002060"/>
                </a:solidFill>
              </a:rPr>
              <a:t> </a:t>
            </a:r>
            <a:r>
              <a:rPr lang="en-US" sz="4000" b="1" dirty="0" err="1">
                <a:solidFill>
                  <a:srgbClr val="002060"/>
                </a:solidFill>
              </a:rPr>
              <a:t>nhấn</a:t>
            </a:r>
            <a:r>
              <a:rPr lang="en-US" sz="4000" b="1" dirty="0">
                <a:solidFill>
                  <a:srgbClr val="002060"/>
                </a:solidFill>
              </a:rPr>
              <a:t> </a:t>
            </a:r>
            <a:r>
              <a:rPr lang="en-US" sz="4000" b="1" dirty="0" err="1">
                <a:solidFill>
                  <a:srgbClr val="002060"/>
                </a:solidFill>
              </a:rPr>
              <a:t>giọng</a:t>
            </a:r>
            <a:r>
              <a:rPr lang="en-US" sz="4000" b="1" dirty="0">
                <a:solidFill>
                  <a:srgbClr val="002060"/>
                </a:solidFill>
              </a:rPr>
              <a:t> ở </a:t>
            </a:r>
            <a:r>
              <a:rPr lang="en-US" sz="4000" b="1" dirty="0" err="1">
                <a:solidFill>
                  <a:srgbClr val="002060"/>
                </a:solidFill>
              </a:rPr>
              <a:t>các</a:t>
            </a:r>
            <a:r>
              <a:rPr lang="en-US" sz="4000" b="1" dirty="0">
                <a:solidFill>
                  <a:srgbClr val="002060"/>
                </a:solidFill>
              </a:rPr>
              <a:t> </a:t>
            </a:r>
            <a:r>
              <a:rPr lang="en-US" sz="4000" b="1" dirty="0" err="1">
                <a:solidFill>
                  <a:srgbClr val="002060"/>
                </a:solidFill>
              </a:rPr>
              <a:t>từ</a:t>
            </a:r>
            <a:r>
              <a:rPr lang="en-US" sz="4000" b="1" dirty="0">
                <a:solidFill>
                  <a:srgbClr val="002060"/>
                </a:solidFill>
              </a:rPr>
              <a:t> </a:t>
            </a:r>
            <a:r>
              <a:rPr lang="en-US" sz="4000" b="1" dirty="0" err="1">
                <a:solidFill>
                  <a:srgbClr val="002060"/>
                </a:solidFill>
              </a:rPr>
              <a:t>ngữ</a:t>
            </a:r>
            <a:r>
              <a:rPr lang="en-US" sz="4000" b="1" dirty="0">
                <a:solidFill>
                  <a:srgbClr val="002060"/>
                </a:solidFill>
              </a:rPr>
              <a:t> </a:t>
            </a:r>
            <a:r>
              <a:rPr lang="en-US" sz="4000" b="1" dirty="0" err="1">
                <a:solidFill>
                  <a:srgbClr val="002060"/>
                </a:solidFill>
              </a:rPr>
              <a:t>thể</a:t>
            </a:r>
            <a:r>
              <a:rPr lang="en-US" sz="4000" b="1" dirty="0">
                <a:solidFill>
                  <a:srgbClr val="002060"/>
                </a:solidFill>
              </a:rPr>
              <a:t> </a:t>
            </a:r>
            <a:r>
              <a:rPr lang="en-US" sz="4000" b="1" dirty="0" err="1">
                <a:solidFill>
                  <a:srgbClr val="002060"/>
                </a:solidFill>
              </a:rPr>
              <a:t>hiện</a:t>
            </a:r>
            <a:r>
              <a:rPr lang="en-US" sz="4000" b="1" dirty="0">
                <a:solidFill>
                  <a:srgbClr val="002060"/>
                </a:solidFill>
              </a:rPr>
              <a:t> </a:t>
            </a:r>
            <a:r>
              <a:rPr lang="en-US" sz="4000" b="1" dirty="0" err="1">
                <a:solidFill>
                  <a:srgbClr val="002060"/>
                </a:solidFill>
              </a:rPr>
              <a:t>cảm</a:t>
            </a:r>
            <a:r>
              <a:rPr lang="en-US" sz="4000" b="1" dirty="0">
                <a:solidFill>
                  <a:srgbClr val="002060"/>
                </a:solidFill>
              </a:rPr>
              <a:t> </a:t>
            </a:r>
            <a:r>
              <a:rPr lang="en-US" sz="4000" b="1" dirty="0" err="1">
                <a:solidFill>
                  <a:srgbClr val="002060"/>
                </a:solidFill>
              </a:rPr>
              <a:t>xúc</a:t>
            </a:r>
            <a:r>
              <a:rPr lang="en-US" sz="4000" b="1" dirty="0">
                <a:solidFill>
                  <a:srgbClr val="002060"/>
                </a:solidFill>
              </a:rPr>
              <a:t> </a:t>
            </a:r>
            <a:r>
              <a:rPr lang="en-US" sz="4000" b="1" dirty="0" err="1">
                <a:solidFill>
                  <a:srgbClr val="002060"/>
                </a:solidFill>
              </a:rPr>
              <a:t>của</a:t>
            </a:r>
            <a:r>
              <a:rPr lang="en-US" sz="4000" b="1" dirty="0">
                <a:solidFill>
                  <a:srgbClr val="002060"/>
                </a:solidFill>
              </a:rPr>
              <a:t> </a:t>
            </a:r>
            <a:r>
              <a:rPr lang="en-US" sz="4000" b="1" dirty="0" err="1">
                <a:solidFill>
                  <a:srgbClr val="002060"/>
                </a:solidFill>
              </a:rPr>
              <a:t>nhân</a:t>
            </a:r>
            <a:r>
              <a:rPr lang="en-US" sz="4000" b="1" dirty="0">
                <a:solidFill>
                  <a:srgbClr val="002060"/>
                </a:solidFill>
              </a:rPr>
              <a:t> </a:t>
            </a:r>
            <a:r>
              <a:rPr lang="en-US" sz="4000" b="1" dirty="0" err="1">
                <a:solidFill>
                  <a:srgbClr val="002060"/>
                </a:solidFill>
              </a:rPr>
              <a:t>vật</a:t>
            </a:r>
            <a:r>
              <a:rPr lang="en-US" sz="4000" b="1" dirty="0">
                <a:solidFill>
                  <a:srgbClr val="002060"/>
                </a:solidFill>
              </a:rPr>
              <a:t>: </a:t>
            </a:r>
          </a:p>
        </p:txBody>
      </p:sp>
      <p:pic>
        <p:nvPicPr>
          <p:cNvPr id="7" name="Picture 6">
            <a:extLst>
              <a:ext uri="{FF2B5EF4-FFF2-40B4-BE49-F238E27FC236}">
                <a16:creationId xmlns:a16="http://schemas.microsoft.com/office/drawing/2014/main" id="{78DCD16A-8D7D-6801-43AC-E9B02FEC9AE9}"/>
              </a:ext>
            </a:extLst>
          </p:cNvPr>
          <p:cNvPicPr>
            <a:picLocks noChangeAspect="1"/>
          </p:cNvPicPr>
          <p:nvPr/>
        </p:nvPicPr>
        <p:blipFill>
          <a:blip r:embed="rId6"/>
          <a:stretch>
            <a:fillRect/>
          </a:stretch>
        </p:blipFill>
        <p:spPr>
          <a:xfrm>
            <a:off x="3198662" y="1695563"/>
            <a:ext cx="5773412" cy="1085182"/>
          </a:xfrm>
          <a:prstGeom prst="rect">
            <a:avLst/>
          </a:prstGeom>
        </p:spPr>
      </p:pic>
      <p:pic>
        <p:nvPicPr>
          <p:cNvPr id="11" name="Picture 10">
            <a:extLst>
              <a:ext uri="{FF2B5EF4-FFF2-40B4-BE49-F238E27FC236}">
                <a16:creationId xmlns:a16="http://schemas.microsoft.com/office/drawing/2014/main" id="{7EC3D7B3-465D-617C-454B-31C0F58E700E}"/>
              </a:ext>
            </a:extLst>
          </p:cNvPr>
          <p:cNvPicPr>
            <a:picLocks noChangeAspect="1"/>
          </p:cNvPicPr>
          <p:nvPr/>
        </p:nvPicPr>
        <p:blipFill>
          <a:blip r:embed="rId7"/>
          <a:stretch>
            <a:fillRect/>
          </a:stretch>
        </p:blipFill>
        <p:spPr>
          <a:xfrm>
            <a:off x="2391996" y="2729969"/>
            <a:ext cx="7620660" cy="1079086"/>
          </a:xfrm>
          <a:prstGeom prst="rect">
            <a:avLst/>
          </a:prstGeom>
        </p:spPr>
      </p:pic>
      <p:pic>
        <p:nvPicPr>
          <p:cNvPr id="12" name="Picture 11">
            <a:extLst>
              <a:ext uri="{FF2B5EF4-FFF2-40B4-BE49-F238E27FC236}">
                <a16:creationId xmlns:a16="http://schemas.microsoft.com/office/drawing/2014/main" id="{89083E33-89A6-05EC-9A01-6C2DC23D1858}"/>
              </a:ext>
            </a:extLst>
          </p:cNvPr>
          <p:cNvPicPr>
            <a:picLocks noChangeAspect="1"/>
          </p:cNvPicPr>
          <p:nvPr/>
        </p:nvPicPr>
        <p:blipFill>
          <a:blip r:embed="rId8"/>
          <a:stretch>
            <a:fillRect/>
          </a:stretch>
        </p:blipFill>
        <p:spPr>
          <a:xfrm>
            <a:off x="2443961" y="3612940"/>
            <a:ext cx="7431668" cy="1694835"/>
          </a:xfrm>
          <a:prstGeom prst="rect">
            <a:avLst/>
          </a:prstGeom>
        </p:spPr>
      </p:pic>
      <p:pic>
        <p:nvPicPr>
          <p:cNvPr id="13" name="Picture 12">
            <a:extLst>
              <a:ext uri="{FF2B5EF4-FFF2-40B4-BE49-F238E27FC236}">
                <a16:creationId xmlns:a16="http://schemas.microsoft.com/office/drawing/2014/main" id="{32052EF2-55E1-799B-3639-9BA9930477BD}"/>
              </a:ext>
            </a:extLst>
          </p:cNvPr>
          <p:cNvPicPr>
            <a:picLocks noChangeAspect="1"/>
          </p:cNvPicPr>
          <p:nvPr/>
        </p:nvPicPr>
        <p:blipFill>
          <a:blip r:embed="rId9"/>
          <a:stretch>
            <a:fillRect/>
          </a:stretch>
        </p:blipFill>
        <p:spPr>
          <a:xfrm>
            <a:off x="2345002" y="5157069"/>
            <a:ext cx="7565792" cy="1700931"/>
          </a:xfrm>
          <a:prstGeom prst="rect">
            <a:avLst/>
          </a:prstGeom>
        </p:spPr>
      </p:pic>
    </p:spTree>
    <p:custDataLst>
      <p:tags r:id="rId1"/>
    </p:custDataLst>
    <p:extLst>
      <p:ext uri="{BB962C8B-B14F-4D97-AF65-F5344CB8AC3E}">
        <p14:creationId xmlns:p14="http://schemas.microsoft.com/office/powerpoint/2010/main" val="2340232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p:ext uri="{E180D4A7-C9FB-4DFB-919C-405C955672EB}">
      <p14:showEvtLst xmlns:p14="http://schemas.microsoft.com/office/powerpoint/2010/main">
        <p14:playEvt time="264" objId="20"/>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a16="http://schemas.microsoft.com/office/drawing/2014/main" id="{FC10EF71-ED2F-5DFA-E2C7-894F52267A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88724" y="4903942"/>
            <a:ext cx="2374723" cy="1954058"/>
          </a:xfrm>
          <a:prstGeom prst="rect">
            <a:avLst/>
          </a:prstGeom>
        </p:spPr>
      </p:pic>
      <p:pic>
        <p:nvPicPr>
          <p:cNvPr id="3" name="Picture 2">
            <a:extLst>
              <a:ext uri="{FF2B5EF4-FFF2-40B4-BE49-F238E27FC236}">
                <a16:creationId xmlns:a16="http://schemas.microsoft.com/office/drawing/2014/main" id="{D1A2850C-689D-7918-27CB-E9D033B4BAC2}"/>
              </a:ext>
            </a:extLst>
          </p:cNvPr>
          <p:cNvPicPr>
            <a:picLocks noChangeAspect="1"/>
          </p:cNvPicPr>
          <p:nvPr/>
        </p:nvPicPr>
        <p:blipFill>
          <a:blip r:embed="rId6"/>
          <a:stretch>
            <a:fillRect/>
          </a:stretch>
        </p:blipFill>
        <p:spPr>
          <a:xfrm>
            <a:off x="3040258" y="0"/>
            <a:ext cx="6919560" cy="1176630"/>
          </a:xfrm>
          <a:prstGeom prst="rect">
            <a:avLst/>
          </a:prstGeom>
        </p:spPr>
      </p:pic>
      <p:sp>
        <p:nvSpPr>
          <p:cNvPr id="8" name="TextBox 7">
            <a:extLst>
              <a:ext uri="{FF2B5EF4-FFF2-40B4-BE49-F238E27FC236}">
                <a16:creationId xmlns:a16="http://schemas.microsoft.com/office/drawing/2014/main" id="{2FD2CFF9-4043-1ECB-519C-23A245C1ECA5}"/>
              </a:ext>
            </a:extLst>
          </p:cNvPr>
          <p:cNvSpPr txBox="1"/>
          <p:nvPr/>
        </p:nvSpPr>
        <p:spPr>
          <a:xfrm>
            <a:off x="701749" y="1711842"/>
            <a:ext cx="11089758" cy="1569660"/>
          </a:xfrm>
          <a:prstGeom prst="rect">
            <a:avLst/>
          </a:prstGeom>
          <a:noFill/>
        </p:spPr>
        <p:txBody>
          <a:bodyPr wrap="square" rtlCol="0">
            <a:spAutoFit/>
          </a:bodyPr>
          <a:lstStyle/>
          <a:p>
            <a:pPr algn="just"/>
            <a:r>
              <a:rPr lang="vi-VN" sz="3200" b="1" i="0" dirty="0">
                <a:solidFill>
                  <a:srgbClr val="7030A0"/>
                </a:solidFill>
                <a:effectLst/>
                <a:latin typeface="Calibri" panose="020F0502020204030204" pitchFamily="34" charset="0"/>
                <a:cs typeface="Calibri" panose="020F0502020204030204" pitchFamily="34" charset="0"/>
              </a:rPr>
              <a:t>Thuyền mành vạm vỡ, to lớn, giương cao cánh buồm lộng gió, lướt sóng ào ào, giống như con chim khổng lồ cất cánh tung bay đến những bến bờ xa.</a:t>
            </a:r>
            <a:endParaRPr lang="en-US" sz="3200" b="1" dirty="0">
              <a:solidFill>
                <a:srgbClr val="7030A0"/>
              </a:solidFill>
            </a:endParaRPr>
          </a:p>
        </p:txBody>
      </p:sp>
      <p:cxnSp>
        <p:nvCxnSpPr>
          <p:cNvPr id="10" name="Straight Connector 9">
            <a:extLst>
              <a:ext uri="{FF2B5EF4-FFF2-40B4-BE49-F238E27FC236}">
                <a16:creationId xmlns:a16="http://schemas.microsoft.com/office/drawing/2014/main" id="{66E8856D-2ECA-C129-3991-46DE22D35B0A}"/>
              </a:ext>
            </a:extLst>
          </p:cNvPr>
          <p:cNvCxnSpPr/>
          <p:nvPr/>
        </p:nvCxnSpPr>
        <p:spPr>
          <a:xfrm flipH="1">
            <a:off x="4635796" y="1733107"/>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59F990F-2450-C77C-F6DC-B52E4AF88A93}"/>
              </a:ext>
            </a:extLst>
          </p:cNvPr>
          <p:cNvCxnSpPr/>
          <p:nvPr/>
        </p:nvCxnSpPr>
        <p:spPr>
          <a:xfrm flipH="1">
            <a:off x="6007396" y="175437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9A5D269-2C9D-9773-D76C-F62102F33830}"/>
              </a:ext>
            </a:extLst>
          </p:cNvPr>
          <p:cNvCxnSpPr/>
          <p:nvPr/>
        </p:nvCxnSpPr>
        <p:spPr>
          <a:xfrm flipH="1">
            <a:off x="11674550" y="175437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9415292-573C-C09C-BC75-DA7E21DE76F2}"/>
              </a:ext>
            </a:extLst>
          </p:cNvPr>
          <p:cNvCxnSpPr/>
          <p:nvPr/>
        </p:nvCxnSpPr>
        <p:spPr>
          <a:xfrm flipH="1">
            <a:off x="3540643" y="225410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083150F-AE58-D5A1-6B02-F99FBA72EDE6}"/>
              </a:ext>
            </a:extLst>
          </p:cNvPr>
          <p:cNvCxnSpPr/>
          <p:nvPr/>
        </p:nvCxnSpPr>
        <p:spPr>
          <a:xfrm flipH="1">
            <a:off x="8612373" y="2200939"/>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D31E32C7-2F28-94B3-310E-F19EFBA94812}"/>
              </a:ext>
            </a:extLst>
          </p:cNvPr>
          <p:cNvGrpSpPr/>
          <p:nvPr/>
        </p:nvGrpSpPr>
        <p:grpSpPr>
          <a:xfrm>
            <a:off x="4486940" y="2806995"/>
            <a:ext cx="202018" cy="446567"/>
            <a:chOff x="4486940" y="2806995"/>
            <a:chExt cx="202018" cy="446567"/>
          </a:xfrm>
        </p:grpSpPr>
        <p:cxnSp>
          <p:nvCxnSpPr>
            <p:cNvPr id="18" name="Straight Connector 17">
              <a:extLst>
                <a:ext uri="{FF2B5EF4-FFF2-40B4-BE49-F238E27FC236}">
                  <a16:creationId xmlns:a16="http://schemas.microsoft.com/office/drawing/2014/main" id="{765D21FA-C310-62C7-E04A-DB7EBAA3B255}"/>
                </a:ext>
              </a:extLst>
            </p:cNvPr>
            <p:cNvCxnSpPr/>
            <p:nvPr/>
          </p:nvCxnSpPr>
          <p:spPr>
            <a:xfrm flipH="1">
              <a:off x="4486940"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E332E13-481F-5CA2-E433-53B7BB7D63E5}"/>
                </a:ext>
              </a:extLst>
            </p:cNvPr>
            <p:cNvCxnSpPr/>
            <p:nvPr/>
          </p:nvCxnSpPr>
          <p:spPr>
            <a:xfrm flipH="1">
              <a:off x="4582633"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AD8FB6CE-493E-DFE1-B01A-5C57DD1E58EB}"/>
              </a:ext>
            </a:extLst>
          </p:cNvPr>
          <p:cNvSpPr txBox="1"/>
          <p:nvPr/>
        </p:nvSpPr>
        <p:spPr>
          <a:xfrm>
            <a:off x="723014" y="3434317"/>
            <a:ext cx="11089758" cy="1569660"/>
          </a:xfrm>
          <a:prstGeom prst="rect">
            <a:avLst/>
          </a:prstGeom>
          <a:noFill/>
        </p:spPr>
        <p:txBody>
          <a:bodyPr wrap="square" rtlCol="0">
            <a:spAutoFit/>
          </a:bodyPr>
          <a:lstStyle/>
          <a:p>
            <a:pPr algn="just"/>
            <a:r>
              <a:rPr lang="vi-VN" sz="3200" b="1" dirty="0">
                <a:solidFill>
                  <a:srgbClr val="7030A0"/>
                </a:solidFill>
                <a:latin typeface="Calibri" panose="020F0502020204030204" pitchFamily="34" charset="0"/>
                <a:cs typeface="Calibri" panose="020F0502020204030204" pitchFamily="34" charset="0"/>
              </a:rPr>
              <a:t>Mỗi lần nghĩ vậy, đò ngang lại cảm thấy đôi bờ của mình quá chật hẹp, muốn vứt bỏ tất cả để được đến một nơi nào đó mới và rộng lớn hơn.</a:t>
            </a:r>
          </a:p>
        </p:txBody>
      </p:sp>
      <p:cxnSp>
        <p:nvCxnSpPr>
          <p:cNvPr id="22" name="Straight Connector 21">
            <a:extLst>
              <a:ext uri="{FF2B5EF4-FFF2-40B4-BE49-F238E27FC236}">
                <a16:creationId xmlns:a16="http://schemas.microsoft.com/office/drawing/2014/main" id="{CAAC5EFD-E1DD-E4BD-12A5-5BF11B05B9A3}"/>
              </a:ext>
            </a:extLst>
          </p:cNvPr>
          <p:cNvCxnSpPr/>
          <p:nvPr/>
        </p:nvCxnSpPr>
        <p:spPr>
          <a:xfrm flipH="1">
            <a:off x="3838354" y="35087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B8FFCD1-076F-14C7-970D-FACFE52CC8D3}"/>
              </a:ext>
            </a:extLst>
          </p:cNvPr>
          <p:cNvCxnSpPr/>
          <p:nvPr/>
        </p:nvCxnSpPr>
        <p:spPr>
          <a:xfrm flipH="1">
            <a:off x="2339163" y="39659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1402DA4-A832-9B6C-F99F-0ED83772F5A2}"/>
              </a:ext>
            </a:extLst>
          </p:cNvPr>
          <p:cNvCxnSpPr/>
          <p:nvPr/>
        </p:nvCxnSpPr>
        <p:spPr>
          <a:xfrm flipH="1">
            <a:off x="5794744" y="3987210"/>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E500133-CED0-DD96-978C-BA1F278F24CB}"/>
              </a:ext>
            </a:extLst>
          </p:cNvPr>
          <p:cNvCxnSpPr/>
          <p:nvPr/>
        </p:nvCxnSpPr>
        <p:spPr>
          <a:xfrm flipH="1">
            <a:off x="11706447" y="39659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929D0926-59A9-37C8-A95C-A55CDB6E7412}"/>
              </a:ext>
            </a:extLst>
          </p:cNvPr>
          <p:cNvGrpSpPr/>
          <p:nvPr/>
        </p:nvGrpSpPr>
        <p:grpSpPr>
          <a:xfrm>
            <a:off x="3604437" y="4476306"/>
            <a:ext cx="202018" cy="446567"/>
            <a:chOff x="4486940" y="2806995"/>
            <a:chExt cx="202018" cy="446567"/>
          </a:xfrm>
        </p:grpSpPr>
        <p:cxnSp>
          <p:nvCxnSpPr>
            <p:cNvPr id="27" name="Straight Connector 26">
              <a:extLst>
                <a:ext uri="{FF2B5EF4-FFF2-40B4-BE49-F238E27FC236}">
                  <a16:creationId xmlns:a16="http://schemas.microsoft.com/office/drawing/2014/main" id="{F6B82CD5-9D3B-0E0D-7678-44BA57A62E29}"/>
                </a:ext>
              </a:extLst>
            </p:cNvPr>
            <p:cNvCxnSpPr/>
            <p:nvPr/>
          </p:nvCxnSpPr>
          <p:spPr>
            <a:xfrm flipH="1">
              <a:off x="4486940"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191D7C-09E2-1185-0E23-218B594FDA7D}"/>
                </a:ext>
              </a:extLst>
            </p:cNvPr>
            <p:cNvCxnSpPr/>
            <p:nvPr/>
          </p:nvCxnSpPr>
          <p:spPr>
            <a:xfrm flipH="1">
              <a:off x="4582633"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8437418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par>
                                <p:cTn id="27" presetID="22" presetClass="entr" presetSubtype="4"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par>
                                <p:cTn id="30" presetID="22" presetClass="entr" presetSubtype="4"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par>
                                <p:cTn id="33" presetID="2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down)">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down)">
                                      <p:cBhvr>
                                        <p:cTn id="45" dur="500"/>
                                        <p:tgtEl>
                                          <p:spTgt spid="22"/>
                                        </p:tgtEl>
                                      </p:cBhvr>
                                    </p:animEffect>
                                  </p:childTnLst>
                                </p:cTn>
                              </p:par>
                              <p:par>
                                <p:cTn id="46" presetID="22" presetClass="entr" presetSubtype="4"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down)">
                                      <p:cBhvr>
                                        <p:cTn id="48" dur="500"/>
                                        <p:tgtEl>
                                          <p:spTgt spid="23"/>
                                        </p:tgtEl>
                                      </p:cBhvr>
                                    </p:animEffect>
                                  </p:childTnLst>
                                </p:cTn>
                              </p:par>
                              <p:par>
                                <p:cTn id="49" presetID="22" presetClass="entr" presetSubtype="4"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par>
                                <p:cTn id="52" presetID="22" presetClass="entr" presetSubtype="4"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500"/>
                                        <p:tgtEl>
                                          <p:spTgt spid="25"/>
                                        </p:tgtEl>
                                      </p:cBhvr>
                                    </p:animEffect>
                                  </p:childTnLst>
                                </p:cTn>
                              </p:par>
                              <p:par>
                                <p:cTn id="55" presetID="22" presetClass="entr" presetSubtype="4"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down)">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extLst>
    <p:ext uri="{E180D4A7-C9FB-4DFB-919C-405C955672EB}">
      <p14:showEvtLst xmlns:p14="http://schemas.microsoft.com/office/powerpoint/2010/main">
        <p14:playEvt time="264" objId="20"/>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Rounded Corners 4">
            <a:extLst>
              <a:ext uri="{FF2B5EF4-FFF2-40B4-BE49-F238E27FC236}">
                <a16:creationId xmlns:a16="http://schemas.microsoft.com/office/drawing/2014/main" id="{E5B3886C-4F4A-41D7-7305-3D649904AF19}"/>
              </a:ext>
            </a:extLst>
          </p:cNvPr>
          <p:cNvSpPr/>
          <p:nvPr/>
        </p:nvSpPr>
        <p:spPr>
          <a:xfrm>
            <a:off x="3434317" y="468178"/>
            <a:ext cx="4880344" cy="1190501"/>
          </a:xfrm>
          <a:custGeom>
            <a:avLst/>
            <a:gdLst>
              <a:gd name="connsiteX0" fmla="*/ 0 w 4880344"/>
              <a:gd name="connsiteY0" fmla="*/ 198421 h 1190501"/>
              <a:gd name="connsiteX1" fmla="*/ 198421 w 4880344"/>
              <a:gd name="connsiteY1" fmla="*/ 0 h 1190501"/>
              <a:gd name="connsiteX2" fmla="*/ 704416 w 4880344"/>
              <a:gd name="connsiteY2" fmla="*/ 0 h 1190501"/>
              <a:gd name="connsiteX3" fmla="*/ 1210411 w 4880344"/>
              <a:gd name="connsiteY3" fmla="*/ 0 h 1190501"/>
              <a:gd name="connsiteX4" fmla="*/ 1716407 w 4880344"/>
              <a:gd name="connsiteY4" fmla="*/ 0 h 1190501"/>
              <a:gd name="connsiteX5" fmla="*/ 2222402 w 4880344"/>
              <a:gd name="connsiteY5" fmla="*/ 0 h 1190501"/>
              <a:gd name="connsiteX6" fmla="*/ 2818067 w 4880344"/>
              <a:gd name="connsiteY6" fmla="*/ 0 h 1190501"/>
              <a:gd name="connsiteX7" fmla="*/ 3458567 w 4880344"/>
              <a:gd name="connsiteY7" fmla="*/ 0 h 1190501"/>
              <a:gd name="connsiteX8" fmla="*/ 4681923 w 4880344"/>
              <a:gd name="connsiteY8" fmla="*/ 0 h 1190501"/>
              <a:gd name="connsiteX9" fmla="*/ 4880344 w 4880344"/>
              <a:gd name="connsiteY9" fmla="*/ 198421 h 1190501"/>
              <a:gd name="connsiteX10" fmla="*/ 4880344 w 4880344"/>
              <a:gd name="connsiteY10" fmla="*/ 603187 h 1190501"/>
              <a:gd name="connsiteX11" fmla="*/ 4880344 w 4880344"/>
              <a:gd name="connsiteY11" fmla="*/ 992080 h 1190501"/>
              <a:gd name="connsiteX12" fmla="*/ 4681923 w 4880344"/>
              <a:gd name="connsiteY12" fmla="*/ 1190501 h 1190501"/>
              <a:gd name="connsiteX13" fmla="*/ 3996588 w 4880344"/>
              <a:gd name="connsiteY13" fmla="*/ 1190501 h 1190501"/>
              <a:gd name="connsiteX14" fmla="*/ 3266417 w 4880344"/>
              <a:gd name="connsiteY14" fmla="*/ 1190501 h 1190501"/>
              <a:gd name="connsiteX15" fmla="*/ 2670752 w 4880344"/>
              <a:gd name="connsiteY15" fmla="*/ 1190501 h 1190501"/>
              <a:gd name="connsiteX16" fmla="*/ 1985417 w 4880344"/>
              <a:gd name="connsiteY16" fmla="*/ 1190501 h 1190501"/>
              <a:gd name="connsiteX17" fmla="*/ 1389752 w 4880344"/>
              <a:gd name="connsiteY17" fmla="*/ 1190501 h 1190501"/>
              <a:gd name="connsiteX18" fmla="*/ 198421 w 4880344"/>
              <a:gd name="connsiteY18" fmla="*/ 1190501 h 1190501"/>
              <a:gd name="connsiteX19" fmla="*/ 0 w 4880344"/>
              <a:gd name="connsiteY19" fmla="*/ 992080 h 1190501"/>
              <a:gd name="connsiteX20" fmla="*/ 0 w 4880344"/>
              <a:gd name="connsiteY20" fmla="*/ 603187 h 1190501"/>
              <a:gd name="connsiteX21" fmla="*/ 0 w 4880344"/>
              <a:gd name="connsiteY21" fmla="*/ 198421 h 1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80344" h="1190501" fill="none" extrusionOk="0">
                <a:moveTo>
                  <a:pt x="0" y="198421"/>
                </a:moveTo>
                <a:cubicBezTo>
                  <a:pt x="6467" y="77628"/>
                  <a:pt x="90261" y="10856"/>
                  <a:pt x="198421" y="0"/>
                </a:cubicBezTo>
                <a:cubicBezTo>
                  <a:pt x="412883" y="-22224"/>
                  <a:pt x="511647" y="-14330"/>
                  <a:pt x="704416" y="0"/>
                </a:cubicBezTo>
                <a:cubicBezTo>
                  <a:pt x="897186" y="14330"/>
                  <a:pt x="1089363" y="17418"/>
                  <a:pt x="1210411" y="0"/>
                </a:cubicBezTo>
                <a:cubicBezTo>
                  <a:pt x="1331459" y="-17418"/>
                  <a:pt x="1505500" y="-14746"/>
                  <a:pt x="1716407" y="0"/>
                </a:cubicBezTo>
                <a:cubicBezTo>
                  <a:pt x="1927314" y="14746"/>
                  <a:pt x="2054743" y="-23904"/>
                  <a:pt x="2222402" y="0"/>
                </a:cubicBezTo>
                <a:cubicBezTo>
                  <a:pt x="2390061" y="23904"/>
                  <a:pt x="2523935" y="-10041"/>
                  <a:pt x="2818067" y="0"/>
                </a:cubicBezTo>
                <a:cubicBezTo>
                  <a:pt x="3112199" y="10041"/>
                  <a:pt x="3219922" y="-3883"/>
                  <a:pt x="3458567" y="0"/>
                </a:cubicBezTo>
                <a:cubicBezTo>
                  <a:pt x="3697212" y="3883"/>
                  <a:pt x="4219278" y="-33606"/>
                  <a:pt x="4681923" y="0"/>
                </a:cubicBezTo>
                <a:cubicBezTo>
                  <a:pt x="4799798" y="-26012"/>
                  <a:pt x="4860952" y="92059"/>
                  <a:pt x="4880344" y="198421"/>
                </a:cubicBezTo>
                <a:cubicBezTo>
                  <a:pt x="4866689" y="367029"/>
                  <a:pt x="4862814" y="517248"/>
                  <a:pt x="4880344" y="603187"/>
                </a:cubicBezTo>
                <a:cubicBezTo>
                  <a:pt x="4897874" y="689126"/>
                  <a:pt x="4894661" y="880760"/>
                  <a:pt x="4880344" y="992080"/>
                </a:cubicBezTo>
                <a:cubicBezTo>
                  <a:pt x="4898310" y="1091448"/>
                  <a:pt x="4813073" y="1206335"/>
                  <a:pt x="4681923" y="1190501"/>
                </a:cubicBezTo>
                <a:cubicBezTo>
                  <a:pt x="4355973" y="1201140"/>
                  <a:pt x="4226544" y="1166845"/>
                  <a:pt x="3996588" y="1190501"/>
                </a:cubicBezTo>
                <a:cubicBezTo>
                  <a:pt x="3766632" y="1214157"/>
                  <a:pt x="3535194" y="1193578"/>
                  <a:pt x="3266417" y="1190501"/>
                </a:cubicBezTo>
                <a:cubicBezTo>
                  <a:pt x="2997640" y="1187424"/>
                  <a:pt x="2885027" y="1208205"/>
                  <a:pt x="2670752" y="1190501"/>
                </a:cubicBezTo>
                <a:cubicBezTo>
                  <a:pt x="2456477" y="1172797"/>
                  <a:pt x="2246406" y="1187848"/>
                  <a:pt x="1985417" y="1190501"/>
                </a:cubicBezTo>
                <a:cubicBezTo>
                  <a:pt x="1724428" y="1193154"/>
                  <a:pt x="1687456" y="1161183"/>
                  <a:pt x="1389752" y="1190501"/>
                </a:cubicBezTo>
                <a:cubicBezTo>
                  <a:pt x="1092049" y="1219819"/>
                  <a:pt x="497913" y="1192297"/>
                  <a:pt x="198421" y="1190501"/>
                </a:cubicBezTo>
                <a:cubicBezTo>
                  <a:pt x="88592" y="1186678"/>
                  <a:pt x="-9543" y="1097495"/>
                  <a:pt x="0" y="992080"/>
                </a:cubicBezTo>
                <a:cubicBezTo>
                  <a:pt x="10427" y="912545"/>
                  <a:pt x="18094" y="701359"/>
                  <a:pt x="0" y="603187"/>
                </a:cubicBezTo>
                <a:cubicBezTo>
                  <a:pt x="-18094" y="505015"/>
                  <a:pt x="-1082" y="351768"/>
                  <a:pt x="0" y="198421"/>
                </a:cubicBezTo>
                <a:close/>
              </a:path>
              <a:path w="4880344" h="1190501" stroke="0" extrusionOk="0">
                <a:moveTo>
                  <a:pt x="0" y="198421"/>
                </a:moveTo>
                <a:cubicBezTo>
                  <a:pt x="-23470" y="78662"/>
                  <a:pt x="89289" y="11602"/>
                  <a:pt x="198421" y="0"/>
                </a:cubicBezTo>
                <a:cubicBezTo>
                  <a:pt x="490923" y="21525"/>
                  <a:pt x="612827" y="26648"/>
                  <a:pt x="794086" y="0"/>
                </a:cubicBezTo>
                <a:cubicBezTo>
                  <a:pt x="975345" y="-26648"/>
                  <a:pt x="1329896" y="-19462"/>
                  <a:pt x="1479422" y="0"/>
                </a:cubicBezTo>
                <a:cubicBezTo>
                  <a:pt x="1628948" y="19462"/>
                  <a:pt x="1839747" y="15848"/>
                  <a:pt x="1985417" y="0"/>
                </a:cubicBezTo>
                <a:cubicBezTo>
                  <a:pt x="2131088" y="-15848"/>
                  <a:pt x="2366047" y="9449"/>
                  <a:pt x="2670752" y="0"/>
                </a:cubicBezTo>
                <a:cubicBezTo>
                  <a:pt x="2975457" y="-9449"/>
                  <a:pt x="2945302" y="18056"/>
                  <a:pt x="3176747" y="0"/>
                </a:cubicBezTo>
                <a:cubicBezTo>
                  <a:pt x="3408192" y="-18056"/>
                  <a:pt x="3556727" y="23415"/>
                  <a:pt x="3862083" y="0"/>
                </a:cubicBezTo>
                <a:cubicBezTo>
                  <a:pt x="4167439" y="-23415"/>
                  <a:pt x="4304312" y="32288"/>
                  <a:pt x="4681923" y="0"/>
                </a:cubicBezTo>
                <a:cubicBezTo>
                  <a:pt x="4780592" y="18979"/>
                  <a:pt x="4900447" y="75969"/>
                  <a:pt x="4880344" y="198421"/>
                </a:cubicBezTo>
                <a:cubicBezTo>
                  <a:pt x="4896048" y="344596"/>
                  <a:pt x="4891731" y="444540"/>
                  <a:pt x="4880344" y="595251"/>
                </a:cubicBezTo>
                <a:cubicBezTo>
                  <a:pt x="4868958" y="745962"/>
                  <a:pt x="4873336" y="833070"/>
                  <a:pt x="4880344" y="992080"/>
                </a:cubicBezTo>
                <a:cubicBezTo>
                  <a:pt x="4888874" y="1108431"/>
                  <a:pt x="4807786" y="1185755"/>
                  <a:pt x="4681923" y="1190501"/>
                </a:cubicBezTo>
                <a:cubicBezTo>
                  <a:pt x="4526829" y="1189110"/>
                  <a:pt x="4250448" y="1182758"/>
                  <a:pt x="3996588" y="1190501"/>
                </a:cubicBezTo>
                <a:cubicBezTo>
                  <a:pt x="3742729" y="1198244"/>
                  <a:pt x="3654424" y="1169137"/>
                  <a:pt x="3445757" y="1190501"/>
                </a:cubicBezTo>
                <a:cubicBezTo>
                  <a:pt x="3237090" y="1211865"/>
                  <a:pt x="3084674" y="1210486"/>
                  <a:pt x="2760422" y="1190501"/>
                </a:cubicBezTo>
                <a:cubicBezTo>
                  <a:pt x="2436170" y="1170516"/>
                  <a:pt x="2465227" y="1178887"/>
                  <a:pt x="2209592" y="1190501"/>
                </a:cubicBezTo>
                <a:cubicBezTo>
                  <a:pt x="1953957" y="1202116"/>
                  <a:pt x="1769914" y="1215059"/>
                  <a:pt x="1613927" y="1190501"/>
                </a:cubicBezTo>
                <a:cubicBezTo>
                  <a:pt x="1457940" y="1165943"/>
                  <a:pt x="1181298" y="1209979"/>
                  <a:pt x="1018261" y="1190501"/>
                </a:cubicBezTo>
                <a:cubicBezTo>
                  <a:pt x="855224" y="1171023"/>
                  <a:pt x="544846" y="1158081"/>
                  <a:pt x="198421" y="1190501"/>
                </a:cubicBezTo>
                <a:cubicBezTo>
                  <a:pt x="92057" y="1209019"/>
                  <a:pt x="20044" y="1099816"/>
                  <a:pt x="0" y="992080"/>
                </a:cubicBezTo>
                <a:cubicBezTo>
                  <a:pt x="-1987" y="809946"/>
                  <a:pt x="5646" y="721089"/>
                  <a:pt x="0" y="595251"/>
                </a:cubicBezTo>
                <a:cubicBezTo>
                  <a:pt x="-5646" y="469413"/>
                  <a:pt x="-11238" y="384052"/>
                  <a:pt x="0" y="19842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400" b="1" dirty="0">
                <a:solidFill>
                  <a:prstClr val="black"/>
                </a:solidFill>
                <a:latin typeface="Calibri" panose="020F0502020204030204"/>
              </a:rPr>
              <a:t>3 </a:t>
            </a:r>
            <a:r>
              <a:rPr lang="en-US" sz="4400" b="1" dirty="0" err="1">
                <a:solidFill>
                  <a:prstClr val="black"/>
                </a:solidFill>
                <a:latin typeface="Calibri" panose="020F0502020204030204"/>
              </a:rPr>
              <a:t>học</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sinh</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đọc</a:t>
            </a:r>
            <a:endParaRPr lang="en-US" sz="4400" b="1" i="1" dirty="0">
              <a:solidFill>
                <a:prstClr val="black"/>
              </a:solidFill>
              <a:latin typeface="Calibri" panose="020F0502020204030204"/>
            </a:endParaRPr>
          </a:p>
        </p:txBody>
      </p:sp>
      <p:cxnSp>
        <p:nvCxnSpPr>
          <p:cNvPr id="6" name="Straight Arrow Connector 5">
            <a:extLst>
              <a:ext uri="{FF2B5EF4-FFF2-40B4-BE49-F238E27FC236}">
                <a16:creationId xmlns:a16="http://schemas.microsoft.com/office/drawing/2014/main" id="{FDDAA720-5E8A-3DB3-A23D-0DCF6CF0ADD0}"/>
              </a:ext>
            </a:extLst>
          </p:cNvPr>
          <p:cNvCxnSpPr>
            <a:stCxn id="5" idx="2"/>
          </p:cNvCxnSpPr>
          <p:nvPr/>
        </p:nvCxnSpPr>
        <p:spPr>
          <a:xfrm flipH="1">
            <a:off x="2838892" y="1658679"/>
            <a:ext cx="3035597" cy="85060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descr="A picture containing toy, doll, vector graphics&#10;&#10;Description automatically generated">
            <a:extLst>
              <a:ext uri="{FF2B5EF4-FFF2-40B4-BE49-F238E27FC236}">
                <a16:creationId xmlns:a16="http://schemas.microsoft.com/office/drawing/2014/main" id="{4D1852CD-3FFB-CAE9-A01E-598A58283B4E}"/>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76" b="91842" l="9401" r="89944">
                        <a14:foregroundMark x1="33049" y1="70961" x2="40124" y2="73869"/>
                        <a14:foregroundMark x1="40124" y1="73869" x2="40124" y2="74071"/>
                        <a14:foregroundMark x1="54209" y1="85460" x2="59286" y2="91519"/>
                        <a14:foregroundMark x1="59286" y1="91519" x2="61284" y2="91842"/>
                        <a14:foregroundMark x1="57976" y1="27504" x2="56535" y2="35743"/>
                        <a14:foregroundMark x1="56535" y1="35743" x2="50442" y2="36187"/>
                        <a14:foregroundMark x1="50442" y1="36187" x2="50442" y2="27868"/>
                        <a14:foregroundMark x1="50442" y1="27868" x2="50606" y2="27868"/>
                        <a14:foregroundMark x1="34327" y1="76010" x2="34327" y2="76010"/>
                        <a14:foregroundMark x1="9401" y1="29039" x2="9401" y2="29039"/>
                        <a14:foregroundMark x1="30560" y1="34249" x2="30560" y2="34249"/>
                        <a14:foregroundMark x1="81788" y1="35824" x2="81788" y2="35824"/>
                        <a14:foregroundMark x1="84933" y1="32916" x2="84933" y2="32916"/>
                        <a14:foregroundMark x1="52014" y1="44709" x2="56404" y2="68457"/>
                        <a14:foregroundMark x1="59876" y1="52625" x2="61579" y2="55695"/>
                        <a14:foregroundMark x1="41533" y1="51252" x2="41533" y2="51252"/>
                        <a14:foregroundMark x1="43400" y1="21527" x2="38388" y2="29039"/>
                      </a14:backgroundRemoval>
                    </a14:imgEffect>
                  </a14:imgLayer>
                </a14:imgProps>
              </a:ext>
              <a:ext uri="{28A0092B-C50C-407E-A947-70E740481C1C}">
                <a14:useLocalDpi xmlns:a14="http://schemas.microsoft.com/office/drawing/2010/main" val="0"/>
              </a:ext>
            </a:extLst>
          </a:blip>
          <a:stretch>
            <a:fillRect/>
          </a:stretch>
        </p:blipFill>
        <p:spPr>
          <a:xfrm flipH="1">
            <a:off x="435935" y="1672190"/>
            <a:ext cx="3838353" cy="3543829"/>
          </a:xfrm>
          <a:prstGeom prst="rect">
            <a:avLst/>
          </a:prstGeom>
        </p:spPr>
      </p:pic>
      <p:sp>
        <p:nvSpPr>
          <p:cNvPr id="9" name="TextBox 8">
            <a:extLst>
              <a:ext uri="{FF2B5EF4-FFF2-40B4-BE49-F238E27FC236}">
                <a16:creationId xmlns:a16="http://schemas.microsoft.com/office/drawing/2014/main" id="{B7759484-482A-D2C7-E175-9874A43280B5}"/>
              </a:ext>
            </a:extLst>
          </p:cNvPr>
          <p:cNvSpPr txBox="1"/>
          <p:nvPr/>
        </p:nvSpPr>
        <p:spPr>
          <a:xfrm>
            <a:off x="754912" y="5029201"/>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người</a:t>
            </a:r>
            <a:r>
              <a:rPr lang="en-US" sz="2800" b="1" dirty="0">
                <a:solidFill>
                  <a:srgbClr val="FF0000"/>
                </a:solidFill>
              </a:rPr>
              <a:t> </a:t>
            </a:r>
            <a:r>
              <a:rPr lang="en-US" sz="2800" b="1" dirty="0" err="1">
                <a:solidFill>
                  <a:srgbClr val="FF0000"/>
                </a:solidFill>
              </a:rPr>
              <a:t>dẫn</a:t>
            </a:r>
            <a:r>
              <a:rPr lang="en-US" sz="2800" b="1" dirty="0">
                <a:solidFill>
                  <a:srgbClr val="FF0000"/>
                </a:solidFill>
              </a:rPr>
              <a:t> </a:t>
            </a:r>
            <a:r>
              <a:rPr lang="en-US" sz="2800" b="1" dirty="0" err="1">
                <a:solidFill>
                  <a:srgbClr val="FF0000"/>
                </a:solidFill>
              </a:rPr>
              <a:t>chuyện</a:t>
            </a:r>
            <a:endParaRPr lang="en-US" sz="2800" b="1" dirty="0">
              <a:solidFill>
                <a:srgbClr val="FF0000"/>
              </a:solidFill>
            </a:endParaRPr>
          </a:p>
        </p:txBody>
      </p:sp>
      <p:cxnSp>
        <p:nvCxnSpPr>
          <p:cNvPr id="13" name="Straight Arrow Connector 12">
            <a:extLst>
              <a:ext uri="{FF2B5EF4-FFF2-40B4-BE49-F238E27FC236}">
                <a16:creationId xmlns:a16="http://schemas.microsoft.com/office/drawing/2014/main" id="{8C9C4DE7-4A44-5AA6-49E1-FD6995D38017}"/>
              </a:ext>
            </a:extLst>
          </p:cNvPr>
          <p:cNvCxnSpPr>
            <a:cxnSpLocks/>
          </p:cNvCxnSpPr>
          <p:nvPr/>
        </p:nvCxnSpPr>
        <p:spPr>
          <a:xfrm>
            <a:off x="5901069" y="1658680"/>
            <a:ext cx="0" cy="140349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descr="A close-up of a barrel&#10;&#10;Description automatically generated">
            <a:extLst>
              <a:ext uri="{FF2B5EF4-FFF2-40B4-BE49-F238E27FC236}">
                <a16:creationId xmlns:a16="http://schemas.microsoft.com/office/drawing/2014/main" id="{C9683655-4DAA-6483-AD42-9C0F24105D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6820" y="3104707"/>
            <a:ext cx="2818540" cy="935886"/>
          </a:xfrm>
          <a:prstGeom prst="rect">
            <a:avLst/>
          </a:prstGeom>
        </p:spPr>
      </p:pic>
      <p:sp>
        <p:nvSpPr>
          <p:cNvPr id="33" name="TextBox 32">
            <a:extLst>
              <a:ext uri="{FF2B5EF4-FFF2-40B4-BE49-F238E27FC236}">
                <a16:creationId xmlns:a16="http://schemas.microsoft.com/office/drawing/2014/main" id="{A1D706FD-924A-4E8E-B382-909FFD8B4DFC}"/>
              </a:ext>
            </a:extLst>
          </p:cNvPr>
          <p:cNvSpPr txBox="1"/>
          <p:nvPr/>
        </p:nvSpPr>
        <p:spPr>
          <a:xfrm>
            <a:off x="4976037" y="4093537"/>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thuyền</a:t>
            </a:r>
            <a:r>
              <a:rPr lang="en-US" sz="2800" b="1" dirty="0">
                <a:solidFill>
                  <a:srgbClr val="FF0000"/>
                </a:solidFill>
              </a:rPr>
              <a:t> </a:t>
            </a:r>
            <a:r>
              <a:rPr lang="en-US" sz="2800" b="1" dirty="0" err="1">
                <a:solidFill>
                  <a:srgbClr val="FF0000"/>
                </a:solidFill>
              </a:rPr>
              <a:t>mành</a:t>
            </a:r>
            <a:endParaRPr lang="en-US" sz="2800" b="1" dirty="0">
              <a:solidFill>
                <a:srgbClr val="FF0000"/>
              </a:solidFill>
            </a:endParaRPr>
          </a:p>
        </p:txBody>
      </p:sp>
      <p:cxnSp>
        <p:nvCxnSpPr>
          <p:cNvPr id="35" name="Straight Arrow Connector 34">
            <a:extLst>
              <a:ext uri="{FF2B5EF4-FFF2-40B4-BE49-F238E27FC236}">
                <a16:creationId xmlns:a16="http://schemas.microsoft.com/office/drawing/2014/main" id="{4F593E0C-9C69-0C8A-0A35-011D109F7FED}"/>
              </a:ext>
            </a:extLst>
          </p:cNvPr>
          <p:cNvCxnSpPr>
            <a:cxnSpLocks/>
          </p:cNvCxnSpPr>
          <p:nvPr/>
        </p:nvCxnSpPr>
        <p:spPr>
          <a:xfrm>
            <a:off x="5911702" y="1658679"/>
            <a:ext cx="2966484" cy="79744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9" name="Picture 38" descr="A close-up of a boat&#10;&#10;Description automatically generated with low confidence">
            <a:extLst>
              <a:ext uri="{FF2B5EF4-FFF2-40B4-BE49-F238E27FC236}">
                <a16:creationId xmlns:a16="http://schemas.microsoft.com/office/drawing/2014/main" id="{2E8D2CE1-29BC-FAC7-C344-F62CE52B13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17852" y="2390674"/>
            <a:ext cx="2366551" cy="1804010"/>
          </a:xfrm>
          <a:prstGeom prst="rect">
            <a:avLst/>
          </a:prstGeom>
        </p:spPr>
      </p:pic>
      <p:sp>
        <p:nvSpPr>
          <p:cNvPr id="40" name="TextBox 39">
            <a:extLst>
              <a:ext uri="{FF2B5EF4-FFF2-40B4-BE49-F238E27FC236}">
                <a16:creationId xmlns:a16="http://schemas.microsoft.com/office/drawing/2014/main" id="{546FDFBF-039B-3C0B-4414-B6C873DB8311}"/>
              </a:ext>
            </a:extLst>
          </p:cNvPr>
          <p:cNvSpPr txBox="1"/>
          <p:nvPr/>
        </p:nvSpPr>
        <p:spPr>
          <a:xfrm>
            <a:off x="8761228" y="4253026"/>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đò</a:t>
            </a:r>
            <a:r>
              <a:rPr lang="en-US" sz="2800" b="1" dirty="0">
                <a:solidFill>
                  <a:srgbClr val="FF0000"/>
                </a:solidFill>
              </a:rPr>
              <a:t> </a:t>
            </a:r>
            <a:r>
              <a:rPr lang="en-US" sz="2800" b="1" dirty="0" err="1">
                <a:solidFill>
                  <a:srgbClr val="FF0000"/>
                </a:solidFill>
              </a:rPr>
              <a:t>ngang</a:t>
            </a:r>
            <a:endParaRPr lang="en-US" sz="2800" b="1" dirty="0">
              <a:solidFill>
                <a:srgbClr val="FF0000"/>
              </a:solidFill>
            </a:endParaRPr>
          </a:p>
        </p:txBody>
      </p:sp>
    </p:spTree>
    <p:custDataLst>
      <p:tags r:id="rId1"/>
    </p:custDataLst>
    <p:extLst>
      <p:ext uri="{BB962C8B-B14F-4D97-AF65-F5344CB8AC3E}">
        <p14:creationId xmlns:p14="http://schemas.microsoft.com/office/powerpoint/2010/main" val="35566151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up)">
                                      <p:cBhvr>
                                        <p:cTn id="25" dur="500"/>
                                        <p:tgtEl>
                                          <p:spTgt spid="32"/>
                                        </p:tgtEl>
                                      </p:cBhvr>
                                    </p:animEffect>
                                  </p:childTnLst>
                                </p:cTn>
                              </p:par>
                              <p:par>
                                <p:cTn id="26" presetID="22" presetClass="entr" presetSubtype="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up)">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up)">
                                      <p:cBhvr>
                                        <p:cTn id="36" dur="500"/>
                                        <p:tgtEl>
                                          <p:spTgt spid="40"/>
                                        </p:tgtEl>
                                      </p:cBhvr>
                                    </p:animEffect>
                                  </p:childTnLst>
                                </p:cTn>
                              </p:par>
                              <p:par>
                                <p:cTn id="37" presetID="22" presetClass="entr" presetSubtype="1"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up)">
                                      <p:cBhvr>
                                        <p:cTn id="39" dur="500"/>
                                        <p:tgtEl>
                                          <p:spTgt spid="39"/>
                                        </p:tgtEl>
                                      </p:cBhvr>
                                    </p:animEffect>
                                  </p:childTnLst>
                                </p:cTn>
                              </p:par>
                              <p:par>
                                <p:cTn id="40" presetID="22" presetClass="entr" presetSubtype="1"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up)">
                                      <p:cBhvr>
                                        <p:cTn id="4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33" grpId="0"/>
      <p:bldP spid="40" grpId="0"/>
    </p:bldLst>
  </p:timing>
  <p:extLst>
    <p:ext uri="{E180D4A7-C9FB-4DFB-919C-405C955672EB}">
      <p14:showEvtLst xmlns:p14="http://schemas.microsoft.com/office/powerpoint/2010/main">
        <p14:playEvt time="264" objId="20"/>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53073F8-8690-E671-8CBE-C103C98B5F24}"/>
              </a:ext>
            </a:extLst>
          </p:cNvPr>
          <p:cNvGrpSpPr/>
          <p:nvPr/>
        </p:nvGrpSpPr>
        <p:grpSpPr>
          <a:xfrm>
            <a:off x="284306" y="395673"/>
            <a:ext cx="5798127" cy="3135379"/>
            <a:chOff x="457200" y="1176848"/>
            <a:chExt cx="5798127" cy="3135379"/>
          </a:xfrm>
        </p:grpSpPr>
        <p:grpSp>
          <p:nvGrpSpPr>
            <p:cNvPr id="5" name="Group 4">
              <a:extLst>
                <a:ext uri="{FF2B5EF4-FFF2-40B4-BE49-F238E27FC236}">
                  <a16:creationId xmlns:a16="http://schemas.microsoft.com/office/drawing/2014/main" id="{4B830D61-15EF-DFF6-BAF3-0856FC8C2B56}"/>
                </a:ext>
              </a:extLst>
            </p:cNvPr>
            <p:cNvGrpSpPr/>
            <p:nvPr/>
          </p:nvGrpSpPr>
          <p:grpSpPr>
            <a:xfrm>
              <a:off x="457200" y="1922318"/>
              <a:ext cx="5798127" cy="2389909"/>
              <a:chOff x="602672" y="2483427"/>
              <a:chExt cx="5922819" cy="2389909"/>
            </a:xfrm>
            <a:solidFill>
              <a:srgbClr val="FFFFCC"/>
            </a:solidFill>
          </p:grpSpPr>
          <p:sp>
            <p:nvSpPr>
              <p:cNvPr id="7" name="Rectangle: Rounded Corners 6">
                <a:extLst>
                  <a:ext uri="{FF2B5EF4-FFF2-40B4-BE49-F238E27FC236}">
                    <a16:creationId xmlns:a16="http://schemas.microsoft.com/office/drawing/2014/main"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Phân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theo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đoạn</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Tất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cả</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thành</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viên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đều</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Giải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nghĩa</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từ</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cùng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nhau</a:t>
                </a:r>
                <a:r>
                  <a:rPr lang="en-US" sz="3200" dirty="0">
                    <a:solidFill>
                      <a:prstClr val="black"/>
                    </a:solidFill>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id="{5D32D673-54A4-2A0E-5625-83CD93CC92D4}"/>
                  </a:ext>
                </a:extLst>
              </p:cNvPr>
              <p:cNvPicPr>
                <a:picLocks noChangeAspect="1"/>
              </p:cNvPicPr>
              <p:nvPr/>
            </p:nvPicPr>
            <p:blipFill>
              <a:blip r:embed="rId3"/>
              <a:stretch>
                <a:fillRect/>
              </a:stretch>
            </p:blipFill>
            <p:spPr>
              <a:xfrm flipH="1">
                <a:off x="907221" y="2770898"/>
                <a:ext cx="609091" cy="609091"/>
              </a:xfrm>
              <a:prstGeom prst="rect">
                <a:avLst/>
              </a:prstGeom>
              <a:grpFill/>
              <a:ln>
                <a:noFill/>
              </a:ln>
            </p:spPr>
          </p:pic>
          <p:pic>
            <p:nvPicPr>
              <p:cNvPr id="9" name="Picture 8">
                <a:extLst>
                  <a:ext uri="{FF2B5EF4-FFF2-40B4-BE49-F238E27FC236}">
                    <a16:creationId xmlns:a16="http://schemas.microsoft.com/office/drawing/2014/main" id="{C55963B8-998F-FB1D-F39E-5C4873BE3A89}"/>
                  </a:ext>
                </a:extLst>
              </p:cNvPr>
              <p:cNvPicPr>
                <a:picLocks noChangeAspect="1"/>
              </p:cNvPicPr>
              <p:nvPr/>
            </p:nvPicPr>
            <p:blipFill>
              <a:blip r:embed="rId3"/>
              <a:stretch>
                <a:fillRect/>
              </a:stretch>
            </p:blipFill>
            <p:spPr>
              <a:xfrm flipH="1">
                <a:off x="907221" y="3268339"/>
                <a:ext cx="609091" cy="609091"/>
              </a:xfrm>
              <a:prstGeom prst="rect">
                <a:avLst/>
              </a:prstGeom>
              <a:grpFill/>
              <a:ln>
                <a:noFill/>
              </a:ln>
            </p:spPr>
          </p:pic>
          <p:pic>
            <p:nvPicPr>
              <p:cNvPr id="10" name="Picture 9">
                <a:extLst>
                  <a:ext uri="{FF2B5EF4-FFF2-40B4-BE49-F238E27FC236}">
                    <a16:creationId xmlns:a16="http://schemas.microsoft.com/office/drawing/2014/main" id="{3C83DD59-7515-B279-49ED-62669EEC67A1}"/>
                  </a:ext>
                </a:extLst>
              </p:cNvPr>
              <p:cNvPicPr>
                <a:picLocks noChangeAspect="1"/>
              </p:cNvPicPr>
              <p:nvPr/>
            </p:nvPicPr>
            <p:blipFill>
              <a:blip r:embed="rId3"/>
              <a:stretch>
                <a:fillRect/>
              </a:stretch>
            </p:blipFill>
            <p:spPr>
              <a:xfrm flipH="1">
                <a:off x="907221" y="3782556"/>
                <a:ext cx="609091" cy="609091"/>
              </a:xfrm>
              <a:prstGeom prst="rect">
                <a:avLst/>
              </a:prstGeom>
              <a:grpFill/>
              <a:ln>
                <a:noFill/>
              </a:ln>
            </p:spPr>
          </p:pic>
        </p:grpSp>
        <p:sp>
          <p:nvSpPr>
            <p:cNvPr id="6" name="Rectangle: Rounded Corners 5">
              <a:extLst>
                <a:ext uri="{FF2B5EF4-FFF2-40B4-BE49-F238E27FC236}">
                  <a16:creationId xmlns:a16="http://schemas.microsoft.com/office/drawing/2014/main" id="{E29D3D29-A4D8-87FF-CDE6-39F873C2AB40}"/>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latin typeface="Calibri" panose="020F0502020204030204" pitchFamily="34" charset="0"/>
                  <a:cs typeface="Calibri" panose="020F0502020204030204" pitchFamily="34" charset="0"/>
                </a:rPr>
                <a:t>Yêu</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cầu</a:t>
              </a:r>
              <a:endParaRPr lang="en-US" sz="6600" dirty="0">
                <a:solidFill>
                  <a:prstClr val="black"/>
                </a:solidFill>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C04EF09E-19B3-93DF-4838-38F6576CA29C}"/>
              </a:ext>
            </a:extLst>
          </p:cNvPr>
          <p:cNvGrpSpPr/>
          <p:nvPr/>
        </p:nvGrpSpPr>
        <p:grpSpPr>
          <a:xfrm>
            <a:off x="5107877" y="3462652"/>
            <a:ext cx="6840681" cy="3152792"/>
            <a:chOff x="535741" y="1748982"/>
            <a:chExt cx="6840681" cy="3152791"/>
          </a:xfrm>
        </p:grpSpPr>
        <p:grpSp>
          <p:nvGrpSpPr>
            <p:cNvPr id="12" name="Group 11">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to, </a:t>
                </a:r>
                <a:r>
                  <a:rPr lang="en-US" sz="3200" dirty="0" err="1">
                    <a:solidFill>
                      <a:prstClr val="black"/>
                    </a:solidFill>
                    <a:latin typeface="Calibri" panose="020F0502020204030204" pitchFamily="34" charset="0"/>
                    <a:cs typeface="Calibri" panose="020F0502020204030204" pitchFamily="34" charset="0"/>
                  </a:rPr>
                  <a:t>rõ</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ngắt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nghỉ</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chỗ</a:t>
                </a:r>
                <a:r>
                  <a:rPr lang="en-US" sz="3200" dirty="0">
                    <a:solidFill>
                      <a:prstClr val="black"/>
                    </a:solidFill>
                    <a:latin typeface="Calibri" panose="020F0502020204030204" pitchFamily="34" charset="0"/>
                    <a:cs typeface="Calibri" panose="020F0502020204030204" pitchFamily="34" charset="0"/>
                  </a:rPr>
                  <a:t>.</a:t>
                </a:r>
              </a:p>
            </p:txBody>
          </p:sp>
          <p:grpSp>
            <p:nvGrpSpPr>
              <p:cNvPr id="15" name="Group 14">
                <a:extLst>
                  <a:ext uri="{FF2B5EF4-FFF2-40B4-BE49-F238E27FC236}">
                    <a16:creationId xmlns:a16="http://schemas.microsoft.com/office/drawing/2014/main" id="{8F932B3A-13BE-A205-AC0D-639D0447C4DE}"/>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a16="http://schemas.microsoft.com/office/drawing/2014/main" id="{00C52140-2B9C-1AF0-C067-0326833D11F6}"/>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a16="http://schemas.microsoft.com/office/drawing/2014/main" id="{8E2B0664-AFD6-877C-438C-7F64988CA2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090FE9E8-405B-37F4-A49A-501C853A53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E3C517CD-C5B8-7BF0-D596-83107C95D9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a16="http://schemas.microsoft.com/office/drawing/2014/main" id="{596894A1-0A8A-54BF-5654-02E24CC8B4DA}"/>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a16="http://schemas.microsoft.com/office/drawing/2014/main" id="{962FB1FF-67C8-8D38-3D92-7229CE8E94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id="{A07D0D4B-817C-57E9-A47F-21DB829207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191CFF3D-7135-64CE-4D74-BF8BB35B2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id="{A9E21E7E-833F-7618-04DB-B71746A83192}"/>
                </a:ext>
              </a:extLst>
            </p:cNvPr>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latin typeface="Calibri" panose="020F0502020204030204" pitchFamily="34" charset="0"/>
                  <a:cs typeface="Calibri" panose="020F0502020204030204" pitchFamily="34" charset="0"/>
                </a:rPr>
                <a:t>Tiêu</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chí</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đánh</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giá</a:t>
              </a:r>
              <a:endParaRPr lang="en-US" sz="5400" dirty="0">
                <a:solidFill>
                  <a:prstClr val="black"/>
                </a:solidFill>
                <a:latin typeface="Calibri" panose="020F0502020204030204" pitchFamily="34" charset="0"/>
                <a:cs typeface="Calibri" panose="020F0502020204030204" pitchFamily="34" charset="0"/>
              </a:endParaRPr>
            </a:p>
          </p:txBody>
        </p:sp>
      </p:grpSp>
      <p:sp>
        <p:nvSpPr>
          <p:cNvPr id="27" name="Rectangle: Rounded Corners 26">
            <a:extLst>
              <a:ext uri="{FF2B5EF4-FFF2-40B4-BE49-F238E27FC236}">
                <a16:creationId xmlns:a16="http://schemas.microsoft.com/office/drawing/2014/main" id="{56C9EFB2-3594-2AF1-FE80-1FED422AE6B9}"/>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b="1" dirty="0" err="1">
                <a:solidFill>
                  <a:srgbClr val="7030A0"/>
                </a:solidFill>
                <a:latin typeface="Calibri" panose="020F0502020204030204" pitchFamily="34" charset="0"/>
                <a:cs typeface="Calibri" panose="020F0502020204030204" pitchFamily="34" charset="0"/>
              </a:rPr>
              <a:t>Luyện</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đọc</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trong</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nhóm</a:t>
            </a:r>
            <a:endParaRPr lang="en-US" sz="4800" b="1" dirty="0">
              <a:solidFill>
                <a:srgbClr val="7030A0"/>
              </a:solidFill>
              <a:latin typeface="Calibri" panose="020F0502020204030204" pitchFamily="34" charset="0"/>
              <a:cs typeface="Calibri" panose="020F0502020204030204" pitchFamily="34" charset="0"/>
            </a:endParaRPr>
          </a:p>
        </p:txBody>
      </p:sp>
      <p:pic>
        <p:nvPicPr>
          <p:cNvPr id="28" name="Graphic 27">
            <a:extLst>
              <a:ext uri="{FF2B5EF4-FFF2-40B4-BE49-F238E27FC236}">
                <a16:creationId xmlns:a16="http://schemas.microsoft.com/office/drawing/2014/main" id="{11FEF378-9A18-89B5-864A-3C7D15B86B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431" y="3049363"/>
            <a:ext cx="2977476" cy="3097952"/>
          </a:xfrm>
          <a:prstGeom prst="rect">
            <a:avLst/>
          </a:prstGeom>
        </p:spPr>
      </p:pic>
    </p:spTree>
    <p:extLst>
      <p:ext uri="{BB962C8B-B14F-4D97-AF65-F5344CB8AC3E}">
        <p14:creationId xmlns:p14="http://schemas.microsoft.com/office/powerpoint/2010/main" val="34922894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7"/>
                                        </p:tgtEl>
                                        <p:attrNameLst>
                                          <p:attrName>r</p:attrName>
                                        </p:attrNameLst>
                                      </p:cBhvr>
                                    </p:animRot>
                                    <p:animRot by="-240000">
                                      <p:cBhvr>
                                        <p:cTn id="13" dur="200" fill="hold">
                                          <p:stCondLst>
                                            <p:cond delay="200"/>
                                          </p:stCondLst>
                                        </p:cTn>
                                        <p:tgtEl>
                                          <p:spTgt spid="27"/>
                                        </p:tgtEl>
                                        <p:attrNameLst>
                                          <p:attrName>r</p:attrName>
                                        </p:attrNameLst>
                                      </p:cBhvr>
                                    </p:animRot>
                                    <p:animRot by="240000">
                                      <p:cBhvr>
                                        <p:cTn id="14" dur="200" fill="hold">
                                          <p:stCondLst>
                                            <p:cond delay="400"/>
                                          </p:stCondLst>
                                        </p:cTn>
                                        <p:tgtEl>
                                          <p:spTgt spid="27"/>
                                        </p:tgtEl>
                                        <p:attrNameLst>
                                          <p:attrName>r</p:attrName>
                                        </p:attrNameLst>
                                      </p:cBhvr>
                                    </p:animRot>
                                    <p:animRot by="-240000">
                                      <p:cBhvr>
                                        <p:cTn id="15" dur="200" fill="hold">
                                          <p:stCondLst>
                                            <p:cond delay="600"/>
                                          </p:stCondLst>
                                        </p:cTn>
                                        <p:tgtEl>
                                          <p:spTgt spid="27"/>
                                        </p:tgtEl>
                                        <p:attrNameLst>
                                          <p:attrName>r</p:attrName>
                                        </p:attrNameLst>
                                      </p:cBhvr>
                                    </p:animRot>
                                    <p:animRot by="120000">
                                      <p:cBhvr>
                                        <p:cTn id="16" dur="200" fill="hold">
                                          <p:stCondLst>
                                            <p:cond delay="800"/>
                                          </p:stCondLst>
                                        </p:cTn>
                                        <p:tgtEl>
                                          <p:spTgt spid="2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04EF09E-19B3-93DF-4838-38F6576CA29C}"/>
              </a:ext>
            </a:extLst>
          </p:cNvPr>
          <p:cNvGrpSpPr/>
          <p:nvPr/>
        </p:nvGrpSpPr>
        <p:grpSpPr>
          <a:xfrm>
            <a:off x="4949848" y="1570682"/>
            <a:ext cx="6840681" cy="3194191"/>
            <a:chOff x="535741" y="1707583"/>
            <a:chExt cx="6840681" cy="3194190"/>
          </a:xfrm>
        </p:grpSpPr>
        <p:grpSp>
          <p:nvGrpSpPr>
            <p:cNvPr id="12" name="Group 11">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rPr>
                  <a:t>Đọc</a:t>
                </a:r>
                <a:r>
                  <a:rPr lang="en-US" sz="3200" dirty="0">
                    <a:solidFill>
                      <a:prstClr val="black"/>
                    </a:solidFill>
                  </a:rPr>
                  <a:t> </a:t>
                </a:r>
                <a:r>
                  <a:rPr lang="en-US" sz="3200" dirty="0" err="1">
                    <a:solidFill>
                      <a:prstClr val="black"/>
                    </a:solidFill>
                  </a:rPr>
                  <a:t>đúng</a:t>
                </a:r>
                <a:r>
                  <a:rPr lang="en-US" sz="3200" dirty="0">
                    <a:solidFill>
                      <a:prstClr val="black"/>
                    </a:solidFill>
                  </a:rPr>
                  <a:t>.</a:t>
                </a:r>
              </a:p>
              <a:p>
                <a:pPr marL="514338" indent="-514338" algn="just" defTabSz="914377">
                  <a:buFontTx/>
                  <a:buAutoNum type="arabicPeriod"/>
                </a:pPr>
                <a:r>
                  <a:rPr lang="en-US" sz="3200" dirty="0" err="1">
                    <a:solidFill>
                      <a:prstClr val="black"/>
                    </a:solidFill>
                  </a:rPr>
                  <a:t>Đọc</a:t>
                </a:r>
                <a:r>
                  <a:rPr lang="en-US" sz="3200" dirty="0">
                    <a:solidFill>
                      <a:prstClr val="black"/>
                    </a:solidFill>
                  </a:rPr>
                  <a:t> to, </a:t>
                </a:r>
                <a:r>
                  <a:rPr lang="en-US" sz="3200" dirty="0" err="1">
                    <a:solidFill>
                      <a:prstClr val="black"/>
                    </a:solidFill>
                  </a:rPr>
                  <a:t>rõ</a:t>
                </a:r>
                <a:r>
                  <a:rPr lang="en-US" sz="3200" dirty="0">
                    <a:solidFill>
                      <a:prstClr val="black"/>
                    </a:solidFill>
                  </a:rPr>
                  <a:t>.</a:t>
                </a:r>
              </a:p>
              <a:p>
                <a:pPr marL="514338" indent="-514338" algn="just" defTabSz="914377">
                  <a:buFontTx/>
                  <a:buAutoNum type="arabicPeriod"/>
                </a:pPr>
                <a:r>
                  <a:rPr lang="en-US" sz="3200" dirty="0" err="1">
                    <a:solidFill>
                      <a:prstClr val="black"/>
                    </a:solidFill>
                  </a:rPr>
                  <a:t>Đọc</a:t>
                </a:r>
                <a:r>
                  <a:rPr lang="en-US" sz="3200" dirty="0">
                    <a:solidFill>
                      <a:prstClr val="black"/>
                    </a:solidFill>
                  </a:rPr>
                  <a:t> </a:t>
                </a:r>
                <a:r>
                  <a:rPr lang="en-US" sz="3200" dirty="0" err="1">
                    <a:solidFill>
                      <a:prstClr val="black"/>
                    </a:solidFill>
                  </a:rPr>
                  <a:t>ngắt</a:t>
                </a:r>
                <a:r>
                  <a:rPr lang="en-US" sz="3200" dirty="0">
                    <a:solidFill>
                      <a:prstClr val="black"/>
                    </a:solidFill>
                  </a:rPr>
                  <a:t>, </a:t>
                </a:r>
                <a:r>
                  <a:rPr lang="en-US" sz="3200" dirty="0" err="1">
                    <a:solidFill>
                      <a:prstClr val="black"/>
                    </a:solidFill>
                  </a:rPr>
                  <a:t>nghỉ</a:t>
                </a:r>
                <a:r>
                  <a:rPr lang="en-US" sz="3200" dirty="0">
                    <a:solidFill>
                      <a:prstClr val="black"/>
                    </a:solidFill>
                  </a:rPr>
                  <a:t> </a:t>
                </a:r>
                <a:r>
                  <a:rPr lang="en-US" sz="3200" dirty="0" err="1">
                    <a:solidFill>
                      <a:prstClr val="black"/>
                    </a:solidFill>
                  </a:rPr>
                  <a:t>đúng</a:t>
                </a:r>
                <a:r>
                  <a:rPr lang="en-US" sz="3200" dirty="0">
                    <a:solidFill>
                      <a:prstClr val="black"/>
                    </a:solidFill>
                  </a:rPr>
                  <a:t> </a:t>
                </a:r>
                <a:r>
                  <a:rPr lang="en-US" sz="3200" dirty="0" err="1">
                    <a:solidFill>
                      <a:prstClr val="black"/>
                    </a:solidFill>
                  </a:rPr>
                  <a:t>chỗ</a:t>
                </a:r>
                <a:r>
                  <a:rPr lang="en-US" sz="3200" dirty="0">
                    <a:solidFill>
                      <a:prstClr val="black"/>
                    </a:solidFill>
                  </a:rPr>
                  <a:t>.</a:t>
                </a:r>
              </a:p>
            </p:txBody>
          </p:sp>
          <p:grpSp>
            <p:nvGrpSpPr>
              <p:cNvPr id="15" name="Group 14">
                <a:extLst>
                  <a:ext uri="{FF2B5EF4-FFF2-40B4-BE49-F238E27FC236}">
                    <a16:creationId xmlns:a16="http://schemas.microsoft.com/office/drawing/2014/main" id="{8F932B3A-13BE-A205-AC0D-639D0447C4DE}"/>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a16="http://schemas.microsoft.com/office/drawing/2014/main" id="{00C52140-2B9C-1AF0-C067-0326833D11F6}"/>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a16="http://schemas.microsoft.com/office/drawing/2014/main" id="{8E2B0664-AFD6-877C-438C-7F64988CA2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090FE9E8-405B-37F4-A49A-501C853A53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E3C517CD-C5B8-7BF0-D596-83107C95D9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a16="http://schemas.microsoft.com/office/drawing/2014/main" id="{596894A1-0A8A-54BF-5654-02E24CC8B4DA}"/>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a16="http://schemas.microsoft.com/office/drawing/2014/main" id="{962FB1FF-67C8-8D38-3D92-7229CE8E94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id="{A07D0D4B-817C-57E9-A47F-21DB829207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191CFF3D-7135-64CE-4D74-BF8BB35B2C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id="{A9E21E7E-833F-7618-04DB-B71746A83192}"/>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rPr>
                <a:t>Tiêu</a:t>
              </a:r>
              <a:r>
                <a:rPr lang="en-US" sz="5400" dirty="0">
                  <a:solidFill>
                    <a:prstClr val="black"/>
                  </a:solidFill>
                </a:rPr>
                <a:t> </a:t>
              </a:r>
              <a:r>
                <a:rPr lang="en-US" sz="5400" dirty="0" err="1">
                  <a:solidFill>
                    <a:prstClr val="black"/>
                  </a:solidFill>
                </a:rPr>
                <a:t>chí</a:t>
              </a:r>
              <a:r>
                <a:rPr lang="en-US" sz="5400" dirty="0">
                  <a:solidFill>
                    <a:prstClr val="black"/>
                  </a:solidFill>
                </a:rPr>
                <a:t> </a:t>
              </a:r>
              <a:r>
                <a:rPr lang="en-US" sz="5400" dirty="0" err="1">
                  <a:solidFill>
                    <a:prstClr val="black"/>
                  </a:solidFill>
                </a:rPr>
                <a:t>đánh</a:t>
              </a:r>
              <a:r>
                <a:rPr lang="en-US" sz="5400" dirty="0">
                  <a:solidFill>
                    <a:prstClr val="black"/>
                  </a:solidFill>
                </a:rPr>
                <a:t> </a:t>
              </a:r>
              <a:r>
                <a:rPr lang="en-US" sz="5400" dirty="0" err="1">
                  <a:solidFill>
                    <a:prstClr val="black"/>
                  </a:solidFill>
                </a:rPr>
                <a:t>giá</a:t>
              </a:r>
              <a:endParaRPr lang="en-US" sz="5400" dirty="0">
                <a:solidFill>
                  <a:prstClr val="black"/>
                </a:solidFill>
              </a:endParaRPr>
            </a:p>
          </p:txBody>
        </p:sp>
      </p:grpSp>
      <p:sp>
        <p:nvSpPr>
          <p:cNvPr id="27" name="Rectangle: Rounded Corners 26">
            <a:extLst>
              <a:ext uri="{FF2B5EF4-FFF2-40B4-BE49-F238E27FC236}">
                <a16:creationId xmlns:a16="http://schemas.microsoft.com/office/drawing/2014/main" id="{56C9EFB2-3594-2AF1-FE80-1FED422AE6B9}"/>
              </a:ext>
            </a:extLst>
          </p:cNvPr>
          <p:cNvSpPr/>
          <p:nvPr/>
        </p:nvSpPr>
        <p:spPr>
          <a:xfrm>
            <a:off x="4949846" y="315124"/>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dirty="0" err="1">
                <a:solidFill>
                  <a:srgbClr val="7030A0"/>
                </a:solidFill>
              </a:rPr>
              <a:t>Luyện</a:t>
            </a:r>
            <a:r>
              <a:rPr lang="en-US" sz="4800" dirty="0">
                <a:solidFill>
                  <a:srgbClr val="7030A0"/>
                </a:solidFill>
              </a:rPr>
              <a:t> </a:t>
            </a:r>
            <a:r>
              <a:rPr lang="en-US" sz="4800" dirty="0" err="1">
                <a:solidFill>
                  <a:srgbClr val="7030A0"/>
                </a:solidFill>
              </a:rPr>
              <a:t>đọc</a:t>
            </a:r>
            <a:r>
              <a:rPr lang="en-US" sz="4800" dirty="0">
                <a:solidFill>
                  <a:srgbClr val="7030A0"/>
                </a:solidFill>
              </a:rPr>
              <a:t> </a:t>
            </a:r>
            <a:r>
              <a:rPr lang="en-US" sz="4800" dirty="0" err="1">
                <a:solidFill>
                  <a:srgbClr val="7030A0"/>
                </a:solidFill>
              </a:rPr>
              <a:t>trước</a:t>
            </a:r>
            <a:r>
              <a:rPr lang="en-US" sz="4800" dirty="0">
                <a:solidFill>
                  <a:srgbClr val="7030A0"/>
                </a:solidFill>
              </a:rPr>
              <a:t> </a:t>
            </a:r>
            <a:r>
              <a:rPr lang="en-US" sz="4800" dirty="0" err="1">
                <a:solidFill>
                  <a:srgbClr val="7030A0"/>
                </a:solidFill>
              </a:rPr>
              <a:t>lớp</a:t>
            </a:r>
            <a:endParaRPr lang="en-US" sz="4800" dirty="0">
              <a:solidFill>
                <a:srgbClr val="7030A0"/>
              </a:solidFill>
            </a:endParaRPr>
          </a:p>
        </p:txBody>
      </p:sp>
      <p:pic>
        <p:nvPicPr>
          <p:cNvPr id="3" name="Picture 2">
            <a:extLst>
              <a:ext uri="{FF2B5EF4-FFF2-40B4-BE49-F238E27FC236}">
                <a16:creationId xmlns:a16="http://schemas.microsoft.com/office/drawing/2014/main" id="{4BB80C86-C24D-556E-E3D4-0B4324565E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spTree>
    <p:extLst>
      <p:ext uri="{BB962C8B-B14F-4D97-AF65-F5344CB8AC3E}">
        <p14:creationId xmlns:p14="http://schemas.microsoft.com/office/powerpoint/2010/main" val="24537013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7"/>
                                        </p:tgtEl>
                                        <p:attrNameLst>
                                          <p:attrName>r</p:attrName>
                                        </p:attrNameLst>
                                      </p:cBhvr>
                                    </p:animRot>
                                    <p:animRot by="-240000">
                                      <p:cBhvr>
                                        <p:cTn id="7" dur="200" fill="hold">
                                          <p:stCondLst>
                                            <p:cond delay="200"/>
                                          </p:stCondLst>
                                        </p:cTn>
                                        <p:tgtEl>
                                          <p:spTgt spid="27"/>
                                        </p:tgtEl>
                                        <p:attrNameLst>
                                          <p:attrName>r</p:attrName>
                                        </p:attrNameLst>
                                      </p:cBhvr>
                                    </p:animRot>
                                    <p:animRot by="240000">
                                      <p:cBhvr>
                                        <p:cTn id="8" dur="200" fill="hold">
                                          <p:stCondLst>
                                            <p:cond delay="400"/>
                                          </p:stCondLst>
                                        </p:cTn>
                                        <p:tgtEl>
                                          <p:spTgt spid="27"/>
                                        </p:tgtEl>
                                        <p:attrNameLst>
                                          <p:attrName>r</p:attrName>
                                        </p:attrNameLst>
                                      </p:cBhvr>
                                    </p:animRot>
                                    <p:animRot by="-240000">
                                      <p:cBhvr>
                                        <p:cTn id="9" dur="200" fill="hold">
                                          <p:stCondLst>
                                            <p:cond delay="600"/>
                                          </p:stCondLst>
                                        </p:cTn>
                                        <p:tgtEl>
                                          <p:spTgt spid="27"/>
                                        </p:tgtEl>
                                        <p:attrNameLst>
                                          <p:attrName>r</p:attrName>
                                        </p:attrNameLst>
                                      </p:cBhvr>
                                    </p:animRot>
                                    <p:animRot by="120000">
                                      <p:cBhvr>
                                        <p:cTn id="10" dur="200" fill="hold">
                                          <p:stCondLst>
                                            <p:cond delay="800"/>
                                          </p:stCondLst>
                                        </p:cTn>
                                        <p:tgtEl>
                                          <p:spTgt spid="2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8D7EB3-BDFE-4DA6-3FFE-13C699513D4A}"/>
              </a:ext>
            </a:extLst>
          </p:cNvPr>
          <p:cNvPicPr>
            <a:picLocks noChangeAspect="1"/>
          </p:cNvPicPr>
          <p:nvPr/>
        </p:nvPicPr>
        <p:blipFill>
          <a:blip r:embed="rId3"/>
          <a:stretch>
            <a:fillRect/>
          </a:stretch>
        </p:blipFill>
        <p:spPr>
          <a:xfrm>
            <a:off x="3482428" y="1151159"/>
            <a:ext cx="8608298" cy="1450974"/>
          </a:xfrm>
          <a:prstGeom prst="rect">
            <a:avLst/>
          </a:prstGeom>
        </p:spPr>
      </p:pic>
    </p:spTree>
    <p:custDataLst>
      <p:tags r:id="rId1"/>
    </p:custDataLst>
    <p:extLst>
      <p:ext uri="{BB962C8B-B14F-4D97-AF65-F5344CB8AC3E}">
        <p14:creationId xmlns:p14="http://schemas.microsoft.com/office/powerpoint/2010/main" val="41179115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ACC40CA9-D83E-CC21-D899-3A4CC64230E6}"/>
              </a:ext>
            </a:extLst>
          </p:cNvPr>
          <p:cNvPicPr>
            <a:picLocks noChangeAspect="1"/>
          </p:cNvPicPr>
          <p:nvPr/>
        </p:nvPicPr>
        <p:blipFill>
          <a:blip r:embed="rId4"/>
          <a:stretch>
            <a:fillRect/>
          </a:stretch>
        </p:blipFill>
        <p:spPr>
          <a:xfrm>
            <a:off x="3704909" y="-101147"/>
            <a:ext cx="4863319" cy="943629"/>
          </a:xfrm>
          <a:prstGeom prst="rect">
            <a:avLst/>
          </a:prstGeom>
        </p:spPr>
      </p:pic>
      <p:sp>
        <p:nvSpPr>
          <p:cNvPr id="6" name="TextBox 5">
            <a:extLst>
              <a:ext uri="{FF2B5EF4-FFF2-40B4-BE49-F238E27FC236}">
                <a16:creationId xmlns:a16="http://schemas.microsoft.com/office/drawing/2014/main" id="{DE3F35B3-1035-74B3-6637-0DBA07015FBB}"/>
              </a:ext>
            </a:extLst>
          </p:cNvPr>
          <p:cNvSpPr txBox="1"/>
          <p:nvPr/>
        </p:nvSpPr>
        <p:spPr>
          <a:xfrm>
            <a:off x="390419" y="811658"/>
            <a:ext cx="11373492" cy="65248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Trời chưa sáng, bên kia sông đã vang lên tiếng gọi: "Ơ... đò....” Đò ngang tỉnh giấc, vội vã quay lái sang sông đón khách.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Một buổi trưa nắng, đò ngang nằm nghỉ ở bến nước, chợt thuyền mành ghé đến. Đò ngang reo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Chào anh thuyền mành! Đã lâu anh mới ghé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Chào bạn thân mến! Tôi lại đi ngay vì còn ghé nhiều bến.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Tuyệt quá! Những nơi anh đến có bao điều mới lạ giúp anh thêm hiểu biết. Tôi chỉ mong được như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Thuyền mành nghĩ ngợi rồi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đò ngang đăm chiêu, thuyền mành nói với giọng thân mật: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Quan trọng nhất là đò ngang được mọi người quý mến vì làm công việc nối lại đôi bờ. Mỗi khi đò ngang cập bến, mọi người đều ùa ra reo mừng. Quả thật, tôi cũng muốn được như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Bên kia sông chợt vang lên tiếng: "Ơ... đò....” Đò ngang chào thuyền mành rồi vội vã sang sông đón khách.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Võ Quảng)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1625997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E180D4A7-C9FB-4DFB-919C-405C955672EB}">
      <p14:showEvtLst xmlns:p14="http://schemas.microsoft.com/office/powerpoint/2010/main">
        <p14:playEvt time="264" objId="20"/>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67BB29-94C1-1E62-799A-50C923A2CF39}"/>
              </a:ext>
            </a:extLst>
          </p:cNvPr>
          <p:cNvPicPr>
            <a:picLocks noChangeAspect="1"/>
          </p:cNvPicPr>
          <p:nvPr/>
        </p:nvPicPr>
        <p:blipFill>
          <a:blip r:embed="rId3"/>
          <a:stretch>
            <a:fillRect/>
          </a:stretch>
        </p:blipFill>
        <p:spPr>
          <a:xfrm>
            <a:off x="3430361" y="1475034"/>
            <a:ext cx="7200572" cy="2065164"/>
          </a:xfrm>
          <a:prstGeom prst="rect">
            <a:avLst/>
          </a:prstGeom>
        </p:spPr>
      </p:pic>
    </p:spTree>
    <p:custDataLst>
      <p:tags r:id="rId1"/>
    </p:custDataLst>
    <p:extLst>
      <p:ext uri="{BB962C8B-B14F-4D97-AF65-F5344CB8AC3E}">
        <p14:creationId xmlns:p14="http://schemas.microsoft.com/office/powerpoint/2010/main" val="1915561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B80C86-C24D-556E-E3D4-0B4324565E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grpSp>
        <p:nvGrpSpPr>
          <p:cNvPr id="28" name="Group 27">
            <a:extLst>
              <a:ext uri="{FF2B5EF4-FFF2-40B4-BE49-F238E27FC236}">
                <a16:creationId xmlns:a16="http://schemas.microsoft.com/office/drawing/2014/main" id="{C04EF09E-19B3-93DF-4838-38F6576CA29C}"/>
              </a:ext>
            </a:extLst>
          </p:cNvPr>
          <p:cNvGrpSpPr/>
          <p:nvPr/>
        </p:nvGrpSpPr>
        <p:grpSpPr>
          <a:xfrm>
            <a:off x="4843320" y="2006600"/>
            <a:ext cx="6840681" cy="3352800"/>
            <a:chOff x="535741" y="1548973"/>
            <a:chExt cx="6840681" cy="3352800"/>
          </a:xfrm>
        </p:grpSpPr>
        <p:grpSp>
          <p:nvGrpSpPr>
            <p:cNvPr id="29" name="Group 28">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Thể</a:t>
                </a:r>
                <a:r>
                  <a:rPr lang="en-US" sz="3200" dirty="0">
                    <a:solidFill>
                      <a:prstClr val="black"/>
                    </a:solidFill>
                    <a:latin typeface="Calibri" panose="020F0502020204030204"/>
                  </a:rPr>
                  <a:t> </a:t>
                </a:r>
                <a:r>
                  <a:rPr lang="en-US" sz="3200" dirty="0" err="1">
                    <a:solidFill>
                      <a:prstClr val="black"/>
                    </a:solidFill>
                    <a:latin typeface="Calibri" panose="020F0502020204030204"/>
                  </a:rPr>
                  <a:t>hiện</a:t>
                </a:r>
                <a:r>
                  <a:rPr lang="en-US" sz="3200" dirty="0">
                    <a:solidFill>
                      <a:prstClr val="black"/>
                    </a:solidFill>
                    <a:latin typeface="Calibri" panose="020F0502020204030204"/>
                  </a:rPr>
                  <a:t> </a:t>
                </a:r>
                <a:r>
                  <a:rPr lang="en-US" sz="3200" dirty="0" err="1">
                    <a:solidFill>
                      <a:prstClr val="black"/>
                    </a:solidFill>
                    <a:latin typeface="Calibri" panose="020F0502020204030204"/>
                  </a:rPr>
                  <a:t>giọng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phù</a:t>
                </a:r>
                <a:r>
                  <a:rPr lang="en-US" sz="3200" dirty="0">
                    <a:solidFill>
                      <a:prstClr val="black"/>
                    </a:solidFill>
                    <a:latin typeface="Calibri" panose="020F0502020204030204"/>
                  </a:rPr>
                  <a:t> </a:t>
                </a:r>
                <a:r>
                  <a:rPr lang="en-US" sz="3200" dirty="0" err="1">
                    <a:solidFill>
                      <a:prstClr val="black"/>
                    </a:solidFill>
                    <a:latin typeface="Calibri" panose="020F0502020204030204"/>
                  </a:rPr>
                  <a:t>hợp</a:t>
                </a:r>
                <a:endParaRPr lang="en-US" sz="3200" dirty="0">
                  <a:solidFill>
                    <a:prstClr val="black"/>
                  </a:solidFill>
                  <a:latin typeface="Calibri" panose="020F0502020204030204"/>
                </a:endParaRPr>
              </a:p>
            </p:txBody>
          </p:sp>
          <p:grpSp>
            <p:nvGrpSpPr>
              <p:cNvPr id="32" name="Group 31">
                <a:extLst>
                  <a:ext uri="{FF2B5EF4-FFF2-40B4-BE49-F238E27FC236}">
                    <a16:creationId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33" name="Picture 32"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34" name="Picture 33"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35" name="Picture 34"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36" name="Picture 35"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7" name="Picture 36"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8" name="Picture 37"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9" name="Picture 38"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40" name="Picture 39"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41" name="Picture 40"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42" name="Picture 41"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43" name="Picture 42"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44" name="Picture 43"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30" name="Rectangle: Rounded Corners 12">
              <a:extLst>
                <a:ext uri="{FF2B5EF4-FFF2-40B4-BE49-F238E27FC236}">
                  <a16:creationId xmlns:a16="http://schemas.microsoft.com/office/drawing/2014/main" id="{A9E21E7E-833F-7618-04DB-B71746A83192}"/>
                </a:ext>
              </a:extLst>
            </p:cNvPr>
            <p:cNvSpPr/>
            <p:nvPr/>
          </p:nvSpPr>
          <p:spPr>
            <a:xfrm>
              <a:off x="1195620" y="1548973"/>
              <a:ext cx="5689600"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rPr>
                <a:t>Tiêu</a:t>
              </a:r>
              <a:r>
                <a:rPr lang="en-US" sz="5400" b="1" dirty="0">
                  <a:solidFill>
                    <a:prstClr val="black"/>
                  </a:solidFill>
                </a:rPr>
                <a:t> </a:t>
              </a:r>
              <a:r>
                <a:rPr lang="en-US" sz="5400" b="1" dirty="0" err="1">
                  <a:solidFill>
                    <a:prstClr val="black"/>
                  </a:solidFill>
                </a:rPr>
                <a:t>chí</a:t>
              </a:r>
              <a:r>
                <a:rPr lang="en-US" sz="5400" b="1" dirty="0">
                  <a:solidFill>
                    <a:prstClr val="black"/>
                  </a:solidFill>
                </a:rPr>
                <a:t> </a:t>
              </a:r>
              <a:r>
                <a:rPr lang="en-US" sz="5400" b="1" dirty="0" err="1">
                  <a:solidFill>
                    <a:prstClr val="black"/>
                  </a:solidFill>
                </a:rPr>
                <a:t>đánh</a:t>
              </a:r>
              <a:r>
                <a:rPr lang="en-US" sz="5400" b="1" dirty="0">
                  <a:solidFill>
                    <a:prstClr val="black"/>
                  </a:solidFill>
                </a:rPr>
                <a:t> </a:t>
              </a:r>
              <a:r>
                <a:rPr lang="en-US" sz="5400" b="1" dirty="0" err="1">
                  <a:solidFill>
                    <a:prstClr val="black"/>
                  </a:solidFill>
                </a:rPr>
                <a:t>giá</a:t>
              </a:r>
              <a:endParaRPr lang="en-US" sz="5400" b="1" dirty="0">
                <a:solidFill>
                  <a:prstClr val="black"/>
                </a:solidFill>
              </a:endParaRPr>
            </a:p>
          </p:txBody>
        </p:sp>
      </p:grpSp>
      <p:pic>
        <p:nvPicPr>
          <p:cNvPr id="2" name="Picture 1">
            <a:extLst>
              <a:ext uri="{FF2B5EF4-FFF2-40B4-BE49-F238E27FC236}">
                <a16:creationId xmlns:a16="http://schemas.microsoft.com/office/drawing/2014/main" id="{DEDC158A-3F2E-0BFE-AF5B-925CAE83F220}"/>
              </a:ext>
            </a:extLst>
          </p:cNvPr>
          <p:cNvPicPr>
            <a:picLocks noChangeAspect="1"/>
          </p:cNvPicPr>
          <p:nvPr/>
        </p:nvPicPr>
        <p:blipFill>
          <a:blip r:embed="rId5"/>
          <a:stretch>
            <a:fillRect/>
          </a:stretch>
        </p:blipFill>
        <p:spPr>
          <a:xfrm>
            <a:off x="4909922" y="191471"/>
            <a:ext cx="6114818" cy="1286367"/>
          </a:xfrm>
          <a:prstGeom prst="rect">
            <a:avLst/>
          </a:prstGeom>
        </p:spPr>
      </p:pic>
    </p:spTree>
    <p:extLst>
      <p:ext uri="{BB962C8B-B14F-4D97-AF65-F5344CB8AC3E}">
        <p14:creationId xmlns:p14="http://schemas.microsoft.com/office/powerpoint/2010/main" val="1214741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EC415D-1079-45D7-2104-CC34F8DBFFBE}"/>
              </a:ext>
            </a:extLst>
          </p:cNvPr>
          <p:cNvPicPr>
            <a:picLocks noChangeAspect="1"/>
          </p:cNvPicPr>
          <p:nvPr/>
        </p:nvPicPr>
        <p:blipFill>
          <a:blip r:embed="rId3"/>
          <a:stretch>
            <a:fillRect/>
          </a:stretch>
        </p:blipFill>
        <p:spPr>
          <a:xfrm>
            <a:off x="1606260" y="1262150"/>
            <a:ext cx="9608129" cy="2371550"/>
          </a:xfrm>
          <a:prstGeom prst="rect">
            <a:avLst/>
          </a:prstGeom>
        </p:spPr>
      </p:pic>
    </p:spTree>
    <p:custDataLst>
      <p:tags r:id="rId1"/>
    </p:custDataLst>
    <p:extLst>
      <p:ext uri="{BB962C8B-B14F-4D97-AF65-F5344CB8AC3E}">
        <p14:creationId xmlns:p14="http://schemas.microsoft.com/office/powerpoint/2010/main" val="19295483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0" y="-228600"/>
            <a:ext cx="12192000"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6">
            <a:extLst>
              <a:ext uri="{28A0092B-C50C-407E-A947-70E740481C1C}">
                <a14:useLocalDpi xmlns:a14="http://schemas.microsoft.com/office/drawing/2010/main" val="0"/>
              </a:ext>
            </a:extLst>
          </a:blip>
          <a:srcRect/>
          <a:stretch/>
        </p:blipFill>
        <p:spPr>
          <a:xfrm>
            <a:off x="4873649" y="4388253"/>
            <a:ext cx="3990559" cy="2469747"/>
          </a:xfrm>
          <a:prstGeom prst="rect">
            <a:avLst/>
          </a:prstGeom>
        </p:spPr>
      </p:pic>
      <p:sp>
        <p:nvSpPr>
          <p:cNvPr id="7" name="Rounded Rectangle 3">
            <a:hlinkClick r:id="rId7" action="ppaction://hlinksldjump"/>
            <a:extLst>
              <a:ext uri="{FF2B5EF4-FFF2-40B4-BE49-F238E27FC236}">
                <a16:creationId xmlns:a16="http://schemas.microsoft.com/office/drawing/2014/main" id="{909CB7D1-63CC-7DA1-DB78-70728BAD798B}"/>
              </a:ext>
            </a:extLst>
          </p:cNvPr>
          <p:cNvSpPr/>
          <p:nvPr/>
        </p:nvSpPr>
        <p:spPr>
          <a:xfrm>
            <a:off x="4611779" y="3028950"/>
            <a:ext cx="2713785" cy="9715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bliqueTopLeft"/>
              <a:lightRig rig="threePt" dir="t"/>
            </a:scene3d>
          </a:bodyPr>
          <a:lstStyle/>
          <a:p>
            <a:pPr algn="ctr"/>
            <a:r>
              <a:rPr lang="en-US" sz="6600" dirty="0" err="1">
                <a:latin typeface="#9Slide03 AmpleSoft Bold" pitchFamily="2" charset="0"/>
              </a:rPr>
              <a:t>Chơi</a:t>
            </a:r>
            <a:endParaRPr lang="en-US" sz="6600" dirty="0">
              <a:latin typeface="#9Slide03 AmpleSoft Bold" pitchFamily="2" charset="0"/>
            </a:endParaRPr>
          </a:p>
        </p:txBody>
      </p:sp>
      <p:pic>
        <p:nvPicPr>
          <p:cNvPr id="9" name="Picture 8">
            <a:extLst>
              <a:ext uri="{FF2B5EF4-FFF2-40B4-BE49-F238E27FC236}">
                <a16:creationId xmlns:a16="http://schemas.microsoft.com/office/drawing/2014/main" id="{856B3FDE-EC8D-C23C-FEFF-27D4A9EAFC30}"/>
              </a:ext>
            </a:extLst>
          </p:cNvPr>
          <p:cNvPicPr>
            <a:picLocks noChangeAspect="1"/>
          </p:cNvPicPr>
          <p:nvPr/>
        </p:nvPicPr>
        <p:blipFill>
          <a:blip r:embed="rId8"/>
          <a:stretch>
            <a:fillRect/>
          </a:stretch>
        </p:blipFill>
        <p:spPr>
          <a:xfrm>
            <a:off x="35522" y="269256"/>
            <a:ext cx="12156478" cy="2566638"/>
          </a:xfrm>
          <a:prstGeom prst="rect">
            <a:avLst/>
          </a:prstGeom>
        </p:spPr>
      </p:pic>
      <p:pic>
        <p:nvPicPr>
          <p:cNvPr id="19" name="Gọi Đò">
            <a:hlinkClick r:id="" action="ppaction://media"/>
            <a:extLst>
              <a:ext uri="{FF2B5EF4-FFF2-40B4-BE49-F238E27FC236}">
                <a16:creationId xmlns:a16="http://schemas.microsoft.com/office/drawing/2014/main" id="{8D93C686-35FF-09C0-2BD5-2BBDAB88655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0" y="125984"/>
            <a:ext cx="406400" cy="406400"/>
          </a:xfrm>
          <a:prstGeom prst="rect">
            <a:avLst/>
          </a:prstGeom>
        </p:spPr>
      </p:pic>
    </p:spTree>
    <p:custDataLst>
      <p:tags r:id="rId1"/>
    </p:custDataLst>
    <p:extLst>
      <p:ext uri="{BB962C8B-B14F-4D97-AF65-F5344CB8AC3E}">
        <p14:creationId xmlns:p14="http://schemas.microsoft.com/office/powerpoint/2010/main" val="2997865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350"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repeatCount="indefinite" fill="hold" display="0">
                  <p:stCondLst>
                    <p:cond delay="indefinite"/>
                  </p:stCondLst>
                  <p:endCondLst>
                    <p:cond evt="onStopAudio" delay="0">
                      <p:tgtEl>
                        <p:sldTgt/>
                      </p:tgtEl>
                    </p:cond>
                  </p:endCondLst>
                </p:cTn>
                <p:tgtEl>
                  <p:spTgt spid="19"/>
                </p:tgtEl>
              </p:cMediaNode>
            </p:audio>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rcRect/>
          <a:stretch/>
        </p:blipFill>
        <p:spPr>
          <a:xfrm>
            <a:off x="4873649" y="4388253"/>
            <a:ext cx="3990559" cy="2469747"/>
          </a:xfrm>
          <a:prstGeom prst="rect">
            <a:avLst/>
          </a:prstGeom>
        </p:spPr>
      </p:pic>
      <p:sp>
        <p:nvSpPr>
          <p:cNvPr id="3" name="Cloud Callout 40">
            <a:extLst>
              <a:ext uri="{FF2B5EF4-FFF2-40B4-BE49-F238E27FC236}">
                <a16:creationId xmlns:a16="http://schemas.microsoft.com/office/drawing/2014/main" id="{73F7BB8A-B0C5-F89D-EEBD-079CE3DB0E3C}"/>
              </a:ext>
            </a:extLst>
          </p:cNvPr>
          <p:cNvSpPr/>
          <p:nvPr/>
        </p:nvSpPr>
        <p:spPr>
          <a:xfrm>
            <a:off x="438912" y="804672"/>
            <a:ext cx="8705088" cy="3617047"/>
          </a:xfrm>
          <a:prstGeom prst="cloudCallout">
            <a:avLst>
              <a:gd name="adj1" fmla="val 23219"/>
              <a:gd name="adj2" fmla="val 58098"/>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9Slide03 Ample" panose="02000000000000000000" pitchFamily="2" charset="0"/>
                <a:cs typeface="Calibri" panose="020F0502020204030204" pitchFamily="34" charset="0"/>
              </a:rPr>
              <a:t>Hằng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ngày</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bạn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học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sinh</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vùng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sông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nước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phải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vượt</a:t>
            </a:r>
            <a:r>
              <a:rPr lang="en-US" sz="2800" dirty="0">
                <a:latin typeface="#9Slide03 Ample" panose="02000000000000000000" pitchFamily="2" charset="0"/>
                <a:cs typeface="Calibri" panose="020F0502020204030204" pitchFamily="34" charset="0"/>
              </a:rPr>
              <a:t> qua </a:t>
            </a:r>
            <a:r>
              <a:rPr lang="en-US" sz="2800" dirty="0" err="1">
                <a:latin typeface="#9Slide03 Ample" panose="02000000000000000000" pitchFamily="2" charset="0"/>
                <a:cs typeface="Calibri" panose="020F0502020204030204" pitchFamily="34" charset="0"/>
              </a:rPr>
              <a:t>một</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dòng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sông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dài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mới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đến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được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trường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học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Bây</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giờ</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bạn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ơi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hãy</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giúp</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bạn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ấy</a:t>
            </a:r>
            <a:r>
              <a:rPr lang="en-US" sz="2800" dirty="0">
                <a:latin typeface="#9Slide03 Ample" panose="02000000000000000000" pitchFamily="2" charset="0"/>
                <a:cs typeface="Calibri" panose="020F0502020204030204" pitchFamily="34" charset="0"/>
              </a:rPr>
              <a:t> qua </a:t>
            </a:r>
            <a:r>
              <a:rPr lang="en-US" sz="2800" dirty="0" err="1">
                <a:latin typeface="#9Slide03 Ample" panose="02000000000000000000" pitchFamily="2" charset="0"/>
                <a:cs typeface="Calibri" panose="020F0502020204030204" pitchFamily="34" charset="0"/>
              </a:rPr>
              <a:t>sông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dễ</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dàng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bằng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cách</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là</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trả</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lời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đúng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câu</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hỏi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nhé</a:t>
            </a:r>
            <a:r>
              <a:rPr lang="en-US" sz="2800" dirty="0">
                <a:latin typeface="#9Slide03 Ample" panose="02000000000000000000" pitchFamily="2" charset="0"/>
                <a:cs typeface="Calibri" panose="020F0502020204030204" pitchFamily="34" charset="0"/>
              </a:rPr>
              <a:t>!</a:t>
            </a:r>
          </a:p>
        </p:txBody>
      </p:sp>
    </p:spTree>
    <p:custDataLst>
      <p:tags r:id="rId1"/>
    </p:custDataLst>
    <p:extLst>
      <p:ext uri="{BB962C8B-B14F-4D97-AF65-F5344CB8AC3E}">
        <p14:creationId xmlns:p14="http://schemas.microsoft.com/office/powerpoint/2010/main" val="23098819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57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146304"/>
            <a:ext cx="12192000" cy="7004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210049">
            <a:off x="6559574" y="4268721"/>
            <a:ext cx="3990559" cy="2469747"/>
          </a:xfrm>
          <a:prstGeom prst="rect">
            <a:avLst/>
          </a:prstGeom>
        </p:spPr>
      </p:pic>
      <p:sp>
        <p:nvSpPr>
          <p:cNvPr id="12" name="Rectangle 11"/>
          <p:cNvSpPr/>
          <p:nvPr/>
        </p:nvSpPr>
        <p:spPr>
          <a:xfrm>
            <a:off x="1114425" y="231701"/>
            <a:ext cx="10363200" cy="1082749"/>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mbria" panose="02040503050406030204" pitchFamily="18" charset="0"/>
                <a:ea typeface="Cambria" panose="02040503050406030204" pitchFamily="18" charset="0"/>
              </a:rPr>
              <a:t>1. Thuyền mành hiện ra như thế nào trong cảm nhận của đò ngang? </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285751" y="1428750"/>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200" b="1" dirty="0">
                <a:solidFill>
                  <a:prstClr val="black"/>
                </a:solidFill>
                <a:latin typeface="Cambria" panose="02040503050406030204" pitchFamily="18" charset="0"/>
                <a:ea typeface="Cambria" panose="02040503050406030204" pitchFamily="18"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r>
              <a:rPr lang="en-US" sz="2200" b="1" dirty="0">
                <a:solidFill>
                  <a:prstClr val="black"/>
                </a:solidFill>
                <a:latin typeface="Cambria" panose="02040503050406030204" pitchFamily="18" charset="0"/>
                <a:ea typeface="Cambria" panose="02040503050406030204" pitchFamily="18" charset="0"/>
              </a:rPr>
              <a:t>.</a:t>
            </a:r>
            <a:endParaRPr lang="vi-VN" sz="2200" b="1" dirty="0">
              <a:solidFill>
                <a:prstClr val="black"/>
              </a:solidFill>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10248899" y="3657600"/>
            <a:ext cx="1660015" cy="21894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0EBD1AC-418F-9B58-2536-9FAC95AA9863}"/>
              </a:ext>
            </a:extLst>
          </p:cNvPr>
          <p:cNvSpPr/>
          <p:nvPr/>
        </p:nvSpPr>
        <p:spPr>
          <a:xfrm>
            <a:off x="7286625" y="1828800"/>
            <a:ext cx="4657725" cy="2857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7342899A-C329-C543-994C-881C52386D24}"/>
              </a:ext>
            </a:extLst>
          </p:cNvPr>
          <p:cNvSpPr/>
          <p:nvPr/>
        </p:nvSpPr>
        <p:spPr>
          <a:xfrm>
            <a:off x="310603" y="2200275"/>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AF203F7A-ADFC-8376-0AA6-D2943A6B9C8B}"/>
              </a:ext>
            </a:extLst>
          </p:cNvPr>
          <p:cNvSpPr/>
          <p:nvPr/>
        </p:nvSpPr>
        <p:spPr>
          <a:xfrm>
            <a:off x="377277" y="2562225"/>
            <a:ext cx="2813597" cy="34290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63B1D42A-29B0-FBFB-54C0-C486547BD465}"/>
              </a:ext>
            </a:extLst>
          </p:cNvPr>
          <p:cNvSpPr/>
          <p:nvPr/>
        </p:nvSpPr>
        <p:spPr>
          <a:xfrm>
            <a:off x="344719" y="1743076"/>
            <a:ext cx="11628205" cy="1666874"/>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b="1" dirty="0" err="1">
                <a:solidFill>
                  <a:srgbClr val="FF0000"/>
                </a:solidFill>
                <a:latin typeface="Cambria" panose="02040503050406030204" pitchFamily="18" charset="0"/>
                <a:ea typeface="Cambria" panose="02040503050406030204" pitchFamily="18" charset="0"/>
              </a:rPr>
              <a:t>Đáp</a:t>
            </a:r>
            <a:r>
              <a:rPr lang="en-US" sz="2700" b="1" dirty="0">
                <a:solidFill>
                  <a:srgbClr val="FF0000"/>
                </a:solidFill>
                <a:latin typeface="Cambria" panose="02040503050406030204" pitchFamily="18" charset="0"/>
                <a:ea typeface="Cambria" panose="02040503050406030204" pitchFamily="18" charset="0"/>
              </a:rPr>
              <a:t> </a:t>
            </a:r>
            <a:r>
              <a:rPr lang="en-US" sz="2700" b="1" dirty="0" err="1">
                <a:solidFill>
                  <a:srgbClr val="FF0000"/>
                </a:solidFill>
                <a:latin typeface="Cambria" panose="02040503050406030204" pitchFamily="18" charset="0"/>
                <a:ea typeface="Cambria" panose="02040503050406030204" pitchFamily="18" charset="0"/>
              </a:rPr>
              <a:t>án</a:t>
            </a:r>
            <a:r>
              <a:rPr lang="en-US" sz="2700" b="1" dirty="0">
                <a:solidFill>
                  <a:srgbClr val="FF0000"/>
                </a:solidFill>
                <a:latin typeface="Cambria" panose="02040503050406030204" pitchFamily="18" charset="0"/>
                <a:ea typeface="Cambria" panose="02040503050406030204" pitchFamily="18" charset="0"/>
              </a:rPr>
              <a:t>: </a:t>
            </a:r>
            <a:r>
              <a:rPr lang="vi-VN" sz="2700" b="1" dirty="0">
                <a:solidFill>
                  <a:srgbClr val="FF0000"/>
                </a:solidFill>
                <a:latin typeface="Cambria" panose="02040503050406030204" pitchFamily="18" charset="0"/>
                <a:ea typeface="Cambria" panose="02040503050406030204" pitchFamily="18" charset="0"/>
              </a:rPr>
              <a:t>Trong cảm nhận của đò ngang, thuyền mành hiện ra rất mạnh mẽ và năng động. Thuyền mảnh vạm vỡ, to lớn, giương cao những cánh buồm lộng gió, lướt sóng ào ào, giống như những con chim khổng lồ cất cánh tung bay đến những bến bờ xa.</a:t>
            </a:r>
          </a:p>
        </p:txBody>
      </p:sp>
    </p:spTree>
    <p:custDataLst>
      <p:tags r:id="rId1"/>
    </p:custDataLst>
    <p:extLst>
      <p:ext uri="{BB962C8B-B14F-4D97-AF65-F5344CB8AC3E}">
        <p14:creationId xmlns:p14="http://schemas.microsoft.com/office/powerpoint/2010/main" val="10799013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42"/>
                                        </p:tgtEl>
                                      </p:cBhvr>
                                    </p:animEffect>
                                    <p:set>
                                      <p:cBhvr>
                                        <p:cTn id="26" dur="1" fill="hold">
                                          <p:stCondLst>
                                            <p:cond delay="499"/>
                                          </p:stCondLst>
                                        </p:cTn>
                                        <p:tgtEl>
                                          <p:spTgt spid="42"/>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3.95833E-6 -4.07407E-6 L -0.04127 -0.0324 C -0.04974 -0.03935 -0.06237 -0.04259 -0.07578 -0.04259 C -0.09062 -0.04259 -0.10286 -0.03935 -0.11132 -0.0324 L -0.15091 -4.07407E-6 " pathEditMode="relative" rAng="0" ptsTypes="AAAAA">
                                      <p:cBhvr>
                                        <p:cTn id="44" dur="2000" fill="hold"/>
                                        <p:tgtEl>
                                          <p:spTgt spid="3081"/>
                                        </p:tgtEl>
                                        <p:attrNameLst>
                                          <p:attrName>ppt_x</p:attrName>
                                          <p:attrName>ppt_y</p:attrName>
                                        </p:attrNameLst>
                                      </p:cBhvr>
                                      <p:rCtr x="-7552" y="-2130"/>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4 -4.07407E-6 L -0.59531 0.01389 " pathEditMode="relative" rAng="0" ptsTypes="AA">
                                      <p:cBhvr>
                                        <p:cTn id="47" dur="1900" fill="hold"/>
                                        <p:tgtEl>
                                          <p:spTgt spid="3081"/>
                                        </p:tgtEl>
                                        <p:attrNameLst>
                                          <p:attrName>ppt_x</p:attrName>
                                          <p:attrName>ppt_y</p:attrName>
                                        </p:attrNameLst>
                                      </p:cBhvr>
                                      <p:rCtr x="-23555" y="694"/>
                                    </p:animMotion>
                                  </p:childTnLst>
                                </p:cTn>
                              </p:par>
                              <p:par>
                                <p:cTn id="48" presetID="35" presetClass="path" presetSubtype="0" accel="50000" decel="50000" fill="hold" nodeType="withEffect">
                                  <p:stCondLst>
                                    <p:cond delay="0"/>
                                  </p:stCondLst>
                                  <p:childTnLst>
                                    <p:animMotion origin="layout" path="M -2.70833E-6 3.7037E-6 L -0.48906 0.01666 " pathEditMode="relative" rAng="0" ptsTypes="AA">
                                      <p:cBhvr>
                                        <p:cTn id="49" dur="2000" fill="hold"/>
                                        <p:tgtEl>
                                          <p:spTgt spid="18"/>
                                        </p:tgtEl>
                                        <p:attrNameLst>
                                          <p:attrName>ppt_x</p:attrName>
                                          <p:attrName>ppt_y</p:attrName>
                                        </p:attrNameLst>
                                      </p:cBhvr>
                                      <p:rCtr x="-24453" y="833"/>
                                    </p:animMotion>
                                  </p:childTnLst>
                                </p:cTn>
                              </p:par>
                            </p:childTnLst>
                          </p:cTn>
                        </p:par>
                        <p:par>
                          <p:cTn id="50" fill="hold">
                            <p:stCondLst>
                              <p:cond delay="4000"/>
                            </p:stCondLst>
                            <p:childTnLst>
                              <p:par>
                                <p:cTn id="51" presetID="44" presetClass="path" presetSubtype="0" accel="50000" decel="50000" fill="hold" nodeType="afterEffect">
                                  <p:stCondLst>
                                    <p:cond delay="0"/>
                                  </p:stCondLst>
                                  <p:childTnLst>
                                    <p:animMotion origin="layout" path="M -0.59531 0.01389 L -0.66276 -0.03333 C -0.67669 -0.04259 -0.69778 -0.0493 -0.71979 -0.0493 C -0.74453 -0.0493 -0.76471 -0.04259 -0.77864 -0.03333 L -0.84531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 grpId="0" animBg="1"/>
      <p:bldP spid="4" grpId="1" animBg="1"/>
      <p:bldP spid="6" grpId="0" animBg="1"/>
      <p:bldP spid="6" grpId="1"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57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559573" y="4288092"/>
            <a:ext cx="3990559" cy="2469747"/>
          </a:xfrm>
          <a:prstGeom prst="rect">
            <a:avLst/>
          </a:prstGeom>
        </p:spPr>
      </p:pic>
      <p:sp>
        <p:nvSpPr>
          <p:cNvPr id="12" name="Rectangle 11"/>
          <p:cNvSpPr/>
          <p:nvPr/>
        </p:nvSpPr>
        <p:spPr>
          <a:xfrm>
            <a:off x="276225" y="260277"/>
            <a:ext cx="11830050" cy="844623"/>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400" b="1" dirty="0">
                <a:solidFill>
                  <a:prstClr val="white"/>
                </a:solidFill>
                <a:latin typeface="Cambria" panose="02040503050406030204" pitchFamily="18" charset="0"/>
                <a:ea typeface="Cambria" panose="02040503050406030204" pitchFamily="18" charset="0"/>
              </a:rPr>
              <a:t>2. Đò ngang nhận ra mình khác thuyền mành như thế nào? </a:t>
            </a:r>
            <a:endPar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104775" y="1295400"/>
            <a:ext cx="11982450" cy="2400301"/>
          </a:xfrm>
          <a:prstGeom prst="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2200" b="1" dirty="0">
                <a:solidFill>
                  <a:prstClr val="black"/>
                </a:solidFill>
                <a:latin typeface="Cambria" panose="02040503050406030204" pitchFamily="18" charset="0"/>
                <a:ea typeface="Cambria" panose="02040503050406030204" pitchFamily="18"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10267949" y="4013045"/>
            <a:ext cx="1660015" cy="18976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sp>
        <p:nvSpPr>
          <p:cNvPr id="4" name="Rectangle 3">
            <a:extLst>
              <a:ext uri="{FF2B5EF4-FFF2-40B4-BE49-F238E27FC236}">
                <a16:creationId xmlns:a16="http://schemas.microsoft.com/office/drawing/2014/main" id="{7CA9B1CE-202E-A7F8-C9E6-BED951E841D2}"/>
              </a:ext>
            </a:extLst>
          </p:cNvPr>
          <p:cNvSpPr/>
          <p:nvPr/>
        </p:nvSpPr>
        <p:spPr>
          <a:xfrm>
            <a:off x="6600824" y="1819275"/>
            <a:ext cx="5419726" cy="29527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760EA1AC-C6EC-114D-F400-023A6DB105D0}"/>
              </a:ext>
            </a:extLst>
          </p:cNvPr>
          <p:cNvSpPr/>
          <p:nvPr/>
        </p:nvSpPr>
        <p:spPr>
          <a:xfrm>
            <a:off x="139152" y="2219325"/>
            <a:ext cx="11938547" cy="2762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5B44E90F-CEC5-C8D1-E5E6-778C2C658C57}"/>
              </a:ext>
            </a:extLst>
          </p:cNvPr>
          <p:cNvSpPr/>
          <p:nvPr/>
        </p:nvSpPr>
        <p:spPr>
          <a:xfrm>
            <a:off x="177253" y="2524126"/>
            <a:ext cx="11852822" cy="3238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62FFA8C4-69F1-EC41-E432-3B5DC75C9964}"/>
              </a:ext>
            </a:extLst>
          </p:cNvPr>
          <p:cNvSpPr/>
          <p:nvPr/>
        </p:nvSpPr>
        <p:spPr>
          <a:xfrm>
            <a:off x="139153" y="2886075"/>
            <a:ext cx="11929022" cy="25717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3C5005AB-4A85-16AC-EE16-063DE484EBA6}"/>
              </a:ext>
            </a:extLst>
          </p:cNvPr>
          <p:cNvSpPr/>
          <p:nvPr/>
        </p:nvSpPr>
        <p:spPr>
          <a:xfrm>
            <a:off x="110578" y="3190876"/>
            <a:ext cx="8090447" cy="2857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1C80E34F-73FC-1CDA-9F08-B127381BB915}"/>
              </a:ext>
            </a:extLst>
          </p:cNvPr>
          <p:cNvSpPr/>
          <p:nvPr/>
        </p:nvSpPr>
        <p:spPr>
          <a:xfrm>
            <a:off x="276225" y="1503293"/>
            <a:ext cx="11628205" cy="2028825"/>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b="1" dirty="0" err="1">
                <a:solidFill>
                  <a:srgbClr val="FF0000"/>
                </a:solidFill>
                <a:latin typeface="Cambria" panose="02040503050406030204" pitchFamily="18" charset="0"/>
                <a:ea typeface="Cambria" panose="02040503050406030204" pitchFamily="18" charset="0"/>
              </a:rPr>
              <a:t>Đáp</a:t>
            </a:r>
            <a:r>
              <a:rPr lang="en-US" sz="2700" b="1" dirty="0">
                <a:solidFill>
                  <a:srgbClr val="FF0000"/>
                </a:solidFill>
                <a:latin typeface="Cambria" panose="02040503050406030204" pitchFamily="18" charset="0"/>
                <a:ea typeface="Cambria" panose="02040503050406030204" pitchFamily="18" charset="0"/>
              </a:rPr>
              <a:t> </a:t>
            </a:r>
            <a:r>
              <a:rPr lang="en-US" sz="2700" b="1" dirty="0" err="1">
                <a:solidFill>
                  <a:srgbClr val="FF0000"/>
                </a:solidFill>
                <a:latin typeface="Cambria" panose="02040503050406030204" pitchFamily="18" charset="0"/>
                <a:ea typeface="Cambria" panose="02040503050406030204" pitchFamily="18" charset="0"/>
              </a:rPr>
              <a:t>án</a:t>
            </a:r>
            <a:r>
              <a:rPr lang="en-US" sz="2700" b="1" dirty="0">
                <a:solidFill>
                  <a:srgbClr val="FF0000"/>
                </a:solidFill>
                <a:latin typeface="Cambria" panose="02040503050406030204" pitchFamily="18" charset="0"/>
                <a:ea typeface="Cambria" panose="02040503050406030204" pitchFamily="18" charset="0"/>
              </a:rPr>
              <a:t>: T</a:t>
            </a:r>
            <a:r>
              <a:rPr lang="vi-VN" sz="2700" b="1" dirty="0">
                <a:solidFill>
                  <a:srgbClr val="FF0000"/>
                </a:solidFill>
                <a:latin typeface="Cambria" panose="02040503050406030204" pitchFamily="18" charset="0"/>
                <a:ea typeface="Cambria" panose="02040503050406030204" pitchFamily="18" charset="0"/>
              </a:rPr>
              <a:t>rong suy nghĩ của đò ngang, thuyền mảnh vạm vỡ, to lớn, khoẻ mạnh, năng động, còn đò ngang bé nhỏ và lặng lẽ. Về công việc, đò ngang thấy thuyền mành được đi đến những bến bờ xa, có nhiều điều mới lạ. Còn đò ngang chỉ làm công việc đưa đò, quanh quẩn giữa hai bến sông chật hẹp, không gặp được những điều mới lạ để học hỏi.</a:t>
            </a:r>
          </a:p>
        </p:txBody>
      </p:sp>
      <p:sp>
        <p:nvSpPr>
          <p:cNvPr id="17" name="TextBox 16">
            <a:extLst>
              <a:ext uri="{FF2B5EF4-FFF2-40B4-BE49-F238E27FC236}">
                <a16:creationId xmlns:a16="http://schemas.microsoft.com/office/drawing/2014/main" id="{B416E211-3C85-A342-58AC-134EF165E3AF}"/>
              </a:ext>
            </a:extLst>
          </p:cNvPr>
          <p:cNvSpPr txBox="1"/>
          <p:nvPr/>
        </p:nvSpPr>
        <p:spPr>
          <a:xfrm>
            <a:off x="3618357" y="6488668"/>
            <a:ext cx="3737610" cy="369332"/>
          </a:xfrm>
          <a:prstGeom prst="rect">
            <a:avLst/>
          </a:prstGeom>
          <a:noFill/>
        </p:spPr>
        <p:txBody>
          <a:bodyPr wrap="square">
            <a:spAutoFit/>
          </a:bodyPr>
          <a:lstStyle/>
          <a:p>
            <a:r>
              <a:rPr lang="en-US" b="1" dirty="0" err="1">
                <a:solidFill>
                  <a:srgbClr val="00B0F0"/>
                </a:solidFill>
                <a:latin typeface="Cambria" panose="02040503050406030204" pitchFamily="18" charset="0"/>
                <a:ea typeface="Cambria" panose="02040503050406030204" pitchFamily="18" charset="0"/>
              </a:rPr>
              <a:t>Hương</a:t>
            </a:r>
            <a:r>
              <a:rPr lang="en-US" b="1" dirty="0">
                <a:solidFill>
                  <a:srgbClr val="00B0F0"/>
                </a:solidFill>
                <a:latin typeface="Cambria" panose="02040503050406030204" pitchFamily="18" charset="0"/>
                <a:ea typeface="Cambria" panose="02040503050406030204" pitchFamily="18" charset="0"/>
              </a:rPr>
              <a:t> </a:t>
            </a:r>
            <a:r>
              <a:rPr lang="en-US" b="1" dirty="0" err="1">
                <a:solidFill>
                  <a:srgbClr val="00B0F0"/>
                </a:solidFill>
                <a:latin typeface="Cambria" panose="02040503050406030204" pitchFamily="18" charset="0"/>
                <a:ea typeface="Cambria" panose="02040503050406030204" pitchFamily="18" charset="0"/>
              </a:rPr>
              <a:t>Thảo</a:t>
            </a:r>
            <a:r>
              <a:rPr lang="en-US" b="1" dirty="0">
                <a:solidFill>
                  <a:srgbClr val="00B0F0"/>
                </a:solidFill>
                <a:latin typeface="Cambria" panose="02040503050406030204" pitchFamily="18" charset="0"/>
                <a:ea typeface="Cambria" panose="02040503050406030204" pitchFamily="18" charset="0"/>
              </a:rPr>
              <a:t> – </a:t>
            </a:r>
            <a:r>
              <a:rPr lang="en-US" b="1" dirty="0" err="1">
                <a:solidFill>
                  <a:srgbClr val="00B0F0"/>
                </a:solidFill>
                <a:latin typeface="Cambria" panose="02040503050406030204" pitchFamily="18" charset="0"/>
                <a:ea typeface="Cambria" panose="02040503050406030204" pitchFamily="18" charset="0"/>
              </a:rPr>
              <a:t>Zalo</a:t>
            </a:r>
            <a:r>
              <a:rPr lang="en-US" b="1" dirty="0">
                <a:solidFill>
                  <a:srgbClr val="00B0F0"/>
                </a:solidFill>
                <a:latin typeface="Cambria" panose="02040503050406030204" pitchFamily="18" charset="0"/>
                <a:ea typeface="Cambria" panose="02040503050406030204" pitchFamily="18" charset="0"/>
              </a:rPr>
              <a:t> 0972.115.126</a:t>
            </a:r>
          </a:p>
        </p:txBody>
      </p:sp>
    </p:spTree>
    <p:custDataLst>
      <p:tags r:id="rId1"/>
    </p:custDataLst>
    <p:extLst>
      <p:ext uri="{BB962C8B-B14F-4D97-AF65-F5344CB8AC3E}">
        <p14:creationId xmlns:p14="http://schemas.microsoft.com/office/powerpoint/2010/main" val="24254335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22" presetClass="entr" presetSubtype="4"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par>
                                <p:cTn id="25" presetID="2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 presetClass="exit" presetSubtype="4" fill="hold" grpId="1" nodeType="clickEffect">
                                  <p:stCondLst>
                                    <p:cond delay="0"/>
                                  </p:stCondLst>
                                  <p:childTnLst>
                                    <p:anim calcmode="lin" valueType="num">
                                      <p:cBhvr additive="base">
                                        <p:cTn id="31" dur="500"/>
                                        <p:tgtEl>
                                          <p:spTgt spid="42"/>
                                        </p:tgtEl>
                                        <p:attrNameLst>
                                          <p:attrName>ppt_x</p:attrName>
                                        </p:attrNameLst>
                                      </p:cBhvr>
                                      <p:tavLst>
                                        <p:tav tm="0">
                                          <p:val>
                                            <p:strVal val="ppt_x"/>
                                          </p:val>
                                        </p:tav>
                                        <p:tav tm="100000">
                                          <p:val>
                                            <p:strVal val="ppt_x"/>
                                          </p:val>
                                        </p:tav>
                                      </p:tavLst>
                                    </p:anim>
                                    <p:anim calcmode="lin" valueType="num">
                                      <p:cBhvr additive="base">
                                        <p:cTn id="32" dur="500"/>
                                        <p:tgtEl>
                                          <p:spTgt spid="42"/>
                                        </p:tgtEl>
                                        <p:attrNameLst>
                                          <p:attrName>ppt_y</p:attrName>
                                        </p:attrNameLst>
                                      </p:cBhvr>
                                      <p:tavLst>
                                        <p:tav tm="0">
                                          <p:val>
                                            <p:strVal val="ppt_y"/>
                                          </p:val>
                                        </p:tav>
                                        <p:tav tm="100000">
                                          <p:val>
                                            <p:strVal val="1+ppt_h/2"/>
                                          </p:val>
                                        </p:tav>
                                      </p:tavLst>
                                    </p:anim>
                                    <p:set>
                                      <p:cBhvr>
                                        <p:cTn id="33" dur="1" fill="hold">
                                          <p:stCondLst>
                                            <p:cond delay="499"/>
                                          </p:stCondLst>
                                        </p:cTn>
                                        <p:tgtEl>
                                          <p:spTgt spid="42"/>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4"/>
                                        </p:tgtEl>
                                        <p:attrNameLst>
                                          <p:attrName>ppt_x</p:attrName>
                                        </p:attrNameLst>
                                      </p:cBhvr>
                                      <p:tavLst>
                                        <p:tav tm="0">
                                          <p:val>
                                            <p:strVal val="ppt_x"/>
                                          </p:val>
                                        </p:tav>
                                        <p:tav tm="100000">
                                          <p:val>
                                            <p:strVal val="ppt_x"/>
                                          </p:val>
                                        </p:tav>
                                      </p:tavLst>
                                    </p:anim>
                                    <p:anim calcmode="lin" valueType="num">
                                      <p:cBhvr additive="base">
                                        <p:cTn id="36" dur="500"/>
                                        <p:tgtEl>
                                          <p:spTgt spid="4"/>
                                        </p:tgtEl>
                                        <p:attrNameLst>
                                          <p:attrName>ppt_y</p:attrName>
                                        </p:attrNameLst>
                                      </p:cBhvr>
                                      <p:tavLst>
                                        <p:tav tm="0">
                                          <p:val>
                                            <p:strVal val="ppt_y"/>
                                          </p:val>
                                        </p:tav>
                                        <p:tav tm="100000">
                                          <p:val>
                                            <p:strVal val="1+ppt_h/2"/>
                                          </p:val>
                                        </p:tav>
                                      </p:tavLst>
                                    </p:anim>
                                    <p:set>
                                      <p:cBhvr>
                                        <p:cTn id="37" dur="1" fill="hold">
                                          <p:stCondLst>
                                            <p:cond delay="499"/>
                                          </p:stCondLst>
                                        </p:cTn>
                                        <p:tgtEl>
                                          <p:spTgt spid="4"/>
                                        </p:tgtEl>
                                        <p:attrNameLst>
                                          <p:attrName>style.visibility</p:attrName>
                                        </p:attrNameLst>
                                      </p:cBhvr>
                                      <p:to>
                                        <p:strVal val="hidden"/>
                                      </p:to>
                                    </p:set>
                                  </p:childTnLst>
                                </p:cTn>
                              </p:par>
                              <p:par>
                                <p:cTn id="38" presetID="2" presetClass="exit" presetSubtype="4" fill="hold" grpId="1" nodeType="withEffect">
                                  <p:stCondLst>
                                    <p:cond delay="0"/>
                                  </p:stCondLst>
                                  <p:childTnLst>
                                    <p:anim calcmode="lin" valueType="num">
                                      <p:cBhvr additive="base">
                                        <p:cTn id="39" dur="500"/>
                                        <p:tgtEl>
                                          <p:spTgt spid="7"/>
                                        </p:tgtEl>
                                        <p:attrNameLst>
                                          <p:attrName>ppt_x</p:attrName>
                                        </p:attrNameLst>
                                      </p:cBhvr>
                                      <p:tavLst>
                                        <p:tav tm="0">
                                          <p:val>
                                            <p:strVal val="ppt_x"/>
                                          </p:val>
                                        </p:tav>
                                        <p:tav tm="100000">
                                          <p:val>
                                            <p:strVal val="ppt_x"/>
                                          </p:val>
                                        </p:tav>
                                      </p:tavLst>
                                    </p:anim>
                                    <p:anim calcmode="lin" valueType="num">
                                      <p:cBhvr additive="base">
                                        <p:cTn id="40" dur="500"/>
                                        <p:tgtEl>
                                          <p:spTgt spid="7"/>
                                        </p:tgtEl>
                                        <p:attrNameLst>
                                          <p:attrName>ppt_y</p:attrName>
                                        </p:attrNameLst>
                                      </p:cBhvr>
                                      <p:tavLst>
                                        <p:tav tm="0">
                                          <p:val>
                                            <p:strVal val="ppt_y"/>
                                          </p:val>
                                        </p:tav>
                                        <p:tav tm="100000">
                                          <p:val>
                                            <p:strVal val="1+ppt_h/2"/>
                                          </p:val>
                                        </p:tav>
                                      </p:tavLst>
                                    </p:anim>
                                    <p:set>
                                      <p:cBhvr>
                                        <p:cTn id="41" dur="1" fill="hold">
                                          <p:stCondLst>
                                            <p:cond delay="499"/>
                                          </p:stCondLst>
                                        </p:cTn>
                                        <p:tgtEl>
                                          <p:spTgt spid="7"/>
                                        </p:tgtEl>
                                        <p:attrNameLst>
                                          <p:attrName>style.visibility</p:attrName>
                                        </p:attrNameLst>
                                      </p:cBhvr>
                                      <p:to>
                                        <p:strVal val="hidden"/>
                                      </p:to>
                                    </p:set>
                                  </p:childTnLst>
                                </p:cTn>
                              </p:par>
                              <p:par>
                                <p:cTn id="42" presetID="2" presetClass="exit" presetSubtype="4" fill="hold" grpId="1" nodeType="withEffect">
                                  <p:stCondLst>
                                    <p:cond delay="0"/>
                                  </p:stCondLst>
                                  <p:childTnLst>
                                    <p:anim calcmode="lin" valueType="num">
                                      <p:cBhvr additive="base">
                                        <p:cTn id="43" dur="500"/>
                                        <p:tgtEl>
                                          <p:spTgt spid="9"/>
                                        </p:tgtEl>
                                        <p:attrNameLst>
                                          <p:attrName>ppt_x</p:attrName>
                                        </p:attrNameLst>
                                      </p:cBhvr>
                                      <p:tavLst>
                                        <p:tav tm="0">
                                          <p:val>
                                            <p:strVal val="ppt_x"/>
                                          </p:val>
                                        </p:tav>
                                        <p:tav tm="100000">
                                          <p:val>
                                            <p:strVal val="ppt_x"/>
                                          </p:val>
                                        </p:tav>
                                      </p:tavLst>
                                    </p:anim>
                                    <p:anim calcmode="lin" valueType="num">
                                      <p:cBhvr additive="base">
                                        <p:cTn id="44" dur="500"/>
                                        <p:tgtEl>
                                          <p:spTgt spid="9"/>
                                        </p:tgtEl>
                                        <p:attrNameLst>
                                          <p:attrName>ppt_y</p:attrName>
                                        </p:attrNameLst>
                                      </p:cBhvr>
                                      <p:tavLst>
                                        <p:tav tm="0">
                                          <p:val>
                                            <p:strVal val="ppt_y"/>
                                          </p:val>
                                        </p:tav>
                                        <p:tav tm="100000">
                                          <p:val>
                                            <p:strVal val="1+ppt_h/2"/>
                                          </p:val>
                                        </p:tav>
                                      </p:tavLst>
                                    </p:anim>
                                    <p:set>
                                      <p:cBhvr>
                                        <p:cTn id="45" dur="1" fill="hold">
                                          <p:stCondLst>
                                            <p:cond delay="499"/>
                                          </p:stCondLst>
                                        </p:cTn>
                                        <p:tgtEl>
                                          <p:spTgt spid="9"/>
                                        </p:tgtEl>
                                        <p:attrNameLst>
                                          <p:attrName>style.visibility</p:attrName>
                                        </p:attrNameLst>
                                      </p:cBhvr>
                                      <p:to>
                                        <p:strVal val="hidden"/>
                                      </p:to>
                                    </p:set>
                                  </p:childTnLst>
                                </p:cTn>
                              </p:par>
                              <p:par>
                                <p:cTn id="46" presetID="2" presetClass="exit" presetSubtype="4" fill="hold" grpId="1" nodeType="withEffect">
                                  <p:stCondLst>
                                    <p:cond delay="0"/>
                                  </p:stCondLst>
                                  <p:childTnLst>
                                    <p:anim calcmode="lin" valueType="num">
                                      <p:cBhvr additive="base">
                                        <p:cTn id="47" dur="500"/>
                                        <p:tgtEl>
                                          <p:spTgt spid="5"/>
                                        </p:tgtEl>
                                        <p:attrNameLst>
                                          <p:attrName>ppt_x</p:attrName>
                                        </p:attrNameLst>
                                      </p:cBhvr>
                                      <p:tavLst>
                                        <p:tav tm="0">
                                          <p:val>
                                            <p:strVal val="ppt_x"/>
                                          </p:val>
                                        </p:tav>
                                        <p:tav tm="100000">
                                          <p:val>
                                            <p:strVal val="ppt_x"/>
                                          </p:val>
                                        </p:tav>
                                      </p:tavLst>
                                    </p:anim>
                                    <p:anim calcmode="lin" valueType="num">
                                      <p:cBhvr additive="base">
                                        <p:cTn id="48" dur="500"/>
                                        <p:tgtEl>
                                          <p:spTgt spid="5"/>
                                        </p:tgtEl>
                                        <p:attrNameLst>
                                          <p:attrName>ppt_y</p:attrName>
                                        </p:attrNameLst>
                                      </p:cBhvr>
                                      <p:tavLst>
                                        <p:tav tm="0">
                                          <p:val>
                                            <p:strVal val="ppt_y"/>
                                          </p:val>
                                        </p:tav>
                                        <p:tav tm="100000">
                                          <p:val>
                                            <p:strVal val="1+ppt_h/2"/>
                                          </p:val>
                                        </p:tav>
                                      </p:tavLst>
                                    </p:anim>
                                    <p:set>
                                      <p:cBhvr>
                                        <p:cTn id="49" dur="1" fill="hold">
                                          <p:stCondLst>
                                            <p:cond delay="499"/>
                                          </p:stCondLst>
                                        </p:cTn>
                                        <p:tgtEl>
                                          <p:spTgt spid="5"/>
                                        </p:tgtEl>
                                        <p:attrNameLst>
                                          <p:attrName>style.visibility</p:attrName>
                                        </p:attrNameLst>
                                      </p:cBhvr>
                                      <p:to>
                                        <p:strVal val="hidden"/>
                                      </p:to>
                                    </p:set>
                                  </p:childTnLst>
                                </p:cTn>
                              </p:par>
                              <p:par>
                                <p:cTn id="50" presetID="2" presetClass="exit" presetSubtype="4" fill="hold" grpId="1" nodeType="withEffect">
                                  <p:stCondLst>
                                    <p:cond delay="0"/>
                                  </p:stCondLst>
                                  <p:childTnLst>
                                    <p:anim calcmode="lin" valueType="num">
                                      <p:cBhvr additive="base">
                                        <p:cTn id="51" dur="500"/>
                                        <p:tgtEl>
                                          <p:spTgt spid="6"/>
                                        </p:tgtEl>
                                        <p:attrNameLst>
                                          <p:attrName>ppt_x</p:attrName>
                                        </p:attrNameLst>
                                      </p:cBhvr>
                                      <p:tavLst>
                                        <p:tav tm="0">
                                          <p:val>
                                            <p:strVal val="ppt_x"/>
                                          </p:val>
                                        </p:tav>
                                        <p:tav tm="100000">
                                          <p:val>
                                            <p:strVal val="ppt_x"/>
                                          </p:val>
                                        </p:tav>
                                      </p:tavLst>
                                    </p:anim>
                                    <p:anim calcmode="lin" valueType="num">
                                      <p:cBhvr additive="base">
                                        <p:cTn id="52" dur="500"/>
                                        <p:tgtEl>
                                          <p:spTgt spid="6"/>
                                        </p:tgtEl>
                                        <p:attrNameLst>
                                          <p:attrName>ppt_y</p:attrName>
                                        </p:attrNameLst>
                                      </p:cBhvr>
                                      <p:tavLst>
                                        <p:tav tm="0">
                                          <p:val>
                                            <p:strVal val="ppt_y"/>
                                          </p:val>
                                        </p:tav>
                                        <p:tav tm="100000">
                                          <p:val>
                                            <p:strVal val="1+ppt_h/2"/>
                                          </p:val>
                                        </p:tav>
                                      </p:tavLst>
                                    </p:anim>
                                    <p:set>
                                      <p:cBhvr>
                                        <p:cTn id="53" dur="1" fill="hold">
                                          <p:stCondLst>
                                            <p:cond delay="499"/>
                                          </p:stCondLst>
                                        </p:cTn>
                                        <p:tgtEl>
                                          <p:spTgt spid="6"/>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p:cTn id="58" dur="1000" fill="hold"/>
                                        <p:tgtEl>
                                          <p:spTgt spid="10"/>
                                        </p:tgtEl>
                                        <p:attrNameLst>
                                          <p:attrName>ppt_w</p:attrName>
                                        </p:attrNameLst>
                                      </p:cBhvr>
                                      <p:tavLst>
                                        <p:tav tm="0">
                                          <p:val>
                                            <p:fltVal val="0"/>
                                          </p:val>
                                        </p:tav>
                                        <p:tav tm="100000">
                                          <p:val>
                                            <p:strVal val="#ppt_w"/>
                                          </p:val>
                                        </p:tav>
                                      </p:tavLst>
                                    </p:anim>
                                    <p:anim calcmode="lin" valueType="num">
                                      <p:cBhvr>
                                        <p:cTn id="59" dur="1000" fill="hold"/>
                                        <p:tgtEl>
                                          <p:spTgt spid="10"/>
                                        </p:tgtEl>
                                        <p:attrNameLst>
                                          <p:attrName>ppt_h</p:attrName>
                                        </p:attrNameLst>
                                      </p:cBhvr>
                                      <p:tavLst>
                                        <p:tav tm="0">
                                          <p:val>
                                            <p:fltVal val="0"/>
                                          </p:val>
                                        </p:tav>
                                        <p:tav tm="100000">
                                          <p:val>
                                            <p:strVal val="#ppt_h"/>
                                          </p:val>
                                        </p:tav>
                                      </p:tavLst>
                                    </p:anim>
                                    <p:anim calcmode="lin" valueType="num">
                                      <p:cBhvr>
                                        <p:cTn id="60" dur="1000" fill="hold"/>
                                        <p:tgtEl>
                                          <p:spTgt spid="10"/>
                                        </p:tgtEl>
                                        <p:attrNameLst>
                                          <p:attrName>style.rotation</p:attrName>
                                        </p:attrNameLst>
                                      </p:cBhvr>
                                      <p:tavLst>
                                        <p:tav tm="0">
                                          <p:val>
                                            <p:fltVal val="90"/>
                                          </p:val>
                                        </p:tav>
                                        <p:tav tm="100000">
                                          <p:val>
                                            <p:fltVal val="0"/>
                                          </p:val>
                                        </p:tav>
                                      </p:tavLst>
                                    </p:anim>
                                    <p:animEffect transition="in" filter="fade">
                                      <p:cBhvr>
                                        <p:cTn id="61" dur="10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37" presetClass="path" presetSubtype="0" accel="50000" decel="50000" fill="hold" nodeType="clickEffect">
                                  <p:stCondLst>
                                    <p:cond delay="0"/>
                                  </p:stCondLst>
                                  <p:childTnLst>
                                    <p:animMotion origin="layout" path="M 0.00312 3.7037E-7 L -0.03177 -0.03704 C -0.03894 -0.04491 -0.04961 -0.04838 -0.06094 -0.04838 C -0.07344 -0.04838 -0.08386 -0.04491 -0.09102 -0.03704 L -0.12435 3.7037E-7 " pathEditMode="relative" rAng="0" ptsTypes="AAAAA">
                                      <p:cBhvr>
                                        <p:cTn id="65" dur="2000" fill="hold"/>
                                        <p:tgtEl>
                                          <p:spTgt spid="3081"/>
                                        </p:tgtEl>
                                        <p:attrNameLst>
                                          <p:attrName>ppt_x</p:attrName>
                                          <p:attrName>ppt_y</p:attrName>
                                        </p:attrNameLst>
                                      </p:cBhvr>
                                      <p:rCtr x="-6380" y="-2431"/>
                                    </p:animMotion>
                                  </p:childTnLst>
                                </p:cTn>
                              </p:par>
                            </p:childTnLst>
                          </p:cTn>
                        </p:par>
                        <p:par>
                          <p:cTn id="66" fill="hold">
                            <p:stCondLst>
                              <p:cond delay="2000"/>
                            </p:stCondLst>
                            <p:childTnLst>
                              <p:par>
                                <p:cTn id="67" presetID="35" presetClass="path" presetSubtype="0" accel="50000" decel="50000" fill="hold" nodeType="afterEffect">
                                  <p:stCondLst>
                                    <p:cond delay="0"/>
                                  </p:stCondLst>
                                  <p:childTnLst>
                                    <p:animMotion origin="layout" path="M -0.12435 3.7037E-7 L -0.59532 0.01389 " pathEditMode="relative" rAng="0" ptsTypes="AA">
                                      <p:cBhvr>
                                        <p:cTn id="68" dur="2000" fill="hold"/>
                                        <p:tgtEl>
                                          <p:spTgt spid="3081"/>
                                        </p:tgtEl>
                                        <p:attrNameLst>
                                          <p:attrName>ppt_x</p:attrName>
                                          <p:attrName>ppt_y</p:attrName>
                                        </p:attrNameLst>
                                      </p:cBhvr>
                                      <p:rCtr x="-23555" y="694"/>
                                    </p:animMotion>
                                  </p:childTnLst>
                                </p:cTn>
                              </p:par>
                              <p:par>
                                <p:cTn id="69" presetID="35" presetClass="path" presetSubtype="0" accel="50000" decel="50000" fill="hold" nodeType="withEffect">
                                  <p:stCondLst>
                                    <p:cond delay="0"/>
                                  </p:stCondLst>
                                  <p:childTnLst>
                                    <p:animMotion origin="layout" path="M -2.70833E-6 -4.07407E-6 L -0.48906 0.01667 " pathEditMode="relative" rAng="0" ptsTypes="AA">
                                      <p:cBhvr>
                                        <p:cTn id="70" dur="2000" fill="hold"/>
                                        <p:tgtEl>
                                          <p:spTgt spid="18"/>
                                        </p:tgtEl>
                                        <p:attrNameLst>
                                          <p:attrName>ppt_x</p:attrName>
                                          <p:attrName>ppt_y</p:attrName>
                                        </p:attrNameLst>
                                      </p:cBhvr>
                                      <p:rCtr x="-24453" y="833"/>
                                    </p:animMotion>
                                  </p:childTnLst>
                                </p:cTn>
                              </p:par>
                            </p:childTnLst>
                          </p:cTn>
                        </p:par>
                        <p:par>
                          <p:cTn id="71" fill="hold">
                            <p:stCondLst>
                              <p:cond delay="4000"/>
                            </p:stCondLst>
                            <p:childTnLst>
                              <p:par>
                                <p:cTn id="72" presetID="44" presetClass="path" presetSubtype="0" accel="50000" decel="50000" fill="hold" nodeType="afterEffect">
                                  <p:stCondLst>
                                    <p:cond delay="0"/>
                                  </p:stCondLst>
                                  <p:childTnLst>
                                    <p:animMotion origin="layout" path="M -0.59532 0.01389 L -0.66706 -0.03148 C -0.6819 -0.04051 -0.7043 -0.04676 -0.72774 -0.04676 C -0.75404 -0.04676 -0.77539 -0.04051 -0.79024 -0.03148 L -0.86107 0.01389 " pathEditMode="relative" rAng="0" ptsTypes="AAAAA">
                                      <p:cBhvr>
                                        <p:cTn id="73" dur="2000" fill="hold"/>
                                        <p:tgtEl>
                                          <p:spTgt spid="3081"/>
                                        </p:tgtEl>
                                        <p:attrNameLst>
                                          <p:attrName>ppt_x</p:attrName>
                                          <p:attrName>ppt_y</p:attrName>
                                        </p:attrNameLst>
                                      </p:cBhvr>
                                      <p:rCtr x="-13294" y="-30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 grpId="0" animBg="1"/>
      <p:bldP spid="4" grpId="1" animBg="1"/>
      <p:bldP spid="5" grpId="0" animBg="1"/>
      <p:bldP spid="5" grpId="1" animBg="1"/>
      <p:bldP spid="6" grpId="0" animBg="1"/>
      <p:bldP spid="6" grpId="1" animBg="1"/>
      <p:bldP spid="7" grpId="0" animBg="1"/>
      <p:bldP spid="7" grpId="1" animBg="1"/>
      <p:bldP spid="9" grpId="0" animBg="1"/>
      <p:bldP spid="9" grpId="1"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sp>
        <p:nvSpPr>
          <p:cNvPr id="16" name="TextBox 15"/>
          <p:cNvSpPr txBox="1"/>
          <p:nvPr/>
        </p:nvSpPr>
        <p:spPr>
          <a:xfrm>
            <a:off x="121920" y="477665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534059" y="4009290"/>
            <a:ext cx="4236992" cy="2622264"/>
          </a:xfrm>
          <a:prstGeom prst="rect">
            <a:avLst/>
          </a:prstGeom>
        </p:spPr>
      </p:pic>
      <p:sp>
        <p:nvSpPr>
          <p:cNvPr id="12" name="Rectangle 11"/>
          <p:cNvSpPr/>
          <p:nvPr/>
        </p:nvSpPr>
        <p:spPr>
          <a:xfrm>
            <a:off x="228601" y="136452"/>
            <a:ext cx="11963400" cy="1111324"/>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400" b="1" dirty="0">
                <a:solidFill>
                  <a:prstClr val="white"/>
                </a:solidFill>
                <a:latin typeface="Cambria" panose="02040503050406030204" pitchFamily="18" charset="0"/>
                <a:ea typeface="Cambria" panose="02040503050406030204" pitchFamily="18" charset="0"/>
              </a:rPr>
              <a:t>3. Theo </a:t>
            </a:r>
            <a:r>
              <a:rPr lang="en-US" sz="3400" b="1" dirty="0" err="1">
                <a:solidFill>
                  <a:prstClr val="white"/>
                </a:solidFill>
                <a:latin typeface="Cambria" panose="02040503050406030204" pitchFamily="18" charset="0"/>
                <a:ea typeface="Cambria" panose="02040503050406030204" pitchFamily="18" charset="0"/>
              </a:rPr>
              <a:t>em</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thuyền</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mành</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muốn</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nói</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gì</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với</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đò</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ngang</a:t>
            </a:r>
            <a:r>
              <a:rPr lang="en-US" sz="3400" b="1" dirty="0">
                <a:solidFill>
                  <a:prstClr val="white"/>
                </a:solidFill>
                <a:latin typeface="Cambria" panose="02040503050406030204" pitchFamily="18" charset="0"/>
                <a:ea typeface="Cambria" panose="02040503050406030204" pitchFamily="18" charset="0"/>
              </a:rPr>
              <a:t> qua </a:t>
            </a:r>
            <a:r>
              <a:rPr lang="en-US" sz="3400" b="1" dirty="0" err="1">
                <a:solidFill>
                  <a:prstClr val="white"/>
                </a:solidFill>
                <a:latin typeface="Cambria" panose="02040503050406030204" pitchFamily="18" charset="0"/>
                <a:ea typeface="Cambria" panose="02040503050406030204" pitchFamily="18" charset="0"/>
              </a:rPr>
              <a:t>câu</a:t>
            </a:r>
            <a:r>
              <a:rPr lang="en-US" sz="3400" b="1" dirty="0">
                <a:solidFill>
                  <a:prstClr val="white"/>
                </a:solidFill>
                <a:latin typeface="Cambria" panose="02040503050406030204" pitchFamily="18" charset="0"/>
                <a:ea typeface="Cambria" panose="02040503050406030204" pitchFamily="18" charset="0"/>
              </a:rPr>
              <a:t>: “Ở </a:t>
            </a:r>
            <a:r>
              <a:rPr lang="en-US" sz="3400" b="1" dirty="0" err="1">
                <a:solidFill>
                  <a:prstClr val="white"/>
                </a:solidFill>
                <a:latin typeface="Cambria" panose="02040503050406030204" pitchFamily="18" charset="0"/>
                <a:ea typeface="Cambria" panose="02040503050406030204" pitchFamily="18" charset="0"/>
              </a:rPr>
              <a:t>bất</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cứ</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đâu</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cũng</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có</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những</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điều</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để</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chúng</a:t>
            </a:r>
            <a:r>
              <a:rPr lang="en-US" sz="3400" b="1" dirty="0">
                <a:solidFill>
                  <a:prstClr val="white"/>
                </a:solidFill>
                <a:latin typeface="Cambria" panose="02040503050406030204" pitchFamily="18" charset="0"/>
                <a:ea typeface="Cambria" panose="02040503050406030204" pitchFamily="18" charset="0"/>
              </a:rPr>
              <a:t> ta </a:t>
            </a:r>
            <a:r>
              <a:rPr lang="en-US" sz="3400" b="1" dirty="0" err="1">
                <a:solidFill>
                  <a:prstClr val="white"/>
                </a:solidFill>
                <a:latin typeface="Cambria" panose="02040503050406030204" pitchFamily="18" charset="0"/>
                <a:ea typeface="Cambria" panose="02040503050406030204" pitchFamily="18" charset="0"/>
              </a:rPr>
              <a:t>học</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hỏi</a:t>
            </a:r>
            <a:r>
              <a:rPr lang="en-US" sz="3400" b="1" dirty="0">
                <a:solidFill>
                  <a:prstClr val="white"/>
                </a:solidFill>
                <a:latin typeface="Cambria" panose="02040503050406030204" pitchFamily="18" charset="0"/>
                <a:ea typeface="Cambria" panose="02040503050406030204" pitchFamily="18" charset="0"/>
              </a:rPr>
              <a:t>.”? </a:t>
            </a:r>
            <a:endPar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10277472" y="3924301"/>
            <a:ext cx="1660015" cy="18768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pic>
        <p:nvPicPr>
          <p:cNvPr id="4" name="Picture 3">
            <a:extLst>
              <a:ext uri="{FF2B5EF4-FFF2-40B4-BE49-F238E27FC236}">
                <a16:creationId xmlns:a16="http://schemas.microsoft.com/office/drawing/2014/main" id="{92C0AF15-528F-B3A5-F019-05DEF5E7F5A9}"/>
              </a:ext>
            </a:extLst>
          </p:cNvPr>
          <p:cNvPicPr>
            <a:picLocks noChangeAspect="1"/>
          </p:cNvPicPr>
          <p:nvPr/>
        </p:nvPicPr>
        <p:blipFill>
          <a:blip r:embed="rId8"/>
          <a:stretch>
            <a:fillRect/>
          </a:stretch>
        </p:blipFill>
        <p:spPr>
          <a:xfrm>
            <a:off x="1806249" y="3825535"/>
            <a:ext cx="1664352" cy="1969179"/>
          </a:xfrm>
          <a:prstGeom prst="rect">
            <a:avLst/>
          </a:prstGeom>
        </p:spPr>
      </p:pic>
      <p:sp>
        <p:nvSpPr>
          <p:cNvPr id="5" name="Rectangle 4">
            <a:extLst>
              <a:ext uri="{FF2B5EF4-FFF2-40B4-BE49-F238E27FC236}">
                <a16:creationId xmlns:a16="http://schemas.microsoft.com/office/drawing/2014/main" id="{16DB1BCC-9897-7A6F-D865-4CF3EFC49080}"/>
              </a:ext>
            </a:extLst>
          </p:cNvPr>
          <p:cNvSpPr/>
          <p:nvPr/>
        </p:nvSpPr>
        <p:spPr>
          <a:xfrm>
            <a:off x="314326" y="1438275"/>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rPr>
              <a:t>Thuyền mành nghĩ ngợi rồi nói:</a:t>
            </a:r>
          </a:p>
          <a:p>
            <a:pPr lvl="0" algn="just"/>
            <a:r>
              <a:rPr lang="vi-VN" sz="2800" dirty="0">
                <a:solidFill>
                  <a:prstClr val="black"/>
                </a:solidFill>
                <a:latin typeface="Cambria" panose="02040503050406030204" pitchFamily="18" charset="0"/>
                <a:ea typeface="Cambria" panose="02040503050406030204" pitchFamily="18"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p:txBody>
      </p:sp>
      <p:sp>
        <p:nvSpPr>
          <p:cNvPr id="6" name="Rectangle 5">
            <a:extLst>
              <a:ext uri="{FF2B5EF4-FFF2-40B4-BE49-F238E27FC236}">
                <a16:creationId xmlns:a16="http://schemas.microsoft.com/office/drawing/2014/main" id="{FA6A8BFD-39E1-7D06-036C-729E1E79CA7D}"/>
              </a:ext>
            </a:extLst>
          </p:cNvPr>
          <p:cNvSpPr/>
          <p:nvPr/>
        </p:nvSpPr>
        <p:spPr>
          <a:xfrm>
            <a:off x="577303" y="2124075"/>
            <a:ext cx="11367047" cy="3524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6A8CE332-3F06-FACD-A3BE-1682EFC0D8E4}"/>
              </a:ext>
            </a:extLst>
          </p:cNvPr>
          <p:cNvSpPr/>
          <p:nvPr/>
        </p:nvSpPr>
        <p:spPr>
          <a:xfrm>
            <a:off x="320128" y="2619375"/>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0C91BE09-D0E3-FF2E-A792-84B199CAE02B}"/>
              </a:ext>
            </a:extLst>
          </p:cNvPr>
          <p:cNvSpPr/>
          <p:nvPr/>
        </p:nvSpPr>
        <p:spPr>
          <a:xfrm>
            <a:off x="396327" y="3009900"/>
            <a:ext cx="8309523" cy="3905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3DBEE7F3-D648-D0AF-DC35-31F89A21B835}"/>
              </a:ext>
            </a:extLst>
          </p:cNvPr>
          <p:cNvSpPr/>
          <p:nvPr/>
        </p:nvSpPr>
        <p:spPr>
          <a:xfrm>
            <a:off x="304801" y="1514474"/>
            <a:ext cx="11687174" cy="1981201"/>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400" b="1" dirty="0" err="1">
                <a:solidFill>
                  <a:srgbClr val="FF0000"/>
                </a:solidFill>
                <a:latin typeface="Cambria" panose="02040503050406030204" pitchFamily="18" charset="0"/>
                <a:ea typeface="Cambria" panose="02040503050406030204" pitchFamily="18" charset="0"/>
              </a:rPr>
              <a:t>Đáp</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án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Thuyền mảnh muốn nói với đò ngang: Không phải chỉ đi xa mới gặp được những điều mới lạ có thể giúp mình học tập. Ở ngay gần mình, nếu chú ý cũng luôn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gặp được những điều mới lạ, thú vị. Ví dụ như bến nước nơi đò ngang nằm là nơi nhiều con thuyền cập bến và mỗi ngày, đò ngang đón rất nhiều người qua sông. Mỗi sự gặp gỡ đều mang lại cho đò ngang những điều thú vị.</a:t>
            </a:r>
          </a:p>
        </p:txBody>
      </p:sp>
    </p:spTree>
    <p:custDataLst>
      <p:tags r:id="rId1"/>
    </p:custDataLst>
    <p:extLst>
      <p:ext uri="{BB962C8B-B14F-4D97-AF65-F5344CB8AC3E}">
        <p14:creationId xmlns:p14="http://schemas.microsoft.com/office/powerpoint/2010/main" val="29942334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0.00469 -2.22222E-6 L -0.03073 -0.04259 C -0.03789 -0.05162 -0.0487 -0.05578 -0.06016 -0.05578 C -0.07292 -0.05578 -0.08333 -0.05162 -0.09062 -0.04259 L -0.12435 -2.22222E-6 " pathEditMode="relative" rAng="0" ptsTypes="AAAAA">
                                      <p:cBhvr>
                                        <p:cTn id="44" dur="2000" fill="hold"/>
                                        <p:tgtEl>
                                          <p:spTgt spid="3081"/>
                                        </p:tgtEl>
                                        <p:attrNameLst>
                                          <p:attrName>ppt_x</p:attrName>
                                          <p:attrName>ppt_y</p:attrName>
                                        </p:attrNameLst>
                                      </p:cBhvr>
                                      <p:rCtr x="-6458" y="-2801"/>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5 2.22222E-6 L -0.55013 0.03958 " pathEditMode="relative" rAng="0" ptsTypes="AA">
                                      <p:cBhvr>
                                        <p:cTn id="47" dur="2000" fill="hold"/>
                                        <p:tgtEl>
                                          <p:spTgt spid="3081"/>
                                        </p:tgtEl>
                                        <p:attrNameLst>
                                          <p:attrName>ppt_x</p:attrName>
                                          <p:attrName>ppt_y</p:attrName>
                                        </p:attrNameLst>
                                      </p:cBhvr>
                                      <p:rCtr x="-21289" y="1968"/>
                                    </p:animMotion>
                                  </p:childTnLst>
                                </p:cTn>
                              </p:par>
                              <p:par>
                                <p:cTn id="48" presetID="35" presetClass="path" presetSubtype="0" accel="50000" decel="50000" fill="hold" nodeType="withEffect">
                                  <p:stCondLst>
                                    <p:cond delay="0"/>
                                  </p:stCondLst>
                                  <p:childTnLst>
                                    <p:animMotion origin="layout" path="M 4.58333E-6 -4.44444E-6 L -0.42982 0.07362 " pathEditMode="relative" rAng="0" ptsTypes="AA">
                                      <p:cBhvr>
                                        <p:cTn id="49" dur="2000" fill="hold"/>
                                        <p:tgtEl>
                                          <p:spTgt spid="18"/>
                                        </p:tgtEl>
                                        <p:attrNameLst>
                                          <p:attrName>ppt_x</p:attrName>
                                          <p:attrName>ppt_y</p:attrName>
                                        </p:attrNameLst>
                                      </p:cBhvr>
                                      <p:rCtr x="-21497" y="3681"/>
                                    </p:animMotion>
                                  </p:childTnLst>
                                </p:cTn>
                              </p:par>
                            </p:childTnLst>
                          </p:cTn>
                        </p:par>
                        <p:par>
                          <p:cTn id="50" fill="hold">
                            <p:stCondLst>
                              <p:cond delay="4000"/>
                            </p:stCondLst>
                            <p:childTnLst>
                              <p:par>
                                <p:cTn id="51" presetID="44" presetClass="path" presetSubtype="0" accel="50000" decel="50000" fill="hold" nodeType="afterEffect">
                                  <p:stCondLst>
                                    <p:cond delay="0"/>
                                  </p:stCondLst>
                                  <p:childTnLst>
                                    <p:animMotion origin="layout" path="M -0.59531 0.01389 L -0.66276 -0.03334 C -0.67669 -0.04259 -0.69779 -0.04931 -0.71979 -0.04931 C -0.74453 -0.04931 -0.76472 -0.04259 -0.77865 -0.03334 L -0.84531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58528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7620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sp>
        <p:nvSpPr>
          <p:cNvPr id="12" name="Rectangle 11"/>
          <p:cNvSpPr/>
          <p:nvPr/>
        </p:nvSpPr>
        <p:spPr>
          <a:xfrm>
            <a:off x="495300" y="203127"/>
            <a:ext cx="11277599" cy="1092274"/>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mbria" panose="02040503050406030204" pitchFamily="18" charset="0"/>
                <a:ea typeface="Cambria" panose="02040503050406030204" pitchFamily="18" charset="0"/>
              </a:rPr>
              <a:t>4. Thuyền mành giúp đỡ ngang nhận ra giá trị của mình như thế nào? </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10596836" y="4038601"/>
            <a:ext cx="1287987" cy="18768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pic>
        <p:nvPicPr>
          <p:cNvPr id="4" name="Picture 3">
            <a:extLst>
              <a:ext uri="{FF2B5EF4-FFF2-40B4-BE49-F238E27FC236}">
                <a16:creationId xmlns:a16="http://schemas.microsoft.com/office/drawing/2014/main" id="{92C0AF15-528F-B3A5-F019-05DEF5E7F5A9}"/>
              </a:ext>
            </a:extLst>
          </p:cNvPr>
          <p:cNvPicPr>
            <a:picLocks noChangeAspect="1"/>
          </p:cNvPicPr>
          <p:nvPr/>
        </p:nvPicPr>
        <p:blipFill>
          <a:blip r:embed="rId8"/>
          <a:stretch>
            <a:fillRect/>
          </a:stretch>
        </p:blipFill>
        <p:spPr>
          <a:xfrm>
            <a:off x="1730049" y="3882685"/>
            <a:ext cx="1664352" cy="1969179"/>
          </a:xfrm>
          <a:prstGeom prst="rect">
            <a:avLst/>
          </a:prstGeom>
        </p:spPr>
      </p:pic>
      <p:pic>
        <p:nvPicPr>
          <p:cNvPr id="6" name="Picture 5">
            <a:extLst>
              <a:ext uri="{FF2B5EF4-FFF2-40B4-BE49-F238E27FC236}">
                <a16:creationId xmlns:a16="http://schemas.microsoft.com/office/drawing/2014/main" id="{E4EBD6A1-8809-1914-7987-B28E54CF2AFA}"/>
              </a:ext>
            </a:extLst>
          </p:cNvPr>
          <p:cNvPicPr>
            <a:picLocks noChangeAspect="1"/>
          </p:cNvPicPr>
          <p:nvPr/>
        </p:nvPicPr>
        <p:blipFill>
          <a:blip r:embed="rId9"/>
          <a:stretch>
            <a:fillRect/>
          </a:stretch>
        </p:blipFill>
        <p:spPr>
          <a:xfrm>
            <a:off x="2542722" y="3880784"/>
            <a:ext cx="1658256" cy="1877731"/>
          </a:xfrm>
          <a:prstGeom prst="rect">
            <a:avLst/>
          </a:prstGeom>
        </p:spPr>
      </p:pic>
      <p:sp>
        <p:nvSpPr>
          <p:cNvPr id="7" name="Rectangle 6">
            <a:extLst>
              <a:ext uri="{FF2B5EF4-FFF2-40B4-BE49-F238E27FC236}">
                <a16:creationId xmlns:a16="http://schemas.microsoft.com/office/drawing/2014/main" id="{2BE442D0-4E92-F69B-1B74-2E44DD410C3D}"/>
              </a:ext>
            </a:extLst>
          </p:cNvPr>
          <p:cNvSpPr/>
          <p:nvPr/>
        </p:nvSpPr>
        <p:spPr>
          <a:xfrm>
            <a:off x="323851" y="1485900"/>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400" dirty="0">
                <a:solidFill>
                  <a:prstClr val="black"/>
                </a:solidFill>
                <a:latin typeface="Cambria" panose="02040503050406030204" pitchFamily="18" charset="0"/>
                <a:ea typeface="Cambria" panose="02040503050406030204" pitchFamily="18" charset="0"/>
              </a:rPr>
              <a:t>Thấy đò ngang đăm chiêu, thuyền mành nói với giọng thân mật:</a:t>
            </a:r>
          </a:p>
          <a:p>
            <a:pPr lvl="0" algn="just"/>
            <a:r>
              <a:rPr lang="vi-VN" sz="2400" dirty="0">
                <a:solidFill>
                  <a:prstClr val="black"/>
                </a:solidFill>
                <a:latin typeface="Cambria" panose="02040503050406030204" pitchFamily="18" charset="0"/>
                <a:ea typeface="Cambria" panose="02040503050406030204" pitchFamily="18" charset="0"/>
              </a:rPr>
              <a:t>- Quan trọng nhất là đò ngang được mọi người quý mến vì làm công việc nối lại đôi bờ. Mỗi khi đò ngang cập bến, mọi người đều ùa ra reo mừng. Quả thật, tôi cũng muốn được như vậy.</a:t>
            </a:r>
          </a:p>
          <a:p>
            <a:pPr lvl="0" algn="just"/>
            <a:r>
              <a:rPr lang="vi-VN" sz="2400" dirty="0">
                <a:solidFill>
                  <a:prstClr val="black"/>
                </a:solidFill>
                <a:latin typeface="Cambria" panose="02040503050406030204" pitchFamily="18" charset="0"/>
                <a:ea typeface="Cambria" panose="02040503050406030204" pitchFamily="18" charset="0"/>
              </a:rPr>
              <a:t>Bên kia sông chợt vang lên tiếng: "Ơ... đò....” Đò ngang chào thuyền mành rồi vội vã sang sông đón khách. </a:t>
            </a:r>
          </a:p>
        </p:txBody>
      </p:sp>
      <p:sp>
        <p:nvSpPr>
          <p:cNvPr id="9" name="Rectangle 8">
            <a:extLst>
              <a:ext uri="{FF2B5EF4-FFF2-40B4-BE49-F238E27FC236}">
                <a16:creationId xmlns:a16="http://schemas.microsoft.com/office/drawing/2014/main" id="{F445055A-53D4-109D-F36D-E5B06A345516}"/>
              </a:ext>
            </a:extLst>
          </p:cNvPr>
          <p:cNvSpPr/>
          <p:nvPr/>
        </p:nvSpPr>
        <p:spPr>
          <a:xfrm>
            <a:off x="367753" y="1838326"/>
            <a:ext cx="11614697" cy="34290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E02D07BC-04D4-9231-D580-77E61F944E66}"/>
              </a:ext>
            </a:extLst>
          </p:cNvPr>
          <p:cNvSpPr/>
          <p:nvPr/>
        </p:nvSpPr>
        <p:spPr>
          <a:xfrm>
            <a:off x="358228" y="2209800"/>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1E7AE7D2-05F3-C125-FE69-D33770FCCD6F}"/>
              </a:ext>
            </a:extLst>
          </p:cNvPr>
          <p:cNvSpPr/>
          <p:nvPr/>
        </p:nvSpPr>
        <p:spPr>
          <a:xfrm>
            <a:off x="377278" y="2552700"/>
            <a:ext cx="1175298" cy="3905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7A84AB83-749D-207C-96E1-4712086ABED8}"/>
              </a:ext>
            </a:extLst>
          </p:cNvPr>
          <p:cNvSpPr/>
          <p:nvPr/>
        </p:nvSpPr>
        <p:spPr>
          <a:xfrm>
            <a:off x="257176" y="1809750"/>
            <a:ext cx="11687174" cy="1457326"/>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400" b="1" dirty="0" err="1">
                <a:solidFill>
                  <a:srgbClr val="FF0000"/>
                </a:solidFill>
                <a:latin typeface="Cambria" panose="02040503050406030204" pitchFamily="18" charset="0"/>
                <a:ea typeface="Cambria" panose="02040503050406030204" pitchFamily="18" charset="0"/>
              </a:rPr>
              <a:t>Đáp</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án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Thuyền mành giúp đò ngang nhận ra: Hằng ngày, đò ngang làm một công việc rất hữu ích: đưa đò, nên đò ngang luôn được mọi người yêu mến, ngóng đợi. Thậm chỉ, thuyền mảnh cũng mong ước được mọi người yêu quý và ngóng đợi như vậy.</a:t>
            </a:r>
          </a:p>
        </p:txBody>
      </p:sp>
    </p:spTree>
    <p:custDataLst>
      <p:tags r:id="rId1"/>
    </p:custDataLst>
    <p:extLst>
      <p:ext uri="{BB962C8B-B14F-4D97-AF65-F5344CB8AC3E}">
        <p14:creationId xmlns:p14="http://schemas.microsoft.com/office/powerpoint/2010/main" val="37920867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2.70833E-6 1.11111E-6 L -0.03567 -0.04329 C -0.04284 -0.05232 -0.05377 -0.05648 -0.06536 -0.05648 C -0.07812 -0.05648 -0.08867 -0.05232 -0.09596 -0.04329 L -0.12981 1.11111E-6 " pathEditMode="relative" rAng="0" ptsTypes="AAAAA">
                                      <p:cBhvr>
                                        <p:cTn id="44" dur="2000" fill="hold"/>
                                        <p:tgtEl>
                                          <p:spTgt spid="3081"/>
                                        </p:tgtEl>
                                        <p:attrNameLst>
                                          <p:attrName>ppt_x</p:attrName>
                                          <p:attrName>ppt_y</p:attrName>
                                        </p:attrNameLst>
                                      </p:cBhvr>
                                      <p:rCtr x="-6497" y="-2824"/>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5 -4.44444E-6 L -0.52592 0.01598 " pathEditMode="relative" rAng="0" ptsTypes="AA">
                                      <p:cBhvr>
                                        <p:cTn id="47" dur="2200" fill="hold"/>
                                        <p:tgtEl>
                                          <p:spTgt spid="3081"/>
                                        </p:tgtEl>
                                        <p:attrNameLst>
                                          <p:attrName>ppt_x</p:attrName>
                                          <p:attrName>ppt_y</p:attrName>
                                        </p:attrNameLst>
                                      </p:cBhvr>
                                      <p:rCtr x="-20078" y="787"/>
                                    </p:animMotion>
                                  </p:childTnLst>
                                </p:cTn>
                              </p:par>
                              <p:par>
                                <p:cTn id="48" presetID="35" presetClass="path" presetSubtype="0" accel="50000" decel="50000" fill="hold" nodeType="withEffect">
                                  <p:stCondLst>
                                    <p:cond delay="0"/>
                                  </p:stCondLst>
                                  <p:childTnLst>
                                    <p:animMotion origin="layout" path="M -1.45833E-6 1.11111E-6 L -0.36732 0.04861 " pathEditMode="relative" rAng="0" ptsTypes="AA">
                                      <p:cBhvr>
                                        <p:cTn id="49" dur="2000" fill="hold"/>
                                        <p:tgtEl>
                                          <p:spTgt spid="18"/>
                                        </p:tgtEl>
                                        <p:attrNameLst>
                                          <p:attrName>ppt_x</p:attrName>
                                          <p:attrName>ppt_y</p:attrName>
                                        </p:attrNameLst>
                                      </p:cBhvr>
                                      <p:rCtr x="-18372" y="2431"/>
                                    </p:animMotion>
                                  </p:childTnLst>
                                </p:cTn>
                              </p:par>
                            </p:childTnLst>
                          </p:cTn>
                        </p:par>
                        <p:par>
                          <p:cTn id="50" fill="hold">
                            <p:stCondLst>
                              <p:cond delay="4200"/>
                            </p:stCondLst>
                            <p:childTnLst>
                              <p:par>
                                <p:cTn id="51" presetID="44" presetClass="path" presetSubtype="0" accel="50000" decel="50000" fill="hold" nodeType="afterEffect">
                                  <p:stCondLst>
                                    <p:cond delay="0"/>
                                  </p:stCondLst>
                                  <p:childTnLst>
                                    <p:animMotion origin="layout" path="M -0.59532 0.01389 L -0.66277 -0.03333 C -0.6767 -0.04259 -0.69779 -0.0493 -0.7198 -0.0493 C -0.74454 -0.0493 -0.76472 -0.04259 -0.77865 -0.03333 L -0.84532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P spid="10" grpId="0" animBg="1"/>
      <p:bldP spid="10" grpId="1" animBg="1"/>
      <p:bldP spid="11"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7620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sp>
        <p:nvSpPr>
          <p:cNvPr id="12" name="Rectangle 11"/>
          <p:cNvSpPr/>
          <p:nvPr/>
        </p:nvSpPr>
        <p:spPr>
          <a:xfrm>
            <a:off x="285750" y="193601"/>
            <a:ext cx="11591925" cy="2054299"/>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prstClr val="white"/>
                </a:solidFill>
                <a:latin typeface="Cambria" panose="02040503050406030204" pitchFamily="18" charset="0"/>
                <a:ea typeface="Cambria" panose="02040503050406030204" pitchFamily="18" charset="0"/>
              </a:rPr>
              <a:t>5. Theo em, câu chuyện muốn nói với chúng ta điều gì? Chọn câu trả lời dưới đây hoặc nêu ý kiến của em.</a:t>
            </a:r>
          </a:p>
          <a:p>
            <a:pPr lvl="0" algn="just"/>
            <a:r>
              <a:rPr lang="vi-VN" sz="2400" b="1" dirty="0">
                <a:solidFill>
                  <a:prstClr val="white"/>
                </a:solidFill>
                <a:latin typeface="Cambria" panose="02040503050406030204" pitchFamily="18" charset="0"/>
                <a:ea typeface="Cambria" panose="02040503050406030204" pitchFamily="18" charset="0"/>
              </a:rPr>
              <a:t>A. Ở đâu cũng có những điều mới lạ cho chúng ta học hỏi.</a:t>
            </a:r>
          </a:p>
          <a:p>
            <a:pPr lvl="0" algn="just"/>
            <a:r>
              <a:rPr lang="vi-VN" sz="2400" b="1" dirty="0">
                <a:solidFill>
                  <a:prstClr val="white"/>
                </a:solidFill>
                <a:latin typeface="Cambria" panose="02040503050406030204" pitchFamily="18" charset="0"/>
                <a:ea typeface="Cambria" panose="02040503050406030204" pitchFamily="18" charset="0"/>
              </a:rPr>
              <a:t>B. Mỗi người một việc, việc nào cũng đáng quý.</a:t>
            </a:r>
          </a:p>
          <a:p>
            <a:pPr lvl="0" algn="just"/>
            <a:r>
              <a:rPr lang="vi-VN" sz="2400" b="1" dirty="0">
                <a:solidFill>
                  <a:prstClr val="white"/>
                </a:solidFill>
                <a:latin typeface="Cambria" panose="02040503050406030204" pitchFamily="18" charset="0"/>
                <a:ea typeface="Cambria" panose="02040503050406030204" pitchFamily="18" charset="0"/>
              </a:rPr>
              <a:t>C. Người chăm chỉ làm tốt công việc của mình sẽ được tôn trọng và yêu quý.</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p:blipFill>
        <p:spPr bwMode="auto">
          <a:xfrm>
            <a:off x="10674626" y="3975652"/>
            <a:ext cx="1719470" cy="18342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6"/>
          <a:stretch>
            <a:fillRect/>
          </a:stretch>
        </p:blipFill>
        <p:spPr>
          <a:xfrm flipH="1">
            <a:off x="934731" y="3541449"/>
            <a:ext cx="1494972" cy="2188654"/>
          </a:xfrm>
          <a:prstGeom prst="rect">
            <a:avLst/>
          </a:prstGeom>
        </p:spPr>
      </p:pic>
      <p:pic>
        <p:nvPicPr>
          <p:cNvPr id="4" name="Picture 3">
            <a:extLst>
              <a:ext uri="{FF2B5EF4-FFF2-40B4-BE49-F238E27FC236}">
                <a16:creationId xmlns:a16="http://schemas.microsoft.com/office/drawing/2014/main" id="{92C0AF15-528F-B3A5-F019-05DEF5E7F5A9}"/>
              </a:ext>
            </a:extLst>
          </p:cNvPr>
          <p:cNvPicPr>
            <a:picLocks noChangeAspect="1"/>
          </p:cNvPicPr>
          <p:nvPr/>
        </p:nvPicPr>
        <p:blipFill>
          <a:blip r:embed="rId7"/>
          <a:stretch>
            <a:fillRect/>
          </a:stretch>
        </p:blipFill>
        <p:spPr>
          <a:xfrm>
            <a:off x="2018284" y="3654085"/>
            <a:ext cx="1664352" cy="1969179"/>
          </a:xfrm>
          <a:prstGeom prst="rect">
            <a:avLst/>
          </a:prstGeom>
        </p:spPr>
      </p:pic>
      <p:pic>
        <p:nvPicPr>
          <p:cNvPr id="6" name="Picture 5">
            <a:extLst>
              <a:ext uri="{FF2B5EF4-FFF2-40B4-BE49-F238E27FC236}">
                <a16:creationId xmlns:a16="http://schemas.microsoft.com/office/drawing/2014/main" id="{E4EBD6A1-8809-1914-7987-B28E54CF2AFA}"/>
              </a:ext>
            </a:extLst>
          </p:cNvPr>
          <p:cNvPicPr>
            <a:picLocks noChangeAspect="1"/>
          </p:cNvPicPr>
          <p:nvPr/>
        </p:nvPicPr>
        <p:blipFill>
          <a:blip r:embed="rId8"/>
          <a:stretch>
            <a:fillRect/>
          </a:stretch>
        </p:blipFill>
        <p:spPr>
          <a:xfrm>
            <a:off x="2781261" y="3761514"/>
            <a:ext cx="1658256" cy="1877731"/>
          </a:xfrm>
          <a:prstGeom prst="rect">
            <a:avLst/>
          </a:prstGeom>
        </p:spPr>
      </p:pic>
      <p:pic>
        <p:nvPicPr>
          <p:cNvPr id="5" name="Picture 4">
            <a:extLst>
              <a:ext uri="{FF2B5EF4-FFF2-40B4-BE49-F238E27FC236}">
                <a16:creationId xmlns:a16="http://schemas.microsoft.com/office/drawing/2014/main" id="{7EDBB2C6-C38E-B2C8-BF3C-EADB95CA0730}"/>
              </a:ext>
            </a:extLst>
          </p:cNvPr>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Lst>
          </a:blip>
          <a:stretch>
            <a:fillRect/>
          </a:stretch>
        </p:blipFill>
        <p:spPr>
          <a:xfrm>
            <a:off x="1709529" y="3656628"/>
            <a:ext cx="1003853" cy="2027611"/>
          </a:xfrm>
          <a:prstGeom prst="rect">
            <a:avLst/>
          </a:prstGeom>
        </p:spPr>
      </p:pic>
      <p:sp>
        <p:nvSpPr>
          <p:cNvPr id="9" name="Rectangle: Rounded Corners 8">
            <a:extLst>
              <a:ext uri="{FF2B5EF4-FFF2-40B4-BE49-F238E27FC236}">
                <a16:creationId xmlns:a16="http://schemas.microsoft.com/office/drawing/2014/main" id="{6286605E-7AC6-0547-E8B3-6F74CF799D04}"/>
              </a:ext>
            </a:extLst>
          </p:cNvPr>
          <p:cNvSpPr/>
          <p:nvPr/>
        </p:nvSpPr>
        <p:spPr>
          <a:xfrm>
            <a:off x="240773" y="2486025"/>
            <a:ext cx="11628205" cy="979418"/>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dirty="0" err="1">
                <a:solidFill>
                  <a:srgbClr val="FF0000"/>
                </a:solidFill>
                <a:latin typeface="Cambria" panose="02040503050406030204" pitchFamily="18" charset="0"/>
                <a:ea typeface="Cambria" panose="02040503050406030204" pitchFamily="18" charset="0"/>
              </a:rPr>
              <a:t>Các</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em</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có</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thể</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chọn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nói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theo</a:t>
            </a:r>
            <a:r>
              <a:rPr lang="en-US" sz="2700" dirty="0">
                <a:solidFill>
                  <a:srgbClr val="FF0000"/>
                </a:solidFill>
                <a:latin typeface="Cambria" panose="02040503050406030204" pitchFamily="18" charset="0"/>
                <a:ea typeface="Cambria" panose="02040503050406030204" pitchFamily="18" charset="0"/>
              </a:rPr>
              <a:t> ý A, B, C </a:t>
            </a:r>
            <a:r>
              <a:rPr lang="en-US" sz="2700" dirty="0" err="1">
                <a:solidFill>
                  <a:srgbClr val="FF0000"/>
                </a:solidFill>
                <a:latin typeface="Cambria" panose="02040503050406030204" pitchFamily="18" charset="0"/>
                <a:ea typeface="Cambria" panose="02040503050406030204" pitchFamily="18" charset="0"/>
              </a:rPr>
              <a:t>hoặc</a:t>
            </a:r>
            <a:r>
              <a:rPr lang="en-US" sz="2700" dirty="0">
                <a:solidFill>
                  <a:srgbClr val="FF0000"/>
                </a:solidFill>
                <a:latin typeface="Cambria" panose="02040503050406030204" pitchFamily="18" charset="0"/>
                <a:ea typeface="Cambria" panose="02040503050406030204" pitchFamily="18" charset="0"/>
              </a:rPr>
              <a:t> ý </a:t>
            </a:r>
            <a:r>
              <a:rPr lang="en-US" sz="2700" dirty="0" err="1">
                <a:solidFill>
                  <a:srgbClr val="FF0000"/>
                </a:solidFill>
                <a:latin typeface="Cambria" panose="02040503050406030204" pitchFamily="18" charset="0"/>
                <a:ea typeface="Cambria" panose="02040503050406030204" pitchFamily="18" charset="0"/>
              </a:rPr>
              <a:t>kiến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riêng</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của</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em</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chứ</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không</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phải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câu</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hỏi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chỉ</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có</a:t>
            </a:r>
            <a:r>
              <a:rPr lang="en-US" sz="2700" dirty="0">
                <a:solidFill>
                  <a:srgbClr val="FF0000"/>
                </a:solidFill>
                <a:latin typeface="Cambria" panose="02040503050406030204" pitchFamily="18" charset="0"/>
                <a:ea typeface="Cambria" panose="02040503050406030204" pitchFamily="18" charset="0"/>
              </a:rPr>
              <a:t> 1 </a:t>
            </a:r>
            <a:r>
              <a:rPr lang="en-US" sz="2700" dirty="0" err="1">
                <a:solidFill>
                  <a:srgbClr val="FF0000"/>
                </a:solidFill>
                <a:latin typeface="Cambria" panose="02040503050406030204" pitchFamily="18" charset="0"/>
                <a:ea typeface="Cambria" panose="02040503050406030204" pitchFamily="18" charset="0"/>
              </a:rPr>
              <a:t>đáp</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án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duy</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nhất</a:t>
            </a:r>
            <a:r>
              <a:rPr lang="en-US" sz="2700" dirty="0">
                <a:solidFill>
                  <a:srgbClr val="FF0000"/>
                </a:solidFill>
                <a:latin typeface="Cambria" panose="02040503050406030204" pitchFamily="18" charset="0"/>
                <a:ea typeface="Cambria" panose="02040503050406030204" pitchFamily="18" charset="0"/>
              </a:rPr>
              <a:t>.</a:t>
            </a:r>
            <a:endParaRPr lang="vi-VN" sz="2700" dirty="0">
              <a:solidFill>
                <a:srgbClr val="FF000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71804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path" presetSubtype="0" accel="50000" decel="50000" fill="hold" nodeType="clickEffect">
                                  <p:stCondLst>
                                    <p:cond delay="0"/>
                                  </p:stCondLst>
                                  <p:childTnLst>
                                    <p:animMotion origin="layout" path="M -3.54167E-6 4.07407E-6 L -0.03567 -0.04329 C -0.04283 -0.05232 -0.05377 -0.05649 -0.06536 -0.05649 C -0.07812 -0.05649 -0.08867 -0.05232 -0.09596 -0.04329 L -0.12981 4.07407E-6 " pathEditMode="relative" rAng="0" ptsTypes="AAAAA">
                                      <p:cBhvr>
                                        <p:cTn id="14" dur="2000" fill="hold"/>
                                        <p:tgtEl>
                                          <p:spTgt spid="3081"/>
                                        </p:tgtEl>
                                        <p:attrNameLst>
                                          <p:attrName>ppt_x</p:attrName>
                                          <p:attrName>ppt_y</p:attrName>
                                        </p:attrNameLst>
                                      </p:cBhvr>
                                      <p:rCtr x="-6497" y="-2824"/>
                                    </p:animMotion>
                                  </p:childTnLst>
                                </p:cTn>
                              </p:par>
                            </p:childTnLst>
                          </p:cTn>
                        </p:par>
                        <p:par>
                          <p:cTn id="15" fill="hold">
                            <p:stCondLst>
                              <p:cond delay="2000"/>
                            </p:stCondLst>
                            <p:childTnLst>
                              <p:par>
                                <p:cTn id="16" presetID="35" presetClass="path" presetSubtype="0" accel="50000" decel="50000" fill="hold" nodeType="afterEffect">
                                  <p:stCondLst>
                                    <p:cond delay="0"/>
                                  </p:stCondLst>
                                  <p:childTnLst>
                                    <p:animMotion origin="layout" path="M -0.12435 4.07407E-6 L -0.55052 0.02801 " pathEditMode="relative" rAng="0" ptsTypes="AA">
                                      <p:cBhvr>
                                        <p:cTn id="17" dur="2100" fill="hold"/>
                                        <p:tgtEl>
                                          <p:spTgt spid="3081"/>
                                        </p:tgtEl>
                                        <p:attrNameLst>
                                          <p:attrName>ppt_x</p:attrName>
                                          <p:attrName>ppt_y</p:attrName>
                                        </p:attrNameLst>
                                      </p:cBhvr>
                                      <p:rCtr x="-21315" y="1389"/>
                                    </p:animMotion>
                                  </p:childTnLst>
                                </p:cTn>
                              </p:par>
                              <p:par>
                                <p:cTn id="18" presetID="35" presetClass="path" presetSubtype="0" accel="50000" decel="50000" fill="hold" nodeType="withEffect">
                                  <p:stCondLst>
                                    <p:cond delay="0"/>
                                  </p:stCondLst>
                                  <p:childTnLst>
                                    <p:animMotion origin="layout" path="M -1.45833E-6 1.11111E-6 L -0.36732 0.04861 " pathEditMode="relative" rAng="0" ptsTypes="AA">
                                      <p:cBhvr>
                                        <p:cTn id="19" dur="2000" fill="hold"/>
                                        <p:tgtEl>
                                          <p:spTgt spid="18"/>
                                        </p:tgtEl>
                                        <p:attrNameLst>
                                          <p:attrName>ppt_x</p:attrName>
                                          <p:attrName>ppt_y</p:attrName>
                                        </p:attrNameLst>
                                      </p:cBhvr>
                                      <p:rCtr x="-18372" y="2431"/>
                                    </p:animMotion>
                                  </p:childTnLst>
                                </p:cTn>
                              </p:par>
                            </p:childTnLst>
                          </p:cTn>
                        </p:par>
                        <p:par>
                          <p:cTn id="20" fill="hold">
                            <p:stCondLst>
                              <p:cond delay="4100"/>
                            </p:stCondLst>
                            <p:childTnLst>
                              <p:par>
                                <p:cTn id="21" presetID="44" presetClass="path" presetSubtype="0" accel="50000" decel="50000" fill="hold" nodeType="afterEffect">
                                  <p:stCondLst>
                                    <p:cond delay="0"/>
                                  </p:stCondLst>
                                  <p:childTnLst>
                                    <p:animMotion origin="layout" path="M -0.59531 0.02083 L -0.66731 -0.03172 C -0.68216 -0.0419 -0.70468 -0.04931 -0.72812 -0.04931 C -0.75442 -0.04931 -0.77604 -0.0419 -0.79088 -0.03172 L -0.86185 0.02083 " pathEditMode="relative" rAng="0" ptsTypes="AAAAA">
                                      <p:cBhvr>
                                        <p:cTn id="22" dur="2000" fill="hold"/>
                                        <p:tgtEl>
                                          <p:spTgt spid="3081"/>
                                        </p:tgtEl>
                                        <p:attrNameLst>
                                          <p:attrName>ppt_x</p:attrName>
                                          <p:attrName>ppt_y</p:attrName>
                                        </p:attrNameLst>
                                      </p:cBhvr>
                                      <p:rCtr x="-13333" y="-35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222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pic>
        <p:nvPicPr>
          <p:cNvPr id="3081" name="Picture 9"/>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p:blipFill>
        <p:spPr bwMode="auto">
          <a:xfrm flipH="1">
            <a:off x="1828799" y="3714750"/>
            <a:ext cx="1800225" cy="19998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7"/>
          <a:stretch>
            <a:fillRect/>
          </a:stretch>
        </p:blipFill>
        <p:spPr>
          <a:xfrm flipH="1">
            <a:off x="-74919" y="3589074"/>
            <a:ext cx="1494972" cy="2188654"/>
          </a:xfrm>
          <a:prstGeom prst="rect">
            <a:avLst/>
          </a:prstGeom>
        </p:spPr>
      </p:pic>
      <p:pic>
        <p:nvPicPr>
          <p:cNvPr id="4" name="Picture 3">
            <a:extLst>
              <a:ext uri="{FF2B5EF4-FFF2-40B4-BE49-F238E27FC236}">
                <a16:creationId xmlns:a16="http://schemas.microsoft.com/office/drawing/2014/main" id="{92C0AF15-528F-B3A5-F019-05DEF5E7F5A9}"/>
              </a:ext>
            </a:extLst>
          </p:cNvPr>
          <p:cNvPicPr>
            <a:picLocks noChangeAspect="1"/>
          </p:cNvPicPr>
          <p:nvPr/>
        </p:nvPicPr>
        <p:blipFill>
          <a:blip r:embed="rId8"/>
          <a:stretch>
            <a:fillRect/>
          </a:stretch>
        </p:blipFill>
        <p:spPr>
          <a:xfrm>
            <a:off x="1151509" y="3749335"/>
            <a:ext cx="1664352" cy="1969179"/>
          </a:xfrm>
          <a:prstGeom prst="rect">
            <a:avLst/>
          </a:prstGeom>
        </p:spPr>
      </p:pic>
      <p:pic>
        <p:nvPicPr>
          <p:cNvPr id="6" name="Picture 5">
            <a:extLst>
              <a:ext uri="{FF2B5EF4-FFF2-40B4-BE49-F238E27FC236}">
                <a16:creationId xmlns:a16="http://schemas.microsoft.com/office/drawing/2014/main" id="{E4EBD6A1-8809-1914-7987-B28E54CF2AFA}"/>
              </a:ext>
            </a:extLst>
          </p:cNvPr>
          <p:cNvPicPr>
            <a:picLocks noChangeAspect="1"/>
          </p:cNvPicPr>
          <p:nvPr/>
        </p:nvPicPr>
        <p:blipFill>
          <a:blip r:embed="rId9"/>
          <a:stretch>
            <a:fillRect/>
          </a:stretch>
        </p:blipFill>
        <p:spPr>
          <a:xfrm>
            <a:off x="2743161" y="3875814"/>
            <a:ext cx="1658256" cy="1877731"/>
          </a:xfrm>
          <a:prstGeom prst="rect">
            <a:avLst/>
          </a:prstGeom>
        </p:spPr>
      </p:pic>
      <p:pic>
        <p:nvPicPr>
          <p:cNvPr id="5" name="Picture 4">
            <a:extLst>
              <a:ext uri="{FF2B5EF4-FFF2-40B4-BE49-F238E27FC236}">
                <a16:creationId xmlns:a16="http://schemas.microsoft.com/office/drawing/2014/main" id="{7EDBB2C6-C38E-B2C8-BF3C-EADB95CA0730}"/>
              </a:ext>
            </a:extLst>
          </p:cNvPr>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Lst>
          </a:blip>
          <a:stretch>
            <a:fillRect/>
          </a:stretch>
        </p:blipFill>
        <p:spPr>
          <a:xfrm>
            <a:off x="757029" y="3609003"/>
            <a:ext cx="1003853" cy="2027611"/>
          </a:xfrm>
          <a:prstGeom prst="rect">
            <a:avLst/>
          </a:prstGeom>
        </p:spPr>
      </p:pic>
      <p:sp>
        <p:nvSpPr>
          <p:cNvPr id="13" name="ô 9">
            <a:extLst>
              <a:ext uri="{FF2B5EF4-FFF2-40B4-BE49-F238E27FC236}">
                <a16:creationId xmlns:a16="http://schemas.microsoft.com/office/drawing/2014/main" id="{67151DD9-2951-6216-802F-D671E1FD4DD4}"/>
              </a:ext>
            </a:extLst>
          </p:cNvPr>
          <p:cNvSpPr/>
          <p:nvPr/>
        </p:nvSpPr>
        <p:spPr>
          <a:xfrm>
            <a:off x="1219200" y="941529"/>
            <a:ext cx="9639300" cy="2021127"/>
          </a:xfrm>
          <a:prstGeom prst="round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atin typeface="Cambria" panose="02040503050406030204" pitchFamily="18" charset="0"/>
                <a:ea typeface="Cambria" panose="02040503050406030204" pitchFamily="18" charset="0"/>
              </a:rPr>
              <a:t>Tụi</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mình</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được</a:t>
            </a:r>
            <a:r>
              <a:rPr lang="en-US" sz="4800" b="1" dirty="0">
                <a:latin typeface="Cambria" panose="02040503050406030204" pitchFamily="18" charset="0"/>
                <a:ea typeface="Cambria" panose="02040503050406030204" pitchFamily="18" charset="0"/>
              </a:rPr>
              <a:t> sang </a:t>
            </a:r>
            <a:r>
              <a:rPr lang="en-US" sz="4800" b="1" dirty="0" err="1">
                <a:latin typeface="Cambria" panose="02040503050406030204" pitchFamily="18" charset="0"/>
                <a:ea typeface="Cambria" panose="02040503050406030204" pitchFamily="18" charset="0"/>
              </a:rPr>
              <a:t>được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bờ</a:t>
            </a:r>
            <a:r>
              <a:rPr lang="en-US" sz="4800" b="1" dirty="0">
                <a:latin typeface="Cambria" panose="02040503050406030204" pitchFamily="18" charset="0"/>
                <a:ea typeface="Cambria" panose="02040503050406030204" pitchFamily="18" charset="0"/>
              </a:rPr>
              <a:t> an </a:t>
            </a:r>
            <a:r>
              <a:rPr lang="en-US" sz="4800" b="1" dirty="0" err="1">
                <a:latin typeface="Cambria" panose="02040503050406030204" pitchFamily="18" charset="0"/>
                <a:ea typeface="Cambria" panose="02040503050406030204" pitchFamily="18" charset="0"/>
              </a:rPr>
              <a:t>toàn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cảm</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ơn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bạn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nhiều</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nhé</a:t>
            </a:r>
            <a:r>
              <a:rPr lang="en-US" sz="4800" b="1" dirty="0">
                <a:latin typeface="Cambria" panose="02040503050406030204" pitchFamily="18" charset="0"/>
                <a:ea typeface="Cambria" panose="02040503050406030204" pitchFamily="18" charset="0"/>
              </a:rPr>
              <a:t> !</a:t>
            </a:r>
          </a:p>
        </p:txBody>
      </p:sp>
    </p:spTree>
    <p:custDataLst>
      <p:tags r:id="rId1"/>
    </p:custDataLst>
    <p:extLst>
      <p:ext uri="{BB962C8B-B14F-4D97-AF65-F5344CB8AC3E}">
        <p14:creationId xmlns:p14="http://schemas.microsoft.com/office/powerpoint/2010/main" val="27955157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a16="http://schemas.microsoft.com/office/drawing/2014/main" id="{0BBD37B1-9CA8-2794-421A-77043F8F93E5}"/>
              </a:ext>
            </a:extLst>
          </p:cNvPr>
          <p:cNvSpPr/>
          <p:nvPr/>
        </p:nvSpPr>
        <p:spPr>
          <a:xfrm>
            <a:off x="201386" y="680202"/>
            <a:ext cx="11713028" cy="5806968"/>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5149555A-B198-A9D5-21B2-3C3DBBC50A69}"/>
              </a:ext>
            </a:extLst>
          </p:cNvPr>
          <p:cNvPicPr>
            <a:picLocks noChangeAspect="1"/>
          </p:cNvPicPr>
          <p:nvPr/>
        </p:nvPicPr>
        <p:blipFill>
          <a:blip r:embed="rId3"/>
          <a:stretch>
            <a:fillRect/>
          </a:stretch>
        </p:blipFill>
        <p:spPr>
          <a:xfrm>
            <a:off x="8101229" y="1692289"/>
            <a:ext cx="4090771" cy="2597121"/>
          </a:xfrm>
          <a:prstGeom prst="rect">
            <a:avLst/>
          </a:prstGeom>
        </p:spPr>
      </p:pic>
      <p:sp>
        <p:nvSpPr>
          <p:cNvPr id="5" name="Rounded Rectangle 26">
            <a:extLst>
              <a:ext uri="{FF2B5EF4-FFF2-40B4-BE49-F238E27FC236}">
                <a16:creationId xmlns:a16="http://schemas.microsoft.com/office/drawing/2014/main" id="{A764DA22-49DB-2AD9-CA93-37D860BE798E}"/>
              </a:ext>
            </a:extLst>
          </p:cNvPr>
          <p:cNvSpPr/>
          <p:nvPr/>
        </p:nvSpPr>
        <p:spPr>
          <a:xfrm>
            <a:off x="975792" y="351386"/>
            <a:ext cx="9739833" cy="1191664"/>
          </a:xfrm>
          <a:prstGeom prst="roundRect">
            <a:avLst/>
          </a:prstGeom>
          <a:solidFill>
            <a:schemeClr val="accent6">
              <a:lumMod val="20000"/>
              <a:lumOff val="80000"/>
            </a:schemeClr>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Calibri" panose="020F0502020204030204" pitchFamily="34" charset="0"/>
                <a:cs typeface="Calibri" panose="020F0502020204030204" pitchFamily="34" charset="0"/>
              </a:rPr>
              <a:t>Trao đổi với bạn về những điểm giống và khác nhau giữa hai con thuyền trong tranh dưới đây. </a:t>
            </a:r>
            <a:endParaRPr lang="en-US" sz="2000" b="1"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7539773D-54A7-22A1-9C84-F26C116B3E85}"/>
              </a:ext>
            </a:extLst>
          </p:cNvPr>
          <p:cNvPicPr>
            <a:picLocks noChangeAspect="1"/>
          </p:cNvPicPr>
          <p:nvPr/>
        </p:nvPicPr>
        <p:blipFill>
          <a:blip r:embed="rId4"/>
          <a:stretch>
            <a:fillRect/>
          </a:stretch>
        </p:blipFill>
        <p:spPr>
          <a:xfrm>
            <a:off x="435671" y="2005012"/>
            <a:ext cx="7790829" cy="3757613"/>
          </a:xfrm>
          <a:prstGeom prst="rect">
            <a:avLst/>
          </a:prstGeom>
        </p:spPr>
      </p:pic>
    </p:spTree>
    <p:custDataLst>
      <p:tags r:id="rId1"/>
    </p:custDataLst>
    <p:extLst>
      <p:ext uri="{BB962C8B-B14F-4D97-AF65-F5344CB8AC3E}">
        <p14:creationId xmlns:p14="http://schemas.microsoft.com/office/powerpoint/2010/main" val="28608896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3359A1-A079-9EDE-F1BB-4E90E39DB5C1}"/>
              </a:ext>
            </a:extLst>
          </p:cNvPr>
          <p:cNvPicPr>
            <a:picLocks noChangeAspect="1"/>
          </p:cNvPicPr>
          <p:nvPr/>
        </p:nvPicPr>
        <p:blipFill>
          <a:blip r:embed="rId3"/>
          <a:stretch>
            <a:fillRect/>
          </a:stretch>
        </p:blipFill>
        <p:spPr>
          <a:xfrm>
            <a:off x="1399928" y="1373603"/>
            <a:ext cx="10412870" cy="2834886"/>
          </a:xfrm>
          <a:prstGeom prst="rect">
            <a:avLst/>
          </a:prstGeom>
        </p:spPr>
      </p:pic>
    </p:spTree>
    <p:custDataLst>
      <p:tags r:id="rId1"/>
    </p:custDataLst>
    <p:extLst>
      <p:ext uri="{BB962C8B-B14F-4D97-AF65-F5344CB8AC3E}">
        <p14:creationId xmlns:p14="http://schemas.microsoft.com/office/powerpoint/2010/main" val="646375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a16="http://schemas.microsoft.com/office/drawing/2014/main" id="{85918A6B-584B-31A7-37FB-DC03C91DC86D}"/>
              </a:ext>
            </a:extLst>
          </p:cNvPr>
          <p:cNvSpPr/>
          <p:nvPr/>
        </p:nvSpPr>
        <p:spPr>
          <a:xfrm>
            <a:off x="239486" y="340242"/>
            <a:ext cx="11801826" cy="6348234"/>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70254933-CA7B-DF36-49FD-CF9CF2EEC55B}"/>
              </a:ext>
            </a:extLst>
          </p:cNvPr>
          <p:cNvSpPr txBox="1"/>
          <p:nvPr/>
        </p:nvSpPr>
        <p:spPr>
          <a:xfrm>
            <a:off x="659219" y="510363"/>
            <a:ext cx="11015330" cy="584775"/>
          </a:xfrm>
          <a:prstGeom prst="rect">
            <a:avLst/>
          </a:prstGeom>
          <a:noFill/>
        </p:spPr>
        <p:txBody>
          <a:bodyPr wrap="square" rtlCol="0">
            <a:spAutoFit/>
          </a:bodyPr>
          <a:lstStyle/>
          <a:p>
            <a:pPr algn="ctr"/>
            <a:r>
              <a:rPr lang="en-US" sz="3200" b="1" i="0" dirty="0">
                <a:solidFill>
                  <a:srgbClr val="000000"/>
                </a:solidFill>
                <a:effectLst/>
              </a:rPr>
              <a:t>1. </a:t>
            </a:r>
            <a:r>
              <a:rPr lang="en-US" sz="3200" b="1" i="0" dirty="0" err="1">
                <a:solidFill>
                  <a:srgbClr val="000000"/>
                </a:solidFill>
                <a:effectLst/>
              </a:rPr>
              <a:t>Tìm</a:t>
            </a:r>
            <a:r>
              <a:rPr lang="en-US" sz="3200" b="1" i="0" dirty="0">
                <a:solidFill>
                  <a:srgbClr val="000000"/>
                </a:solidFill>
                <a:effectLst/>
              </a:rPr>
              <a:t> </a:t>
            </a:r>
            <a:r>
              <a:rPr lang="en-US" sz="3200" b="1" i="0" dirty="0" err="1">
                <a:solidFill>
                  <a:srgbClr val="000000"/>
                </a:solidFill>
                <a:effectLst/>
              </a:rPr>
              <a:t>cách</a:t>
            </a:r>
            <a:r>
              <a:rPr lang="en-US" sz="3200" b="1" i="0" dirty="0">
                <a:solidFill>
                  <a:srgbClr val="000000"/>
                </a:solidFill>
                <a:effectLst/>
              </a:rPr>
              <a:t> </a:t>
            </a:r>
            <a:r>
              <a:rPr lang="en-US" sz="3200" b="1" i="0" dirty="0" err="1">
                <a:solidFill>
                  <a:srgbClr val="000000"/>
                </a:solidFill>
                <a:effectLst/>
              </a:rPr>
              <a:t>giải</a:t>
            </a:r>
            <a:r>
              <a:rPr lang="en-US" sz="3200" b="1" i="0" dirty="0">
                <a:solidFill>
                  <a:srgbClr val="000000"/>
                </a:solidFill>
                <a:effectLst/>
              </a:rPr>
              <a:t> </a:t>
            </a:r>
            <a:r>
              <a:rPr lang="en-US" sz="3200" b="1" i="0" dirty="0" err="1">
                <a:solidFill>
                  <a:srgbClr val="000000"/>
                </a:solidFill>
                <a:effectLst/>
              </a:rPr>
              <a:t>thích</a:t>
            </a:r>
            <a:r>
              <a:rPr lang="en-US" sz="3200" b="1" i="0" dirty="0">
                <a:solidFill>
                  <a:srgbClr val="000000"/>
                </a:solidFill>
                <a:effectLst/>
              </a:rPr>
              <a:t> ở </a:t>
            </a:r>
            <a:r>
              <a:rPr lang="en-US" sz="3200" b="1" i="0" dirty="0" err="1">
                <a:solidFill>
                  <a:srgbClr val="000000"/>
                </a:solidFill>
                <a:effectLst/>
              </a:rPr>
              <a:t>cột</a:t>
            </a:r>
            <a:r>
              <a:rPr lang="en-US" sz="3200" b="1" i="0" dirty="0">
                <a:solidFill>
                  <a:srgbClr val="000000"/>
                </a:solidFill>
                <a:effectLst/>
              </a:rPr>
              <a:t> B </a:t>
            </a:r>
            <a:r>
              <a:rPr lang="en-US" sz="3200" b="1" i="0" dirty="0" err="1">
                <a:solidFill>
                  <a:srgbClr val="000000"/>
                </a:solidFill>
                <a:effectLst/>
              </a:rPr>
              <a:t>phù</a:t>
            </a:r>
            <a:r>
              <a:rPr lang="en-US" sz="3200" b="1" i="0" dirty="0">
                <a:solidFill>
                  <a:srgbClr val="000000"/>
                </a:solidFill>
                <a:effectLst/>
              </a:rPr>
              <a:t> </a:t>
            </a:r>
            <a:r>
              <a:rPr lang="en-US" sz="3200" b="1" i="0" dirty="0" err="1">
                <a:solidFill>
                  <a:srgbClr val="000000"/>
                </a:solidFill>
                <a:effectLst/>
              </a:rPr>
              <a:t>hợp</a:t>
            </a:r>
            <a:r>
              <a:rPr lang="en-US" sz="3200" b="1" i="0" dirty="0">
                <a:solidFill>
                  <a:srgbClr val="000000"/>
                </a:solidFill>
                <a:effectLst/>
              </a:rPr>
              <a:t> </a:t>
            </a:r>
            <a:r>
              <a:rPr lang="en-US" sz="3200" b="1" i="0" dirty="0" err="1">
                <a:solidFill>
                  <a:srgbClr val="000000"/>
                </a:solidFill>
                <a:effectLst/>
              </a:rPr>
              <a:t>với</a:t>
            </a:r>
            <a:r>
              <a:rPr lang="en-US" sz="3200" b="1" i="0" dirty="0">
                <a:solidFill>
                  <a:srgbClr val="000000"/>
                </a:solidFill>
                <a:effectLst/>
              </a:rPr>
              <a:t> </a:t>
            </a:r>
            <a:r>
              <a:rPr lang="en-US" sz="3200" b="1" i="0" dirty="0" err="1">
                <a:solidFill>
                  <a:srgbClr val="000000"/>
                </a:solidFill>
                <a:effectLst/>
              </a:rPr>
              <a:t>thành</a:t>
            </a:r>
            <a:r>
              <a:rPr lang="en-US" sz="3200" b="1" i="0" dirty="0">
                <a:solidFill>
                  <a:srgbClr val="000000"/>
                </a:solidFill>
                <a:effectLst/>
              </a:rPr>
              <a:t> </a:t>
            </a:r>
            <a:r>
              <a:rPr lang="en-US" sz="3200" b="1" i="0" dirty="0" err="1">
                <a:solidFill>
                  <a:srgbClr val="000000"/>
                </a:solidFill>
                <a:effectLst/>
              </a:rPr>
              <a:t>ngữ</a:t>
            </a:r>
            <a:r>
              <a:rPr lang="en-US" sz="3200" b="1" i="0" dirty="0">
                <a:solidFill>
                  <a:srgbClr val="000000"/>
                </a:solidFill>
                <a:effectLst/>
              </a:rPr>
              <a:t> ở </a:t>
            </a:r>
            <a:r>
              <a:rPr lang="en-US" sz="3200" b="1" i="0" dirty="0" err="1">
                <a:solidFill>
                  <a:srgbClr val="000000"/>
                </a:solidFill>
                <a:effectLst/>
              </a:rPr>
              <a:t>cột</a:t>
            </a:r>
            <a:r>
              <a:rPr lang="en-US" sz="3200" b="1" i="0" dirty="0">
                <a:solidFill>
                  <a:srgbClr val="000000"/>
                </a:solidFill>
                <a:effectLst/>
              </a:rPr>
              <a:t> A. </a:t>
            </a:r>
            <a:endParaRPr lang="en-US" sz="3200" b="1" dirty="0"/>
          </a:p>
        </p:txBody>
      </p:sp>
      <p:pic>
        <p:nvPicPr>
          <p:cNvPr id="8" name="Picture 7">
            <a:extLst>
              <a:ext uri="{FF2B5EF4-FFF2-40B4-BE49-F238E27FC236}">
                <a16:creationId xmlns:a16="http://schemas.microsoft.com/office/drawing/2014/main" id="{22009BD2-3D0D-F13D-A6D5-8166F461C155}"/>
              </a:ext>
            </a:extLst>
          </p:cNvPr>
          <p:cNvPicPr>
            <a:picLocks noChangeAspect="1"/>
          </p:cNvPicPr>
          <p:nvPr/>
        </p:nvPicPr>
        <p:blipFill>
          <a:blip r:embed="rId4"/>
          <a:stretch>
            <a:fillRect/>
          </a:stretch>
        </p:blipFill>
        <p:spPr>
          <a:xfrm>
            <a:off x="1572621" y="1264278"/>
            <a:ext cx="8896475" cy="4424141"/>
          </a:xfrm>
          <a:prstGeom prst="rect">
            <a:avLst/>
          </a:prstGeom>
        </p:spPr>
      </p:pic>
      <p:cxnSp>
        <p:nvCxnSpPr>
          <p:cNvPr id="10" name="Straight Arrow Connector 9">
            <a:extLst>
              <a:ext uri="{FF2B5EF4-FFF2-40B4-BE49-F238E27FC236}">
                <a16:creationId xmlns:a16="http://schemas.microsoft.com/office/drawing/2014/main" id="{96D1F46C-B79E-43A9-66C3-6700AF7BA425}"/>
              </a:ext>
            </a:extLst>
          </p:cNvPr>
          <p:cNvCxnSpPr>
            <a:cxnSpLocks/>
          </p:cNvCxnSpPr>
          <p:nvPr/>
        </p:nvCxnSpPr>
        <p:spPr>
          <a:xfrm>
            <a:off x="4008474" y="2530549"/>
            <a:ext cx="765545" cy="1935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8EC9E4C-83A3-8486-3AF5-1CBB8FC6E91C}"/>
              </a:ext>
            </a:extLst>
          </p:cNvPr>
          <p:cNvCxnSpPr>
            <a:cxnSpLocks/>
          </p:cNvCxnSpPr>
          <p:nvPr/>
        </p:nvCxnSpPr>
        <p:spPr>
          <a:xfrm flipV="1">
            <a:off x="4157329" y="2434856"/>
            <a:ext cx="648587" cy="105262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DF1F2CD-73D0-50F8-2EDE-A473DB1B3D0B}"/>
              </a:ext>
            </a:extLst>
          </p:cNvPr>
          <p:cNvCxnSpPr>
            <a:cxnSpLocks/>
          </p:cNvCxnSpPr>
          <p:nvPr/>
        </p:nvCxnSpPr>
        <p:spPr>
          <a:xfrm>
            <a:off x="4061636" y="4550734"/>
            <a:ext cx="765545" cy="85060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29E7F48-91C5-F681-BD4A-FC8794C2D316}"/>
              </a:ext>
            </a:extLst>
          </p:cNvPr>
          <p:cNvCxnSpPr>
            <a:cxnSpLocks/>
          </p:cNvCxnSpPr>
          <p:nvPr/>
        </p:nvCxnSpPr>
        <p:spPr>
          <a:xfrm flipV="1">
            <a:off x="3912780" y="3338623"/>
            <a:ext cx="839973" cy="195639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80909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64" objId="20"/>
      </p14:showEvt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40242"/>
            <a:ext cx="11801826" cy="634823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70254933-CA7B-DF36-49FD-CF9CF2EEC55B}"/>
              </a:ext>
            </a:extLst>
          </p:cNvPr>
          <p:cNvSpPr txBox="1"/>
          <p:nvPr/>
        </p:nvSpPr>
        <p:spPr>
          <a:xfrm>
            <a:off x="659219" y="510363"/>
            <a:ext cx="11015330" cy="584775"/>
          </a:xfrm>
          <a:prstGeom prst="rect">
            <a:avLst/>
          </a:prstGeom>
          <a:noFill/>
        </p:spPr>
        <p:txBody>
          <a:bodyPr wrap="square" rtlCol="0">
            <a:spAutoFit/>
          </a:bodyPr>
          <a:lstStyle/>
          <a:p>
            <a:pPr lvl="0" algn="ctr"/>
            <a:r>
              <a:rPr lang="en-US" sz="3200" b="1" dirty="0">
                <a:solidFill>
                  <a:srgbClr val="000000"/>
                </a:solidFill>
              </a:rPr>
              <a:t>2. </a:t>
            </a:r>
            <a:r>
              <a:rPr lang="en-US" sz="3200" b="1" dirty="0" err="1">
                <a:solidFill>
                  <a:srgbClr val="000000"/>
                </a:solidFill>
              </a:rPr>
              <a:t>Thành</a:t>
            </a:r>
            <a:r>
              <a:rPr lang="en-US" sz="3200" b="1" dirty="0">
                <a:solidFill>
                  <a:srgbClr val="000000"/>
                </a:solidFill>
              </a:rPr>
              <a:t> </a:t>
            </a:r>
            <a:r>
              <a:rPr lang="en-US" sz="3200" b="1" dirty="0" err="1">
                <a:solidFill>
                  <a:srgbClr val="000000"/>
                </a:solidFill>
              </a:rPr>
              <a:t>ngữ</a:t>
            </a:r>
            <a:r>
              <a:rPr lang="en-US" sz="3200" b="1" dirty="0">
                <a:solidFill>
                  <a:srgbClr val="000000"/>
                </a:solidFill>
              </a:rPr>
              <a:t> </a:t>
            </a:r>
            <a:r>
              <a:rPr lang="en-US" sz="3200" b="1" dirty="0" err="1">
                <a:solidFill>
                  <a:srgbClr val="000000"/>
                </a:solidFill>
              </a:rPr>
              <a:t>nào</a:t>
            </a:r>
            <a:r>
              <a:rPr lang="en-US" sz="3200" b="1" dirty="0">
                <a:solidFill>
                  <a:srgbClr val="000000"/>
                </a:solidFill>
              </a:rPr>
              <a:t> </a:t>
            </a:r>
            <a:r>
              <a:rPr lang="en-US" sz="3200" b="1" dirty="0" err="1">
                <a:solidFill>
                  <a:srgbClr val="000000"/>
                </a:solidFill>
              </a:rPr>
              <a:t>có</a:t>
            </a:r>
            <a:r>
              <a:rPr lang="en-US" sz="3200" b="1" dirty="0">
                <a:solidFill>
                  <a:srgbClr val="000000"/>
                </a:solidFill>
              </a:rPr>
              <a:t> </a:t>
            </a:r>
            <a:r>
              <a:rPr lang="en-US" sz="3200" b="1" dirty="0" err="1">
                <a:solidFill>
                  <a:srgbClr val="000000"/>
                </a:solidFill>
              </a:rPr>
              <a:t>thể</a:t>
            </a:r>
            <a:r>
              <a:rPr lang="en-US" sz="3200" b="1" dirty="0">
                <a:solidFill>
                  <a:srgbClr val="000000"/>
                </a:solidFill>
              </a:rPr>
              <a:t> </a:t>
            </a:r>
            <a:r>
              <a:rPr lang="en-US" sz="3200" b="1" dirty="0" err="1">
                <a:solidFill>
                  <a:srgbClr val="000000"/>
                </a:solidFill>
              </a:rPr>
              <a:t>thay</a:t>
            </a:r>
            <a:r>
              <a:rPr lang="en-US" sz="3200" b="1" dirty="0">
                <a:solidFill>
                  <a:srgbClr val="000000"/>
                </a:solidFill>
              </a:rPr>
              <a:t> </a:t>
            </a:r>
            <a:r>
              <a:rPr lang="en-US" sz="3200" b="1" dirty="0" err="1">
                <a:solidFill>
                  <a:srgbClr val="000000"/>
                </a:solidFill>
              </a:rPr>
              <a:t>cho</a:t>
            </a:r>
            <a:r>
              <a:rPr lang="en-US" sz="3200" b="1" dirty="0">
                <a:solidFill>
                  <a:srgbClr val="000000"/>
                </a:solidFill>
              </a:rPr>
              <a:t> </a:t>
            </a:r>
            <a:r>
              <a:rPr lang="en-US" sz="3200" b="1" dirty="0" err="1">
                <a:solidFill>
                  <a:srgbClr val="000000"/>
                </a:solidFill>
              </a:rPr>
              <a:t>bông</a:t>
            </a:r>
            <a:r>
              <a:rPr lang="en-US" sz="3200" b="1" dirty="0">
                <a:solidFill>
                  <a:srgbClr val="000000"/>
                </a:solidFill>
              </a:rPr>
              <a:t> </a:t>
            </a:r>
            <a:r>
              <a:rPr lang="en-US" sz="3200" b="1" dirty="0" err="1">
                <a:solidFill>
                  <a:srgbClr val="000000"/>
                </a:solidFill>
              </a:rPr>
              <a:t>hoa</a:t>
            </a:r>
            <a:r>
              <a:rPr lang="en-US" sz="3200" b="1" dirty="0">
                <a:solidFill>
                  <a:srgbClr val="000000"/>
                </a:solidFill>
              </a:rPr>
              <a:t> </a:t>
            </a:r>
            <a:r>
              <a:rPr lang="en-US" sz="3200" b="1" dirty="0" err="1">
                <a:solidFill>
                  <a:srgbClr val="000000"/>
                </a:solidFill>
              </a:rPr>
              <a:t>trong</a:t>
            </a:r>
            <a:r>
              <a:rPr lang="en-US" sz="3200" b="1" dirty="0">
                <a:solidFill>
                  <a:srgbClr val="000000"/>
                </a:solidFill>
              </a:rPr>
              <a:t> </a:t>
            </a:r>
            <a:r>
              <a:rPr lang="en-US" sz="3200" b="1" dirty="0" err="1">
                <a:solidFill>
                  <a:srgbClr val="000000"/>
                </a:solidFill>
              </a:rPr>
              <a:t>mỗi</a:t>
            </a:r>
            <a:r>
              <a:rPr lang="en-US" sz="3200" b="1" dirty="0">
                <a:solidFill>
                  <a:srgbClr val="000000"/>
                </a:solidFill>
              </a:rPr>
              <a:t> </a:t>
            </a:r>
            <a:r>
              <a:rPr lang="en-US" sz="3200" b="1" dirty="0" err="1">
                <a:solidFill>
                  <a:srgbClr val="000000"/>
                </a:solidFill>
              </a:rPr>
              <a:t>câu</a:t>
            </a:r>
            <a:r>
              <a:rPr lang="en-US" sz="3200" b="1" dirty="0">
                <a:solidFill>
                  <a:srgbClr val="000000"/>
                </a:solidFill>
              </a:rPr>
              <a:t> </a:t>
            </a:r>
            <a:r>
              <a:rPr lang="en-US" sz="3200" b="1" dirty="0" err="1">
                <a:solidFill>
                  <a:srgbClr val="000000"/>
                </a:solidFill>
              </a:rPr>
              <a:t>sau</a:t>
            </a:r>
            <a:r>
              <a:rPr lang="en-US" sz="3200" b="1" dirty="0">
                <a:solidFill>
                  <a:srgbClr val="000000"/>
                </a:solidFill>
              </a:rPr>
              <a:t>?</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3068DF79-9DBF-FBE6-DCF4-BD314F137EFB}"/>
              </a:ext>
            </a:extLst>
          </p:cNvPr>
          <p:cNvSpPr txBox="1"/>
          <p:nvPr/>
        </p:nvSpPr>
        <p:spPr>
          <a:xfrm>
            <a:off x="712381" y="1807535"/>
            <a:ext cx="10887740" cy="3970318"/>
          </a:xfrm>
          <a:prstGeom prst="rect">
            <a:avLst/>
          </a:prstGeom>
          <a:noFill/>
        </p:spPr>
        <p:txBody>
          <a:bodyPr wrap="square" rtlCol="0">
            <a:spAutoFit/>
          </a:bodyPr>
          <a:lstStyle/>
          <a:p>
            <a:pPr algn="just" rtl="0" latinLnBrk="0"/>
            <a:r>
              <a:rPr lang="vi-VN" sz="3600" b="0" i="0" dirty="0">
                <a:solidFill>
                  <a:srgbClr val="000000"/>
                </a:solidFill>
                <a:effectLst/>
                <a:latin typeface="Calibri" panose="020F0502020204030204" pitchFamily="34" charset="0"/>
                <a:cs typeface="Calibri" panose="020F0502020204030204" pitchFamily="34" charset="0"/>
              </a:rPr>
              <a:t>a. Em rất nể phục Lâm, vì bạn ấy là người rất sáng tạo,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giúp lớp em luôn dẫn đầu cả trường trong các hoạt động chung.</a:t>
            </a:r>
          </a:p>
          <a:p>
            <a:pPr algn="just" rtl="0" latinLnBrk="0"/>
            <a:r>
              <a:rPr lang="vi-VN" sz="3600" b="0" i="0" dirty="0">
                <a:solidFill>
                  <a:srgbClr val="000000"/>
                </a:solidFill>
                <a:effectLst/>
                <a:latin typeface="Calibri" panose="020F0502020204030204" pitchFamily="34" charset="0"/>
                <a:cs typeface="Calibri" panose="020F0502020204030204" pitchFamily="34" charset="0"/>
              </a:rPr>
              <a:t>b. Lớp chúng em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chẳng bạn nào giống bạn nào.</a:t>
            </a:r>
          </a:p>
          <a:p>
            <a:pPr algn="just" latinLnBrk="0"/>
            <a:r>
              <a:rPr lang="vi-VN" sz="3600" b="0" i="0" dirty="0">
                <a:solidFill>
                  <a:srgbClr val="000000"/>
                </a:solidFill>
                <a:effectLst/>
                <a:latin typeface="Calibri" panose="020F0502020204030204" pitchFamily="34" charset="0"/>
                <a:cs typeface="Calibri" panose="020F0502020204030204" pitchFamily="34" charset="0"/>
              </a:rPr>
              <a:t>c. Chị ấy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nhanh thoăn thoắt, loáng một cái đã xong việc. </a:t>
            </a:r>
          </a:p>
          <a:p>
            <a:endParaRPr lang="en-US" sz="3600" dirty="0">
              <a:latin typeface="Calibri" panose="020F0502020204030204" pitchFamily="34" charset="0"/>
              <a:cs typeface="Calibri" panose="020F0502020204030204" pitchFamily="34" charset="0"/>
            </a:endParaRPr>
          </a:p>
        </p:txBody>
      </p:sp>
      <p:pic>
        <p:nvPicPr>
          <p:cNvPr id="7" name="Picture 6" descr="A pink flower with a black background&#10;&#10;Description automatically generated">
            <a:extLst>
              <a:ext uri="{FF2B5EF4-FFF2-40B4-BE49-F238E27FC236}">
                <a16:creationId xmlns:a16="http://schemas.microsoft.com/office/drawing/2014/main" id="{174F3A4C-06D6-ED40-9194-201A38D8365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48987" y="3452422"/>
            <a:ext cx="574158" cy="624085"/>
          </a:xfrm>
          <a:prstGeom prst="rect">
            <a:avLst/>
          </a:prstGeom>
        </p:spPr>
      </p:pic>
      <p:pic>
        <p:nvPicPr>
          <p:cNvPr id="9" name="Picture 8" descr="A pink flower with a black background&#10;&#10;Description automatically generated">
            <a:extLst>
              <a:ext uri="{FF2B5EF4-FFF2-40B4-BE49-F238E27FC236}">
                <a16:creationId xmlns:a16="http://schemas.microsoft.com/office/drawing/2014/main" id="{B044F5F9-7E7B-62EC-393D-F77D2E30CBE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434857" y="4079743"/>
            <a:ext cx="574158" cy="624085"/>
          </a:xfrm>
          <a:prstGeom prst="rect">
            <a:avLst/>
          </a:prstGeom>
        </p:spPr>
      </p:pic>
      <p:pic>
        <p:nvPicPr>
          <p:cNvPr id="11" name="Picture 10" descr="A pink flower with a black background&#10;&#10;Description automatically generated">
            <a:extLst>
              <a:ext uri="{FF2B5EF4-FFF2-40B4-BE49-F238E27FC236}">
                <a16:creationId xmlns:a16="http://schemas.microsoft.com/office/drawing/2014/main" id="{1A90486F-569C-89A3-8F99-5283C465C40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1415" y="1825641"/>
            <a:ext cx="574158" cy="624085"/>
          </a:xfrm>
          <a:prstGeom prst="rect">
            <a:avLst/>
          </a:prstGeom>
        </p:spPr>
      </p:pic>
      <p:sp>
        <p:nvSpPr>
          <p:cNvPr id="17" name="Rectangle: Rounded Corners 16">
            <a:extLst>
              <a:ext uri="{FF2B5EF4-FFF2-40B4-BE49-F238E27FC236}">
                <a16:creationId xmlns:a16="http://schemas.microsoft.com/office/drawing/2014/main" id="{2B2D10CA-0A91-1B32-1D37-344FD12E8CFB}"/>
              </a:ext>
            </a:extLst>
          </p:cNvPr>
          <p:cNvSpPr/>
          <p:nvPr/>
        </p:nvSpPr>
        <p:spPr>
          <a:xfrm>
            <a:off x="563526" y="1573619"/>
            <a:ext cx="11185451" cy="413606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rtl="0" latinLnBrk="0"/>
            <a:r>
              <a:rPr lang="vi-VN" sz="3600" b="0" i="0" dirty="0">
                <a:solidFill>
                  <a:srgbClr val="000000"/>
                </a:solidFill>
                <a:effectLst/>
                <a:latin typeface="Calibri" panose="020F0502020204030204" pitchFamily="34" charset="0"/>
                <a:cs typeface="Calibri" panose="020F0502020204030204" pitchFamily="34" charset="0"/>
              </a:rPr>
              <a:t>a. Em rất nể phục Lâm, vì bạn ấy là người rất sáng tạo, </a:t>
            </a:r>
            <a:r>
              <a:rPr lang="vi-VN" sz="3600" b="1" i="0" dirty="0">
                <a:solidFill>
                  <a:srgbClr val="FF0000"/>
                </a:solidFill>
                <a:effectLst/>
                <a:latin typeface="Calibri" panose="020F0502020204030204" pitchFamily="34" charset="0"/>
                <a:cs typeface="Calibri" panose="020F0502020204030204" pitchFamily="34" charset="0"/>
              </a:rPr>
              <a:t>dám nghĩ dám làm</a:t>
            </a:r>
            <a:r>
              <a:rPr lang="vi-VN" sz="3600" b="0" i="0" dirty="0">
                <a:solidFill>
                  <a:srgbClr val="000000"/>
                </a:solidFill>
                <a:effectLst/>
                <a:latin typeface="Calibri" panose="020F0502020204030204" pitchFamily="34" charset="0"/>
                <a:cs typeface="Calibri" panose="020F0502020204030204" pitchFamily="34" charset="0"/>
              </a:rPr>
              <a:t>, giúp lớp em luôn dẫn đầu cả trường trong các hoạt động chung.</a:t>
            </a:r>
          </a:p>
          <a:p>
            <a:pPr algn="just" rtl="0" latinLnBrk="0"/>
            <a:r>
              <a:rPr lang="vi-VN" sz="3600" b="0" i="0" dirty="0">
                <a:solidFill>
                  <a:srgbClr val="000000"/>
                </a:solidFill>
                <a:effectLst/>
                <a:latin typeface="Calibri" panose="020F0502020204030204" pitchFamily="34" charset="0"/>
                <a:cs typeface="Calibri" panose="020F0502020204030204" pitchFamily="34" charset="0"/>
              </a:rPr>
              <a:t>b. Lớp chúng em </a:t>
            </a:r>
            <a:r>
              <a:rPr lang="vi-VN" sz="3600" b="1" i="0" dirty="0">
                <a:solidFill>
                  <a:srgbClr val="FF0000"/>
                </a:solidFill>
                <a:effectLst/>
                <a:latin typeface="Calibri" panose="020F0502020204030204" pitchFamily="34" charset="0"/>
                <a:cs typeface="Calibri" panose="020F0502020204030204" pitchFamily="34" charset="0"/>
              </a:rPr>
              <a:t>mỗi người một vẻ</a:t>
            </a:r>
            <a:r>
              <a:rPr lang="vi-VN" sz="3600" b="0" i="0" dirty="0">
                <a:solidFill>
                  <a:srgbClr val="000000"/>
                </a:solidFill>
                <a:effectLst/>
                <a:latin typeface="Calibri" panose="020F0502020204030204" pitchFamily="34" charset="0"/>
                <a:cs typeface="Calibri" panose="020F0502020204030204" pitchFamily="34" charset="0"/>
              </a:rPr>
              <a:t>, chẳng bạn nào giống bạn nào.</a:t>
            </a:r>
          </a:p>
          <a:p>
            <a:pPr algn="just" latinLnBrk="0"/>
            <a:r>
              <a:rPr lang="vi-VN" sz="3600" b="0" i="0" dirty="0">
                <a:solidFill>
                  <a:srgbClr val="000000"/>
                </a:solidFill>
                <a:effectLst/>
                <a:latin typeface="Calibri" panose="020F0502020204030204" pitchFamily="34" charset="0"/>
                <a:cs typeface="Calibri" panose="020F0502020204030204" pitchFamily="34" charset="0"/>
              </a:rPr>
              <a:t>c. Chị ấy </a:t>
            </a:r>
            <a:r>
              <a:rPr lang="vi-VN" sz="3600" b="1" i="0" dirty="0">
                <a:solidFill>
                  <a:srgbClr val="FF0000"/>
                </a:solidFill>
                <a:effectLst/>
                <a:latin typeface="Calibri" panose="020F0502020204030204" pitchFamily="34" charset="0"/>
                <a:cs typeface="Calibri" panose="020F0502020204030204" pitchFamily="34" charset="0"/>
              </a:rPr>
              <a:t>miệng nói tay làm</a:t>
            </a:r>
            <a:r>
              <a:rPr lang="vi-VN" sz="3600" b="0" i="0" dirty="0">
                <a:solidFill>
                  <a:srgbClr val="000000"/>
                </a:solidFill>
                <a:effectLst/>
                <a:latin typeface="Calibri" panose="020F0502020204030204" pitchFamily="34" charset="0"/>
                <a:cs typeface="Calibri" panose="020F0502020204030204" pitchFamily="34" charset="0"/>
              </a:rPr>
              <a:t>, nhanh thoăn thoắt, loáng một cái đã xong việc. </a:t>
            </a:r>
          </a:p>
        </p:txBody>
      </p:sp>
    </p:spTree>
    <p:custDataLst>
      <p:tags r:id="rId1"/>
    </p:custDataLst>
    <p:extLst>
      <p:ext uri="{BB962C8B-B14F-4D97-AF65-F5344CB8AC3E}">
        <p14:creationId xmlns:p14="http://schemas.microsoft.com/office/powerpoint/2010/main" val="3248276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Lst>
  </p:timing>
  <p:extLst>
    <p:ext uri="{E180D4A7-C9FB-4DFB-919C-405C955672EB}">
      <p14:showEvtLst xmlns:p14="http://schemas.microsoft.com/office/powerpoint/2010/main">
        <p14:playEvt time="264" objId="20"/>
      </p14:showEvt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1258" y="2922302"/>
            <a:ext cx="2366551" cy="1804010"/>
          </a:xfrm>
          <a:prstGeom prst="rect">
            <a:avLst/>
          </a:prstGeom>
        </p:spPr>
      </p:pic>
      <p:pic>
        <p:nvPicPr>
          <p:cNvPr id="4" name="Picture 3" descr="A close-up of a barrel&#10;&#10;Description automatically generated">
            <a:extLst>
              <a:ext uri="{FF2B5EF4-FFF2-40B4-BE49-F238E27FC236}">
                <a16:creationId xmlns:a16="http://schemas.microsoft.com/office/drawing/2014/main" id="{89CE0459-24EC-C026-6F9E-D6E3E87D12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4774" y="4667471"/>
            <a:ext cx="2466975" cy="819150"/>
          </a:xfrm>
          <a:prstGeom prst="rect">
            <a:avLst/>
          </a:prstGeom>
        </p:spPr>
      </p:pic>
      <p:pic>
        <p:nvPicPr>
          <p:cNvPr id="7" name="Picture 6">
            <a:extLst>
              <a:ext uri="{FF2B5EF4-FFF2-40B4-BE49-F238E27FC236}">
                <a16:creationId xmlns:a16="http://schemas.microsoft.com/office/drawing/2014/main" id="{15B92495-365E-B33B-3DD1-FFD0FB410076}"/>
              </a:ext>
            </a:extLst>
          </p:cNvPr>
          <p:cNvPicPr>
            <a:picLocks noChangeAspect="1"/>
          </p:cNvPicPr>
          <p:nvPr/>
        </p:nvPicPr>
        <p:blipFill>
          <a:blip r:embed="rId5"/>
          <a:stretch>
            <a:fillRect/>
          </a:stretch>
        </p:blipFill>
        <p:spPr>
          <a:xfrm>
            <a:off x="1819285" y="464064"/>
            <a:ext cx="8553429" cy="3548180"/>
          </a:xfrm>
          <a:prstGeom prst="rect">
            <a:avLst/>
          </a:prstGeom>
        </p:spPr>
      </p:pic>
    </p:spTree>
    <p:custDataLst>
      <p:tags r:id="rId1"/>
    </p:custDataLst>
    <p:extLst>
      <p:ext uri="{BB962C8B-B14F-4D97-AF65-F5344CB8AC3E}">
        <p14:creationId xmlns:p14="http://schemas.microsoft.com/office/powerpoint/2010/main" val="844806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64" objId="20"/>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a16="http://schemas.microsoft.com/office/drawing/2014/main" id="{0BBD37B1-9CA8-2794-421A-77043F8F93E5}"/>
              </a:ext>
            </a:extLst>
          </p:cNvPr>
          <p:cNvSpPr/>
          <p:nvPr/>
        </p:nvSpPr>
        <p:spPr>
          <a:xfrm>
            <a:off x="201386" y="352425"/>
            <a:ext cx="11713028" cy="629602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7539773D-54A7-22A1-9C84-F26C116B3E85}"/>
              </a:ext>
            </a:extLst>
          </p:cNvPr>
          <p:cNvPicPr>
            <a:picLocks noChangeAspect="1"/>
          </p:cNvPicPr>
          <p:nvPr/>
        </p:nvPicPr>
        <p:blipFill>
          <a:blip r:embed="rId3"/>
          <a:stretch>
            <a:fillRect/>
          </a:stretch>
        </p:blipFill>
        <p:spPr>
          <a:xfrm>
            <a:off x="254697" y="471488"/>
            <a:ext cx="5736971" cy="2767012"/>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6A8B6B91-4866-F0E0-7678-1B3642A699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4838" y="2800350"/>
            <a:ext cx="3099455" cy="3822125"/>
          </a:xfrm>
          <a:prstGeom prst="rect">
            <a:avLst/>
          </a:prstGeom>
        </p:spPr>
      </p:pic>
      <p:sp>
        <p:nvSpPr>
          <p:cNvPr id="6" name="Speech Bubble: Rectangle with Corners Rounded 5">
            <a:extLst>
              <a:ext uri="{FF2B5EF4-FFF2-40B4-BE49-F238E27FC236}">
                <a16:creationId xmlns:a16="http://schemas.microsoft.com/office/drawing/2014/main" id="{B77E85D3-7CE4-8B63-32CB-3B00E4801D72}"/>
              </a:ext>
            </a:extLst>
          </p:cNvPr>
          <p:cNvSpPr/>
          <p:nvPr/>
        </p:nvSpPr>
        <p:spPr>
          <a:xfrm>
            <a:off x="6038850" y="1371600"/>
            <a:ext cx="6153149" cy="2209800"/>
          </a:xfrm>
          <a:custGeom>
            <a:avLst/>
            <a:gdLst>
              <a:gd name="connsiteX0" fmla="*/ 0 w 6153149"/>
              <a:gd name="connsiteY0" fmla="*/ 368307 h 2209800"/>
              <a:gd name="connsiteX1" fmla="*/ 368307 w 6153149"/>
              <a:gd name="connsiteY1" fmla="*/ 0 h 2209800"/>
              <a:gd name="connsiteX2" fmla="*/ 1025525 w 6153149"/>
              <a:gd name="connsiteY2" fmla="*/ 0 h 2209800"/>
              <a:gd name="connsiteX3" fmla="*/ 1025525 w 6153149"/>
              <a:gd name="connsiteY3" fmla="*/ 0 h 2209800"/>
              <a:gd name="connsiteX4" fmla="*/ 2563812 w 6153149"/>
              <a:gd name="connsiteY4" fmla="*/ 0 h 2209800"/>
              <a:gd name="connsiteX5" fmla="*/ 5784842 w 6153149"/>
              <a:gd name="connsiteY5" fmla="*/ 0 h 2209800"/>
              <a:gd name="connsiteX6" fmla="*/ 6153149 w 6153149"/>
              <a:gd name="connsiteY6" fmla="*/ 368307 h 2209800"/>
              <a:gd name="connsiteX7" fmla="*/ 6153149 w 6153149"/>
              <a:gd name="connsiteY7" fmla="*/ 1289050 h 2209800"/>
              <a:gd name="connsiteX8" fmla="*/ 6153149 w 6153149"/>
              <a:gd name="connsiteY8" fmla="*/ 1289050 h 2209800"/>
              <a:gd name="connsiteX9" fmla="*/ 6153149 w 6153149"/>
              <a:gd name="connsiteY9" fmla="*/ 1841500 h 2209800"/>
              <a:gd name="connsiteX10" fmla="*/ 6153149 w 6153149"/>
              <a:gd name="connsiteY10" fmla="*/ 1841493 h 2209800"/>
              <a:gd name="connsiteX11" fmla="*/ 5784842 w 6153149"/>
              <a:gd name="connsiteY11" fmla="*/ 2209800 h 2209800"/>
              <a:gd name="connsiteX12" fmla="*/ 2563812 w 6153149"/>
              <a:gd name="connsiteY12" fmla="*/ 2209800 h 2209800"/>
              <a:gd name="connsiteX13" fmla="*/ 1025525 w 6153149"/>
              <a:gd name="connsiteY13" fmla="*/ 2209800 h 2209800"/>
              <a:gd name="connsiteX14" fmla="*/ 1025525 w 6153149"/>
              <a:gd name="connsiteY14" fmla="*/ 2209800 h 2209800"/>
              <a:gd name="connsiteX15" fmla="*/ 368307 w 6153149"/>
              <a:gd name="connsiteY15" fmla="*/ 2209800 h 2209800"/>
              <a:gd name="connsiteX16" fmla="*/ 0 w 6153149"/>
              <a:gd name="connsiteY16" fmla="*/ 1841493 h 2209800"/>
              <a:gd name="connsiteX17" fmla="*/ 0 w 6153149"/>
              <a:gd name="connsiteY17" fmla="*/ 1841500 h 2209800"/>
              <a:gd name="connsiteX18" fmla="*/ -318425 w 6153149"/>
              <a:gd name="connsiteY18" fmla="*/ 2035403 h 2209800"/>
              <a:gd name="connsiteX19" fmla="*/ 0 w 6153149"/>
              <a:gd name="connsiteY19" fmla="*/ 1289050 h 2209800"/>
              <a:gd name="connsiteX20" fmla="*/ 0 w 6153149"/>
              <a:gd name="connsiteY20" fmla="*/ 368307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3149" h="2209800" fill="none" extrusionOk="0">
                <a:moveTo>
                  <a:pt x="0" y="368307"/>
                </a:moveTo>
                <a:cubicBezTo>
                  <a:pt x="-9383" y="154056"/>
                  <a:pt x="183330" y="-12318"/>
                  <a:pt x="368307" y="0"/>
                </a:cubicBezTo>
                <a:cubicBezTo>
                  <a:pt x="500400" y="11549"/>
                  <a:pt x="935236" y="29858"/>
                  <a:pt x="1025525" y="0"/>
                </a:cubicBezTo>
                <a:lnTo>
                  <a:pt x="1025525" y="0"/>
                </a:lnTo>
                <a:cubicBezTo>
                  <a:pt x="1269230" y="24065"/>
                  <a:pt x="2256634" y="-92907"/>
                  <a:pt x="2563812" y="0"/>
                </a:cubicBezTo>
                <a:cubicBezTo>
                  <a:pt x="3891112" y="80205"/>
                  <a:pt x="5328708" y="108693"/>
                  <a:pt x="5784842" y="0"/>
                </a:cubicBezTo>
                <a:cubicBezTo>
                  <a:pt x="5976601" y="21890"/>
                  <a:pt x="6155145" y="173279"/>
                  <a:pt x="6153149" y="368307"/>
                </a:cubicBezTo>
                <a:cubicBezTo>
                  <a:pt x="6124982" y="567274"/>
                  <a:pt x="6111610" y="1111622"/>
                  <a:pt x="6153149" y="1289050"/>
                </a:cubicBezTo>
                <a:lnTo>
                  <a:pt x="6153149" y="1289050"/>
                </a:lnTo>
                <a:cubicBezTo>
                  <a:pt x="6138693" y="1424891"/>
                  <a:pt x="6172758" y="1590014"/>
                  <a:pt x="6153149" y="1841500"/>
                </a:cubicBezTo>
                <a:lnTo>
                  <a:pt x="6153149" y="1841493"/>
                </a:lnTo>
                <a:cubicBezTo>
                  <a:pt x="6149820" y="2040206"/>
                  <a:pt x="5995039" y="2215160"/>
                  <a:pt x="5784842" y="2209800"/>
                </a:cubicBezTo>
                <a:cubicBezTo>
                  <a:pt x="4438954" y="2286768"/>
                  <a:pt x="2896473" y="2220441"/>
                  <a:pt x="2563812" y="2209800"/>
                </a:cubicBezTo>
                <a:cubicBezTo>
                  <a:pt x="1835923" y="2187784"/>
                  <a:pt x="1382957" y="2215601"/>
                  <a:pt x="1025525" y="2209800"/>
                </a:cubicBezTo>
                <a:lnTo>
                  <a:pt x="1025525" y="2209800"/>
                </a:lnTo>
                <a:cubicBezTo>
                  <a:pt x="851337" y="2265263"/>
                  <a:pt x="439746" y="2188754"/>
                  <a:pt x="368307" y="2209800"/>
                </a:cubicBezTo>
                <a:cubicBezTo>
                  <a:pt x="187050" y="2205385"/>
                  <a:pt x="11307" y="2029286"/>
                  <a:pt x="0" y="1841493"/>
                </a:cubicBezTo>
                <a:lnTo>
                  <a:pt x="0" y="1841500"/>
                </a:lnTo>
                <a:cubicBezTo>
                  <a:pt x="-153862" y="1937374"/>
                  <a:pt x="-220321" y="1988691"/>
                  <a:pt x="-318425" y="2035403"/>
                </a:cubicBezTo>
                <a:cubicBezTo>
                  <a:pt x="-153293" y="1776268"/>
                  <a:pt x="-80658" y="1581195"/>
                  <a:pt x="0" y="1289050"/>
                </a:cubicBezTo>
                <a:cubicBezTo>
                  <a:pt x="26088" y="916427"/>
                  <a:pt x="-80675" y="574538"/>
                  <a:pt x="0" y="368307"/>
                </a:cubicBezTo>
                <a:close/>
              </a:path>
              <a:path w="6153149" h="2209800" stroke="0" extrusionOk="0">
                <a:moveTo>
                  <a:pt x="0" y="368307"/>
                </a:moveTo>
                <a:cubicBezTo>
                  <a:pt x="-5743" y="155332"/>
                  <a:pt x="168561" y="-6045"/>
                  <a:pt x="368307" y="0"/>
                </a:cubicBezTo>
                <a:cubicBezTo>
                  <a:pt x="674180" y="42624"/>
                  <a:pt x="904835" y="30130"/>
                  <a:pt x="1025525" y="0"/>
                </a:cubicBezTo>
                <a:lnTo>
                  <a:pt x="1025525" y="0"/>
                </a:lnTo>
                <a:cubicBezTo>
                  <a:pt x="1739192" y="-36587"/>
                  <a:pt x="1954336" y="-93979"/>
                  <a:pt x="2563812" y="0"/>
                </a:cubicBezTo>
                <a:cubicBezTo>
                  <a:pt x="3894884" y="3200"/>
                  <a:pt x="4220025" y="-87910"/>
                  <a:pt x="5784842" y="0"/>
                </a:cubicBezTo>
                <a:cubicBezTo>
                  <a:pt x="5981842" y="22088"/>
                  <a:pt x="6146457" y="196090"/>
                  <a:pt x="6153149" y="368307"/>
                </a:cubicBezTo>
                <a:cubicBezTo>
                  <a:pt x="6180944" y="769579"/>
                  <a:pt x="6223108" y="1165782"/>
                  <a:pt x="6153149" y="1289050"/>
                </a:cubicBezTo>
                <a:lnTo>
                  <a:pt x="6153149" y="1289050"/>
                </a:lnTo>
                <a:cubicBezTo>
                  <a:pt x="6201882" y="1475107"/>
                  <a:pt x="6139873" y="1654584"/>
                  <a:pt x="6153149" y="1841500"/>
                </a:cubicBezTo>
                <a:lnTo>
                  <a:pt x="6153149" y="1841493"/>
                </a:lnTo>
                <a:cubicBezTo>
                  <a:pt x="6149236" y="2051240"/>
                  <a:pt x="5993724" y="2230226"/>
                  <a:pt x="5784842" y="2209800"/>
                </a:cubicBezTo>
                <a:cubicBezTo>
                  <a:pt x="4269801" y="2064885"/>
                  <a:pt x="3118639" y="2153862"/>
                  <a:pt x="2563812" y="2209800"/>
                </a:cubicBezTo>
                <a:cubicBezTo>
                  <a:pt x="1872341" y="2307778"/>
                  <a:pt x="1257622" y="2100530"/>
                  <a:pt x="1025525" y="2209800"/>
                </a:cubicBezTo>
                <a:lnTo>
                  <a:pt x="1025525" y="2209800"/>
                </a:lnTo>
                <a:cubicBezTo>
                  <a:pt x="953555" y="2260273"/>
                  <a:pt x="611224" y="2150832"/>
                  <a:pt x="368307" y="2209800"/>
                </a:cubicBezTo>
                <a:cubicBezTo>
                  <a:pt x="173599" y="2237716"/>
                  <a:pt x="19229" y="2011809"/>
                  <a:pt x="0" y="1841493"/>
                </a:cubicBezTo>
                <a:lnTo>
                  <a:pt x="0" y="1841500"/>
                </a:lnTo>
                <a:cubicBezTo>
                  <a:pt x="-132337" y="1944067"/>
                  <a:pt x="-198165" y="1992187"/>
                  <a:pt x="-318425" y="2035403"/>
                </a:cubicBezTo>
                <a:cubicBezTo>
                  <a:pt x="-204949" y="1861267"/>
                  <a:pt x="-35617" y="1445084"/>
                  <a:pt x="0" y="1289050"/>
                </a:cubicBezTo>
                <a:cubicBezTo>
                  <a:pt x="67891" y="853765"/>
                  <a:pt x="63645" y="594046"/>
                  <a:pt x="0" y="368307"/>
                </a:cubicBezTo>
                <a:close/>
              </a:path>
            </a:pathLst>
          </a:custGeom>
          <a:solidFill>
            <a:srgbClr val="CCFFFF"/>
          </a:solidFill>
          <a:ln w="38100">
            <a:solidFill>
              <a:srgbClr val="FF6600"/>
            </a:solidFill>
            <a:extLst>
              <a:ext uri="{C807C97D-BFC1-408E-A445-0C87EB9F89A2}">
                <ask:lineSketchStyleProps xmlns:ask="http://schemas.microsoft.com/office/drawing/2018/sketchyshapes" sd="1910907648">
                  <a:prstGeom prst="wedgeRoundRectCallout">
                    <a:avLst>
                      <a:gd name="adj1" fmla="val -55175"/>
                      <a:gd name="adj2" fmla="val 42108"/>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defTabSz="685800">
              <a:buFont typeface="Arial" panose="020B0604020202020204" pitchFamily="34" charset="0"/>
              <a:buChar char="•"/>
            </a:pPr>
            <a:r>
              <a:rPr lang="vi-VN" sz="2800" dirty="0">
                <a:solidFill>
                  <a:prstClr val="black"/>
                </a:solidFill>
                <a:latin typeface="Calibri" panose="020F0502020204030204"/>
              </a:rPr>
              <a:t>Hai con thuyền trong tranh đều là thuyền, để chuyên chở người hoặc hàng hoá trên sông.</a:t>
            </a:r>
            <a:endParaRPr lang="en-US" sz="2800" dirty="0">
              <a:solidFill>
                <a:prstClr val="black"/>
              </a:solidFill>
              <a:latin typeface="Calibri" panose="020F0502020204030204"/>
            </a:endParaRPr>
          </a:p>
          <a:p>
            <a:pPr marL="457200" indent="-457200" algn="just" defTabSz="685800">
              <a:buFont typeface="Arial" panose="020B0604020202020204" pitchFamily="34" charset="0"/>
              <a:buChar char="•"/>
            </a:pPr>
            <a:r>
              <a:rPr lang="vi-VN" sz="2800" dirty="0">
                <a:solidFill>
                  <a:prstClr val="black"/>
                </a:solidFill>
                <a:latin typeface="Calibri" panose="020F0502020204030204"/>
              </a:rPr>
              <a:t>Hai con thuyền đều như đang nghỉ ngơi. </a:t>
            </a:r>
            <a:endParaRPr lang="en-US" sz="2800" dirty="0">
              <a:solidFill>
                <a:prstClr val="black"/>
              </a:solidFill>
              <a:latin typeface="Calibri" panose="020F0502020204030204"/>
            </a:endParaRPr>
          </a:p>
        </p:txBody>
      </p:sp>
      <p:pic>
        <p:nvPicPr>
          <p:cNvPr id="11" name="Picture 10">
            <a:extLst>
              <a:ext uri="{FF2B5EF4-FFF2-40B4-BE49-F238E27FC236}">
                <a16:creationId xmlns:a16="http://schemas.microsoft.com/office/drawing/2014/main" id="{613A9CDA-407A-F32C-A658-726AB50ECFFF}"/>
              </a:ext>
            </a:extLst>
          </p:cNvPr>
          <p:cNvPicPr>
            <a:picLocks noChangeAspect="1"/>
          </p:cNvPicPr>
          <p:nvPr/>
        </p:nvPicPr>
        <p:blipFill>
          <a:blip r:embed="rId5"/>
          <a:stretch>
            <a:fillRect/>
          </a:stretch>
        </p:blipFill>
        <p:spPr>
          <a:xfrm>
            <a:off x="6385314" y="317714"/>
            <a:ext cx="5669771" cy="926672"/>
          </a:xfrm>
          <a:prstGeom prst="rect">
            <a:avLst/>
          </a:prstGeom>
        </p:spPr>
      </p:pic>
    </p:spTree>
    <p:custDataLst>
      <p:tags r:id="rId1"/>
    </p:custDataLst>
    <p:extLst>
      <p:ext uri="{BB962C8B-B14F-4D97-AF65-F5344CB8AC3E}">
        <p14:creationId xmlns:p14="http://schemas.microsoft.com/office/powerpoint/2010/main" val="36533667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a16="http://schemas.microsoft.com/office/drawing/2014/main" id="{0BBD37B1-9CA8-2794-421A-77043F8F93E5}"/>
              </a:ext>
            </a:extLst>
          </p:cNvPr>
          <p:cNvSpPr/>
          <p:nvPr/>
        </p:nvSpPr>
        <p:spPr>
          <a:xfrm>
            <a:off x="201386" y="352425"/>
            <a:ext cx="11713028" cy="629602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7539773D-54A7-22A1-9C84-F26C116B3E85}"/>
              </a:ext>
            </a:extLst>
          </p:cNvPr>
          <p:cNvPicPr>
            <a:picLocks noChangeAspect="1"/>
          </p:cNvPicPr>
          <p:nvPr/>
        </p:nvPicPr>
        <p:blipFill>
          <a:blip r:embed="rId4"/>
          <a:stretch>
            <a:fillRect/>
          </a:stretch>
        </p:blipFill>
        <p:spPr>
          <a:xfrm>
            <a:off x="254697" y="471488"/>
            <a:ext cx="5736971" cy="2767012"/>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6A8B6B91-4866-F0E0-7678-1B3642A699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2800" y="3152561"/>
            <a:ext cx="2775218" cy="3422289"/>
          </a:xfrm>
          <a:prstGeom prst="rect">
            <a:avLst/>
          </a:prstGeom>
        </p:spPr>
      </p:pic>
      <p:sp>
        <p:nvSpPr>
          <p:cNvPr id="6" name="Speech Bubble: Rectangle with Corners Rounded 5">
            <a:extLst>
              <a:ext uri="{FF2B5EF4-FFF2-40B4-BE49-F238E27FC236}">
                <a16:creationId xmlns:a16="http://schemas.microsoft.com/office/drawing/2014/main" id="{B77E85D3-7CE4-8B63-32CB-3B00E4801D72}"/>
              </a:ext>
            </a:extLst>
          </p:cNvPr>
          <p:cNvSpPr/>
          <p:nvPr/>
        </p:nvSpPr>
        <p:spPr>
          <a:xfrm>
            <a:off x="6038851" y="1371600"/>
            <a:ext cx="6000750" cy="2838450"/>
          </a:xfrm>
          <a:custGeom>
            <a:avLst/>
            <a:gdLst>
              <a:gd name="connsiteX0" fmla="*/ 0 w 6000750"/>
              <a:gd name="connsiteY0" fmla="*/ 473084 h 2838450"/>
              <a:gd name="connsiteX1" fmla="*/ 473084 w 6000750"/>
              <a:gd name="connsiteY1" fmla="*/ 0 h 2838450"/>
              <a:gd name="connsiteX2" fmla="*/ 1000125 w 6000750"/>
              <a:gd name="connsiteY2" fmla="*/ 0 h 2838450"/>
              <a:gd name="connsiteX3" fmla="*/ 1000125 w 6000750"/>
              <a:gd name="connsiteY3" fmla="*/ 0 h 2838450"/>
              <a:gd name="connsiteX4" fmla="*/ 2500313 w 6000750"/>
              <a:gd name="connsiteY4" fmla="*/ 0 h 2838450"/>
              <a:gd name="connsiteX5" fmla="*/ 5527666 w 6000750"/>
              <a:gd name="connsiteY5" fmla="*/ 0 h 2838450"/>
              <a:gd name="connsiteX6" fmla="*/ 6000750 w 6000750"/>
              <a:gd name="connsiteY6" fmla="*/ 473084 h 2838450"/>
              <a:gd name="connsiteX7" fmla="*/ 6000750 w 6000750"/>
              <a:gd name="connsiteY7" fmla="*/ 1655763 h 2838450"/>
              <a:gd name="connsiteX8" fmla="*/ 6000750 w 6000750"/>
              <a:gd name="connsiteY8" fmla="*/ 1655763 h 2838450"/>
              <a:gd name="connsiteX9" fmla="*/ 6000750 w 6000750"/>
              <a:gd name="connsiteY9" fmla="*/ 2365375 h 2838450"/>
              <a:gd name="connsiteX10" fmla="*/ 6000750 w 6000750"/>
              <a:gd name="connsiteY10" fmla="*/ 2365366 h 2838450"/>
              <a:gd name="connsiteX11" fmla="*/ 5527666 w 6000750"/>
              <a:gd name="connsiteY11" fmla="*/ 2838450 h 2838450"/>
              <a:gd name="connsiteX12" fmla="*/ 2500313 w 6000750"/>
              <a:gd name="connsiteY12" fmla="*/ 2838450 h 2838450"/>
              <a:gd name="connsiteX13" fmla="*/ 1000125 w 6000750"/>
              <a:gd name="connsiteY13" fmla="*/ 2838450 h 2838450"/>
              <a:gd name="connsiteX14" fmla="*/ 1000125 w 6000750"/>
              <a:gd name="connsiteY14" fmla="*/ 2838450 h 2838450"/>
              <a:gd name="connsiteX15" fmla="*/ 473084 w 6000750"/>
              <a:gd name="connsiteY15" fmla="*/ 2838450 h 2838450"/>
              <a:gd name="connsiteX16" fmla="*/ 0 w 6000750"/>
              <a:gd name="connsiteY16" fmla="*/ 2365366 h 2838450"/>
              <a:gd name="connsiteX17" fmla="*/ 0 w 6000750"/>
              <a:gd name="connsiteY17" fmla="*/ 2365375 h 2838450"/>
              <a:gd name="connsiteX18" fmla="*/ -310539 w 6000750"/>
              <a:gd name="connsiteY18" fmla="*/ 2614440 h 2838450"/>
              <a:gd name="connsiteX19" fmla="*/ 0 w 6000750"/>
              <a:gd name="connsiteY19" fmla="*/ 1655763 h 2838450"/>
              <a:gd name="connsiteX20" fmla="*/ 0 w 6000750"/>
              <a:gd name="connsiteY20" fmla="*/ 473084 h 283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00750" h="2838450" fill="none" extrusionOk="0">
                <a:moveTo>
                  <a:pt x="0" y="473084"/>
                </a:moveTo>
                <a:cubicBezTo>
                  <a:pt x="-29746" y="177437"/>
                  <a:pt x="235928" y="-16119"/>
                  <a:pt x="473084" y="0"/>
                </a:cubicBezTo>
                <a:cubicBezTo>
                  <a:pt x="573091" y="-31778"/>
                  <a:pt x="829097" y="-32320"/>
                  <a:pt x="1000125" y="0"/>
                </a:cubicBezTo>
                <a:lnTo>
                  <a:pt x="1000125" y="0"/>
                </a:lnTo>
                <a:cubicBezTo>
                  <a:pt x="1493090" y="-18718"/>
                  <a:pt x="2157886" y="64237"/>
                  <a:pt x="2500313" y="0"/>
                </a:cubicBezTo>
                <a:cubicBezTo>
                  <a:pt x="3785210" y="80205"/>
                  <a:pt x="4184333" y="108693"/>
                  <a:pt x="5527666" y="0"/>
                </a:cubicBezTo>
                <a:cubicBezTo>
                  <a:pt x="5784272" y="8776"/>
                  <a:pt x="6009601" y="248981"/>
                  <a:pt x="6000750" y="473084"/>
                </a:cubicBezTo>
                <a:cubicBezTo>
                  <a:pt x="6056312" y="867286"/>
                  <a:pt x="6012836" y="1255733"/>
                  <a:pt x="6000750" y="1655763"/>
                </a:cubicBezTo>
                <a:lnTo>
                  <a:pt x="6000750" y="1655763"/>
                </a:lnTo>
                <a:cubicBezTo>
                  <a:pt x="5941716" y="1875133"/>
                  <a:pt x="6059364" y="2048894"/>
                  <a:pt x="6000750" y="2365375"/>
                </a:cubicBezTo>
                <a:lnTo>
                  <a:pt x="6000750" y="2365366"/>
                </a:lnTo>
                <a:cubicBezTo>
                  <a:pt x="5973955" y="2588836"/>
                  <a:pt x="5826052" y="2867761"/>
                  <a:pt x="5527666" y="2838450"/>
                </a:cubicBezTo>
                <a:cubicBezTo>
                  <a:pt x="4941724" y="2915418"/>
                  <a:pt x="2840330" y="2849091"/>
                  <a:pt x="2500313" y="2838450"/>
                </a:cubicBezTo>
                <a:cubicBezTo>
                  <a:pt x="1866665" y="2850107"/>
                  <a:pt x="1542025" y="2812627"/>
                  <a:pt x="1000125" y="2838450"/>
                </a:cubicBezTo>
                <a:lnTo>
                  <a:pt x="1000125" y="2838450"/>
                </a:lnTo>
                <a:cubicBezTo>
                  <a:pt x="913040" y="2885403"/>
                  <a:pt x="546346" y="2817757"/>
                  <a:pt x="473084" y="2838450"/>
                </a:cubicBezTo>
                <a:cubicBezTo>
                  <a:pt x="239786" y="2832874"/>
                  <a:pt x="28721" y="2586975"/>
                  <a:pt x="0" y="2365366"/>
                </a:cubicBezTo>
                <a:lnTo>
                  <a:pt x="0" y="2365375"/>
                </a:lnTo>
                <a:cubicBezTo>
                  <a:pt x="-39305" y="2409333"/>
                  <a:pt x="-195263" y="2519757"/>
                  <a:pt x="-310539" y="2614440"/>
                </a:cubicBezTo>
                <a:cubicBezTo>
                  <a:pt x="-186854" y="2289272"/>
                  <a:pt x="-94518" y="2144256"/>
                  <a:pt x="0" y="1655763"/>
                </a:cubicBezTo>
                <a:cubicBezTo>
                  <a:pt x="-16039" y="1266136"/>
                  <a:pt x="15734" y="622657"/>
                  <a:pt x="0" y="473084"/>
                </a:cubicBezTo>
                <a:close/>
              </a:path>
              <a:path w="6000750" h="2838450" stroke="0" extrusionOk="0">
                <a:moveTo>
                  <a:pt x="0" y="473084"/>
                </a:moveTo>
                <a:cubicBezTo>
                  <a:pt x="-4887" y="203668"/>
                  <a:pt x="222432" y="-17530"/>
                  <a:pt x="473084" y="0"/>
                </a:cubicBezTo>
                <a:cubicBezTo>
                  <a:pt x="627335" y="-46623"/>
                  <a:pt x="774790" y="-21576"/>
                  <a:pt x="1000125" y="0"/>
                </a:cubicBezTo>
                <a:lnTo>
                  <a:pt x="1000125" y="0"/>
                </a:lnTo>
                <a:cubicBezTo>
                  <a:pt x="1400929" y="-48154"/>
                  <a:pt x="2225386" y="86507"/>
                  <a:pt x="2500313" y="0"/>
                </a:cubicBezTo>
                <a:cubicBezTo>
                  <a:pt x="3720722" y="3200"/>
                  <a:pt x="4199910" y="-87910"/>
                  <a:pt x="5527666" y="0"/>
                </a:cubicBezTo>
                <a:cubicBezTo>
                  <a:pt x="5777099" y="40813"/>
                  <a:pt x="5995631" y="235671"/>
                  <a:pt x="6000750" y="473084"/>
                </a:cubicBezTo>
                <a:cubicBezTo>
                  <a:pt x="6061273" y="859379"/>
                  <a:pt x="5896083" y="1211715"/>
                  <a:pt x="6000750" y="1655763"/>
                </a:cubicBezTo>
                <a:lnTo>
                  <a:pt x="6000750" y="1655763"/>
                </a:lnTo>
                <a:cubicBezTo>
                  <a:pt x="5959556" y="1910580"/>
                  <a:pt x="6043219" y="2117620"/>
                  <a:pt x="6000750" y="2365375"/>
                </a:cubicBezTo>
                <a:lnTo>
                  <a:pt x="6000750" y="2365366"/>
                </a:lnTo>
                <a:cubicBezTo>
                  <a:pt x="5982285" y="2656542"/>
                  <a:pt x="5799409" y="2877518"/>
                  <a:pt x="5527666" y="2838450"/>
                </a:cubicBezTo>
                <a:cubicBezTo>
                  <a:pt x="5174675" y="2693535"/>
                  <a:pt x="3164854" y="2782512"/>
                  <a:pt x="2500313" y="2838450"/>
                </a:cubicBezTo>
                <a:cubicBezTo>
                  <a:pt x="2120755" y="2757601"/>
                  <a:pt x="1453772" y="2790170"/>
                  <a:pt x="1000125" y="2838450"/>
                </a:cubicBezTo>
                <a:lnTo>
                  <a:pt x="1000125" y="2838450"/>
                </a:lnTo>
                <a:cubicBezTo>
                  <a:pt x="767764" y="2825213"/>
                  <a:pt x="724346" y="2835505"/>
                  <a:pt x="473084" y="2838450"/>
                </a:cubicBezTo>
                <a:cubicBezTo>
                  <a:pt x="214226" y="2846209"/>
                  <a:pt x="19879" y="2592430"/>
                  <a:pt x="0" y="2365366"/>
                </a:cubicBezTo>
                <a:lnTo>
                  <a:pt x="0" y="2365375"/>
                </a:lnTo>
                <a:cubicBezTo>
                  <a:pt x="-88314" y="2424943"/>
                  <a:pt x="-205726" y="2567544"/>
                  <a:pt x="-310539" y="2614440"/>
                </a:cubicBezTo>
                <a:cubicBezTo>
                  <a:pt x="-131034" y="2194284"/>
                  <a:pt x="-61826" y="2059778"/>
                  <a:pt x="0" y="1655763"/>
                </a:cubicBezTo>
                <a:cubicBezTo>
                  <a:pt x="-90820" y="1349633"/>
                  <a:pt x="2200" y="603640"/>
                  <a:pt x="0" y="473084"/>
                </a:cubicBezTo>
                <a:close/>
              </a:path>
            </a:pathLst>
          </a:custGeom>
          <a:solidFill>
            <a:srgbClr val="CCFFFF"/>
          </a:solidFill>
          <a:ln w="38100">
            <a:solidFill>
              <a:srgbClr val="FF6600"/>
            </a:solidFill>
            <a:extLst>
              <a:ext uri="{C807C97D-BFC1-408E-A445-0C87EB9F89A2}">
                <ask:lineSketchStyleProps xmlns:ask="http://schemas.microsoft.com/office/drawing/2018/sketchyshapes" sd="1910907648">
                  <a:prstGeom prst="wedgeRoundRectCallout">
                    <a:avLst>
                      <a:gd name="adj1" fmla="val -55175"/>
                      <a:gd name="adj2" fmla="val 42108"/>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lvl="0" indent="-457200" algn="just" defTabSz="685800">
              <a:buFont typeface="Arial" panose="020B0604020202020204" pitchFamily="34" charset="0"/>
              <a:buChar char="•"/>
            </a:pPr>
            <a:r>
              <a:rPr lang="vi-VN" sz="2800" dirty="0">
                <a:solidFill>
                  <a:prstClr val="black"/>
                </a:solidFill>
                <a:latin typeface="Calibri" panose="020F0502020204030204"/>
              </a:rPr>
              <a:t> </a:t>
            </a:r>
            <a:r>
              <a:rPr lang="en-US" sz="2800" dirty="0">
                <a:solidFill>
                  <a:prstClr val="black"/>
                </a:solidFill>
                <a:latin typeface="Calibri" panose="020F0502020204030204"/>
              </a:rPr>
              <a:t>M</a:t>
            </a:r>
            <a:r>
              <a:rPr lang="vi-VN" sz="2800" dirty="0">
                <a:solidFill>
                  <a:prstClr val="black"/>
                </a:solidFill>
                <a:latin typeface="Calibri" panose="020F0502020204030204"/>
              </a:rPr>
              <a:t>ột thuyền là thuyền buồm, to, rộng, với những cánh buồm căng phồng trong gió, trông rất đẹp;</a:t>
            </a:r>
            <a:endParaRPr lang="en-US" sz="2800" dirty="0">
              <a:solidFill>
                <a:prstClr val="black"/>
              </a:solidFill>
              <a:latin typeface="Calibri" panose="020F0502020204030204"/>
            </a:endParaRPr>
          </a:p>
          <a:p>
            <a:pPr marL="457200" lvl="0" indent="-457200" algn="just" defTabSz="685800">
              <a:buFont typeface="Arial" panose="020B0604020202020204" pitchFamily="34" charset="0"/>
              <a:buChar char="•"/>
            </a:pPr>
            <a:r>
              <a:rPr lang="en-US" sz="2800" dirty="0">
                <a:solidFill>
                  <a:prstClr val="black"/>
                </a:solidFill>
                <a:latin typeface="Calibri" panose="020F0502020204030204"/>
              </a:rPr>
              <a:t>M</a:t>
            </a:r>
            <a:r>
              <a:rPr lang="vi-VN" sz="2800" dirty="0">
                <a:solidFill>
                  <a:prstClr val="black"/>
                </a:solidFill>
                <a:latin typeface="Calibri" panose="020F0502020204030204"/>
              </a:rPr>
              <a:t>ột thuyền giống như một con đò cũ, trông bé nhỏ, mộc mạc và đơn giản.).</a:t>
            </a:r>
          </a:p>
        </p:txBody>
      </p:sp>
      <p:pic>
        <p:nvPicPr>
          <p:cNvPr id="5" name="Picture 4">
            <a:extLst>
              <a:ext uri="{FF2B5EF4-FFF2-40B4-BE49-F238E27FC236}">
                <a16:creationId xmlns:a16="http://schemas.microsoft.com/office/drawing/2014/main" id="{229EEEBA-4147-F960-C275-AE66C99BD4AB}"/>
              </a:ext>
            </a:extLst>
          </p:cNvPr>
          <p:cNvPicPr>
            <a:picLocks noChangeAspect="1"/>
          </p:cNvPicPr>
          <p:nvPr/>
        </p:nvPicPr>
        <p:blipFill>
          <a:blip r:embed="rId6"/>
          <a:stretch>
            <a:fillRect/>
          </a:stretch>
        </p:blipFill>
        <p:spPr>
          <a:xfrm>
            <a:off x="6671064" y="422489"/>
            <a:ext cx="5669771" cy="926672"/>
          </a:xfrm>
          <a:prstGeom prst="rect">
            <a:avLst/>
          </a:prstGeom>
        </p:spPr>
      </p:pic>
      <p:pic>
        <p:nvPicPr>
          <p:cNvPr id="12" name="Picture 11">
            <a:extLst>
              <a:ext uri="{FF2B5EF4-FFF2-40B4-BE49-F238E27FC236}">
                <a16:creationId xmlns:a16="http://schemas.microsoft.com/office/drawing/2014/main" id="{1FD28E77-C72D-813E-D7D1-B330FAB4C796}"/>
              </a:ext>
            </a:extLst>
          </p:cNvPr>
          <p:cNvPicPr>
            <a:picLocks noChangeAspect="1"/>
          </p:cNvPicPr>
          <p:nvPr/>
        </p:nvPicPr>
        <p:blipFill>
          <a:blip r:embed="rId7"/>
          <a:stretch>
            <a:fillRect/>
          </a:stretch>
        </p:blipFill>
        <p:spPr>
          <a:xfrm>
            <a:off x="3718853" y="2711163"/>
            <a:ext cx="2030144" cy="749873"/>
          </a:xfrm>
          <a:prstGeom prst="rect">
            <a:avLst/>
          </a:prstGeom>
        </p:spPr>
      </p:pic>
      <p:pic>
        <p:nvPicPr>
          <p:cNvPr id="14" name="Picture 13">
            <a:extLst>
              <a:ext uri="{FF2B5EF4-FFF2-40B4-BE49-F238E27FC236}">
                <a16:creationId xmlns:a16="http://schemas.microsoft.com/office/drawing/2014/main" id="{E0255A68-767A-C2EA-812B-8D86EA9276FB}"/>
              </a:ext>
            </a:extLst>
          </p:cNvPr>
          <p:cNvPicPr>
            <a:picLocks noChangeAspect="1"/>
          </p:cNvPicPr>
          <p:nvPr/>
        </p:nvPicPr>
        <p:blipFill>
          <a:blip r:embed="rId8"/>
          <a:stretch>
            <a:fillRect/>
          </a:stretch>
        </p:blipFill>
        <p:spPr>
          <a:xfrm>
            <a:off x="1009551" y="1091913"/>
            <a:ext cx="2286198" cy="749873"/>
          </a:xfrm>
          <a:prstGeom prst="rect">
            <a:avLst/>
          </a:prstGeom>
        </p:spPr>
      </p:pic>
    </p:spTree>
    <p:custDataLst>
      <p:tags r:id="rId1"/>
    </p:custDataLst>
    <p:extLst>
      <p:ext uri="{BB962C8B-B14F-4D97-AF65-F5344CB8AC3E}">
        <p14:creationId xmlns:p14="http://schemas.microsoft.com/office/powerpoint/2010/main" val="28914471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AD98C4-DA44-D21B-D23C-2F396587EF5A}"/>
              </a:ext>
            </a:extLst>
          </p:cNvPr>
          <p:cNvPicPr>
            <a:picLocks noChangeAspect="1"/>
          </p:cNvPicPr>
          <p:nvPr/>
        </p:nvPicPr>
        <p:blipFill>
          <a:blip r:embed="rId3"/>
          <a:stretch>
            <a:fillRect/>
          </a:stretch>
        </p:blipFill>
        <p:spPr>
          <a:xfrm>
            <a:off x="1275575" y="972968"/>
            <a:ext cx="10175106" cy="3042168"/>
          </a:xfrm>
          <a:prstGeom prst="rect">
            <a:avLst/>
          </a:prstGeom>
        </p:spPr>
      </p:pic>
    </p:spTree>
    <p:custDataLst>
      <p:tags r:id="rId1"/>
    </p:custDataLst>
    <p:extLst>
      <p:ext uri="{BB962C8B-B14F-4D97-AF65-F5344CB8AC3E}">
        <p14:creationId xmlns:p14="http://schemas.microsoft.com/office/powerpoint/2010/main" val="34850031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ACC40CA9-D83E-CC21-D899-3A4CC64230E6}"/>
              </a:ext>
            </a:extLst>
          </p:cNvPr>
          <p:cNvPicPr>
            <a:picLocks noChangeAspect="1"/>
          </p:cNvPicPr>
          <p:nvPr/>
        </p:nvPicPr>
        <p:blipFill>
          <a:blip r:embed="rId4"/>
          <a:stretch>
            <a:fillRect/>
          </a:stretch>
        </p:blipFill>
        <p:spPr>
          <a:xfrm>
            <a:off x="3704909" y="-101147"/>
            <a:ext cx="4863319" cy="943629"/>
          </a:xfrm>
          <a:prstGeom prst="rect">
            <a:avLst/>
          </a:prstGeom>
        </p:spPr>
      </p:pic>
      <p:sp>
        <p:nvSpPr>
          <p:cNvPr id="6" name="TextBox 5">
            <a:extLst>
              <a:ext uri="{FF2B5EF4-FFF2-40B4-BE49-F238E27FC236}">
                <a16:creationId xmlns:a16="http://schemas.microsoft.com/office/drawing/2014/main" id="{DE3F35B3-1035-74B3-6637-0DBA07015FBB}"/>
              </a:ext>
            </a:extLst>
          </p:cNvPr>
          <p:cNvSpPr txBox="1"/>
          <p:nvPr/>
        </p:nvSpPr>
        <p:spPr>
          <a:xfrm>
            <a:off x="390419" y="811658"/>
            <a:ext cx="11373492" cy="6524863"/>
          </a:xfrm>
          <a:prstGeom prst="rect">
            <a:avLst/>
          </a:prstGeom>
          <a:noFill/>
        </p:spPr>
        <p:txBody>
          <a:bodyPr wrap="square" rtlCol="0">
            <a:spAutoFit/>
          </a:bodyPr>
          <a:lstStyle/>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Trời chưa sáng, bên kia sông đã vang lên tiếng gọi: "Ơ... đò....” Đò ngang tỉnh giấc, vội vã quay lái sang sông đón khách.</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lang="en-US" sz="2000" b="0" i="0" dirty="0">
              <a:solidFill>
                <a:srgbClr val="000000"/>
              </a:solidFill>
              <a:effectLst/>
              <a:latin typeface="Calibri" panose="020F0502020204030204" pitchFamily="34" charset="0"/>
              <a:cs typeface="Calibri" panose="020F0502020204030204" pitchFamily="34" charset="0"/>
            </a:endParaRP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Một buổi trưa nắng, đò ngang nằm nghỉ ở bến nước, chợt thuyền mành ghé đến. Đò ngang reo to:</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Chào anh thuyền mành! Đã lâu anh mới ghé lại!</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Chào bạn thân mến! Tôi lại đi ngay vì còn ghé nhiều bến.</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Tuyệt quá! Những nơi anh đến có bao điều mới lạ giúp anh thêm hiểu biết. Tôi chỉ mong được như vậy.</a:t>
            </a:r>
          </a:p>
          <a:p>
            <a:pPr algn="just" rtl="0" latinLnBrk="0"/>
            <a:r>
              <a:rPr lang="vi-VN" sz="2000" b="0" i="0" dirty="0">
                <a:solidFill>
                  <a:srgbClr val="000000"/>
                </a:solidFill>
                <a:effectLst/>
                <a:latin typeface="Calibri" panose="020F0502020204030204" pitchFamily="34" charset="0"/>
                <a:cs typeface="Calibri" panose="020F0502020204030204" pitchFamily="34" charset="0"/>
              </a:rPr>
              <a:t>Thuyền mành nghĩ ngợi rồi nói:</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Thấy đò ngang đăm chiêu, thuyền mành nói với giọng thân mật:</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Quan trọng nhất là đò ngang được mọi người quý mến vì làm công việc nối lại đôi bờ. Mỗi khi đò ngang cập bến, mọi người đều ùa ra reo mừng. Quả thật, tôi cũng muốn được như vậy.</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Bên kia sông chợt vang lên tiếng: "Ơ... đò....” Đò ngang chào thuyền mành rồi vội vã sang sông đón khách. </a:t>
            </a:r>
          </a:p>
          <a:p>
            <a:pPr algn="r" rtl="0" latinLnBrk="0"/>
            <a:r>
              <a:rPr lang="vi-VN" sz="2000" b="0" i="0" dirty="0">
                <a:solidFill>
                  <a:srgbClr val="000000"/>
                </a:solidFill>
                <a:effectLst/>
                <a:latin typeface="Calibri" panose="020F0502020204030204" pitchFamily="34" charset="0"/>
                <a:cs typeface="Calibri" panose="020F0502020204030204" pitchFamily="34" charset="0"/>
              </a:rPr>
              <a:t>(Theo Võ Quảng)</a:t>
            </a:r>
          </a:p>
          <a:p>
            <a:pPr algn="just" rtl="0" latinLnBrk="0"/>
            <a:endParaRPr lang="en-US" sz="2000" b="0" i="0" dirty="0">
              <a:solidFill>
                <a:srgbClr val="000000"/>
              </a:solidFill>
              <a:effectLst/>
              <a:latin typeface="Calibri" panose="020F0502020204030204" pitchFamily="34" charset="0"/>
              <a:cs typeface="Calibri" panose="020F0502020204030204" pitchFamily="34" charset="0"/>
            </a:endParaRPr>
          </a:p>
          <a:p>
            <a:pPr algn="just" rtl="0" latinLnBrk="0"/>
            <a:endParaRPr lang="vi-VN" sz="2000" b="0" i="0" dirty="0">
              <a:solidFill>
                <a:srgbClr val="000000"/>
              </a:solidFill>
              <a:effectLst/>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2200118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E180D4A7-C9FB-4DFB-919C-405C955672EB}">
      <p14:showEvtLst xmlns:p14="http://schemas.microsoft.com/office/powerpoint/2010/main">
        <p14:playEvt time="264" objId="20"/>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a16="http://schemas.microsoft.com/office/drawing/2014/main" id="{FC10EF71-ED2F-5DFA-E2C7-894F52267A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325408" y="2317898"/>
            <a:ext cx="3905600" cy="3213751"/>
          </a:xfrm>
          <a:prstGeom prst="rect">
            <a:avLst/>
          </a:prstGeom>
        </p:spPr>
      </p:pic>
      <p:sp>
        <p:nvSpPr>
          <p:cNvPr id="38" name="Rectangle: Rounded Corners 37">
            <a:extLst>
              <a:ext uri="{FF2B5EF4-FFF2-40B4-BE49-F238E27FC236}">
                <a16:creationId xmlns:a16="http://schemas.microsoft.com/office/drawing/2014/main" id="{BED71C44-07AF-8AAD-178A-755346367B02}"/>
              </a:ext>
            </a:extLst>
          </p:cNvPr>
          <p:cNvSpPr/>
          <p:nvPr/>
        </p:nvSpPr>
        <p:spPr>
          <a:xfrm>
            <a:off x="6097650" y="2400347"/>
            <a:ext cx="2514721" cy="771525"/>
          </a:xfrm>
          <a:custGeom>
            <a:avLst/>
            <a:gdLst>
              <a:gd name="connsiteX0" fmla="*/ 0 w 2514721"/>
              <a:gd name="connsiteY0" fmla="*/ 300038 h 771525"/>
              <a:gd name="connsiteX1" fmla="*/ 300038 w 2514721"/>
              <a:gd name="connsiteY1" fmla="*/ 0 h 771525"/>
              <a:gd name="connsiteX2" fmla="*/ 919107 w 2514721"/>
              <a:gd name="connsiteY2" fmla="*/ 0 h 771525"/>
              <a:gd name="connsiteX3" fmla="*/ 1519029 w 2514721"/>
              <a:gd name="connsiteY3" fmla="*/ 0 h 771525"/>
              <a:gd name="connsiteX4" fmla="*/ 2214683 w 2514721"/>
              <a:gd name="connsiteY4" fmla="*/ 0 h 771525"/>
              <a:gd name="connsiteX5" fmla="*/ 2514721 w 2514721"/>
              <a:gd name="connsiteY5" fmla="*/ 300038 h 771525"/>
              <a:gd name="connsiteX6" fmla="*/ 2514721 w 2514721"/>
              <a:gd name="connsiteY6" fmla="*/ 471487 h 771525"/>
              <a:gd name="connsiteX7" fmla="*/ 2214683 w 2514721"/>
              <a:gd name="connsiteY7" fmla="*/ 771525 h 771525"/>
              <a:gd name="connsiteX8" fmla="*/ 1557322 w 2514721"/>
              <a:gd name="connsiteY8" fmla="*/ 771525 h 771525"/>
              <a:gd name="connsiteX9" fmla="*/ 938253 w 2514721"/>
              <a:gd name="connsiteY9" fmla="*/ 771525 h 771525"/>
              <a:gd name="connsiteX10" fmla="*/ 300038 w 2514721"/>
              <a:gd name="connsiteY10" fmla="*/ 771525 h 771525"/>
              <a:gd name="connsiteX11" fmla="*/ 0 w 2514721"/>
              <a:gd name="connsiteY11" fmla="*/ 471487 h 771525"/>
              <a:gd name="connsiteX12" fmla="*/ 0 w 2514721"/>
              <a:gd name="connsiteY12" fmla="*/ 30003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14721" h="771525" fill="none" extrusionOk="0">
                <a:moveTo>
                  <a:pt x="0" y="300038"/>
                </a:moveTo>
                <a:cubicBezTo>
                  <a:pt x="-1718" y="145565"/>
                  <a:pt x="126708" y="-6844"/>
                  <a:pt x="300038" y="0"/>
                </a:cubicBezTo>
                <a:cubicBezTo>
                  <a:pt x="439150" y="8252"/>
                  <a:pt x="736154" y="-15747"/>
                  <a:pt x="919107" y="0"/>
                </a:cubicBezTo>
                <a:cubicBezTo>
                  <a:pt x="1102060" y="15747"/>
                  <a:pt x="1340629" y="13120"/>
                  <a:pt x="1519029" y="0"/>
                </a:cubicBezTo>
                <a:cubicBezTo>
                  <a:pt x="1697429" y="-13120"/>
                  <a:pt x="1904060" y="-24714"/>
                  <a:pt x="2214683" y="0"/>
                </a:cubicBezTo>
                <a:cubicBezTo>
                  <a:pt x="2374756" y="5052"/>
                  <a:pt x="2519458" y="126819"/>
                  <a:pt x="2514721" y="300038"/>
                </a:cubicBezTo>
                <a:cubicBezTo>
                  <a:pt x="2514811" y="360546"/>
                  <a:pt x="2519252" y="436649"/>
                  <a:pt x="2514721" y="471487"/>
                </a:cubicBezTo>
                <a:cubicBezTo>
                  <a:pt x="2543539" y="638451"/>
                  <a:pt x="2397474" y="773148"/>
                  <a:pt x="2214683" y="771525"/>
                </a:cubicBezTo>
                <a:cubicBezTo>
                  <a:pt x="1984496" y="791662"/>
                  <a:pt x="1796351" y="753912"/>
                  <a:pt x="1557322" y="771525"/>
                </a:cubicBezTo>
                <a:cubicBezTo>
                  <a:pt x="1318293" y="789138"/>
                  <a:pt x="1137093" y="773945"/>
                  <a:pt x="938253" y="771525"/>
                </a:cubicBezTo>
                <a:cubicBezTo>
                  <a:pt x="739413" y="769105"/>
                  <a:pt x="470224" y="803226"/>
                  <a:pt x="300038" y="771525"/>
                </a:cubicBezTo>
                <a:cubicBezTo>
                  <a:pt x="99933" y="778835"/>
                  <a:pt x="25343" y="613689"/>
                  <a:pt x="0" y="471487"/>
                </a:cubicBezTo>
                <a:cubicBezTo>
                  <a:pt x="-977" y="387693"/>
                  <a:pt x="-4996" y="381347"/>
                  <a:pt x="0" y="300038"/>
                </a:cubicBezTo>
                <a:close/>
              </a:path>
              <a:path w="2514721" h="771525" stroke="0" extrusionOk="0">
                <a:moveTo>
                  <a:pt x="0" y="300038"/>
                </a:moveTo>
                <a:cubicBezTo>
                  <a:pt x="-912" y="114796"/>
                  <a:pt x="154944" y="11334"/>
                  <a:pt x="300038" y="0"/>
                </a:cubicBezTo>
                <a:cubicBezTo>
                  <a:pt x="586363" y="19007"/>
                  <a:pt x="711721" y="-28540"/>
                  <a:pt x="976546" y="0"/>
                </a:cubicBezTo>
                <a:cubicBezTo>
                  <a:pt x="1241371" y="28540"/>
                  <a:pt x="1279767" y="23964"/>
                  <a:pt x="1557322" y="0"/>
                </a:cubicBezTo>
                <a:cubicBezTo>
                  <a:pt x="1834877" y="-23964"/>
                  <a:pt x="1889332" y="18155"/>
                  <a:pt x="2214683" y="0"/>
                </a:cubicBezTo>
                <a:cubicBezTo>
                  <a:pt x="2360281" y="-1969"/>
                  <a:pt x="2528306" y="138967"/>
                  <a:pt x="2514721" y="300038"/>
                </a:cubicBezTo>
                <a:cubicBezTo>
                  <a:pt x="2514436" y="371518"/>
                  <a:pt x="2511467" y="431078"/>
                  <a:pt x="2514721" y="471487"/>
                </a:cubicBezTo>
                <a:cubicBezTo>
                  <a:pt x="2518845" y="656078"/>
                  <a:pt x="2391392" y="780425"/>
                  <a:pt x="2214683" y="771525"/>
                </a:cubicBezTo>
                <a:cubicBezTo>
                  <a:pt x="2045727" y="792145"/>
                  <a:pt x="1830494" y="748230"/>
                  <a:pt x="1576468" y="771525"/>
                </a:cubicBezTo>
                <a:cubicBezTo>
                  <a:pt x="1322442" y="794820"/>
                  <a:pt x="1111014" y="763507"/>
                  <a:pt x="957399" y="771525"/>
                </a:cubicBezTo>
                <a:cubicBezTo>
                  <a:pt x="803784" y="779543"/>
                  <a:pt x="486621" y="799144"/>
                  <a:pt x="300038" y="771525"/>
                </a:cubicBezTo>
                <a:cubicBezTo>
                  <a:pt x="146982" y="806420"/>
                  <a:pt x="9942" y="625720"/>
                  <a:pt x="0" y="471487"/>
                </a:cubicBezTo>
                <a:cubicBezTo>
                  <a:pt x="-6575" y="415251"/>
                  <a:pt x="7879" y="365721"/>
                  <a:pt x="0" y="300038"/>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3888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lộng</a:t>
            </a:r>
            <a:r>
              <a:rPr lang="en-US" sz="3600" dirty="0">
                <a:solidFill>
                  <a:prstClr val="black"/>
                </a:solidFill>
                <a:latin typeface="Calibri" panose="020F0502020204030204"/>
              </a:rPr>
              <a:t> </a:t>
            </a:r>
            <a:r>
              <a:rPr lang="en-US" sz="3600" dirty="0" err="1">
                <a:solidFill>
                  <a:prstClr val="black"/>
                </a:solidFill>
                <a:latin typeface="Calibri" panose="020F0502020204030204"/>
              </a:rPr>
              <a:t>gió</a:t>
            </a:r>
            <a:endParaRPr lang="en-US" sz="3600" dirty="0">
              <a:solidFill>
                <a:prstClr val="black"/>
              </a:solidFill>
              <a:latin typeface="Calibri" panose="020F0502020204030204"/>
            </a:endParaRPr>
          </a:p>
        </p:txBody>
      </p:sp>
      <p:sp>
        <p:nvSpPr>
          <p:cNvPr id="39" name="Rectangle: Rounded Corners 38">
            <a:extLst>
              <a:ext uri="{FF2B5EF4-FFF2-40B4-BE49-F238E27FC236}">
                <a16:creationId xmlns:a16="http://schemas.microsoft.com/office/drawing/2014/main" id="{42D533D0-63FE-BA30-049A-551B88754D94}"/>
              </a:ext>
            </a:extLst>
          </p:cNvPr>
          <p:cNvSpPr/>
          <p:nvPr/>
        </p:nvSpPr>
        <p:spPr>
          <a:xfrm>
            <a:off x="4586859" y="1148424"/>
            <a:ext cx="2473160" cy="771525"/>
          </a:xfrm>
          <a:custGeom>
            <a:avLst/>
            <a:gdLst>
              <a:gd name="connsiteX0" fmla="*/ 0 w 2473160"/>
              <a:gd name="connsiteY0" fmla="*/ 370178 h 771525"/>
              <a:gd name="connsiteX1" fmla="*/ 370178 w 2473160"/>
              <a:gd name="connsiteY1" fmla="*/ 0 h 771525"/>
              <a:gd name="connsiteX2" fmla="*/ 930451 w 2473160"/>
              <a:gd name="connsiteY2" fmla="*/ 0 h 771525"/>
              <a:gd name="connsiteX3" fmla="*/ 1473397 w 2473160"/>
              <a:gd name="connsiteY3" fmla="*/ 0 h 771525"/>
              <a:gd name="connsiteX4" fmla="*/ 2102982 w 2473160"/>
              <a:gd name="connsiteY4" fmla="*/ 0 h 771525"/>
              <a:gd name="connsiteX5" fmla="*/ 2473160 w 2473160"/>
              <a:gd name="connsiteY5" fmla="*/ 370178 h 771525"/>
              <a:gd name="connsiteX6" fmla="*/ 2473160 w 2473160"/>
              <a:gd name="connsiteY6" fmla="*/ 401347 h 771525"/>
              <a:gd name="connsiteX7" fmla="*/ 2102982 w 2473160"/>
              <a:gd name="connsiteY7" fmla="*/ 771525 h 771525"/>
              <a:gd name="connsiteX8" fmla="*/ 1508053 w 2473160"/>
              <a:gd name="connsiteY8" fmla="*/ 771525 h 771525"/>
              <a:gd name="connsiteX9" fmla="*/ 947779 w 2473160"/>
              <a:gd name="connsiteY9" fmla="*/ 771525 h 771525"/>
              <a:gd name="connsiteX10" fmla="*/ 370178 w 2473160"/>
              <a:gd name="connsiteY10" fmla="*/ 771525 h 771525"/>
              <a:gd name="connsiteX11" fmla="*/ 0 w 2473160"/>
              <a:gd name="connsiteY11" fmla="*/ 401347 h 771525"/>
              <a:gd name="connsiteX12" fmla="*/ 0 w 2473160"/>
              <a:gd name="connsiteY12" fmla="*/ 37017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3160" h="771525" fill="none" extrusionOk="0">
                <a:moveTo>
                  <a:pt x="0" y="370178"/>
                </a:moveTo>
                <a:cubicBezTo>
                  <a:pt x="-3706" y="189971"/>
                  <a:pt x="148687" y="-15302"/>
                  <a:pt x="370178" y="0"/>
                </a:cubicBezTo>
                <a:cubicBezTo>
                  <a:pt x="650072" y="25187"/>
                  <a:pt x="727261" y="27601"/>
                  <a:pt x="930451" y="0"/>
                </a:cubicBezTo>
                <a:cubicBezTo>
                  <a:pt x="1133641" y="-27601"/>
                  <a:pt x="1209450" y="-7043"/>
                  <a:pt x="1473397" y="0"/>
                </a:cubicBezTo>
                <a:cubicBezTo>
                  <a:pt x="1737344" y="7043"/>
                  <a:pt x="1969795" y="15837"/>
                  <a:pt x="2102982" y="0"/>
                </a:cubicBezTo>
                <a:cubicBezTo>
                  <a:pt x="2298130" y="8337"/>
                  <a:pt x="2486128" y="145166"/>
                  <a:pt x="2473160" y="370178"/>
                </a:cubicBezTo>
                <a:cubicBezTo>
                  <a:pt x="2474091" y="380888"/>
                  <a:pt x="2473110" y="386415"/>
                  <a:pt x="2473160" y="401347"/>
                </a:cubicBezTo>
                <a:cubicBezTo>
                  <a:pt x="2486112" y="606356"/>
                  <a:pt x="2353746" y="775924"/>
                  <a:pt x="2102982" y="771525"/>
                </a:cubicBezTo>
                <a:cubicBezTo>
                  <a:pt x="1865087" y="786395"/>
                  <a:pt x="1777858" y="779723"/>
                  <a:pt x="1508053" y="771525"/>
                </a:cubicBezTo>
                <a:cubicBezTo>
                  <a:pt x="1238248" y="763327"/>
                  <a:pt x="1098521" y="795024"/>
                  <a:pt x="947779" y="771525"/>
                </a:cubicBezTo>
                <a:cubicBezTo>
                  <a:pt x="797037" y="748026"/>
                  <a:pt x="655974" y="777719"/>
                  <a:pt x="370178" y="771525"/>
                </a:cubicBezTo>
                <a:cubicBezTo>
                  <a:pt x="130486" y="779016"/>
                  <a:pt x="19432" y="587769"/>
                  <a:pt x="0" y="401347"/>
                </a:cubicBezTo>
                <a:cubicBezTo>
                  <a:pt x="111" y="393287"/>
                  <a:pt x="-259" y="380784"/>
                  <a:pt x="0" y="370178"/>
                </a:cubicBezTo>
                <a:close/>
              </a:path>
              <a:path w="2473160" h="771525" stroke="0" extrusionOk="0">
                <a:moveTo>
                  <a:pt x="0" y="370178"/>
                </a:moveTo>
                <a:cubicBezTo>
                  <a:pt x="-2080" y="121190"/>
                  <a:pt x="201601" y="19723"/>
                  <a:pt x="370178" y="0"/>
                </a:cubicBezTo>
                <a:cubicBezTo>
                  <a:pt x="650308" y="-20208"/>
                  <a:pt x="853787" y="3127"/>
                  <a:pt x="982435" y="0"/>
                </a:cubicBezTo>
                <a:cubicBezTo>
                  <a:pt x="1111083" y="-3127"/>
                  <a:pt x="1311926" y="-24891"/>
                  <a:pt x="1508053" y="0"/>
                </a:cubicBezTo>
                <a:cubicBezTo>
                  <a:pt x="1704180" y="24891"/>
                  <a:pt x="1818169" y="-16280"/>
                  <a:pt x="2102982" y="0"/>
                </a:cubicBezTo>
                <a:cubicBezTo>
                  <a:pt x="2271708" y="-3498"/>
                  <a:pt x="2479684" y="167960"/>
                  <a:pt x="2473160" y="370178"/>
                </a:cubicBezTo>
                <a:cubicBezTo>
                  <a:pt x="2474037" y="378466"/>
                  <a:pt x="2472167" y="393270"/>
                  <a:pt x="2473160" y="401347"/>
                </a:cubicBezTo>
                <a:cubicBezTo>
                  <a:pt x="2476737" y="622172"/>
                  <a:pt x="2332669" y="791943"/>
                  <a:pt x="2102982" y="771525"/>
                </a:cubicBezTo>
                <a:cubicBezTo>
                  <a:pt x="1843343" y="750500"/>
                  <a:pt x="1750190" y="766567"/>
                  <a:pt x="1525381" y="771525"/>
                </a:cubicBezTo>
                <a:cubicBezTo>
                  <a:pt x="1300572" y="776483"/>
                  <a:pt x="1174308" y="767731"/>
                  <a:pt x="965107" y="771525"/>
                </a:cubicBezTo>
                <a:cubicBezTo>
                  <a:pt x="755906" y="775319"/>
                  <a:pt x="522214" y="764371"/>
                  <a:pt x="370178" y="771525"/>
                </a:cubicBezTo>
                <a:cubicBezTo>
                  <a:pt x="180169" y="811342"/>
                  <a:pt x="5763" y="599141"/>
                  <a:pt x="0" y="401347"/>
                </a:cubicBezTo>
                <a:cubicBezTo>
                  <a:pt x="1430" y="394762"/>
                  <a:pt x="-459" y="384900"/>
                  <a:pt x="0" y="370178"/>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47980"/>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vạm</a:t>
            </a:r>
            <a:r>
              <a:rPr lang="en-US" sz="3600" dirty="0">
                <a:solidFill>
                  <a:prstClr val="black"/>
                </a:solidFill>
                <a:latin typeface="Calibri" panose="020F0502020204030204"/>
              </a:rPr>
              <a:t> </a:t>
            </a:r>
            <a:r>
              <a:rPr lang="en-US" sz="3600" dirty="0" err="1">
                <a:solidFill>
                  <a:prstClr val="black"/>
                </a:solidFill>
                <a:latin typeface="Calibri" panose="020F0502020204030204"/>
              </a:rPr>
              <a:t>vỡ</a:t>
            </a:r>
            <a:endParaRPr lang="en-US" sz="3600" dirty="0">
              <a:solidFill>
                <a:prstClr val="black"/>
              </a:solidFill>
              <a:latin typeface="Calibri" panose="020F0502020204030204"/>
            </a:endParaRPr>
          </a:p>
        </p:txBody>
      </p:sp>
      <p:sp>
        <p:nvSpPr>
          <p:cNvPr id="40" name="Rectangle: Rounded Corners 39">
            <a:extLst>
              <a:ext uri="{FF2B5EF4-FFF2-40B4-BE49-F238E27FC236}">
                <a16:creationId xmlns:a16="http://schemas.microsoft.com/office/drawing/2014/main" id="{1010C57A-E083-2462-7F93-6269B4F6C6EC}"/>
              </a:ext>
            </a:extLst>
          </p:cNvPr>
          <p:cNvSpPr/>
          <p:nvPr/>
        </p:nvSpPr>
        <p:spPr>
          <a:xfrm>
            <a:off x="7337549" y="3559747"/>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lướt</a:t>
            </a:r>
            <a:r>
              <a:rPr lang="en-US" sz="3600" dirty="0">
                <a:solidFill>
                  <a:prstClr val="black"/>
                </a:solidFill>
                <a:latin typeface="Calibri" panose="020F0502020204030204"/>
              </a:rPr>
              <a:t> </a:t>
            </a:r>
            <a:r>
              <a:rPr lang="en-US" sz="3600" dirty="0" err="1">
                <a:solidFill>
                  <a:prstClr val="black"/>
                </a:solidFill>
                <a:latin typeface="Calibri" panose="020F0502020204030204"/>
              </a:rPr>
              <a:t>sóng</a:t>
            </a:r>
            <a:endParaRPr lang="en-US" sz="3600" dirty="0">
              <a:solidFill>
                <a:prstClr val="black"/>
              </a:solidFill>
              <a:latin typeface="Calibri" panose="020F0502020204030204"/>
            </a:endParaRPr>
          </a:p>
        </p:txBody>
      </p:sp>
      <p:pic>
        <p:nvPicPr>
          <p:cNvPr id="42" name="Picture 41">
            <a:extLst>
              <a:ext uri="{FF2B5EF4-FFF2-40B4-BE49-F238E27FC236}">
                <a16:creationId xmlns:a16="http://schemas.microsoft.com/office/drawing/2014/main" id="{1B916B51-CB3D-9029-7458-455EB82B2F87}"/>
              </a:ext>
            </a:extLst>
          </p:cNvPr>
          <p:cNvPicPr>
            <a:picLocks noChangeAspect="1"/>
          </p:cNvPicPr>
          <p:nvPr/>
        </p:nvPicPr>
        <p:blipFill>
          <a:blip r:embed="rId6"/>
          <a:stretch>
            <a:fillRect/>
          </a:stretch>
        </p:blipFill>
        <p:spPr>
          <a:xfrm>
            <a:off x="1048424" y="1462155"/>
            <a:ext cx="3651821" cy="786452"/>
          </a:xfrm>
          <a:prstGeom prst="rect">
            <a:avLst/>
          </a:prstGeom>
        </p:spPr>
      </p:pic>
      <p:sp>
        <p:nvSpPr>
          <p:cNvPr id="43" name="Rectangle: Rounded Corners 42">
            <a:extLst>
              <a:ext uri="{FF2B5EF4-FFF2-40B4-BE49-F238E27FC236}">
                <a16:creationId xmlns:a16="http://schemas.microsoft.com/office/drawing/2014/main" id="{7C967A12-FCBA-82AA-527F-9D8FB55B5EB0}"/>
              </a:ext>
            </a:extLst>
          </p:cNvPr>
          <p:cNvSpPr/>
          <p:nvPr/>
        </p:nvSpPr>
        <p:spPr>
          <a:xfrm>
            <a:off x="8337009" y="4601738"/>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ghé</a:t>
            </a:r>
            <a:r>
              <a:rPr lang="en-US" sz="3600" dirty="0">
                <a:solidFill>
                  <a:prstClr val="black"/>
                </a:solidFill>
                <a:latin typeface="Calibri" panose="020F0502020204030204"/>
              </a:rPr>
              <a:t> </a:t>
            </a:r>
            <a:r>
              <a:rPr lang="en-US" sz="3600" dirty="0" err="1">
                <a:solidFill>
                  <a:prstClr val="black"/>
                </a:solidFill>
                <a:latin typeface="Calibri" panose="020F0502020204030204"/>
              </a:rPr>
              <a:t>lại</a:t>
            </a:r>
            <a:endParaRPr lang="en-US" sz="3600" dirty="0">
              <a:solidFill>
                <a:prstClr val="black"/>
              </a:solidFill>
              <a:latin typeface="Calibri" panose="020F0502020204030204"/>
            </a:endParaRPr>
          </a:p>
        </p:txBody>
      </p:sp>
      <p:sp>
        <p:nvSpPr>
          <p:cNvPr id="44" name="Rectangle: Rounded Corners 43">
            <a:extLst>
              <a:ext uri="{FF2B5EF4-FFF2-40B4-BE49-F238E27FC236}">
                <a16:creationId xmlns:a16="http://schemas.microsoft.com/office/drawing/2014/main" id="{7B46A912-1AEB-2DF8-0EB9-1A490A71A294}"/>
              </a:ext>
            </a:extLst>
          </p:cNvPr>
          <p:cNvSpPr/>
          <p:nvPr/>
        </p:nvSpPr>
        <p:spPr>
          <a:xfrm>
            <a:off x="9240777" y="5664994"/>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nối</a:t>
            </a:r>
            <a:r>
              <a:rPr lang="en-US" sz="3600" dirty="0">
                <a:solidFill>
                  <a:prstClr val="black"/>
                </a:solidFill>
                <a:latin typeface="Calibri" panose="020F0502020204030204"/>
              </a:rPr>
              <a:t> </a:t>
            </a:r>
            <a:r>
              <a:rPr lang="en-US" sz="3600" dirty="0" err="1">
                <a:solidFill>
                  <a:prstClr val="black"/>
                </a:solidFill>
                <a:latin typeface="Calibri" panose="020F0502020204030204"/>
              </a:rPr>
              <a:t>lại</a:t>
            </a:r>
            <a:endParaRPr lang="en-US" sz="3600" dirty="0">
              <a:solidFill>
                <a:prstClr val="black"/>
              </a:solidFill>
              <a:latin typeface="Calibri" panose="020F0502020204030204"/>
            </a:endParaRPr>
          </a:p>
        </p:txBody>
      </p:sp>
    </p:spTree>
    <p:custDataLst>
      <p:tags r:id="rId1"/>
    </p:custDataLst>
    <p:extLst>
      <p:ext uri="{BB962C8B-B14F-4D97-AF65-F5344CB8AC3E}">
        <p14:creationId xmlns:p14="http://schemas.microsoft.com/office/powerpoint/2010/main" val="35136047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par>
                          <p:cTn id="11" fill="hold">
                            <p:stCondLst>
                              <p:cond delay="1000"/>
                            </p:stCondLst>
                            <p:childTnLst>
                              <p:par>
                                <p:cTn id="12" presetID="47" presetClass="entr" presetSubtype="0" fill="hold" grpId="0" nodeType="after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anim calcmode="lin" valueType="num">
                                      <p:cBhvr>
                                        <p:cTn id="20" dur="1000" fill="hold"/>
                                        <p:tgtEl>
                                          <p:spTgt spid="38"/>
                                        </p:tgtEl>
                                        <p:attrNameLst>
                                          <p:attrName>ppt_x</p:attrName>
                                        </p:attrNameLst>
                                      </p:cBhvr>
                                      <p:tavLst>
                                        <p:tav tm="0">
                                          <p:val>
                                            <p:strVal val="#ppt_x"/>
                                          </p:val>
                                        </p:tav>
                                        <p:tav tm="100000">
                                          <p:val>
                                            <p:strVal val="#ppt_x"/>
                                          </p:val>
                                        </p:tav>
                                      </p:tavLst>
                                    </p:anim>
                                    <p:anim calcmode="lin" valueType="num">
                                      <p:cBhvr>
                                        <p:cTn id="21" dur="1000" fill="hold"/>
                                        <p:tgtEl>
                                          <p:spTgt spid="38"/>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1000"/>
                                        <p:tgtEl>
                                          <p:spTgt spid="44"/>
                                        </p:tgtEl>
                                      </p:cBhvr>
                                    </p:animEffect>
                                    <p:anim calcmode="lin" valueType="num">
                                      <p:cBhvr>
                                        <p:cTn id="35" dur="1000" fill="hold"/>
                                        <p:tgtEl>
                                          <p:spTgt spid="44"/>
                                        </p:tgtEl>
                                        <p:attrNameLst>
                                          <p:attrName>ppt_x</p:attrName>
                                        </p:attrNameLst>
                                      </p:cBhvr>
                                      <p:tavLst>
                                        <p:tav tm="0">
                                          <p:val>
                                            <p:strVal val="#ppt_x"/>
                                          </p:val>
                                        </p:tav>
                                        <p:tav tm="100000">
                                          <p:val>
                                            <p:strVal val="#ppt_x"/>
                                          </p:val>
                                        </p:tav>
                                      </p:tavLst>
                                    </p:anim>
                                    <p:anim calcmode="lin" valueType="num">
                                      <p:cBhvr>
                                        <p:cTn id="3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3" grpId="0" animBg="1"/>
      <p:bldP spid="44" grpId="0" animBg="1"/>
    </p:bldLst>
  </p:timing>
  <p:extLst>
    <p:ext uri="{E180D4A7-C9FB-4DFB-919C-405C955672EB}">
      <p14:showEvtLst xmlns:p14="http://schemas.microsoft.com/office/powerpoint/2010/main">
        <p14:playEvt time="264" objId="20"/>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ACC40CA9-D83E-CC21-D899-3A4CC64230E6}"/>
              </a:ext>
            </a:extLst>
          </p:cNvPr>
          <p:cNvPicPr>
            <a:picLocks noChangeAspect="1"/>
          </p:cNvPicPr>
          <p:nvPr/>
        </p:nvPicPr>
        <p:blipFill>
          <a:blip r:embed="rId4"/>
          <a:stretch>
            <a:fillRect/>
          </a:stretch>
        </p:blipFill>
        <p:spPr>
          <a:xfrm>
            <a:off x="3704909" y="-101147"/>
            <a:ext cx="4863319" cy="943629"/>
          </a:xfrm>
          <a:prstGeom prst="rect">
            <a:avLst/>
          </a:prstGeom>
        </p:spPr>
      </p:pic>
      <p:sp>
        <p:nvSpPr>
          <p:cNvPr id="6" name="TextBox 5">
            <a:extLst>
              <a:ext uri="{FF2B5EF4-FFF2-40B4-BE49-F238E27FC236}">
                <a16:creationId xmlns:a16="http://schemas.microsoft.com/office/drawing/2014/main" id="{DE3F35B3-1035-74B3-6637-0DBA07015FBB}"/>
              </a:ext>
            </a:extLst>
          </p:cNvPr>
          <p:cNvSpPr txBox="1"/>
          <p:nvPr/>
        </p:nvSpPr>
        <p:spPr>
          <a:xfrm>
            <a:off x="390419" y="811658"/>
            <a:ext cx="11373492" cy="6524863"/>
          </a:xfrm>
          <a:prstGeom prst="rect">
            <a:avLst/>
          </a:prstGeom>
          <a:noFill/>
        </p:spPr>
        <p:txBody>
          <a:bodyPr wrap="square" rtlCol="0">
            <a:spAutoFit/>
          </a:bodyPr>
          <a:lstStyle/>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Trời chưa sáng, bên kia sông đã vang lên tiếng gọi: "Ơ... đò....” Đò ngang tỉnh giấc, vội vã quay lái sang sông đón khách.</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lang="en-US" sz="2000" b="0" i="0" dirty="0">
              <a:solidFill>
                <a:srgbClr val="000000"/>
              </a:solidFill>
              <a:effectLst/>
              <a:latin typeface="Calibri" panose="020F0502020204030204" pitchFamily="34" charset="0"/>
              <a:cs typeface="Calibri" panose="020F0502020204030204" pitchFamily="34" charset="0"/>
            </a:endParaRP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Một buổi trưa nắng, đò ngang nằm nghỉ ở bến nước, chợt thuyền mành ghé đến. Đò ngang reo to:</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Chào anh thuyền mành! Đã lâu anh mới ghé lại!</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Chào bạn thân mến! Tôi lại đi ngay vì còn ghé nhiều bến.</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Tuyệt quá! Những nơi anh đến có bao điều mới lạ giúp anh thêm hiểu biết. Tôi chỉ mong được như vậy.</a:t>
            </a:r>
          </a:p>
          <a:p>
            <a:pPr algn="just" rtl="0" latinLnBrk="0"/>
            <a:r>
              <a:rPr lang="vi-VN" sz="2000" b="0" i="0" dirty="0">
                <a:solidFill>
                  <a:srgbClr val="000000"/>
                </a:solidFill>
                <a:effectLst/>
                <a:latin typeface="Calibri" panose="020F0502020204030204" pitchFamily="34" charset="0"/>
                <a:cs typeface="Calibri" panose="020F0502020204030204" pitchFamily="34" charset="0"/>
              </a:rPr>
              <a:t>Thuyền mành nghĩ ngợi rồi nói:</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Thấy đò ngang đăm chiêu, thuyền mành nói với giọng thân mật:</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Quan trọng nhất là đò ngang được mọi người quý mến vì làm công việc nối lại đôi bờ. Mỗi khi đò ngang cập bến, mọi người đều ùa ra reo mừng. Quả thật, tôi cũng muốn được như vậy.</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Bên kia sông chợt vang lên tiếng: "Ơ... đò....” Đò ngang chào thuyền mành rồi vội vã sang sông đón khách. </a:t>
            </a:r>
          </a:p>
          <a:p>
            <a:pPr algn="r" rtl="0" latinLnBrk="0"/>
            <a:r>
              <a:rPr lang="vi-VN" sz="2000" b="0" i="0" dirty="0">
                <a:solidFill>
                  <a:srgbClr val="000000"/>
                </a:solidFill>
                <a:effectLst/>
                <a:latin typeface="Calibri" panose="020F0502020204030204" pitchFamily="34" charset="0"/>
                <a:cs typeface="Calibri" panose="020F0502020204030204" pitchFamily="34" charset="0"/>
              </a:rPr>
              <a:t>(Theo Võ Quảng)</a:t>
            </a:r>
          </a:p>
          <a:p>
            <a:pPr algn="just" rtl="0" latinLnBrk="0"/>
            <a:endParaRPr lang="en-US" sz="2000" b="0" i="0" dirty="0">
              <a:solidFill>
                <a:srgbClr val="000000"/>
              </a:solidFill>
              <a:effectLst/>
              <a:latin typeface="Calibri" panose="020F0502020204030204" pitchFamily="34" charset="0"/>
              <a:cs typeface="Calibri" panose="020F0502020204030204" pitchFamily="34" charset="0"/>
            </a:endParaRPr>
          </a:p>
          <a:p>
            <a:pPr algn="just" rtl="0" latinLnBrk="0"/>
            <a:endParaRPr lang="vi-VN" sz="2000" b="0" i="0" dirty="0">
              <a:solidFill>
                <a:srgbClr val="000000"/>
              </a:solidFill>
              <a:effectLst/>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5127140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E180D4A7-C9FB-4DFB-919C-405C955672EB}">
      <p14:showEvtLst xmlns:p14="http://schemas.microsoft.com/office/powerpoint/2010/main">
        <p14:playEvt time="264" objId="20"/>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7|2.9"/>
</p:tagLst>
</file>

<file path=ppt/tags/tag10.xml><?xml version="1.0" encoding="utf-8"?>
<p:tagLst xmlns:a="http://schemas.openxmlformats.org/drawingml/2006/main" xmlns:r="http://schemas.openxmlformats.org/officeDocument/2006/relationships" xmlns:p="http://schemas.openxmlformats.org/presentationml/2006/main">
  <p:tag name="TIMING" val="|0.7"/>
</p:tagLst>
</file>

<file path=ppt/tags/tag11.xml><?xml version="1.0" encoding="utf-8"?>
<p:tagLst xmlns:a="http://schemas.openxmlformats.org/drawingml/2006/main" xmlns:r="http://schemas.openxmlformats.org/officeDocument/2006/relationships" xmlns:p="http://schemas.openxmlformats.org/presentationml/2006/main">
  <p:tag name="TIMING" val="|0.7"/>
</p:tagLst>
</file>

<file path=ppt/tags/tag12.xml><?xml version="1.0" encoding="utf-8"?>
<p:tagLst xmlns:a="http://schemas.openxmlformats.org/drawingml/2006/main" xmlns:r="http://schemas.openxmlformats.org/officeDocument/2006/relationships" xmlns:p="http://schemas.openxmlformats.org/presentationml/2006/main">
  <p:tag name="TIMING" val="|0.7"/>
</p:tagLst>
</file>

<file path=ppt/tags/tag13.xml><?xml version="1.0" encoding="utf-8"?>
<p:tagLst xmlns:a="http://schemas.openxmlformats.org/drawingml/2006/main" xmlns:r="http://schemas.openxmlformats.org/officeDocument/2006/relationships" xmlns:p="http://schemas.openxmlformats.org/presentationml/2006/main">
  <p:tag name="TIMING" val="|1.7|2.9"/>
</p:tagLst>
</file>

<file path=ppt/tags/tag14.xml><?xml version="1.0" encoding="utf-8"?>
<p:tagLst xmlns:a="http://schemas.openxmlformats.org/drawingml/2006/main" xmlns:r="http://schemas.openxmlformats.org/officeDocument/2006/relationships" xmlns:p="http://schemas.openxmlformats.org/presentationml/2006/main">
  <p:tag name="TIMING" val="|1.7|2.9"/>
</p:tagLst>
</file>

<file path=ppt/tags/tag15.xml><?xml version="1.0" encoding="utf-8"?>
<p:tagLst xmlns:a="http://schemas.openxmlformats.org/drawingml/2006/main" xmlns:r="http://schemas.openxmlformats.org/officeDocument/2006/relationships" xmlns:p="http://schemas.openxmlformats.org/presentationml/2006/main">
  <p:tag name="TIMING" val="|1.7|2.9"/>
</p:tagLst>
</file>

<file path=ppt/tags/tag16.xml><?xml version="1.0" encoding="utf-8"?>
<p:tagLst xmlns:a="http://schemas.openxmlformats.org/drawingml/2006/main" xmlns:r="http://schemas.openxmlformats.org/officeDocument/2006/relationships" xmlns:p="http://schemas.openxmlformats.org/presentationml/2006/main">
  <p:tag name="TIMING" val="|0.7"/>
</p:tagLst>
</file>

<file path=ppt/tags/tag17.xml><?xml version="1.0" encoding="utf-8"?>
<p:tagLst xmlns:a="http://schemas.openxmlformats.org/drawingml/2006/main" xmlns:r="http://schemas.openxmlformats.org/officeDocument/2006/relationships" xmlns:p="http://schemas.openxmlformats.org/presentationml/2006/main">
  <p:tag name="TIMING" val="|1.7|2.9"/>
</p:tagLst>
</file>

<file path=ppt/tags/tag18.xml><?xml version="1.0" encoding="utf-8"?>
<p:tagLst xmlns:a="http://schemas.openxmlformats.org/drawingml/2006/main" xmlns:r="http://schemas.openxmlformats.org/officeDocument/2006/relationships" xmlns:p="http://schemas.openxmlformats.org/presentationml/2006/main">
  <p:tag name="TIMING" val="|0.7"/>
</p:tagLst>
</file>

<file path=ppt/tags/tag19.xml><?xml version="1.0" encoding="utf-8"?>
<p:tagLst xmlns:a="http://schemas.openxmlformats.org/drawingml/2006/main" xmlns:r="http://schemas.openxmlformats.org/officeDocument/2006/relationships" xmlns:p="http://schemas.openxmlformats.org/presentationml/2006/main">
  <p:tag name="TIMING" val="|0.9"/>
</p:tagLst>
</file>

<file path=ppt/tags/tag2.xml><?xml version="1.0" encoding="utf-8"?>
<p:tagLst xmlns:a="http://schemas.openxmlformats.org/drawingml/2006/main" xmlns:r="http://schemas.openxmlformats.org/officeDocument/2006/relationships" xmlns:p="http://schemas.openxmlformats.org/presentationml/2006/main">
  <p:tag name="TIMING" val="|0.7"/>
</p:tagLst>
</file>

<file path=ppt/tags/tag20.xml><?xml version="1.0" encoding="utf-8"?>
<p:tagLst xmlns:a="http://schemas.openxmlformats.org/drawingml/2006/main" xmlns:r="http://schemas.openxmlformats.org/officeDocument/2006/relationships" xmlns:p="http://schemas.openxmlformats.org/presentationml/2006/main">
  <p:tag name="TIMING" val="|0.7"/>
</p:tagLst>
</file>

<file path=ppt/tags/tag21.xml><?xml version="1.0" encoding="utf-8"?>
<p:tagLst xmlns:a="http://schemas.openxmlformats.org/drawingml/2006/main" xmlns:r="http://schemas.openxmlformats.org/officeDocument/2006/relationships" xmlns:p="http://schemas.openxmlformats.org/presentationml/2006/main">
  <p:tag name="TIMING" val="|1.4|1.4|1.5|0.8|2.1"/>
</p:tagLst>
</file>

<file path=ppt/tags/tag22.xml><?xml version="1.0" encoding="utf-8"?>
<p:tagLst xmlns:a="http://schemas.openxmlformats.org/drawingml/2006/main" xmlns:r="http://schemas.openxmlformats.org/officeDocument/2006/relationships" xmlns:p="http://schemas.openxmlformats.org/presentationml/2006/main">
  <p:tag name="TIMING" val="|1.2|2|1.7|0.9|2.1"/>
</p:tagLst>
</file>

<file path=ppt/tags/tag23.xml><?xml version="1.0" encoding="utf-8"?>
<p:tagLst xmlns:a="http://schemas.openxmlformats.org/drawingml/2006/main" xmlns:r="http://schemas.openxmlformats.org/officeDocument/2006/relationships" xmlns:p="http://schemas.openxmlformats.org/presentationml/2006/main">
  <p:tag name="TIMING" val="|1.1|1.8|2.5|1.2|1.6"/>
</p:tagLst>
</file>

<file path=ppt/tags/tag24.xml><?xml version="1.0" encoding="utf-8"?>
<p:tagLst xmlns:a="http://schemas.openxmlformats.org/drawingml/2006/main" xmlns:r="http://schemas.openxmlformats.org/officeDocument/2006/relationships" xmlns:p="http://schemas.openxmlformats.org/presentationml/2006/main">
  <p:tag name="TIMING" val="|0.7|1.5|1.4|1.1|1.8"/>
</p:tagLst>
</file>

<file path=ppt/tags/tag25.xml><?xml version="1.0" encoding="utf-8"?>
<p:tagLst xmlns:a="http://schemas.openxmlformats.org/drawingml/2006/main" xmlns:r="http://schemas.openxmlformats.org/officeDocument/2006/relationships" xmlns:p="http://schemas.openxmlformats.org/presentationml/2006/main">
  <p:tag name="TIMING" val="|1.1|2.4"/>
</p:tagLst>
</file>

<file path=ppt/tags/tag26.xml><?xml version="1.0" encoding="utf-8"?>
<p:tagLst xmlns:a="http://schemas.openxmlformats.org/drawingml/2006/main" xmlns:r="http://schemas.openxmlformats.org/officeDocument/2006/relationships" xmlns:p="http://schemas.openxmlformats.org/presentationml/2006/main">
  <p:tag name="TIMING" val="|1.1"/>
</p:tagLst>
</file>

<file path=ppt/tags/tag27.xml><?xml version="1.0" encoding="utf-8"?>
<p:tagLst xmlns:a="http://schemas.openxmlformats.org/drawingml/2006/main" xmlns:r="http://schemas.openxmlformats.org/officeDocument/2006/relationships" xmlns:p="http://schemas.openxmlformats.org/presentationml/2006/main">
  <p:tag name="TIMING" val="|0.7"/>
</p:tagLst>
</file>

<file path=ppt/tags/tag28.xml><?xml version="1.0" encoding="utf-8"?>
<p:tagLst xmlns:a="http://schemas.openxmlformats.org/drawingml/2006/main" xmlns:r="http://schemas.openxmlformats.org/officeDocument/2006/relationships" xmlns:p="http://schemas.openxmlformats.org/presentationml/2006/main">
  <p:tag name="TIMING" val="|1.7|2.9"/>
</p:tagLst>
</file>

<file path=ppt/tags/tag29.xml><?xml version="1.0" encoding="utf-8"?>
<p:tagLst xmlns:a="http://schemas.openxmlformats.org/drawingml/2006/main" xmlns:r="http://schemas.openxmlformats.org/officeDocument/2006/relationships" xmlns:p="http://schemas.openxmlformats.org/presentationml/2006/main">
  <p:tag name="TIMING" val="|1.7|2.9"/>
</p:tagLst>
</file>

<file path=ppt/tags/tag3.xml><?xml version="1.0" encoding="utf-8"?>
<p:tagLst xmlns:a="http://schemas.openxmlformats.org/drawingml/2006/main" xmlns:r="http://schemas.openxmlformats.org/officeDocument/2006/relationships" xmlns:p="http://schemas.openxmlformats.org/presentationml/2006/main">
  <p:tag name="TIMING" val="|0.7"/>
</p:tagLst>
</file>

<file path=ppt/tags/tag30.xml><?xml version="1.0" encoding="utf-8"?>
<p:tagLst xmlns:a="http://schemas.openxmlformats.org/drawingml/2006/main" xmlns:r="http://schemas.openxmlformats.org/officeDocument/2006/relationships" xmlns:p="http://schemas.openxmlformats.org/presentationml/2006/main">
  <p:tag name="TIMING" val="|1.7|2.9"/>
</p:tagLst>
</file>

<file path=ppt/tags/tag4.xml><?xml version="1.0" encoding="utf-8"?>
<p:tagLst xmlns:a="http://schemas.openxmlformats.org/drawingml/2006/main" xmlns:r="http://schemas.openxmlformats.org/officeDocument/2006/relationships" xmlns:p="http://schemas.openxmlformats.org/presentationml/2006/main">
  <p:tag name="TIMING" val="|0.7"/>
</p:tagLst>
</file>

<file path=ppt/tags/tag5.xml><?xml version="1.0" encoding="utf-8"?>
<p:tagLst xmlns:a="http://schemas.openxmlformats.org/drawingml/2006/main" xmlns:r="http://schemas.openxmlformats.org/officeDocument/2006/relationships" xmlns:p="http://schemas.openxmlformats.org/presentationml/2006/main">
  <p:tag name="TIMING" val="|0.7"/>
</p:tagLst>
</file>

<file path=ppt/tags/tag6.xml><?xml version="1.0" encoding="utf-8"?>
<p:tagLst xmlns:a="http://schemas.openxmlformats.org/drawingml/2006/main" xmlns:r="http://schemas.openxmlformats.org/officeDocument/2006/relationships" xmlns:p="http://schemas.openxmlformats.org/presentationml/2006/main">
  <p:tag name="TIMING" val="|0.7"/>
</p:tagLst>
</file>

<file path=ppt/tags/tag7.xml><?xml version="1.0" encoding="utf-8"?>
<p:tagLst xmlns:a="http://schemas.openxmlformats.org/drawingml/2006/main" xmlns:r="http://schemas.openxmlformats.org/officeDocument/2006/relationships" xmlns:p="http://schemas.openxmlformats.org/presentationml/2006/main">
  <p:tag name="TIMING" val="|1.7|2.9"/>
</p:tagLst>
</file>

<file path=ppt/tags/tag8.xml><?xml version="1.0" encoding="utf-8"?>
<p:tagLst xmlns:a="http://schemas.openxmlformats.org/drawingml/2006/main" xmlns:r="http://schemas.openxmlformats.org/officeDocument/2006/relationships" xmlns:p="http://schemas.openxmlformats.org/presentationml/2006/main">
  <p:tag name="TIMING" val="|1.7|2.9"/>
</p:tagLst>
</file>

<file path=ppt/tags/tag9.xml><?xml version="1.0" encoding="utf-8"?>
<p:tagLst xmlns:a="http://schemas.openxmlformats.org/drawingml/2006/main" xmlns:r="http://schemas.openxmlformats.org/officeDocument/2006/relationships" xmlns:p="http://schemas.openxmlformats.org/presentationml/2006/main">
  <p:tag name="TIMING" val="|1.7|2.9"/>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377</TotalTime>
  <Words>2841</Words>
  <Application>Microsoft Office PowerPoint</Application>
  <PresentationFormat>Widescreen</PresentationFormat>
  <Paragraphs>125</Paragraphs>
  <Slides>33</Slides>
  <Notes>5</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等线</vt:lpstr>
      <vt:lpstr>#9Slide03 Ample</vt:lpstr>
      <vt:lpstr>#9Slide03 AmpleSoft Bold</vt:lpstr>
      <vt:lpstr>Arial</vt:lpstr>
      <vt:lpstr>Calibri</vt:lpstr>
      <vt:lpstr>Cambria</vt:lpstr>
      <vt:lpstr>Times New Roman</vt:lpstr>
      <vt:lpstr>UTM Mabella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Administrator</cp:lastModifiedBy>
  <cp:revision>84</cp:revision>
  <dcterms:created xsi:type="dcterms:W3CDTF">2023-07-02T00:29:01Z</dcterms:created>
  <dcterms:modified xsi:type="dcterms:W3CDTF">2024-10-29T14:46:45Z</dcterms:modified>
  <cp:category>9Slide.vn</cp:category>
</cp:coreProperties>
</file>