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34" r:id="rId2"/>
    <p:sldId id="324" r:id="rId3"/>
    <p:sldId id="367" r:id="rId4"/>
    <p:sldId id="323" r:id="rId5"/>
    <p:sldId id="337" r:id="rId6"/>
    <p:sldId id="327" r:id="rId7"/>
    <p:sldId id="362" r:id="rId8"/>
    <p:sldId id="368" r:id="rId9"/>
    <p:sldId id="341" r:id="rId10"/>
    <p:sldId id="343" r:id="rId11"/>
    <p:sldId id="369" r:id="rId12"/>
    <p:sldId id="372" r:id="rId13"/>
    <p:sldId id="371" r:id="rId14"/>
    <p:sldId id="344" r:id="rId15"/>
    <p:sldId id="363" r:id="rId16"/>
    <p:sldId id="364" r:id="rId17"/>
    <p:sldId id="365" r:id="rId18"/>
    <p:sldId id="3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CE384-01CA-4A16-8659-38F0CF12BE57}" type="datetimeFigureOut">
              <a:rPr lang="en-US" smtClean="0"/>
              <a:t>3/13/2025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1E576-9BB8-478B-B4AD-1412ADA5D787}" type="slidenum">
              <a:rPr lang="en-US" smtClean="0"/>
              <a:t>‹#›</a:t>
            </a:fld>
            <a:endParaRPr lang="en-US"/>
          </a:p>
        </p:txBody>
      </p:sp>
    </p:spTree>
    <p:extLst>
      <p:ext uri="{BB962C8B-B14F-4D97-AF65-F5344CB8AC3E}">
        <p14:creationId xmlns:p14="http://schemas.microsoft.com/office/powerpoint/2010/main" val="107254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6036-E835-44CB-A25A-34C755DFD5D4}" type="slidenum">
              <a:rPr kumimoji="0" lang="en-US" sz="1200" b="0" i="0" u="none" strike="noStrike" kern="1200" cap="none" spc="0" normalizeH="0" baseline="0" noProof="0" smtClean="0">
                <a:ln>
                  <a:noFill/>
                </a:ln>
                <a:solidFill>
                  <a:prstClr val="black"/>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等线"/>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8F6036-E835-44CB-A25A-34C755DFD5D4}" type="slidenum">
              <a:rPr kumimoji="0" lang="en-US" sz="1200" b="0" i="0" u="none" strike="noStrike" kern="1200" cap="none" spc="0" normalizeH="0" baseline="0" noProof="0" smtClean="0">
                <a:ln>
                  <a:noFill/>
                </a:ln>
                <a:solidFill>
                  <a:prstClr val="black"/>
                </a:solidFill>
                <a:effectLst/>
                <a:uLnTx/>
                <a:uFillTx/>
                <a:latin typeface="等线"/>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等线"/>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图片 27"/>
          <p:cNvPicPr>
            <a:picLocks noChangeAspect="1"/>
          </p:cNvPicPr>
          <p:nvPr userDrawn="1"/>
        </p:nvPicPr>
        <p:blipFill rotWithShape="1">
          <a:blip r:embed="rId3" cstate="print">
            <a:extLst>
              <a:ext uri="{28A0092B-C50C-407E-A947-70E740481C1C}">
                <a14:useLocalDpi xmlns:a14="http://schemas.microsoft.com/office/drawing/2010/main" val="0"/>
              </a:ext>
            </a:extLst>
          </a:blip>
          <a:srcRect t="76087"/>
          <a:stretch>
            <a:fillRect/>
          </a:stretch>
        </p:blipFill>
        <p:spPr>
          <a:xfrm>
            <a:off x="0" y="5395327"/>
            <a:ext cx="12192000" cy="1462673"/>
          </a:xfrm>
          <a:prstGeom prst="rect">
            <a:avLst/>
          </a:prstGeom>
        </p:spPr>
      </p:pic>
    </p:spTree>
    <p:extLst>
      <p:ext uri="{BB962C8B-B14F-4D97-AF65-F5344CB8AC3E}">
        <p14:creationId xmlns:p14="http://schemas.microsoft.com/office/powerpoint/2010/main" val="257854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759D546-96EE-4D21-A47C-92A9066D43E1}" type="datetimeFigureOut">
              <a:rPr lang="zh-CN" altLang="en-US" smtClean="0"/>
              <a:t>2025/3/13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121374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A759D546-96EE-4D21-A47C-92A9066D43E1}" type="datetimeFigureOut">
              <a:rPr lang="zh-CN" altLang="en-US" smtClean="0"/>
              <a:t>2025/3/13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351777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E9ECDE7-8CF9-4CF4-A43B-3166DA58D2FA}" type="datetimeFigureOut">
              <a:rPr lang="en-US" smtClean="0"/>
              <a:t>3/13/2025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8C029D2-9F00-4F65-A322-DF8753133381}" type="slidenum">
              <a:rPr lang="en-US" smtClean="0"/>
              <a:t>‹#›</a:t>
            </a:fld>
            <a:endParaRPr lang="en-US"/>
          </a:p>
        </p:txBody>
      </p:sp>
    </p:spTree>
    <p:extLst>
      <p:ext uri="{BB962C8B-B14F-4D97-AF65-F5344CB8AC3E}">
        <p14:creationId xmlns:p14="http://schemas.microsoft.com/office/powerpoint/2010/main" val="3101690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E9ECDE7-8CF9-4CF4-A43B-3166DA58D2FA}" type="datetimeFigureOut">
              <a:rPr lang="en-US" smtClean="0"/>
              <a:t>3/13/2025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8C029D2-9F00-4F65-A322-DF8753133381}" type="slidenum">
              <a:rPr lang="en-US" smtClean="0"/>
              <a:t>‹#›</a:t>
            </a:fld>
            <a:endParaRPr lang="en-US"/>
          </a:p>
        </p:txBody>
      </p:sp>
    </p:spTree>
    <p:extLst>
      <p:ext uri="{BB962C8B-B14F-4D97-AF65-F5344CB8AC3E}">
        <p14:creationId xmlns:p14="http://schemas.microsoft.com/office/powerpoint/2010/main" val="536477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58822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9605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44778"/>
          <a:stretch>
            <a:fillRect/>
          </a:stretch>
        </p:blipFill>
        <p:spPr>
          <a:xfrm>
            <a:off x="0" y="0"/>
            <a:ext cx="12192000" cy="6858000"/>
          </a:xfrm>
          <a:prstGeom prst="rect">
            <a:avLst/>
          </a:prstGeom>
        </p:spPr>
      </p:pic>
      <p:sp>
        <p:nvSpPr>
          <p:cNvPr id="8" name="矩形 7"/>
          <p:cNvSpPr/>
          <p:nvPr userDrawn="1"/>
        </p:nvSpPr>
        <p:spPr>
          <a:xfrm>
            <a:off x="215590" y="182137"/>
            <a:ext cx="11775688" cy="6508252"/>
          </a:xfrm>
          <a:prstGeom prst="rect">
            <a:avLst/>
          </a:prstGeom>
          <a:noFill/>
          <a:ln w="38100">
            <a:solidFill>
              <a:srgbClr val="7CB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82498" y="247187"/>
            <a:ext cx="11649307" cy="6372381"/>
          </a:xfrm>
          <a:prstGeom prst="rect">
            <a:avLst/>
          </a:prstGeom>
          <a:noFill/>
          <a:ln w="12700">
            <a:solidFill>
              <a:srgbClr val="7CB5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18592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759D546-96EE-4D21-A47C-92A9066D43E1}" type="datetimeFigureOut">
              <a:rPr lang="zh-CN" altLang="en-US" smtClean="0"/>
              <a:t>2025/3/13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301530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A759D546-96EE-4D21-A47C-92A9066D43E1}" type="datetimeFigureOut">
              <a:rPr lang="zh-CN" altLang="en-US" smtClean="0"/>
              <a:t>2025/3/13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191186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A759D546-96EE-4D21-A47C-92A9066D43E1}" type="datetimeFigureOut">
              <a:rPr lang="zh-CN" altLang="en-US" smtClean="0"/>
              <a:t>2025/3/13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15439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759D546-96EE-4D21-A47C-92A9066D43E1}" type="datetimeFigureOut">
              <a:rPr lang="zh-CN" altLang="en-US" smtClean="0"/>
              <a:t>2025/3/13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4009491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759D546-96EE-4D21-A47C-92A9066D43E1}" type="datetimeFigureOut">
              <a:rPr lang="zh-CN" altLang="en-US" smtClean="0"/>
              <a:t>2025/3/13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2877583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A759D546-96EE-4D21-A47C-92A9066D43E1}" type="datetimeFigureOut">
              <a:rPr lang="zh-CN" altLang="en-US" smtClean="0"/>
              <a:t>2025/3/13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D666697-2AF5-48CC-B609-F74F4CB67217}" type="slidenum">
              <a:rPr lang="zh-CN" altLang="en-US" smtClean="0"/>
              <a:t>‹#›</a:t>
            </a:fld>
            <a:endParaRPr lang="zh-CN" altLang="en-US"/>
          </a:p>
        </p:txBody>
      </p:sp>
    </p:spTree>
    <p:extLst>
      <p:ext uri="{BB962C8B-B14F-4D97-AF65-F5344CB8AC3E}">
        <p14:creationId xmlns:p14="http://schemas.microsoft.com/office/powerpoint/2010/main" val="97240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white circle with leaves and blue text&#10;&#10;Description automatically generated">
            <a:extLst>
              <a:ext uri="{FF2B5EF4-FFF2-40B4-BE49-F238E27FC236}">
                <a16:creationId xmlns:a16="http://schemas.microsoft.com/office/drawing/2014/main" id="{CC635320-0D45-4406-E2FB-354A002DCAC7}"/>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498862" y="164183"/>
            <a:ext cx="1291472" cy="1291472"/>
          </a:xfrm>
          <a:prstGeom prst="rect">
            <a:avLst/>
          </a:prstGeom>
        </p:spPr>
      </p:pic>
    </p:spTree>
    <p:extLst>
      <p:ext uri="{BB962C8B-B14F-4D97-AF65-F5344CB8AC3E}">
        <p14:creationId xmlns:p14="http://schemas.microsoft.com/office/powerpoint/2010/main" val="2222752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advClick="0">
        <p15:prstTrans prst="airplane"/>
      </p:transition>
    </mc:Choice>
    <mc:Fallback xmlns="">
      <p:transition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267835" y="1485009"/>
            <a:ext cx="4293235" cy="3139321"/>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3. </a:t>
            </a:r>
            <a:r>
              <a:rPr kumimoji="0" lang="en-GB" altLang="en-US" sz="6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Góp</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ý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và</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chỉnh</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sửa</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66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dàn</a:t>
            </a:r>
            <a:r>
              <a:rPr kumimoji="0" lang="en-GB" altLang="en-US" sz="66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ý</a:t>
            </a:r>
            <a:endParaRPr kumimoji="0" lang="en-GB" altLang="en-US" sz="6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23BF7C-9597-2103-93B4-B8E959185A87}"/>
              </a:ext>
            </a:extLst>
          </p:cNvPr>
          <p:cNvSpPr txBox="1"/>
          <p:nvPr/>
        </p:nvSpPr>
        <p:spPr>
          <a:xfrm>
            <a:off x="487045" y="521970"/>
            <a:ext cx="2540635" cy="646331"/>
          </a:xfrm>
          <a:prstGeom prst="rect">
            <a:avLst/>
          </a:prstGeom>
          <a:solidFill>
            <a:schemeClr val="accent1">
              <a:lumMod val="60000"/>
              <a:lumOff val="40000"/>
            </a:schemeClr>
          </a:solidFill>
        </p:spPr>
        <p:txBody>
          <a:bodyPr wrap="square" rtlCol="0">
            <a:spAutoFit/>
          </a:bodyPr>
          <a:lstStyle/>
          <a:p>
            <a:pPr algn="ct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Bố</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cục</a:t>
            </a:r>
            <a:endPar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ounded Rectangle 1">
            <a:extLst>
              <a:ext uri="{FF2B5EF4-FFF2-40B4-BE49-F238E27FC236}">
                <a16:creationId xmlns:a16="http://schemas.microsoft.com/office/drawing/2014/main" id="{BF465993-21E6-8852-1780-28DA723E3FD0}"/>
              </a:ext>
            </a:extLst>
          </p:cNvPr>
          <p:cNvSpPr/>
          <p:nvPr/>
        </p:nvSpPr>
        <p:spPr>
          <a:xfrm>
            <a:off x="3484878" y="430332"/>
            <a:ext cx="8432801" cy="7828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vi-V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a:t>
            </a:r>
            <a:r>
              <a:rPr lang="vi-VN" altLang="en-US" sz="32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ủ 3 phần: Mở bài – Thân bài – Kết bài</a:t>
            </a:r>
            <a:endParaRPr kumimoji="0" lang="en-GB"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9610341-3815-53D0-C324-4CF64FC541AB}"/>
              </a:ext>
            </a:extLst>
          </p:cNvPr>
          <p:cNvSpPr txBox="1"/>
          <p:nvPr/>
        </p:nvSpPr>
        <p:spPr>
          <a:xfrm>
            <a:off x="487043" y="2172267"/>
            <a:ext cx="2540635" cy="1200329"/>
          </a:xfrm>
          <a:prstGeom prst="rect">
            <a:avLst/>
          </a:prstGeom>
          <a:solidFill>
            <a:schemeClr val="accent2">
              <a:lumMod val="20000"/>
              <a:lumOff val="80000"/>
            </a:schemeClr>
          </a:solidFill>
        </p:spPr>
        <p:txBody>
          <a:bodyPr wrap="square" rtlCol="0">
            <a:spAutoFit/>
          </a:bodyPr>
          <a:lstStyle/>
          <a:p>
            <a:pPr algn="ct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tự</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sự</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việc</a:t>
            </a:r>
            <a:endPar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ounded Rectangle 1">
            <a:extLst>
              <a:ext uri="{FF2B5EF4-FFF2-40B4-BE49-F238E27FC236}">
                <a16:creationId xmlns:a16="http://schemas.microsoft.com/office/drawing/2014/main" id="{7D8C7E3F-D215-74A7-7524-7CF9496F6D0B}"/>
              </a:ext>
            </a:extLst>
          </p:cNvPr>
          <p:cNvSpPr/>
          <p:nvPr/>
        </p:nvSpPr>
        <p:spPr>
          <a:xfrm>
            <a:off x="3108959" y="1422400"/>
            <a:ext cx="8808720" cy="30175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vi-V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Các hoạt động được sắp xếp theo trình tự hợp lí.</a:t>
            </a:r>
          </a:p>
          <a:p>
            <a:pPr lvl="0" algn="just"/>
            <a:r>
              <a:rPr lang="vi-VN" alt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Nêu rõ kết quả các hoạt động, việc làm.</a:t>
            </a:r>
          </a:p>
          <a:p>
            <a:pPr lvl="0" algn="just"/>
            <a:r>
              <a:rPr lang="vi-VN" alt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Chú ý thể hiện suy nghĩ, cảm xúc khi tham gia hoạt động.</a:t>
            </a:r>
            <a:endParaRPr kumimoji="0" lang="en-GB"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B08D1C3-6D15-4CF1-BEB9-068F5777DCC6}"/>
              </a:ext>
            </a:extLst>
          </p:cNvPr>
          <p:cNvSpPr txBox="1"/>
          <p:nvPr/>
        </p:nvSpPr>
        <p:spPr>
          <a:xfrm>
            <a:off x="299084" y="4675821"/>
            <a:ext cx="2916555" cy="1754326"/>
          </a:xfrm>
          <a:prstGeom prst="rect">
            <a:avLst/>
          </a:prstGeom>
          <a:solidFill>
            <a:schemeClr val="tx2">
              <a:lumMod val="40000"/>
              <a:lumOff val="60000"/>
            </a:schemeClr>
          </a:solidFill>
        </p:spPr>
        <p:txBody>
          <a:bodyPr wrap="square" rtlCol="0">
            <a:spAutoFit/>
          </a:bodyPr>
          <a:lstStyle/>
          <a:p>
            <a:pPr algn="ct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lựa</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chọn</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hoạt</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động</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việc</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làm</a:t>
            </a:r>
            <a:endPar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ounded Rectangle 1">
            <a:extLst>
              <a:ext uri="{FF2B5EF4-FFF2-40B4-BE49-F238E27FC236}">
                <a16:creationId xmlns:a16="http://schemas.microsoft.com/office/drawing/2014/main" id="{D6C4FDAD-EE51-0507-E2F4-ED7282BA1FA6}"/>
              </a:ext>
            </a:extLst>
          </p:cNvPr>
          <p:cNvSpPr/>
          <p:nvPr/>
        </p:nvSpPr>
        <p:spPr>
          <a:xfrm>
            <a:off x="3286760" y="5062838"/>
            <a:ext cx="8432801" cy="12363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vi-V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Các hoạt động, việc làm đúng với những gì em chứng kiến hoặc tham gia</a:t>
            </a:r>
            <a:endParaRPr kumimoji="0" lang="en-GB"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397875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1A331-AD4D-F570-BEB7-4903BB4A820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F884227-BF48-5FD1-F145-39E4802315C4}"/>
              </a:ext>
            </a:extLst>
          </p:cNvPr>
          <p:cNvSpPr txBox="1"/>
          <p:nvPr/>
        </p:nvSpPr>
        <p:spPr>
          <a:xfrm>
            <a:off x="487045" y="521970"/>
            <a:ext cx="2540635" cy="646331"/>
          </a:xfrm>
          <a:prstGeom prst="rect">
            <a:avLst/>
          </a:prstGeom>
          <a:solidFill>
            <a:schemeClr val="accent1">
              <a:lumMod val="60000"/>
              <a:lumOff val="40000"/>
            </a:schemeClr>
          </a:solidFill>
        </p:spPr>
        <p:txBody>
          <a:bodyPr wrap="square" rtlCol="0">
            <a:spAutoFit/>
          </a:bodyPr>
          <a:lstStyle/>
          <a:p>
            <a:pPr algn="ct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Mở</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endPar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6" name="Rounded Rectangle 1">
            <a:extLst>
              <a:ext uri="{FF2B5EF4-FFF2-40B4-BE49-F238E27FC236}">
                <a16:creationId xmlns:a16="http://schemas.microsoft.com/office/drawing/2014/main" id="{889AAFC9-7168-0B98-801C-5C2422E839F6}"/>
              </a:ext>
            </a:extLst>
          </p:cNvPr>
          <p:cNvSpPr/>
          <p:nvPr/>
        </p:nvSpPr>
        <p:spPr>
          <a:xfrm>
            <a:off x="3484878" y="430332"/>
            <a:ext cx="8432801" cy="7828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vi-VN" altLang="en-US" sz="320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Giới thiệu được sự việc</a:t>
            </a:r>
            <a:endParaRPr kumimoji="0" lang="en-GB" altLang="en-US" sz="320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D13876-9A1B-D36F-8A73-98ACD6FD83DD}"/>
              </a:ext>
            </a:extLst>
          </p:cNvPr>
          <p:cNvSpPr txBox="1"/>
          <p:nvPr/>
        </p:nvSpPr>
        <p:spPr>
          <a:xfrm>
            <a:off x="487044" y="2507547"/>
            <a:ext cx="2540635" cy="646331"/>
          </a:xfrm>
          <a:prstGeom prst="rect">
            <a:avLst/>
          </a:prstGeom>
          <a:solidFill>
            <a:schemeClr val="accent2">
              <a:lumMod val="20000"/>
              <a:lumOff val="80000"/>
            </a:schemeClr>
          </a:solidFill>
        </p:spPr>
        <p:txBody>
          <a:bodyPr wrap="square" rtlCol="0">
            <a:spAutoFit/>
          </a:bodyPr>
          <a:lstStyle/>
          <a:p>
            <a:pPr algn="ct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Thân</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endPar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8" name="Rounded Rectangle 1">
            <a:extLst>
              <a:ext uri="{FF2B5EF4-FFF2-40B4-BE49-F238E27FC236}">
                <a16:creationId xmlns:a16="http://schemas.microsoft.com/office/drawing/2014/main" id="{E50D7DF6-5411-878B-2A9A-C2A8B4EB329F}"/>
              </a:ext>
            </a:extLst>
          </p:cNvPr>
          <p:cNvSpPr/>
          <p:nvPr/>
        </p:nvSpPr>
        <p:spPr>
          <a:xfrm>
            <a:off x="3108959" y="1422400"/>
            <a:ext cx="8808720" cy="318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vi-V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Bắt đầu: </a:t>
            </a:r>
            <a:r>
              <a:rPr kumimoji="0" lang="vi-VN"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Không khí lúc đ</a:t>
            </a:r>
            <a:r>
              <a:rPr lang="vi-VN"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ó</a:t>
            </a:r>
            <a:r>
              <a:rPr kumimoji="0" lang="vi-VN"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ra sao, người tham gia có tâm trạng như thế nào?</a:t>
            </a:r>
          </a:p>
          <a:p>
            <a:pPr lvl="0" algn="just"/>
            <a:r>
              <a:rPr kumimoji="0" lang="vi-V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Tiếp theo: </a:t>
            </a:r>
            <a:r>
              <a:rPr kumimoji="0" lang="vi-VN"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Các hoạt động chính của sự việc là gì? Mỗi hoạt động có những ai tham gia? Người tham gia thích hoạt động nào nhất?</a:t>
            </a:r>
          </a:p>
          <a:p>
            <a:pPr lvl="0" algn="just"/>
            <a:r>
              <a:rPr lang="vi-VN" altLang="en-US" sz="3600" b="1"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Cuối cùng: </a:t>
            </a:r>
            <a:r>
              <a:rPr lang="vi-VN" altLang="en-US" sz="3600" dirty="0">
                <a:solidFill>
                  <a:prstClr val="black"/>
                </a:solidFill>
                <a:latin typeface="Times New Roman" panose="02020603050405020304" pitchFamily="18" charset="0"/>
                <a:ea typeface="Cambria" panose="02040503050406030204" pitchFamily="18" charset="0"/>
                <a:cs typeface="Times New Roman" panose="02020603050405020304" pitchFamily="18" charset="0"/>
              </a:rPr>
              <a:t>Kết quả khi tham gia sự việc.</a:t>
            </a:r>
            <a:endParaRPr kumimoji="0" lang="en-GB"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F95CB93B-5100-7A74-4D01-385326A34C01}"/>
              </a:ext>
            </a:extLst>
          </p:cNvPr>
          <p:cNvSpPr txBox="1"/>
          <p:nvPr/>
        </p:nvSpPr>
        <p:spPr>
          <a:xfrm>
            <a:off x="212723" y="5357853"/>
            <a:ext cx="2439038" cy="646331"/>
          </a:xfrm>
          <a:prstGeom prst="rect">
            <a:avLst/>
          </a:prstGeom>
          <a:solidFill>
            <a:schemeClr val="tx2">
              <a:lumMod val="40000"/>
              <a:lumOff val="60000"/>
            </a:schemeClr>
          </a:solidFill>
        </p:spPr>
        <p:txBody>
          <a:bodyPr wrap="square" rtlCol="0">
            <a:spAutoFit/>
          </a:bodyPr>
          <a:lstStyle/>
          <a:p>
            <a:pPr algn="ct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Kết</a:t>
            </a:r>
            <a:r>
              <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bài</a:t>
            </a:r>
            <a:endParaRPr lang="en-US" sz="3600" b="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Rounded Rectangle 1">
            <a:extLst>
              <a:ext uri="{FF2B5EF4-FFF2-40B4-BE49-F238E27FC236}">
                <a16:creationId xmlns:a16="http://schemas.microsoft.com/office/drawing/2014/main" id="{58ECE34F-20BE-26BC-AD2E-3EBFE899C9B3}"/>
              </a:ext>
            </a:extLst>
          </p:cNvPr>
          <p:cNvSpPr/>
          <p:nvPr/>
        </p:nvSpPr>
        <p:spPr>
          <a:xfrm>
            <a:off x="3108960" y="5062838"/>
            <a:ext cx="8610602" cy="123636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lvl="0" algn="just"/>
            <a:r>
              <a:rPr kumimoji="0" lang="vi-VN"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Cảm xúc của em khi tham gia sự việc.</a:t>
            </a:r>
          </a:p>
          <a:p>
            <a:pPr lvl="0" algn="just"/>
            <a:r>
              <a:rPr kumimoji="0" lang="vi-VN"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Ý nghĩa và vai trò của sự việc.</a:t>
            </a:r>
            <a:endParaRPr kumimoji="0" lang="en-GB" altLang="en-US" sz="360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9603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83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16555" y="100965"/>
            <a:ext cx="5976854" cy="1251585"/>
          </a:xfrm>
          <a:prstGeom prst="rect">
            <a:avLst/>
          </a:prstGeom>
        </p:spPr>
      </p:pic>
      <p:sp>
        <p:nvSpPr>
          <p:cNvPr id="39939" name="Content Placeholder 2"/>
          <p:cNvSpPr>
            <a:spLocks noGrp="1"/>
          </p:cNvSpPr>
          <p:nvPr>
            <p:ph idx="1"/>
          </p:nvPr>
        </p:nvSpPr>
        <p:spPr bwMode="auto">
          <a:xfrm>
            <a:off x="781050" y="1833245"/>
            <a:ext cx="10763250" cy="1310005"/>
          </a:xfrm>
          <a:noFill/>
          <a:ln>
            <a:miter lim="800000"/>
          </a:ln>
        </p:spPr>
        <p:txBody>
          <a:bodyPr vert="horz" wrap="square" lIns="91440" tIns="45720" rIns="91440" bIns="45720" numCol="1" anchor="t" anchorCtr="0" compatLnSpc="1">
            <a:noAutofit/>
          </a:bodyPr>
          <a:lstStyle/>
          <a:p>
            <a:pPr marL="0" indent="0" algn="just">
              <a:buNone/>
            </a:pPr>
            <a:r>
              <a:rPr lang="vi-VN" altLang="en-US" sz="44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Để khen thưởng, động viên cho những học sinh có thành tích tốt trong năm học vừa qua trường em đã tổ chức một chuyến viếng lăng Bác.</a:t>
            </a:r>
            <a:endParaRPr lang="en-US" sz="4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A03AB4-6346-220C-1702-56DE252D1D70}"/>
              </a:ext>
            </a:extLst>
          </p:cNvPr>
          <p:cNvSpPr txBox="1"/>
          <p:nvPr/>
        </p:nvSpPr>
        <p:spPr>
          <a:xfrm>
            <a:off x="4124325" y="400050"/>
            <a:ext cx="3419475"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Mở</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bài</a:t>
            </a:r>
            <a:endParaRPr lang="en-US" sz="40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arn(inVertical)">
                                      <p:cBhvr>
                                        <p:cTn id="12"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16555" y="100965"/>
            <a:ext cx="5976854" cy="1251585"/>
          </a:xfrm>
          <a:prstGeom prst="rect">
            <a:avLst/>
          </a:prstGeom>
        </p:spPr>
      </p:pic>
      <p:sp>
        <p:nvSpPr>
          <p:cNvPr id="39939" name="Content Placeholder 2"/>
          <p:cNvSpPr>
            <a:spLocks noGrp="1"/>
          </p:cNvSpPr>
          <p:nvPr>
            <p:ph idx="1"/>
          </p:nvPr>
        </p:nvSpPr>
        <p:spPr bwMode="auto">
          <a:xfrm>
            <a:off x="381000" y="1585595"/>
            <a:ext cx="11439525" cy="1310005"/>
          </a:xfrm>
          <a:noFill/>
          <a:ln>
            <a:miter lim="800000"/>
          </a:ln>
        </p:spPr>
        <p:txBody>
          <a:bodyPr vert="horz" wrap="square" lIns="91440" tIns="45720" rIns="91440" bIns="45720" numCol="1" anchor="t" anchorCtr="0" compatLnSpc="1">
            <a:noAutofit/>
          </a:bodyPr>
          <a:lstStyle/>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Sáu giờ sáng, tất cả các chiếc xe đều xuất phát. Chuyến xe dừng tại lăng Bác lúc bảy giờ ba mươi phút sáng. </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Ngay khi bước xuống xe cảm giác đầu tiên của em là sự choáng ngợp bởi không gian rộng lớn và sự trang nghiêm, thành kính nơi đây. </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Đầu tiên, chúng em đi trên đường vào lăng Bác với rất nhiều những chú bộ đội đứng gác lăng, các chú đứng trang nghiêm với khẩu súng trên vai. Các chú bộ đội là người ngày đêm canh giữ, bảo vệ bình yên cho giấc ngủ của Bác, ai cũng có khuôn mặt thật nghiêm trang.</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Tiếp theo, chúng em được các thầy cô hướng dẫn xếp hàng để đi vào lăng. Không gian trong lăng không rộng lắm nhưng không khí lại vô cùng thành kính, thiêng liêng. Bác nằm đấy, đôi mắt hiền từ nhắm lại như đang chìm vào giấc ngủ sâu, miệng Bác như hé một nụ cười. Bác như phát ra vầng hào quang chói lọi, vừa suy nghĩ, vừa gần gũi.</a:t>
            </a:r>
          </a:p>
          <a:p>
            <a:pPr marL="0" indent="0" algn="just">
              <a:buNone/>
            </a:pPr>
            <a:r>
              <a:rPr lang="vi-VN" alt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Cuối cùng, chúng em đi thăm quan Phủ Chủ tịch, nhà sàn, ao cá Bác Hồ, nhà Bảo tàng, được nhìn tận mắt từng dụng cụ sinh hoạt của Bác thường ngày: đôi dép cao su, chiếc gậy tre, chiếc mũ cối, bộ quần áo vải bạc màu, chiếc giường Bác nằm, chiếc bàn làm việc, chiếc ghế Bác ngồi… Những câu chuyện về Bác khiến chúng em cảm thấy thật tự hào.</a:t>
            </a:r>
            <a:endParaRPr lang="en-US" sz="18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A03AB4-6346-220C-1702-56DE252D1D70}"/>
              </a:ext>
            </a:extLst>
          </p:cNvPr>
          <p:cNvSpPr txBox="1"/>
          <p:nvPr/>
        </p:nvSpPr>
        <p:spPr>
          <a:xfrm>
            <a:off x="4124325" y="400050"/>
            <a:ext cx="341947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Thân</a:t>
            </a: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087483570"/>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arn(inVertical)">
                                      <p:cBhvr>
                                        <p:cTn id="12" dur="500"/>
                                        <p:tgtEl>
                                          <p:spTgt spid="3993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939">
                                            <p:txEl>
                                              <p:pRg st="1" end="1"/>
                                            </p:txEl>
                                          </p:spTgt>
                                        </p:tgtEl>
                                        <p:attrNameLst>
                                          <p:attrName>style.visibility</p:attrName>
                                        </p:attrNameLst>
                                      </p:cBhvr>
                                      <p:to>
                                        <p:strVal val="visible"/>
                                      </p:to>
                                    </p:set>
                                    <p:animEffect transition="in" filter="barn(inVertical)">
                                      <p:cBhvr>
                                        <p:cTn id="17" dur="500"/>
                                        <p:tgtEl>
                                          <p:spTgt spid="3993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9939">
                                            <p:txEl>
                                              <p:pRg st="2" end="2"/>
                                            </p:txEl>
                                          </p:spTgt>
                                        </p:tgtEl>
                                        <p:attrNameLst>
                                          <p:attrName>style.visibility</p:attrName>
                                        </p:attrNameLst>
                                      </p:cBhvr>
                                      <p:to>
                                        <p:strVal val="visible"/>
                                      </p:to>
                                    </p:set>
                                    <p:animEffect transition="in" filter="barn(inVertical)">
                                      <p:cBhvr>
                                        <p:cTn id="22" dur="500"/>
                                        <p:tgtEl>
                                          <p:spTgt spid="3993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Effect transition="in" filter="barn(inVertical)">
                                      <p:cBhvr>
                                        <p:cTn id="27" dur="500"/>
                                        <p:tgtEl>
                                          <p:spTgt spid="399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9939">
                                            <p:txEl>
                                              <p:pRg st="4" end="4"/>
                                            </p:txEl>
                                          </p:spTgt>
                                        </p:tgtEl>
                                        <p:attrNameLst>
                                          <p:attrName>style.visibility</p:attrName>
                                        </p:attrNameLst>
                                      </p:cBhvr>
                                      <p:to>
                                        <p:strVal val="visible"/>
                                      </p:to>
                                    </p:set>
                                    <p:animEffect transition="in" filter="barn(inVertical)">
                                      <p:cBhvr>
                                        <p:cTn id="32"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16555" y="100965"/>
            <a:ext cx="5976854" cy="1251585"/>
          </a:xfrm>
          <a:prstGeom prst="rect">
            <a:avLst/>
          </a:prstGeom>
        </p:spPr>
      </p:pic>
      <p:sp>
        <p:nvSpPr>
          <p:cNvPr id="39939" name="Content Placeholder 2"/>
          <p:cNvSpPr>
            <a:spLocks noGrp="1"/>
          </p:cNvSpPr>
          <p:nvPr>
            <p:ph idx="1"/>
          </p:nvPr>
        </p:nvSpPr>
        <p:spPr bwMode="auto">
          <a:xfrm>
            <a:off x="676275" y="1709420"/>
            <a:ext cx="10763250" cy="1310005"/>
          </a:xfrm>
          <a:noFill/>
          <a:ln>
            <a:miter lim="800000"/>
          </a:ln>
        </p:spPr>
        <p:txBody>
          <a:bodyPr vert="horz" wrap="square" lIns="91440" tIns="45720" rIns="91440" bIns="45720" numCol="1" anchor="t" anchorCtr="0" compatLnSpc="1">
            <a:noAutofit/>
          </a:bodyPr>
          <a:lstStyle/>
          <a:p>
            <a:pPr marL="0" indent="0" algn="just">
              <a:buNone/>
            </a:pPr>
            <a:r>
              <a:rPr lang="vi-VN" altLang="en-US" sz="4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Chuyến tham quan lăng Bác quả thật là một chuyến đi đầy thú vị. Cũng qua chuyến đi này, em càng biết ơn Bác Hồ, tự hào về truyền thống lịch sử của dân tộc ta và thêm yêu quê hương, đất nước của mình.</a:t>
            </a:r>
            <a:endParaRPr lang="en-US" sz="40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1A03AB4-6346-220C-1702-56DE252D1D70}"/>
              </a:ext>
            </a:extLst>
          </p:cNvPr>
          <p:cNvSpPr txBox="1"/>
          <p:nvPr/>
        </p:nvSpPr>
        <p:spPr>
          <a:xfrm>
            <a:off x="4124325" y="400050"/>
            <a:ext cx="34194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06025913"/>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939">
                                            <p:bg/>
                                          </p:spTgt>
                                        </p:tgtEl>
                                        <p:attrNameLst>
                                          <p:attrName>style.visibility</p:attrName>
                                        </p:attrNameLst>
                                      </p:cBhvr>
                                      <p:to>
                                        <p:strVal val="visible"/>
                                      </p:to>
                                    </p:set>
                                    <p:animEffect transition="in" filter="barn(inVertical)">
                                      <p:cBhvr>
                                        <p:cTn id="7" dur="500"/>
                                        <p:tgtEl>
                                          <p:spTgt spid="39939">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Effect transition="in" filter="barn(inVertical)">
                                      <p:cBhvr>
                                        <p:cTn id="12" dur="500"/>
                                        <p:tgtEl>
                                          <p:spTgt spid="399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425" y="226060"/>
            <a:ext cx="11739880" cy="6405880"/>
          </a:xfrm>
          <a:prstGeom prst="roundRect">
            <a:avLst/>
          </a:prstGeom>
          <a:solidFill>
            <a:schemeClr val="bg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等线"/>
              <a:ea typeface="+mn-ea"/>
              <a:cs typeface="+mn-cs"/>
            </a:endParaRPr>
          </a:p>
        </p:txBody>
      </p:sp>
      <p:sp>
        <p:nvSpPr>
          <p:cNvPr id="2" name="Rectangle: Rounded Corners 1">
            <a:extLst>
              <a:ext uri="{FF2B5EF4-FFF2-40B4-BE49-F238E27FC236}">
                <a16:creationId xmlns:a16="http://schemas.microsoft.com/office/drawing/2014/main" id="{8BCC8B39-1297-10B2-2192-FB84C9138DBA}"/>
              </a:ext>
            </a:extLst>
          </p:cNvPr>
          <p:cNvSpPr/>
          <p:nvPr/>
        </p:nvSpPr>
        <p:spPr>
          <a:xfrm>
            <a:off x="704850" y="2247900"/>
            <a:ext cx="2219325" cy="140017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002060"/>
                </a:solidFill>
                <a:latin typeface="Cambria" panose="02040503050406030204" pitchFamily="18" charset="0"/>
                <a:ea typeface="Cambria" panose="02040503050406030204" pitchFamily="18" charset="0"/>
              </a:rPr>
              <a:t>Bố</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cục</a:t>
            </a:r>
            <a:endParaRPr lang="en-US" sz="4800" b="1" dirty="0">
              <a:solidFill>
                <a:srgbClr val="002060"/>
              </a:solidFill>
              <a:latin typeface="Cambria" panose="02040503050406030204" pitchFamily="18" charset="0"/>
              <a:ea typeface="Cambria" panose="02040503050406030204" pitchFamily="18" charset="0"/>
            </a:endParaRPr>
          </a:p>
        </p:txBody>
      </p:sp>
      <p:sp>
        <p:nvSpPr>
          <p:cNvPr id="3" name="Rectangle: Rounded Corners 2">
            <a:extLst>
              <a:ext uri="{FF2B5EF4-FFF2-40B4-BE49-F238E27FC236}">
                <a16:creationId xmlns:a16="http://schemas.microsoft.com/office/drawing/2014/main" id="{79EE0926-7964-EBB0-2523-5FDFC9DD21E8}"/>
              </a:ext>
            </a:extLst>
          </p:cNvPr>
          <p:cNvSpPr/>
          <p:nvPr/>
        </p:nvSpPr>
        <p:spPr>
          <a:xfrm>
            <a:off x="3743325" y="2219325"/>
            <a:ext cx="3038475" cy="14001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Trình</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sự</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việc</a:t>
            </a:r>
            <a:endParaRPr lang="en-US" sz="3600" b="1" dirty="0">
              <a:solidFill>
                <a:srgbClr val="002060"/>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AE3EEB0E-8FC9-D27C-9E4B-0B1926D85C87}"/>
              </a:ext>
            </a:extLst>
          </p:cNvPr>
          <p:cNvSpPr/>
          <p:nvPr/>
        </p:nvSpPr>
        <p:spPr>
          <a:xfrm>
            <a:off x="7448550" y="2171700"/>
            <a:ext cx="4276725" cy="140017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2060"/>
                </a:solidFill>
                <a:latin typeface="Cambria" panose="02040503050406030204" pitchFamily="18" charset="0"/>
                <a:ea typeface="Cambria" panose="02040503050406030204" pitchFamily="18" charset="0"/>
              </a:rPr>
              <a:t>Việc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lựa</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chọn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hoạt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động</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việc</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làm</a:t>
            </a:r>
            <a:endParaRPr lang="en-US" sz="3600"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6A846D8-FC97-0A93-072D-CFF06048DBB1}"/>
              </a:ext>
            </a:extLst>
          </p:cNvPr>
          <p:cNvSpPr txBox="1"/>
          <p:nvPr/>
        </p:nvSpPr>
        <p:spPr>
          <a:xfrm>
            <a:off x="4781550" y="409575"/>
            <a:ext cx="2466975" cy="1015663"/>
          </a:xfrm>
          <a:prstGeom prst="rect">
            <a:avLst/>
          </a:prstGeom>
          <a:noFill/>
        </p:spPr>
        <p:txBody>
          <a:bodyPr wrap="square" rtlCol="0">
            <a:spAutoFit/>
          </a:bodyPr>
          <a:lstStyle/>
          <a:p>
            <a:r>
              <a:rPr lang="en-US" sz="6000" dirty="0" err="1">
                <a:latin typeface="Cambria" panose="02040503050406030204" pitchFamily="18" charset="0"/>
                <a:ea typeface="Cambria" panose="02040503050406030204" pitchFamily="18" charset="0"/>
              </a:rPr>
              <a:t>Lưu</a:t>
            </a:r>
            <a:r>
              <a:rPr lang="en-US" sz="6000" dirty="0">
                <a:latin typeface="Cambria" panose="02040503050406030204" pitchFamily="18" charset="0"/>
                <a:ea typeface="Cambria" panose="02040503050406030204" pitchFamily="18" charset="0"/>
              </a:rPr>
              <a:t> ý:</a:t>
            </a:r>
          </a:p>
        </p:txBody>
      </p:sp>
    </p:spTree>
    <p:extLst>
      <p:ext uri="{BB962C8B-B14F-4D97-AF65-F5344CB8AC3E}">
        <p14:creationId xmlns:p14="http://schemas.microsoft.com/office/powerpoint/2010/main" val="1484708026"/>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2305" y="734060"/>
            <a:ext cx="3521710" cy="4986020"/>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025" y="2673985"/>
            <a:ext cx="3493135" cy="3860165"/>
          </a:xfrm>
          <a:prstGeom prst="rect">
            <a:avLst/>
          </a:prstGeom>
        </p:spPr>
      </p:pic>
      <p:pic>
        <p:nvPicPr>
          <p:cNvPr id="2" name="Picture 1">
            <a:extLst>
              <a:ext uri="{FF2B5EF4-FFF2-40B4-BE49-F238E27FC236}">
                <a16:creationId xmlns:a16="http://schemas.microsoft.com/office/drawing/2014/main" id="{C2136995-97F6-3520-9DA1-94F4E7176AF1}"/>
              </a:ext>
            </a:extLst>
          </p:cNvPr>
          <p:cNvPicPr>
            <a:picLocks noChangeAspect="1"/>
          </p:cNvPicPr>
          <p:nvPr/>
        </p:nvPicPr>
        <p:blipFill>
          <a:blip r:embed="rId4"/>
          <a:stretch>
            <a:fillRect/>
          </a:stretch>
        </p:blipFill>
        <p:spPr>
          <a:xfrm>
            <a:off x="213762" y="1267119"/>
            <a:ext cx="8297375" cy="1999661"/>
          </a:xfrm>
          <a:prstGeom prst="rect">
            <a:avLst/>
          </a:prstGeom>
        </p:spPr>
      </p:pic>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p:cNvSpPr/>
          <p:nvPr/>
        </p:nvSpPr>
        <p:spPr>
          <a:xfrm>
            <a:off x="155892" y="864137"/>
            <a:ext cx="11934508" cy="781783"/>
          </a:xfrm>
          <a:prstGeom prst="roundRect">
            <a:avLst/>
          </a:prstGeom>
          <a:solidFill>
            <a:srgbClr val="FFFFFF">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en-US" sz="3600" b="1"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1. Để lập dàn ý cho bài văn thuật lại sự việc cần chuẩn bị: </a:t>
            </a:r>
            <a:endParaRPr kumimoji="0" lang="en-GB" altLang="en-US" sz="3600" b="1" i="0" u="none" strike="noStrike" kern="1200" cap="none" spc="0" normalizeH="0" baseline="0" noProof="0" dirty="0">
              <a:ln/>
              <a:solidFill>
                <a:srgbClr val="0070C0"/>
              </a:solidFill>
              <a:effectLst>
                <a:outerShdw blurRad="38100" dist="19050" dir="2700000" algn="tl" rotWithShape="0">
                  <a:prstClr val="black">
                    <a:alpha val="40000"/>
                  </a:prstClr>
                </a:outerShdw>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 Box 3"/>
          <p:cNvSpPr txBox="1"/>
          <p:nvPr/>
        </p:nvSpPr>
        <p:spPr>
          <a:xfrm>
            <a:off x="3566160" y="217805"/>
            <a:ext cx="4602480"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mj-lt"/>
                <a:ea typeface="Cambria" panose="02040503050406030204" pitchFamily="18" charset="0"/>
                <a:cs typeface="Calibri" panose="020F0502020204030204" pitchFamily="34" charset="0"/>
              </a:rPr>
              <a:t>Ai nhanh hơn</a:t>
            </a:r>
            <a:endParaRPr kumimoji="0" lang="en-GB" altLang="en-US" sz="3600" b="1" i="0" u="none" strike="noStrike" kern="1200" cap="none" spc="0" normalizeH="0" baseline="0" noProof="0" dirty="0">
              <a:ln>
                <a:noFill/>
              </a:ln>
              <a:solidFill>
                <a:srgbClr val="FF0000"/>
              </a:solidFill>
              <a:effectLst/>
              <a:uLnTx/>
              <a:uFillTx/>
              <a:latin typeface="+mj-lt"/>
              <a:ea typeface="Cambria" panose="02040503050406030204" pitchFamily="18"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316BAF8D-A46B-14D1-6E00-FBAFF355231B}"/>
              </a:ext>
            </a:extLst>
          </p:cNvPr>
          <p:cNvSpPr/>
          <p:nvPr/>
        </p:nvSpPr>
        <p:spPr>
          <a:xfrm>
            <a:off x="2482532" y="2012217"/>
            <a:ext cx="6996748" cy="2285463"/>
          </a:xfrm>
          <a:prstGeom prst="roundRect">
            <a:avLst/>
          </a:prstGeom>
          <a:solidFill>
            <a:srgbClr val="FFFFFF">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0" indent="-742950" algn="just">
              <a:buAutoNum type="alphaUcPeriod"/>
            </a:pPr>
            <a:r>
              <a:rPr lang="vi-VN" altLang="en-US" sz="3600" b="1"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Chọn nội dung sự việc</a:t>
            </a:r>
          </a:p>
          <a:p>
            <a:pPr lvl="0" algn="just"/>
            <a:r>
              <a:rPr lang="vi-VN" altLang="en-US" sz="3600" b="1"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B. Liệt kê hoặc nhớ lại các sự việc</a:t>
            </a:r>
          </a:p>
          <a:p>
            <a:pPr lvl="0" algn="just"/>
            <a:r>
              <a:rPr kumimoji="0" lang="vi-VN" altLang="en-US" sz="3600" b="1" i="0" u="none" strike="noStrike" kern="1200" cap="none" spc="0" normalizeH="0" baseline="0" dirty="0">
                <a:ln/>
                <a:solidFill>
                  <a:srgbClr val="0070C0"/>
                </a:solidFill>
                <a:effectLst>
                  <a:outerShdw blurRad="38100" dist="19050" dir="2700000" algn="tl" rotWithShape="0">
                    <a:prstClr val="black">
                      <a:alpha val="40000"/>
                    </a:prstClr>
                  </a:outerShdw>
                </a:effectLst>
                <a:uLnTx/>
                <a:uFillTx/>
                <a:latin typeface="+mj-lt"/>
                <a:ea typeface="Cambria" panose="02040503050406030204" pitchFamily="18" charset="0"/>
                <a:cs typeface="Times New Roman" panose="02020603050405020304" pitchFamily="18" charset="0"/>
              </a:rPr>
              <a:t>C.</a:t>
            </a:r>
            <a:r>
              <a:rPr kumimoji="0" lang="vi-VN" altLang="en-US" sz="3600" b="1" i="0" u="none" strike="noStrike" kern="1200" cap="none" spc="0" normalizeH="0" dirty="0">
                <a:ln/>
                <a:solidFill>
                  <a:srgbClr val="0070C0"/>
                </a:solidFill>
                <a:effectLst>
                  <a:outerShdw blurRad="38100" dist="19050" dir="2700000" algn="tl" rotWithShape="0">
                    <a:prstClr val="black">
                      <a:alpha val="40000"/>
                    </a:prstClr>
                  </a:outerShdw>
                </a:effectLst>
                <a:uLnTx/>
                <a:uFillTx/>
                <a:latin typeface="+mj-lt"/>
                <a:ea typeface="Cambria" panose="02040503050406030204" pitchFamily="18" charset="0"/>
                <a:cs typeface="Times New Roman" panose="02020603050405020304" pitchFamily="18" charset="0"/>
              </a:rPr>
              <a:t> Sắp xếp theo trình tự hợp lí</a:t>
            </a:r>
          </a:p>
          <a:p>
            <a:pPr lvl="0" algn="just"/>
            <a:r>
              <a:rPr lang="vi-VN" altLang="en-US" sz="3600" b="1" baseline="0"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D.</a:t>
            </a:r>
            <a:r>
              <a:rPr lang="vi-VN" altLang="en-US" sz="3600" b="1"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 Tất cả các đáp án trên</a:t>
            </a:r>
            <a:endParaRPr kumimoji="0" lang="en-GB" altLang="en-US" sz="3600" b="1" i="0" u="none" strike="noStrike" kern="1200" cap="none" spc="0" normalizeH="0" baseline="0" noProof="0" dirty="0">
              <a:ln/>
              <a:solidFill>
                <a:srgbClr val="0070C0"/>
              </a:solidFill>
              <a:effectLst>
                <a:outerShdw blurRad="38100" dist="19050" dir="2700000" algn="tl" rotWithShape="0">
                  <a:prstClr val="black">
                    <a:alpha val="40000"/>
                  </a:prstClr>
                </a:outerShdw>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188AC07-9997-A259-37F8-60E915CC8D07}"/>
              </a:ext>
            </a:extLst>
          </p:cNvPr>
          <p:cNvSpPr/>
          <p:nvPr/>
        </p:nvSpPr>
        <p:spPr>
          <a:xfrm>
            <a:off x="2561044" y="3670359"/>
            <a:ext cx="552894" cy="62732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500"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 grpId="0" bldLvl="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73AB0-7C98-00B7-3ADA-311601F0AE06}"/>
            </a:ext>
          </a:extLst>
        </p:cNvPr>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6E8FD63A-BE23-8382-742B-11876B09A659}"/>
              </a:ext>
            </a:extLst>
          </p:cNvPr>
          <p:cNvSpPr/>
          <p:nvPr/>
        </p:nvSpPr>
        <p:spPr>
          <a:xfrm>
            <a:off x="2208212" y="864136"/>
            <a:ext cx="8154988" cy="781783"/>
          </a:xfrm>
          <a:prstGeom prst="roundRect">
            <a:avLst/>
          </a:prstGeom>
          <a:solidFill>
            <a:srgbClr val="FFFFFF">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altLang="en-US" sz="3600" b="1"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2. Bố cục bài văn thuật lại sự việc gồm:</a:t>
            </a:r>
            <a:endParaRPr kumimoji="0" lang="en-GB" altLang="en-US" sz="3600" b="1" i="0" u="none" strike="noStrike" kern="1200" cap="none" spc="0" normalizeH="0" baseline="0" noProof="0" dirty="0">
              <a:ln/>
              <a:solidFill>
                <a:srgbClr val="0070C0"/>
              </a:solidFill>
              <a:effectLst>
                <a:outerShdw blurRad="38100" dist="19050" dir="2700000" algn="tl" rotWithShape="0">
                  <a:prstClr val="black">
                    <a:alpha val="40000"/>
                  </a:prstClr>
                </a:outerShdw>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4" name="Text Box 3">
            <a:extLst>
              <a:ext uri="{FF2B5EF4-FFF2-40B4-BE49-F238E27FC236}">
                <a16:creationId xmlns:a16="http://schemas.microsoft.com/office/drawing/2014/main" id="{7232830C-C2F5-F32A-5B8F-2B81DD435087}"/>
              </a:ext>
            </a:extLst>
          </p:cNvPr>
          <p:cNvSpPr txBox="1"/>
          <p:nvPr/>
        </p:nvSpPr>
        <p:spPr>
          <a:xfrm>
            <a:off x="3566160" y="217805"/>
            <a:ext cx="4602480" cy="6463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mj-lt"/>
                <a:ea typeface="Cambria" panose="02040503050406030204" pitchFamily="18" charset="0"/>
                <a:cs typeface="Calibri" panose="020F0502020204030204" pitchFamily="34" charset="0"/>
              </a:rPr>
              <a:t>Ai nhanh hơn</a:t>
            </a:r>
            <a:endParaRPr kumimoji="0" lang="en-GB" altLang="en-US" sz="3600" b="1" i="0" u="none" strike="noStrike" kern="1200" cap="none" spc="0" normalizeH="0" baseline="0" noProof="0" dirty="0">
              <a:ln>
                <a:noFill/>
              </a:ln>
              <a:solidFill>
                <a:srgbClr val="FF0000"/>
              </a:solidFill>
              <a:effectLst/>
              <a:uLnTx/>
              <a:uFillTx/>
              <a:latin typeface="+mj-lt"/>
              <a:ea typeface="Cambria" panose="02040503050406030204" pitchFamily="18"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53FAE401-9C89-E20B-0E39-B111E4E9DCF9}"/>
              </a:ext>
            </a:extLst>
          </p:cNvPr>
          <p:cNvSpPr/>
          <p:nvPr/>
        </p:nvSpPr>
        <p:spPr>
          <a:xfrm>
            <a:off x="2482532" y="2012217"/>
            <a:ext cx="6996748" cy="2285463"/>
          </a:xfrm>
          <a:prstGeom prst="roundRect">
            <a:avLst/>
          </a:prstGeom>
          <a:solidFill>
            <a:srgbClr val="FFFFFF">
              <a:alpha val="7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0" indent="-742950" algn="just">
              <a:buAutoNum type="alphaUcPeriod"/>
            </a:pPr>
            <a:r>
              <a:rPr lang="vi-VN" altLang="en-US" sz="3600" b="1"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Mở bài – Thân bài – Kết bài</a:t>
            </a:r>
          </a:p>
          <a:p>
            <a:pPr lvl="0" algn="just"/>
            <a:r>
              <a:rPr lang="vi-VN" altLang="en-US" sz="3600" b="1"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B. Mở bài – Kết bài</a:t>
            </a:r>
          </a:p>
          <a:p>
            <a:pPr lvl="0" algn="just"/>
            <a:r>
              <a:rPr kumimoji="0" lang="vi-VN" altLang="en-US" sz="3600" b="1" i="0" u="none" strike="noStrike" kern="1200" cap="none" spc="0" normalizeH="0" baseline="0" dirty="0">
                <a:ln/>
                <a:solidFill>
                  <a:srgbClr val="0070C0"/>
                </a:solidFill>
                <a:effectLst>
                  <a:outerShdw blurRad="38100" dist="19050" dir="2700000" algn="tl" rotWithShape="0">
                    <a:prstClr val="black">
                      <a:alpha val="40000"/>
                    </a:prstClr>
                  </a:outerShdw>
                </a:effectLst>
                <a:uLnTx/>
                <a:uFillTx/>
                <a:latin typeface="+mj-lt"/>
                <a:ea typeface="Cambria" panose="02040503050406030204" pitchFamily="18" charset="0"/>
                <a:cs typeface="Times New Roman" panose="02020603050405020304" pitchFamily="18" charset="0"/>
              </a:rPr>
              <a:t>C.</a:t>
            </a:r>
            <a:r>
              <a:rPr kumimoji="0" lang="vi-VN" altLang="en-US" sz="3600" b="1" i="0" u="none" strike="noStrike" kern="1200" cap="none" spc="0" normalizeH="0" dirty="0">
                <a:ln/>
                <a:solidFill>
                  <a:srgbClr val="0070C0"/>
                </a:solidFill>
                <a:effectLst>
                  <a:outerShdw blurRad="38100" dist="19050" dir="2700000" algn="tl" rotWithShape="0">
                    <a:prstClr val="black">
                      <a:alpha val="40000"/>
                    </a:prstClr>
                  </a:outerShdw>
                </a:effectLst>
                <a:uLnTx/>
                <a:uFillTx/>
                <a:latin typeface="+mj-lt"/>
                <a:ea typeface="Cambria" panose="02040503050406030204" pitchFamily="18" charset="0"/>
                <a:cs typeface="Times New Roman" panose="02020603050405020304" pitchFamily="18" charset="0"/>
              </a:rPr>
              <a:t> Mở bài – Thân bài</a:t>
            </a:r>
          </a:p>
          <a:p>
            <a:pPr lvl="0" algn="just"/>
            <a:r>
              <a:rPr lang="vi-VN" altLang="en-US" sz="3600" b="1" baseline="0"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D.</a:t>
            </a:r>
            <a:r>
              <a:rPr lang="vi-VN" altLang="en-US" sz="3600" b="1" noProof="0" dirty="0">
                <a:ln/>
                <a:solidFill>
                  <a:srgbClr val="0070C0"/>
                </a:solidFill>
                <a:effectLst>
                  <a:outerShdw blurRad="38100" dist="19050" dir="2700000" algn="tl" rotWithShape="0">
                    <a:prstClr val="black">
                      <a:alpha val="40000"/>
                    </a:prstClr>
                  </a:outerShdw>
                </a:effectLst>
                <a:latin typeface="+mj-lt"/>
                <a:ea typeface="Cambria" panose="02040503050406030204" pitchFamily="18" charset="0"/>
                <a:cs typeface="Times New Roman" panose="02020603050405020304" pitchFamily="18" charset="0"/>
              </a:rPr>
              <a:t> Thân bài – Kết bài</a:t>
            </a:r>
            <a:endParaRPr kumimoji="0" lang="en-GB" altLang="en-US" sz="3600" b="1" i="0" u="none" strike="noStrike" kern="1200" cap="none" spc="0" normalizeH="0" baseline="0" noProof="0" dirty="0">
              <a:ln/>
              <a:solidFill>
                <a:srgbClr val="0070C0"/>
              </a:solidFill>
              <a:effectLst>
                <a:outerShdw blurRad="38100" dist="19050" dir="2700000" algn="tl" rotWithShape="0">
                  <a:prstClr val="black">
                    <a:alpha val="40000"/>
                  </a:prstClr>
                </a:outerShdw>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1812628C-22A7-DBD9-6AE6-03A7CE0A5F2F}"/>
              </a:ext>
            </a:extLst>
          </p:cNvPr>
          <p:cNvSpPr/>
          <p:nvPr/>
        </p:nvSpPr>
        <p:spPr>
          <a:xfrm>
            <a:off x="2622004" y="2095559"/>
            <a:ext cx="552894" cy="62732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98954"/>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500" fill="hold">
                                          <p:stCondLst>
                                            <p:cond delay="0"/>
                                          </p:stCondLst>
                                        </p:cTn>
                                        <p:tgtEl>
                                          <p:spTgt spid="2"/>
                                        </p:tgtEl>
                                        <p:attrNameLst>
                                          <p:attrName>style.visibility</p:attrName>
                                        </p:attrNameLst>
                                      </p:cBhvr>
                                      <p:to>
                                        <p:strVal val="visible"/>
                                      </p:to>
                                    </p:set>
                                    <p:animEffect transition="in" filter="circle(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2" grpId="0" bldLvl="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p:nvPr/>
        </p:nvSpPr>
        <p:spPr>
          <a:xfrm>
            <a:off x="1877695" y="1055785"/>
            <a:ext cx="8958580" cy="502285"/>
          </a:xfrm>
          <a:prstGeom prst="rect">
            <a:avLst/>
          </a:prstGeom>
        </p:spPr>
        <p:txBody>
          <a:bodyPr wrap="square"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en-GB" altLang="en-US" sz="4800" b="1" i="0" u="none" strike="noStrike" kern="1200" cap="none" spc="750" normalizeH="0" baseline="0" noProof="0">
                <a:ln>
                  <a:noFill/>
                </a:ln>
                <a:solidFill>
                  <a:prstClr val="black"/>
                </a:solidFill>
                <a:effectLst>
                  <a:outerShdw blurRad="38100" dist="19050" dir="2700000" algn="tl" rotWithShape="0">
                    <a:prstClr val="black">
                      <a:alpha val="40000"/>
                    </a:prstClr>
                  </a:outerShdw>
                </a:effectLst>
                <a:uLnTx/>
                <a:uFillTx/>
                <a:latin typeface="Calibri" panose="020F0502020204030204" charset="0"/>
                <a:ea typeface="+mn-ea"/>
                <a:cs typeface="Calibri" panose="020F0502020204030204" charset="0"/>
              </a:rPr>
              <a:t>TẬP LÀM VĂN TUẦN 8  </a:t>
            </a:r>
          </a:p>
        </p:txBody>
      </p:sp>
      <p:pic>
        <p:nvPicPr>
          <p:cNvPr id="2" name="Picture 1"/>
          <p:cNvPicPr>
            <a:picLocks noChangeAspect="1"/>
          </p:cNvPicPr>
          <p:nvPr/>
        </p:nvPicPr>
        <p:blipFill>
          <a:blip r:embed="rId3"/>
          <a:stretch>
            <a:fillRect/>
          </a:stretch>
        </p:blipFill>
        <p:spPr>
          <a:xfrm>
            <a:off x="5624830" y="4152900"/>
            <a:ext cx="4419600" cy="838200"/>
          </a:xfrm>
          <a:prstGeom prst="rect">
            <a:avLst/>
          </a:prstGeom>
        </p:spPr>
      </p:pic>
      <p:pic>
        <p:nvPicPr>
          <p:cNvPr id="4" name="Picture 3"/>
          <p:cNvPicPr>
            <a:picLocks noChangeAspect="1"/>
          </p:cNvPicPr>
          <p:nvPr/>
        </p:nvPicPr>
        <p:blipFill>
          <a:blip r:embed="rId4"/>
          <a:stretch>
            <a:fillRect/>
          </a:stretch>
        </p:blipFill>
        <p:spPr>
          <a:xfrm>
            <a:off x="2899410" y="2002790"/>
            <a:ext cx="6915785" cy="1706245"/>
          </a:xfrm>
          <a:prstGeom prst="rect">
            <a:avLst/>
          </a:prstGeom>
        </p:spPr>
      </p:pic>
      <p:pic>
        <p:nvPicPr>
          <p:cNvPr id="5"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901"/>
            <a:ext cx="12192000" cy="68561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3000">
        <p:wipe/>
      </p:transition>
    </mc:Choice>
    <mc:Fallback xmlns="">
      <p:transition spd="slow" advClick="0" advTm="3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p:cNvSpPr txBox="1"/>
          <p:nvPr/>
        </p:nvSpPr>
        <p:spPr>
          <a:xfrm>
            <a:off x="1877695" y="1055785"/>
            <a:ext cx="8958580" cy="502285"/>
          </a:xfrm>
          <a:prstGeom prst="rect">
            <a:avLst/>
          </a:prstGeom>
        </p:spPr>
        <p:txBody>
          <a:bodyPr wrap="square" lIns="0" tIns="0" rIns="0" bIns="0" rtlCol="0" anchor="t">
            <a:spAutoFit/>
          </a:bodyPr>
          <a:lstStyle/>
          <a:p>
            <a:pPr marL="0" marR="0" lvl="0" indent="0" algn="ctr" defTabSz="914400" rtl="0" eaLnBrk="1" fontAlgn="auto" latinLnBrk="0" hangingPunct="1">
              <a:lnSpc>
                <a:spcPts val="3920"/>
              </a:lnSpc>
              <a:spcBef>
                <a:spcPts val="0"/>
              </a:spcBef>
              <a:spcAft>
                <a:spcPts val="0"/>
              </a:spcAft>
              <a:buClrTx/>
              <a:buSzTx/>
              <a:buFontTx/>
              <a:buNone/>
              <a:tabLst/>
              <a:defRPr/>
            </a:pPr>
            <a:r>
              <a:rPr kumimoji="0" lang="en-GB" altLang="en-US" sz="4800" b="1" i="0" u="none" strike="noStrike" kern="1200" cap="none" spc="750" normalizeH="0" baseline="0" noProof="0">
                <a:ln>
                  <a:noFill/>
                </a:ln>
                <a:solidFill>
                  <a:prstClr val="black"/>
                </a:solidFill>
                <a:effectLst>
                  <a:outerShdw blurRad="38100" dist="19050" dir="2700000" algn="tl" rotWithShape="0">
                    <a:prstClr val="black">
                      <a:alpha val="40000"/>
                    </a:prstClr>
                  </a:outerShdw>
                </a:effectLst>
                <a:uLnTx/>
                <a:uFillTx/>
                <a:latin typeface="Calibri" panose="020F0502020204030204" charset="0"/>
                <a:ea typeface="+mn-ea"/>
                <a:cs typeface="Calibri" panose="020F0502020204030204" charset="0"/>
              </a:rPr>
              <a:t>TẬP LÀM VĂN TUẦN 8  </a:t>
            </a:r>
          </a:p>
        </p:txBody>
      </p:sp>
      <p:pic>
        <p:nvPicPr>
          <p:cNvPr id="2" name="Picture 1"/>
          <p:cNvPicPr>
            <a:picLocks noChangeAspect="1"/>
          </p:cNvPicPr>
          <p:nvPr/>
        </p:nvPicPr>
        <p:blipFill>
          <a:blip r:embed="rId3"/>
          <a:stretch>
            <a:fillRect/>
          </a:stretch>
        </p:blipFill>
        <p:spPr>
          <a:xfrm>
            <a:off x="5624830" y="4152900"/>
            <a:ext cx="4419600" cy="838200"/>
          </a:xfrm>
          <a:prstGeom prst="rect">
            <a:avLst/>
          </a:prstGeom>
        </p:spPr>
      </p:pic>
      <p:pic>
        <p:nvPicPr>
          <p:cNvPr id="4" name="Picture 3"/>
          <p:cNvPicPr>
            <a:picLocks noChangeAspect="1"/>
          </p:cNvPicPr>
          <p:nvPr/>
        </p:nvPicPr>
        <p:blipFill>
          <a:blip r:embed="rId4"/>
          <a:stretch>
            <a:fillRect/>
          </a:stretch>
        </p:blipFill>
        <p:spPr>
          <a:xfrm>
            <a:off x="2899410" y="2002790"/>
            <a:ext cx="6915785" cy="1706245"/>
          </a:xfrm>
          <a:prstGeom prst="rect">
            <a:avLst/>
          </a:prstGeom>
        </p:spPr>
      </p:pic>
      <p:pic>
        <p:nvPicPr>
          <p:cNvPr id="5"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901"/>
            <a:ext cx="12192000" cy="6856195"/>
          </a:xfrm>
          <a:prstGeom prst="rect">
            <a:avLst/>
          </a:prstGeom>
        </p:spPr>
      </p:pic>
      <p:grpSp>
        <p:nvGrpSpPr>
          <p:cNvPr id="7" name="组合 3"/>
          <p:cNvGrpSpPr/>
          <p:nvPr userDrawn="1"/>
        </p:nvGrpSpPr>
        <p:grpSpPr>
          <a:xfrm>
            <a:off x="653097" y="-651103"/>
            <a:ext cx="10885805" cy="4596765"/>
            <a:chOff x="1837852" y="0"/>
            <a:chExt cx="5468296" cy="3715098"/>
          </a:xfrm>
        </p:grpSpPr>
        <p:sp>
          <p:nvSpPr>
            <p:cNvPr id="8" name="圆角矩形 4"/>
            <p:cNvSpPr/>
            <p:nvPr/>
          </p:nvSpPr>
          <p:spPr>
            <a:xfrm>
              <a:off x="1837852" y="1264596"/>
              <a:ext cx="5468296" cy="2450502"/>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cxnSp>
          <p:nvCxnSpPr>
            <p:cNvPr id="10" name="直接连接符 5"/>
            <p:cNvCxnSpPr/>
            <p:nvPr/>
          </p:nvCxnSpPr>
          <p:spPr>
            <a:xfrm flipV="1">
              <a:off x="3200400" y="0"/>
              <a:ext cx="0" cy="1264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6"/>
            <p:cNvCxnSpPr/>
            <p:nvPr/>
          </p:nvCxnSpPr>
          <p:spPr>
            <a:xfrm flipV="1">
              <a:off x="5943600" y="0"/>
              <a:ext cx="0" cy="1264596"/>
            </a:xfrm>
            <a:prstGeom prst="line">
              <a:avLst/>
            </a:prstGeom>
          </p:spPr>
          <p:style>
            <a:lnRef idx="1">
              <a:schemeClr val="accent1"/>
            </a:lnRef>
            <a:fillRef idx="0">
              <a:schemeClr val="accent1"/>
            </a:fillRef>
            <a:effectRef idx="0">
              <a:schemeClr val="accent1"/>
            </a:effectRef>
            <a:fontRef idx="minor">
              <a:schemeClr val="tx1"/>
            </a:fontRef>
          </p:style>
        </p:cxnSp>
        <p:sp>
          <p:nvSpPr>
            <p:cNvPr id="12" name="椭圆 7"/>
            <p:cNvSpPr/>
            <p:nvPr/>
          </p:nvSpPr>
          <p:spPr>
            <a:xfrm>
              <a:off x="3124200" y="1199702"/>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sp>
          <p:nvSpPr>
            <p:cNvPr id="14" name="椭圆 8"/>
            <p:cNvSpPr/>
            <p:nvPr/>
          </p:nvSpPr>
          <p:spPr>
            <a:xfrm>
              <a:off x="5867400" y="1205753"/>
              <a:ext cx="152400" cy="152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等线"/>
                <a:ea typeface="等线" panose="02010600030101010101" pitchFamily="2" charset="-122"/>
                <a:cs typeface="Barlow Condensed" panose="00000506000000000000" charset="0"/>
              </a:endParaRPr>
            </a:p>
          </p:txBody>
        </p:sp>
      </p:grpSp>
      <p:sp>
        <p:nvSpPr>
          <p:cNvPr id="6" name="TextBox 5">
            <a:extLst>
              <a:ext uri="{FF2B5EF4-FFF2-40B4-BE49-F238E27FC236}">
                <a16:creationId xmlns:a16="http://schemas.microsoft.com/office/drawing/2014/main" id="{F0CE1F99-5F90-B7E8-9811-3D084AC05EDD}"/>
              </a:ext>
            </a:extLst>
          </p:cNvPr>
          <p:cNvSpPr txBox="1"/>
          <p:nvPr/>
        </p:nvSpPr>
        <p:spPr>
          <a:xfrm>
            <a:off x="1090929" y="1164058"/>
            <a:ext cx="10277475" cy="1754326"/>
          </a:xfrm>
          <a:prstGeom prst="rect">
            <a:avLst/>
          </a:prstGeom>
          <a:noFill/>
        </p:spPr>
        <p:txBody>
          <a:bodyPr wrap="square" rtlCol="0">
            <a:spAutoFit/>
          </a:bodyPr>
          <a:lstStyle/>
          <a:p>
            <a:pPr algn="just"/>
            <a:r>
              <a:rPr lang="vi-VN" sz="3600" b="1"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Đề bài: </a:t>
            </a:r>
            <a:r>
              <a:rPr lang="vi-VN" sz="36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Viết bài văn thuật lại một sự việc thể hiện truyền thống Uống nước nhớ nguồn và chia sẻ suy nghĩ, cảm xúc của em về sự việc đó.</a:t>
            </a:r>
            <a:endParaRPr lang="en-US" sz="3600" dirty="0">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p:wipe/>
      </p:transition>
    </mc:Choice>
    <mc:Fallback xmlns="">
      <p:transition spd="slow" advClick="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432101" y="948836"/>
            <a:ext cx="3940790" cy="3785652"/>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1. </a:t>
            </a:r>
            <a:r>
              <a:rPr lang="en-GB" altLang="en-US" sz="8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mn-ea"/>
              </a:rPr>
              <a:t>Chuẩn</a:t>
            </a:r>
            <a:r>
              <a:rPr lang="en-GB" altLang="en-US" sz="8000" b="1" dirty="0">
                <a:solidFill>
                  <a:prstClr val="black"/>
                </a:solidFill>
                <a:latin typeface="Cambria" panose="02040503050406030204" pitchFamily="18" charset="0"/>
                <a:ea typeface="Cambria" panose="02040503050406030204" pitchFamily="18" charset="0"/>
                <a:cs typeface="Times New Roman" panose="02020603050405020304" pitchFamily="18" charset="0"/>
                <a:sym typeface="+mn-ea"/>
              </a:rPr>
              <a:t> </a:t>
            </a:r>
            <a:r>
              <a:rPr lang="en-GB" altLang="en-US" sz="80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sym typeface="+mn-ea"/>
              </a:rPr>
              <a:t>bị</a:t>
            </a:r>
            <a:endParaRPr kumimoji="0" lang="en-GB" altLang="en-US" sz="8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12"/>
          <p:cNvPicPr>
            <a:picLocks noChangeAspect="1"/>
          </p:cNvPicPr>
          <p:nvPr/>
        </p:nvPicPr>
        <p:blipFill>
          <a:blip r:embed="rId2"/>
          <a:stretch>
            <a:fillRect/>
          </a:stretch>
        </p:blipFill>
        <p:spPr>
          <a:xfrm>
            <a:off x="0" y="5748020"/>
            <a:ext cx="12192000" cy="1109980"/>
          </a:xfrm>
          <a:prstGeom prst="rect">
            <a:avLst/>
          </a:prstGeom>
          <a:noFill/>
          <a:ln w="9525">
            <a:noFill/>
          </a:ln>
        </p:spPr>
      </p:pic>
      <p:pic>
        <p:nvPicPr>
          <p:cNvPr id="9221" name="Picture 5" descr="21"/>
          <p:cNvPicPr>
            <a:picLocks noChangeAspect="1"/>
          </p:cNvPicPr>
          <p:nvPr/>
        </p:nvPicPr>
        <p:blipFill>
          <a:blip r:embed="rId3"/>
          <a:srcRect l="6430" r="6534" b="15582"/>
          <a:stretch>
            <a:fillRect/>
          </a:stretch>
        </p:blipFill>
        <p:spPr>
          <a:xfrm>
            <a:off x="847" y="69427"/>
            <a:ext cx="12142047" cy="6789420"/>
          </a:xfrm>
          <a:prstGeom prst="rect">
            <a:avLst/>
          </a:prstGeom>
          <a:noFill/>
          <a:ln w="9525">
            <a:noFill/>
          </a:ln>
        </p:spPr>
      </p:pic>
      <p:sp>
        <p:nvSpPr>
          <p:cNvPr id="9222" name="Text Box 6"/>
          <p:cNvSpPr txBox="1"/>
          <p:nvPr/>
        </p:nvSpPr>
        <p:spPr>
          <a:xfrm rot="21300000">
            <a:off x="4432101" y="1564389"/>
            <a:ext cx="3940790" cy="2554545"/>
          </a:xfrm>
          <a:prstGeom prst="rect">
            <a:avLst/>
          </a:prstGeom>
          <a:noFill/>
          <a:ln w="952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2. </a:t>
            </a:r>
            <a:r>
              <a:rPr kumimoji="0" lang="en-GB" altLang="en-US" sz="8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Lập</a:t>
            </a:r>
            <a:r>
              <a:rPr kumimoji="0" lang="en-GB" altLang="en-US" sz="8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a:t>
            </a:r>
            <a:r>
              <a:rPr kumimoji="0" lang="en-GB" altLang="en-US" sz="8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dàn</a:t>
            </a:r>
            <a:r>
              <a:rPr kumimoji="0" lang="en-GB" altLang="en-US" sz="8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rPr>
              <a:t> ý</a:t>
            </a:r>
            <a:endParaRPr kumimoji="0" lang="en-GB" altLang="en-US" sz="8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sym typeface="+mn-ea"/>
            </a:endParaRPr>
          </a:p>
        </p:txBody>
      </p:sp>
    </p:spTree>
    <p:extLst>
      <p:ext uri="{BB962C8B-B14F-4D97-AF65-F5344CB8AC3E}">
        <p14:creationId xmlns:p14="http://schemas.microsoft.com/office/powerpoint/2010/main" val="4263820609"/>
      </p:ext>
    </p:extLst>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9221"/>
                                        </p:tgtEl>
                                        <p:attrNameLst>
                                          <p:attrName>style.visibility</p:attrName>
                                        </p:attrNameLst>
                                      </p:cBhvr>
                                      <p:to>
                                        <p:strVal val="visible"/>
                                      </p:to>
                                    </p:set>
                                    <p:anim calcmode="lin" valueType="num">
                                      <p:cBhvr additive="base">
                                        <p:cTn id="12" dur="500" fill="hold"/>
                                        <p:tgtEl>
                                          <p:spTgt spid="9221"/>
                                        </p:tgtEl>
                                        <p:attrNameLst>
                                          <p:attrName>ppt_x</p:attrName>
                                        </p:attrNameLst>
                                      </p:cBhvr>
                                      <p:tavLst>
                                        <p:tav tm="0">
                                          <p:val>
                                            <p:strVal val="#ppt_x"/>
                                          </p:val>
                                        </p:tav>
                                        <p:tav tm="100000">
                                          <p:val>
                                            <p:strVal val="#ppt_x"/>
                                          </p:val>
                                        </p:tav>
                                      </p:tavLst>
                                    </p:anim>
                                    <p:anim calcmode="lin" valueType="num">
                                      <p:cBhvr additive="base">
                                        <p:cTn id="13"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p:cTn id="18" dur="500" fill="hold"/>
                                        <p:tgtEl>
                                          <p:spTgt spid="9222"/>
                                        </p:tgtEl>
                                        <p:attrNameLst>
                                          <p:attrName>ppt_w</p:attrName>
                                        </p:attrNameLst>
                                      </p:cBhvr>
                                      <p:tavLst>
                                        <p:tav tm="0">
                                          <p:val>
                                            <p:fltVal val="0"/>
                                          </p:val>
                                        </p:tav>
                                        <p:tav tm="100000">
                                          <p:val>
                                            <p:strVal val="#ppt_w"/>
                                          </p:val>
                                        </p:tav>
                                      </p:tavLst>
                                    </p:anim>
                                    <p:anim calcmode="lin" valueType="num">
                                      <p:cBhvr>
                                        <p:cTn id="19" dur="500" fill="hold"/>
                                        <p:tgtEl>
                                          <p:spTgt spid="9222"/>
                                        </p:tgtEl>
                                        <p:attrNameLst>
                                          <p:attrName>ppt_h</p:attrName>
                                        </p:attrNameLst>
                                      </p:cBhvr>
                                      <p:tavLst>
                                        <p:tav tm="0">
                                          <p:val>
                                            <p:fltVal val="0"/>
                                          </p:val>
                                        </p:tav>
                                        <p:tav tm="100000">
                                          <p:val>
                                            <p:strVal val="#ppt_h"/>
                                          </p:val>
                                        </p:tav>
                                      </p:tavLst>
                                    </p:anim>
                                    <p:animEffect transition="in" filter="fade">
                                      <p:cBhvr>
                                        <p:cTn id="2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639C6C4-F925-F5F6-4875-6488E06EB645}"/>
              </a:ext>
            </a:extLst>
          </p:cNvPr>
          <p:cNvSpPr txBox="1">
            <a:spLocks/>
          </p:cNvSpPr>
          <p:nvPr/>
        </p:nvSpPr>
        <p:spPr bwMode="auto">
          <a:xfrm>
            <a:off x="2843530" y="431165"/>
            <a:ext cx="4644390" cy="544195"/>
          </a:xfrm>
          <a:noFill/>
          <a:ln>
            <a:miter lim="800000"/>
          </a:ln>
        </p:spPr>
        <p:txBody>
          <a:bodyPr vert="horz" wrap="square" lIns="91440" tIns="45720" rIns="91440" bIns="45720" numCol="1" anchor="t"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vi-VN" altLang="en-US" sz="4000" b="1" dirty="0">
                <a:solidFill>
                  <a:srgbClr val="002060"/>
                </a:solidFill>
                <a:latin typeface="+mj-lt"/>
                <a:ea typeface="Cambria" panose="02040503050406030204" pitchFamily="18" charset="0"/>
                <a:cs typeface="Times New Roman" panose="02020603050405020304" pitchFamily="18" charset="0"/>
              </a:rPr>
              <a:t>Thảo luận nhóm</a:t>
            </a:r>
            <a:endParaRPr lang="en-US" sz="4000" b="1" dirty="0">
              <a:solidFill>
                <a:srgbClr val="002060"/>
              </a:solidFill>
              <a:latin typeface="+mj-lt"/>
              <a:ea typeface="Cambria" panose="020405030504060302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893B51D-8768-0111-C49D-E0EA1EBADCC5}"/>
              </a:ext>
            </a:extLst>
          </p:cNvPr>
          <p:cNvSpPr txBox="1">
            <a:spLocks/>
          </p:cNvSpPr>
          <p:nvPr/>
        </p:nvSpPr>
        <p:spPr bwMode="auto">
          <a:xfrm>
            <a:off x="669290" y="1376045"/>
            <a:ext cx="11248390" cy="1885315"/>
          </a:xfrm>
          <a:noFill/>
          <a:ln>
            <a:miter lim="800000"/>
          </a:ln>
        </p:spPr>
        <p:txBody>
          <a:bodyPr vert="horz" wrap="square" lIns="91440" tIns="45720" rIns="91440" bIns="45720" numCol="1" anchor="t"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altLang="en-US" sz="3600" b="1" dirty="0">
                <a:solidFill>
                  <a:srgbClr val="002060"/>
                </a:solidFill>
                <a:latin typeface="+mj-lt"/>
                <a:ea typeface="Cambria" panose="02040503050406030204" pitchFamily="18" charset="0"/>
                <a:cs typeface="Times New Roman" panose="02020603050405020304" pitchFamily="18" charset="0"/>
              </a:rPr>
              <a:t>1. Phần mở bài em cần nêu những gì?</a:t>
            </a:r>
          </a:p>
          <a:p>
            <a:pPr marL="0" indent="0" algn="just">
              <a:buNone/>
            </a:pPr>
            <a:r>
              <a:rPr lang="vi-VN" sz="3600" b="1" dirty="0">
                <a:solidFill>
                  <a:srgbClr val="002060"/>
                </a:solidFill>
                <a:latin typeface="+mj-lt"/>
                <a:ea typeface="Cambria" panose="02040503050406030204" pitchFamily="18" charset="0"/>
                <a:cs typeface="Times New Roman" panose="02020603050405020304" pitchFamily="18" charset="0"/>
              </a:rPr>
              <a:t>2. Diễn biến của sự việc em cần nêu theo trình tự nào?</a:t>
            </a:r>
          </a:p>
          <a:p>
            <a:pPr marL="0" indent="0" algn="just">
              <a:buNone/>
            </a:pPr>
            <a:r>
              <a:rPr lang="vi-VN" sz="3600" b="1" dirty="0">
                <a:solidFill>
                  <a:srgbClr val="002060"/>
                </a:solidFill>
                <a:latin typeface="+mj-lt"/>
                <a:ea typeface="Cambria" panose="02040503050406030204" pitchFamily="18" charset="0"/>
                <a:cs typeface="Times New Roman" panose="02020603050405020304" pitchFamily="18" charset="0"/>
              </a:rPr>
              <a:t>3. Kết bài em cần nêu những gì?</a:t>
            </a:r>
            <a:endParaRPr lang="en-US" sz="3600" b="1" dirty="0">
              <a:solidFill>
                <a:srgbClr val="002060"/>
              </a:solidFill>
              <a:latin typeface="+mj-lt"/>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4878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barn(inVertical)">
                                      <p:cBhvr>
                                        <p:cTn id="7" dur="500"/>
                                        <p:tgtEl>
                                          <p:spTgt spid="2">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arn(inVertical)">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arn(inVertical)">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barn(inVertical)">
                                      <p:cBhvr>
                                        <p:cTn id="3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5425" y="226060"/>
            <a:ext cx="11739880" cy="6405880"/>
          </a:xfrm>
          <a:prstGeom prst="roundRect">
            <a:avLst/>
          </a:prstGeom>
          <a:solidFill>
            <a:schemeClr val="bg1">
              <a:alpha val="93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等线"/>
              <a:ea typeface="+mn-ea"/>
              <a:cs typeface="+mn-cs"/>
            </a:endParaRPr>
          </a:p>
        </p:txBody>
      </p:sp>
      <p:graphicFrame>
        <p:nvGraphicFramePr>
          <p:cNvPr id="11" name="Table 8">
            <a:extLst>
              <a:ext uri="{FF2B5EF4-FFF2-40B4-BE49-F238E27FC236}">
                <a16:creationId xmlns:a16="http://schemas.microsoft.com/office/drawing/2014/main" id="{BCFB388C-B7E7-F49F-88B2-563C5B4CCA23}"/>
              </a:ext>
            </a:extLst>
          </p:cNvPr>
          <p:cNvGraphicFramePr>
            <a:graphicFrameLocks noGrp="1"/>
          </p:cNvGraphicFramePr>
          <p:nvPr>
            <p:extLst>
              <p:ext uri="{D42A27DB-BD31-4B8C-83A1-F6EECF244321}">
                <p14:modId xmlns:p14="http://schemas.microsoft.com/office/powerpoint/2010/main" val="2190721673"/>
              </p:ext>
            </p:extLst>
          </p:nvPr>
        </p:nvGraphicFramePr>
        <p:xfrm>
          <a:off x="225425" y="275303"/>
          <a:ext cx="12078335" cy="1233102"/>
        </p:xfrm>
        <a:graphic>
          <a:graphicData uri="http://schemas.openxmlformats.org/drawingml/2006/table">
            <a:tbl>
              <a:tblPr firstRow="1" bandRow="1">
                <a:tableStyleId>{21E4AEA4-8DFA-4A89-87EB-49C32662AFE0}</a:tableStyleId>
              </a:tblPr>
              <a:tblGrid>
                <a:gridCol w="12078335">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200" dirty="0" err="1">
                          <a:latin typeface="Cambria" panose="02040503050406030204" pitchFamily="18" charset="0"/>
                          <a:ea typeface="Cambria" panose="02040503050406030204" pitchFamily="18" charset="0"/>
                        </a:rPr>
                        <a:t>Giới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thiệu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địa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tổ</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chức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người</a:t>
                      </a:r>
                      <a:r>
                        <a:rPr lang="vi-VN" sz="3200" dirty="0">
                          <a:latin typeface="Cambria" panose="02040503050406030204" pitchFamily="18" charset="0"/>
                          <a:ea typeface="Cambria" panose="02040503050406030204" pitchFamily="18" charset="0"/>
                        </a:rPr>
                        <a:t> tha</a:t>
                      </a:r>
                      <a:r>
                        <a:rPr lang="en-US" sz="3200" dirty="0">
                          <a:latin typeface="Cambria" panose="02040503050406030204" pitchFamily="18" charset="0"/>
                          <a:ea typeface="Cambria" panose="02040503050406030204" pitchFamily="18" charset="0"/>
                        </a:rPr>
                        <a:t>m</a:t>
                      </a:r>
                      <a:r>
                        <a:rPr lang="vi-VN" sz="3200" dirty="0">
                          <a:latin typeface="Cambria" panose="02040503050406030204" pitchFamily="18" charset="0"/>
                          <a:ea typeface="Cambria" panose="02040503050406030204" pitchFamily="18" charset="0"/>
                        </a:rPr>
                        <a:t> g</a:t>
                      </a:r>
                      <a:r>
                        <a:rPr lang="en-US" sz="3200" dirty="0" err="1">
                          <a:latin typeface="Cambria" panose="02040503050406030204" pitchFamily="18" charset="0"/>
                          <a:ea typeface="Cambria" panose="02040503050406030204" pitchFamily="18" charset="0"/>
                        </a:rPr>
                        <a:t>ia</a:t>
                      </a:r>
                      <a:r>
                        <a:rPr lang="en-US" sz="3200" dirty="0">
                          <a:latin typeface="Cambria" panose="02040503050406030204" pitchFamily="18" charset="0"/>
                          <a:ea typeface="Cambria" panose="02040503050406030204" pitchFamily="18" charset="0"/>
                        </a:rPr>
                        <a:t> </a:t>
                      </a:r>
                    </a:p>
                  </a:txBody>
                  <a:tcPr/>
                </a:tc>
                <a:extLst>
                  <a:ext uri="{0D108BD9-81ED-4DB2-BD59-A6C34878D82A}">
                    <a16:rowId xmlns:a16="http://schemas.microsoft.com/office/drawing/2014/main" val="901185074"/>
                  </a:ext>
                </a:extLst>
              </a:tr>
            </a:tbl>
          </a:graphicData>
        </a:graphic>
      </p:graphicFrame>
      <p:sp>
        <p:nvSpPr>
          <p:cNvPr id="12" name="Arrow: Right 11">
            <a:extLst>
              <a:ext uri="{FF2B5EF4-FFF2-40B4-BE49-F238E27FC236}">
                <a16:creationId xmlns:a16="http://schemas.microsoft.com/office/drawing/2014/main" id="{6F105704-C3A6-9BC1-E23A-5ACDB60C56D9}"/>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3" name="Table 12">
            <a:extLst>
              <a:ext uri="{FF2B5EF4-FFF2-40B4-BE49-F238E27FC236}">
                <a16:creationId xmlns:a16="http://schemas.microsoft.com/office/drawing/2014/main" id="{710893AE-5256-0D6D-0EF3-17F1B22AF60F}"/>
              </a:ext>
            </a:extLst>
          </p:cNvPr>
          <p:cNvGraphicFramePr>
            <a:graphicFrameLocks noGrp="1"/>
          </p:cNvGraphicFramePr>
          <p:nvPr>
            <p:extLst>
              <p:ext uri="{D42A27DB-BD31-4B8C-83A1-F6EECF244321}">
                <p14:modId xmlns:p14="http://schemas.microsoft.com/office/powerpoint/2010/main" val="370842405"/>
              </p:ext>
            </p:extLst>
          </p:nvPr>
        </p:nvGraphicFramePr>
        <p:xfrm>
          <a:off x="325120" y="2165007"/>
          <a:ext cx="11266805" cy="1950720"/>
        </p:xfrm>
        <a:graphic>
          <a:graphicData uri="http://schemas.openxmlformats.org/drawingml/2006/table">
            <a:tbl>
              <a:tblPr firstRow="1" bandRow="1">
                <a:tableStyleId>{00A15C55-8517-42AA-B614-E9B94910E393}</a:tableStyleId>
              </a:tblPr>
              <a:tblGrid>
                <a:gridCol w="11266805">
                  <a:extLst>
                    <a:ext uri="{9D8B030D-6E8A-4147-A177-3AD203B41FA5}">
                      <a16:colId xmlns:a16="http://schemas.microsoft.com/office/drawing/2014/main" val="1401880992"/>
                    </a:ext>
                  </a:extLst>
                </a:gridCol>
              </a:tblGrid>
              <a:tr h="529032">
                <a:tc>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3471759004"/>
                  </a:ext>
                </a:extLst>
              </a:tr>
              <a:tr h="888864">
                <a:tc>
                  <a:txBody>
                    <a:bodyPr/>
                    <a:lstStyle/>
                    <a:p>
                      <a:pPr algn="just" rtl="0"/>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Nêu</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diễn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biến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của</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sự</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việc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theo</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trình</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tự</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thời</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gian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bắt</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đầu</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tiếp</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theo</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kết</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thúc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cần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nêu</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các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hoạt</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động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việc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làm</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đúng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với</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những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gì</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em</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đã</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tham</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gia</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hoặc</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chứng</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 </a:t>
                      </a:r>
                      <a:r>
                        <a:rPr lang="en-US" sz="2800" b="0" i="0" u="none" strike="noStrike" kern="1200" dirty="0" err="1">
                          <a:solidFill>
                            <a:schemeClr val="dk1"/>
                          </a:solidFill>
                          <a:effectLst/>
                          <a:latin typeface="Cambria" panose="02040503050406030204" pitchFamily="18" charset="0"/>
                          <a:ea typeface="Cambria" panose="02040503050406030204" pitchFamily="18" charset="0"/>
                          <a:cs typeface="+mn-cs"/>
                        </a:rPr>
                        <a:t>kiến</a:t>
                      </a:r>
                      <a:r>
                        <a:rPr lang="en-US" sz="2800" b="0" i="0" u="none" strike="noStrike" kern="1200" dirty="0">
                          <a:solidFill>
                            <a:schemeClr val="dk1"/>
                          </a:solidFill>
                          <a:effectLst/>
                          <a:latin typeface="Cambria" panose="02040503050406030204" pitchFamily="18" charset="0"/>
                          <a:ea typeface="Cambria" panose="02040503050406030204" pitchFamily="18" charset="0"/>
                          <a:cs typeface="+mn-cs"/>
                        </a:rPr>
                        <a:t>).</a:t>
                      </a:r>
                      <a:endParaRPr lang="en-US" sz="4400" b="0" dirty="0">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4" name="Arrow: Right 13">
            <a:extLst>
              <a:ext uri="{FF2B5EF4-FFF2-40B4-BE49-F238E27FC236}">
                <a16:creationId xmlns:a16="http://schemas.microsoft.com/office/drawing/2014/main" id="{D42205CD-E5D8-6EFB-A2D6-154A577428E7}"/>
              </a:ext>
            </a:extLst>
          </p:cNvPr>
          <p:cNvSpPr/>
          <p:nvPr/>
        </p:nvSpPr>
        <p:spPr>
          <a:xfrm rot="5400000">
            <a:off x="5861793" y="4097979"/>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C38C1D9D-38DD-F875-8A4D-89C0E1E752D3}"/>
              </a:ext>
            </a:extLst>
          </p:cNvPr>
          <p:cNvGraphicFramePr>
            <a:graphicFrameLocks noGrp="1"/>
          </p:cNvGraphicFramePr>
          <p:nvPr>
            <p:extLst>
              <p:ext uri="{D42A27DB-BD31-4B8C-83A1-F6EECF244321}">
                <p14:modId xmlns:p14="http://schemas.microsoft.com/office/powerpoint/2010/main" val="3621115848"/>
              </p:ext>
            </p:extLst>
          </p:nvPr>
        </p:nvGraphicFramePr>
        <p:xfrm>
          <a:off x="287020" y="4717026"/>
          <a:ext cx="11266805" cy="1463040"/>
        </p:xfrm>
        <a:graphic>
          <a:graphicData uri="http://schemas.openxmlformats.org/drawingml/2006/table">
            <a:tbl>
              <a:tblPr firstRow="1" bandRow="1">
                <a:tableStyleId>{93296810-A885-4BE3-A3E7-6D5BEEA58F35}</a:tableStyleId>
              </a:tblPr>
              <a:tblGrid>
                <a:gridCol w="11266805">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rtl="0"/>
                      <a:r>
                        <a:rPr lang="vi-VN" sz="2400" b="0" i="0" u="none" strike="noStrike" kern="1200" dirty="0">
                          <a:solidFill>
                            <a:schemeClr val="dk1"/>
                          </a:solidFill>
                          <a:effectLst/>
                          <a:latin typeface="Cambria" panose="02040503050406030204" pitchFamily="18" charset="0"/>
                          <a:ea typeface="Cambria" panose="02040503050406030204" pitchFamily="18" charset="0"/>
                          <a:cs typeface="+mn-cs"/>
                        </a:rPr>
                        <a:t>Bày tỏ cảm xúc, suy nghĩ về sự việc được tham gia, chứng kiến hoặc nêu việc mình muốn làm tiếp theo để thể hiện truyền thống </a:t>
                      </a:r>
                      <a:r>
                        <a:rPr lang="vi-VN" sz="2400" b="0" i="1" u="none" strike="noStrike" kern="1200" dirty="0">
                          <a:solidFill>
                            <a:schemeClr val="dk1"/>
                          </a:solidFill>
                          <a:effectLst/>
                          <a:latin typeface="Cambria" panose="02040503050406030204" pitchFamily="18" charset="0"/>
                          <a:ea typeface="Cambria" panose="02040503050406030204" pitchFamily="18" charset="0"/>
                          <a:cs typeface="+mn-cs"/>
                        </a:rPr>
                        <a:t>Uống nước nhớ nguồn</a:t>
                      </a:r>
                      <a:r>
                        <a:rPr lang="vi-VN" sz="2400" b="0" i="0" u="none" strike="noStrike" kern="1200" dirty="0">
                          <a:solidFill>
                            <a:schemeClr val="dk1"/>
                          </a:solidFill>
                          <a:effectLst/>
                          <a:latin typeface="Cambria" panose="02040503050406030204" pitchFamily="18" charset="0"/>
                          <a:ea typeface="Cambria" panose="02040503050406030204" pitchFamily="18" charset="0"/>
                          <a:cs typeface="+mn-cs"/>
                        </a:rPr>
                        <a:t>.</a:t>
                      </a:r>
                      <a:endParaRPr lang="vi-VN" sz="4400" b="0" dirty="0">
                        <a:effectLst/>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advClick="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TotalTime>
  <Words>867</Words>
  <Application>Microsoft Office PowerPoint</Application>
  <PresentationFormat>Widescreen</PresentationFormat>
  <Paragraphs>61</Paragraphs>
  <Slides>18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等线</vt: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2023-12-09T11:42:24Z</dcterms:created>
  <dcterms:modified xsi:type="dcterms:W3CDTF">2025-03-13T03:31:19Z</dcterms:modified>
</cp:coreProperties>
</file>