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07" r:id="rId2"/>
    <p:sldId id="9775" r:id="rId3"/>
    <p:sldId id="9776" r:id="rId4"/>
    <p:sldId id="9748" r:id="rId5"/>
    <p:sldId id="306" r:id="rId6"/>
    <p:sldId id="9749" r:id="rId7"/>
    <p:sldId id="9752" r:id="rId8"/>
    <p:sldId id="9751" r:id="rId9"/>
    <p:sldId id="9754" r:id="rId10"/>
    <p:sldId id="9759" r:id="rId11"/>
    <p:sldId id="9756" r:id="rId12"/>
    <p:sldId id="9778" r:id="rId13"/>
    <p:sldId id="9779" r:id="rId14"/>
    <p:sldId id="9780" r:id="rId15"/>
    <p:sldId id="9781" r:id="rId16"/>
    <p:sldId id="9782" r:id="rId17"/>
    <p:sldId id="9783" r:id="rId18"/>
    <p:sldId id="9784" r:id="rId19"/>
    <p:sldId id="9762" r:id="rId20"/>
    <p:sldId id="9763" r:id="rId21"/>
    <p:sldId id="9764" r:id="rId22"/>
    <p:sldId id="9765" r:id="rId23"/>
    <p:sldId id="9766" r:id="rId24"/>
    <p:sldId id="9771" r:id="rId25"/>
    <p:sldId id="9772" r:id="rId26"/>
    <p:sldId id="9770" r:id="rId27"/>
    <p:sldId id="9755" r:id="rId28"/>
    <p:sldId id="9785" r:id="rId29"/>
    <p:sldId id="9786" r:id="rId30"/>
    <p:sldId id="9787" r:id="rId31"/>
    <p:sldId id="9788" r:id="rId32"/>
    <p:sldId id="9789" r:id="rId33"/>
    <p:sldId id="977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FA2E0-FB2F-401B-9946-0439B40EF9D4}"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39890-9784-4219-8527-D017C4E3C6D0}" type="slidenum">
              <a:rPr lang="en-US" smtClean="0"/>
              <a:t>‹#›</a:t>
            </a:fld>
            <a:endParaRPr lang="en-US"/>
          </a:p>
        </p:txBody>
      </p:sp>
    </p:spTree>
    <p:extLst>
      <p:ext uri="{BB962C8B-B14F-4D97-AF65-F5344CB8AC3E}">
        <p14:creationId xmlns:p14="http://schemas.microsoft.com/office/powerpoint/2010/main" val="314836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8157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A504C-2B84-455D-A89E-AECB8D4C0188}"/>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0405774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054EC8-997A-4AE8-A63B-106D8697840C}"/>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7206365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AC278A-9F51-4073-B35E-1DC008C0DAC8}"/>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480953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61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2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31624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CD6011-175D-42DB-8FCC-F181111F7C9F}"/>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2372401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6D5957C-6D55-4726-B7C4-183D193F1BD7}"/>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289956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872F48-D262-40ED-AD5B-2FE2B880E6AC}"/>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76325605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CC59431-4E7D-47C9-814A-3D864AB355AD}"/>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8" name="页脚占位符 7">
            <a:extLst>
              <a:ext uri="{FF2B5EF4-FFF2-40B4-BE49-F238E27FC236}">
                <a16:creationId xmlns:a16="http://schemas.microsoft.com/office/drawing/2014/main"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1029894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905BC9-7111-4D8F-AEED-7AE896DC968A}"/>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4" name="页脚占位符 3">
            <a:extLst>
              <a:ext uri="{FF2B5EF4-FFF2-40B4-BE49-F238E27FC236}">
                <a16:creationId xmlns:a16="http://schemas.microsoft.com/office/drawing/2014/main"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6674572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2157EE-9D1E-44E2-A72E-BD5642AE14A3}"/>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3" name="页脚占位符 2">
            <a:extLst>
              <a:ext uri="{FF2B5EF4-FFF2-40B4-BE49-F238E27FC236}">
                <a16:creationId xmlns:a16="http://schemas.microsoft.com/office/drawing/2014/main"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6581695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F3DCEE-B287-4D89-9F8B-42E1F6FC0A32}"/>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95030412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46FE9-F1BF-44DE-B64B-09ECAB49FF2A}"/>
              </a:ext>
            </a:extLst>
          </p:cNvPr>
          <p:cNvSpPr>
            <a:spLocks noGrp="1"/>
          </p:cNvSpPr>
          <p:nvPr>
            <p:ph type="dt" sz="half" idx="10"/>
          </p:nvPr>
        </p:nvSpPr>
        <p:spPr/>
        <p:txBody>
          <a:bodyPr/>
          <a:lstStyle/>
          <a:p>
            <a:fld id="{642D931F-B233-4EEE-97A6-96911AF0D2F0}"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48314710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98264F9E-D023-0369-780E-FD714112C3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00175" y="285750"/>
            <a:ext cx="1143000" cy="114300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FBE5D44-FC73-FFC7-5F8C-95D33B411DF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3993" y="8034087"/>
            <a:ext cx="1143000" cy="1143000"/>
          </a:xfrm>
          <a:prstGeom prst="rect">
            <a:avLst/>
          </a:prstGeom>
        </p:spPr>
      </p:pic>
    </p:spTree>
    <p:extLst>
      <p:ext uri="{BB962C8B-B14F-4D97-AF65-F5344CB8AC3E}">
        <p14:creationId xmlns:p14="http://schemas.microsoft.com/office/powerpoint/2010/main" val="14116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2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95AAC8CC-A5C0-C53D-CBD6-D1E888DEAC51}"/>
              </a:ext>
            </a:extLst>
          </p:cNvPr>
          <p:cNvPicPr>
            <a:picLocks noChangeAspect="1"/>
          </p:cNvPicPr>
          <p:nvPr/>
        </p:nvPicPr>
        <p:blipFill>
          <a:blip r:embed="rId5"/>
          <a:stretch>
            <a:fillRect/>
          </a:stretch>
        </p:blipFill>
        <p:spPr>
          <a:xfrm>
            <a:off x="905874" y="0"/>
            <a:ext cx="1128612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6" name="Group 25">
            <a:extLst>
              <a:ext uri="{FF2B5EF4-FFF2-40B4-BE49-F238E27FC236}">
                <a16:creationId xmlns:a16="http://schemas.microsoft.com/office/drawing/2014/main" id="{534F764F-DBB7-29D7-80F9-3D4CB5387F25}"/>
              </a:ext>
            </a:extLst>
          </p:cNvPr>
          <p:cNvGrpSpPr/>
          <p:nvPr/>
        </p:nvGrpSpPr>
        <p:grpSpPr>
          <a:xfrm>
            <a:off x="2191334" y="2172785"/>
            <a:ext cx="2607276" cy="718696"/>
            <a:chOff x="1779373" y="2432277"/>
            <a:chExt cx="2607276" cy="718696"/>
          </a:xfrm>
        </p:grpSpPr>
        <p:sp>
          <p:nvSpPr>
            <p:cNvPr id="27" name="Rectangle: Rounded Corners 26">
              <a:extLst>
                <a:ext uri="{FF2B5EF4-FFF2-40B4-BE49-F238E27FC236}">
                  <a16:creationId xmlns:a16="http://schemas.microsoft.com/office/drawing/2014/main" id="{469745D9-3F95-A98C-D850-587A9AED2BF9}"/>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57F24A4-B0C3-D582-6BF0-3F4D5AD841A8}"/>
                </a:ext>
              </a:extLst>
            </p:cNvPr>
            <p:cNvSpPr txBox="1"/>
            <p:nvPr/>
          </p:nvSpPr>
          <p:spPr>
            <a:xfrm>
              <a:off x="1865870" y="2432277"/>
              <a:ext cx="2520779" cy="646331"/>
            </a:xfrm>
            <a:prstGeom prst="rect">
              <a:avLst/>
            </a:prstGeom>
            <a:noFill/>
          </p:spPr>
          <p:txBody>
            <a:bodyPr wrap="square">
              <a:spAutoFit/>
            </a:bodyPr>
            <a:lstStyle/>
            <a:p>
              <a:r>
                <a:rPr lang="en-US" sz="3600" b="1" i="0" dirty="0" err="1">
                  <a:effectLst/>
                  <a:latin typeface="Cambria" panose="02040503050406030204" pitchFamily="18" charset="0"/>
                </a:rPr>
                <a:t>máy</a:t>
              </a:r>
              <a:r>
                <a:rPr lang="en-US" sz="3600" b="1" i="0" dirty="0">
                  <a:effectLst/>
                  <a:latin typeface="Cambria" panose="02040503050406030204" pitchFamily="18" charset="0"/>
                </a:rPr>
                <a:t> </a:t>
              </a:r>
              <a:r>
                <a:rPr lang="en-US" sz="3600" b="1" i="0" dirty="0" err="1">
                  <a:effectLst/>
                  <a:latin typeface="Cambria" panose="02040503050406030204" pitchFamily="18" charset="0"/>
                </a:rPr>
                <a:t>nước</a:t>
              </a:r>
              <a:endParaRPr lang="en-US" sz="3600" b="1" dirty="0"/>
            </a:p>
          </p:txBody>
        </p:sp>
      </p:grpSp>
      <p:grpSp>
        <p:nvGrpSpPr>
          <p:cNvPr id="29" name="Group 28">
            <a:extLst>
              <a:ext uri="{FF2B5EF4-FFF2-40B4-BE49-F238E27FC236}">
                <a16:creationId xmlns:a16="http://schemas.microsoft.com/office/drawing/2014/main" id="{E3C3C0D5-4EB1-3158-27A0-17182C94FAEC}"/>
              </a:ext>
            </a:extLst>
          </p:cNvPr>
          <p:cNvGrpSpPr/>
          <p:nvPr/>
        </p:nvGrpSpPr>
        <p:grpSpPr>
          <a:xfrm>
            <a:off x="6351269" y="2172785"/>
            <a:ext cx="3640455" cy="718696"/>
            <a:chOff x="2092340" y="2432277"/>
            <a:chExt cx="2257238" cy="718696"/>
          </a:xfrm>
        </p:grpSpPr>
        <p:sp>
          <p:nvSpPr>
            <p:cNvPr id="30" name="Rectangle: Rounded Corners 29">
              <a:extLst>
                <a:ext uri="{FF2B5EF4-FFF2-40B4-BE49-F238E27FC236}">
                  <a16:creationId xmlns:a16="http://schemas.microsoft.com/office/drawing/2014/main" id="{310F766E-3B48-2A19-ACBB-FE10D7B37DC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B012BEC-AF26-4801-9ED6-42E829EDE04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làm</a:t>
              </a:r>
              <a:r>
                <a:rPr lang="en-US" sz="3600" b="1" dirty="0">
                  <a:latin typeface="Cambria" panose="02040503050406030204" pitchFamily="18" charset="0"/>
                </a:rPr>
                <a:t> </a:t>
              </a:r>
              <a:r>
                <a:rPr lang="en-US" sz="3600" b="1" dirty="0" err="1">
                  <a:latin typeface="Cambria" panose="02040503050406030204" pitchFamily="18" charset="0"/>
                </a:rPr>
                <a:t>như</a:t>
              </a:r>
              <a:r>
                <a:rPr lang="en-US" sz="3600" b="1" dirty="0">
                  <a:latin typeface="Cambria" panose="02040503050406030204" pitchFamily="18" charset="0"/>
                </a:rPr>
                <a:t> </a:t>
              </a: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nào</a:t>
              </a:r>
              <a:endParaRPr lang="en-US" sz="3600" b="1" dirty="0"/>
            </a:p>
          </p:txBody>
        </p:sp>
      </p:grpSp>
      <p:grpSp>
        <p:nvGrpSpPr>
          <p:cNvPr id="32" name="Group 31">
            <a:extLst>
              <a:ext uri="{FF2B5EF4-FFF2-40B4-BE49-F238E27FC236}">
                <a16:creationId xmlns:a16="http://schemas.microsoft.com/office/drawing/2014/main" id="{5E7AD716-D3D9-72C4-ABB4-809964E209E6}"/>
              </a:ext>
            </a:extLst>
          </p:cNvPr>
          <p:cNvGrpSpPr/>
          <p:nvPr/>
        </p:nvGrpSpPr>
        <p:grpSpPr>
          <a:xfrm>
            <a:off x="2155327" y="3349202"/>
            <a:ext cx="2454773" cy="718696"/>
            <a:chOff x="1395318" y="2405507"/>
            <a:chExt cx="3288889" cy="718696"/>
          </a:xfrm>
        </p:grpSpPr>
        <p:sp>
          <p:nvSpPr>
            <p:cNvPr id="33" name="Rectangle: Rounded Corners 32">
              <a:extLst>
                <a:ext uri="{FF2B5EF4-FFF2-40B4-BE49-F238E27FC236}">
                  <a16:creationId xmlns:a16="http://schemas.microsoft.com/office/drawing/2014/main" id="{D8AD2863-6874-0AFD-A40A-30C3D2F6CA53}"/>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C862F58-8316-AE99-DBC1-6AAEFFF5A3D3}"/>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lấy</a:t>
              </a:r>
              <a:r>
                <a:rPr lang="en-US" sz="3600" b="1" i="0" dirty="0">
                  <a:effectLst/>
                  <a:latin typeface="Cambria" panose="02040503050406030204" pitchFamily="18" charset="0"/>
                </a:rPr>
                <a:t> </a:t>
              </a:r>
              <a:r>
                <a:rPr lang="en-US" sz="3600" b="1" i="0" dirty="0" err="1">
                  <a:effectLst/>
                  <a:latin typeface="Cambria" panose="02040503050406030204" pitchFamily="18" charset="0"/>
                </a:rPr>
                <a:t>đâu</a:t>
              </a:r>
              <a:r>
                <a:rPr lang="en-US" sz="3600" b="1" i="0" dirty="0">
                  <a:effectLst/>
                  <a:latin typeface="Cambria" panose="02040503050406030204" pitchFamily="18" charset="0"/>
                </a:rPr>
                <a:t> </a:t>
              </a:r>
              <a:r>
                <a:rPr lang="en-US" sz="3600" b="1" i="0" dirty="0" err="1">
                  <a:effectLst/>
                  <a:latin typeface="Cambria" panose="02040503050406030204" pitchFamily="18" charset="0"/>
                </a:rPr>
                <a:t>ra</a:t>
              </a:r>
              <a:endParaRPr lang="en-US" sz="3600" b="1" dirty="0"/>
            </a:p>
          </p:txBody>
        </p:sp>
      </p:grpSp>
      <p:grpSp>
        <p:nvGrpSpPr>
          <p:cNvPr id="35" name="Group 34">
            <a:extLst>
              <a:ext uri="{FF2B5EF4-FFF2-40B4-BE49-F238E27FC236}">
                <a16:creationId xmlns:a16="http://schemas.microsoft.com/office/drawing/2014/main" id="{833F0D25-924D-6E59-BAFE-844EE8E12C72}"/>
              </a:ext>
            </a:extLst>
          </p:cNvPr>
          <p:cNvGrpSpPr/>
          <p:nvPr/>
        </p:nvGrpSpPr>
        <p:grpSpPr>
          <a:xfrm>
            <a:off x="6217939" y="3356872"/>
            <a:ext cx="3354686" cy="718696"/>
            <a:chOff x="1395318" y="2405507"/>
            <a:chExt cx="2511543" cy="718696"/>
          </a:xfrm>
        </p:grpSpPr>
        <p:sp>
          <p:nvSpPr>
            <p:cNvPr id="36" name="Rectangle: Rounded Corners 35">
              <a:extLst>
                <a:ext uri="{FF2B5EF4-FFF2-40B4-BE49-F238E27FC236}">
                  <a16:creationId xmlns:a16="http://schemas.microsoft.com/office/drawing/2014/main" id="{E2399D6E-4654-FE5E-22DA-B7DD84FA8C20}"/>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7A02BC9-9244-000A-2E76-62E7105DD0FD}"/>
                </a:ext>
              </a:extLst>
            </p:cNvPr>
            <p:cNvSpPr txBox="1"/>
            <p:nvPr/>
          </p:nvSpPr>
          <p:spPr>
            <a:xfrm>
              <a:off x="1481815" y="2441689"/>
              <a:ext cx="2425046" cy="646331"/>
            </a:xfrm>
            <a:prstGeom prst="rect">
              <a:avLst/>
            </a:prstGeom>
            <a:noFill/>
          </p:spPr>
          <p:txBody>
            <a:bodyPr wrap="square">
              <a:spAutoFit/>
            </a:bodyPr>
            <a:lstStyle/>
            <a:p>
              <a:r>
                <a:rPr lang="en-US" sz="3600" b="1" dirty="0" err="1">
                  <a:latin typeface="Cambria" panose="02040503050406030204" pitchFamily="18" charset="0"/>
                </a:rPr>
                <a:t>lòng</a:t>
              </a:r>
              <a:r>
                <a:rPr lang="en-US" sz="3600" b="1" dirty="0">
                  <a:latin typeface="Cambria" panose="02040503050406030204" pitchFamily="18" charset="0"/>
                </a:rPr>
                <a:t> </a:t>
              </a:r>
              <a:r>
                <a:rPr lang="en-US" sz="3600" b="1" dirty="0" err="1">
                  <a:latin typeface="Cambria" panose="02040503050406030204" pitchFamily="18" charset="0"/>
                </a:rPr>
                <a:t>hăng</a:t>
              </a:r>
              <a:r>
                <a:rPr lang="en-US" sz="3600" b="1" dirty="0">
                  <a:latin typeface="Cambria" panose="02040503050406030204" pitchFamily="18" charset="0"/>
                </a:rPr>
                <a:t> </a:t>
              </a:r>
              <a:r>
                <a:rPr lang="en-US" sz="3600" b="1" dirty="0" err="1">
                  <a:latin typeface="Cambria" panose="02040503050406030204" pitchFamily="18" charset="0"/>
                </a:rPr>
                <a:t>hái</a:t>
              </a:r>
              <a:endParaRPr lang="en-US" sz="3600" b="1" dirty="0"/>
            </a:p>
          </p:txBody>
        </p:sp>
      </p:grpSp>
      <p:grpSp>
        <p:nvGrpSpPr>
          <p:cNvPr id="38" name="Group 37">
            <a:extLst>
              <a:ext uri="{FF2B5EF4-FFF2-40B4-BE49-F238E27FC236}">
                <a16:creationId xmlns:a16="http://schemas.microsoft.com/office/drawing/2014/main" id="{FC6C3535-ECBC-ABF9-3D16-4B1FED2579A0}"/>
              </a:ext>
            </a:extLst>
          </p:cNvPr>
          <p:cNvGrpSpPr/>
          <p:nvPr/>
        </p:nvGrpSpPr>
        <p:grpSpPr>
          <a:xfrm>
            <a:off x="2105025" y="4630506"/>
            <a:ext cx="2475316" cy="718696"/>
            <a:chOff x="2092340" y="2432277"/>
            <a:chExt cx="2257238" cy="718696"/>
          </a:xfrm>
        </p:grpSpPr>
        <p:sp>
          <p:nvSpPr>
            <p:cNvPr id="39" name="Rectangle: Rounded Corners 38">
              <a:extLst>
                <a:ext uri="{FF2B5EF4-FFF2-40B4-BE49-F238E27FC236}">
                  <a16:creationId xmlns:a16="http://schemas.microsoft.com/office/drawing/2014/main" id="{335FAD4A-EC45-52A8-A9D0-A49D8D2D34FC}"/>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A65B4D3-9DAA-A0CA-4E04-B72814A004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phiêu</a:t>
              </a:r>
              <a:r>
                <a:rPr lang="en-US" sz="3600" b="1" dirty="0">
                  <a:latin typeface="Cambria" panose="02040503050406030204" pitchFamily="18" charset="0"/>
                </a:rPr>
                <a:t> </a:t>
              </a:r>
              <a:r>
                <a:rPr lang="en-US" sz="3600" b="1" dirty="0" err="1">
                  <a:latin typeface="Cambria" panose="02040503050406030204" pitchFamily="18" charset="0"/>
                </a:rPr>
                <a:t>lưu</a:t>
              </a:r>
              <a:endParaRPr lang="en-US" sz="3600" b="1" dirty="0"/>
            </a:p>
          </p:txBody>
        </p:sp>
      </p:grpSp>
      <p:grpSp>
        <p:nvGrpSpPr>
          <p:cNvPr id="41" name="Group 40">
            <a:extLst>
              <a:ext uri="{FF2B5EF4-FFF2-40B4-BE49-F238E27FC236}">
                <a16:creationId xmlns:a16="http://schemas.microsoft.com/office/drawing/2014/main" id="{2B7A72BA-C4E8-5598-D3EA-A77DA6457623}"/>
              </a:ext>
            </a:extLst>
          </p:cNvPr>
          <p:cNvGrpSpPr/>
          <p:nvPr/>
        </p:nvGrpSpPr>
        <p:grpSpPr>
          <a:xfrm>
            <a:off x="6345091" y="4619037"/>
            <a:ext cx="2257238" cy="718696"/>
            <a:chOff x="2092340" y="2432277"/>
            <a:chExt cx="2257238" cy="718696"/>
          </a:xfrm>
        </p:grpSpPr>
        <p:sp>
          <p:nvSpPr>
            <p:cNvPr id="42" name="Rectangle: Rounded Corners 41">
              <a:extLst>
                <a:ext uri="{FF2B5EF4-FFF2-40B4-BE49-F238E27FC236}">
                  <a16:creationId xmlns:a16="http://schemas.microsoft.com/office/drawing/2014/main" id="{6276CABC-D2F7-8071-F7D4-33A27761193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173906-9C99-F4AA-3417-C7D9A3ACBE41}"/>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hứa</a:t>
              </a:r>
              <a:endParaRPr lang="en-US" sz="3600" b="1" dirty="0"/>
            </a:p>
          </p:txBody>
        </p:sp>
      </p:grpSp>
      <p:pic>
        <p:nvPicPr>
          <p:cNvPr id="44" name="图片 24">
            <a:extLst>
              <a:ext uri="{FF2B5EF4-FFF2-40B4-BE49-F238E27FC236}">
                <a16:creationId xmlns:a16="http://schemas.microsoft.com/office/drawing/2014/main" id="{6D2E341E-020F-4F55-04DE-30350B847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45" name="Picture 44">
            <a:extLst>
              <a:ext uri="{FF2B5EF4-FFF2-40B4-BE49-F238E27FC236}">
                <a16:creationId xmlns:a16="http://schemas.microsoft.com/office/drawing/2014/main" id="{97BD6FF1-96C4-3C8F-2B61-4380D59A46C2}"/>
              </a:ext>
            </a:extLst>
          </p:cNvPr>
          <p:cNvPicPr>
            <a:picLocks noChangeAspect="1"/>
          </p:cNvPicPr>
          <p:nvPr/>
        </p:nvPicPr>
        <p:blipFill>
          <a:blip r:embed="rId5"/>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6755462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ambria" panose="02040503050406030204" pitchFamily="18" charset="0"/>
                <a:ea typeface="Cambria" panose="02040503050406030204" pitchFamily="18" charset="0"/>
              </a:rPr>
              <a:t>Giải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nghĩa</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từ</a:t>
            </a:r>
            <a:endParaRPr lang="en-GB" sz="36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1323439"/>
          </a:xfrm>
          <a:prstGeom prst="rect">
            <a:avLst/>
          </a:prstGeom>
          <a:noFill/>
        </p:spPr>
        <p:txBody>
          <a:bodyPr wrap="square" rtlCol="0">
            <a:spAutoFit/>
          </a:bodyPr>
          <a:lstStyle/>
          <a:p>
            <a:pPr algn="just"/>
            <a:r>
              <a:rPr lang="en-GB" sz="4000" b="1" i="1" dirty="0" err="1">
                <a:solidFill>
                  <a:srgbClr val="002060"/>
                </a:solidFill>
                <a:latin typeface="Cambria" panose="02040503050406030204" pitchFamily="18" charset="0"/>
                <a:ea typeface="Cambria" panose="02040503050406030204" pitchFamily="18" charset="0"/>
              </a:rPr>
              <a:t>Mạo</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hiểm</a:t>
            </a:r>
            <a:r>
              <a:rPr lang="en-GB" sz="4000" b="1"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Liều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lĩnh</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một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việc</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dù</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biết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nguy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hiểm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có</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thể</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gây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ra</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hậu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quả</a:t>
            </a:r>
            <a:r>
              <a:rPr lang="en-GB" sz="4000" i="1" dirty="0">
                <a:solidFill>
                  <a:srgbClr val="002060"/>
                </a:solidFill>
                <a:latin typeface="Cambria" panose="02040503050406030204" pitchFamily="18" charset="0"/>
                <a:ea typeface="Cambria" panose="02040503050406030204" pitchFamily="18" charset="0"/>
              </a:rPr>
              <a:t> tai </a:t>
            </a:r>
            <a:r>
              <a:rPr lang="en-GB" sz="4000" i="1" dirty="0" err="1">
                <a:solidFill>
                  <a:srgbClr val="002060"/>
                </a:solidFill>
                <a:latin typeface="Cambria" panose="02040503050406030204" pitchFamily="18" charset="0"/>
                <a:ea typeface="Cambria" panose="02040503050406030204" pitchFamily="18" charset="0"/>
              </a:rPr>
              <a:t>hại</a:t>
            </a:r>
            <a:r>
              <a:rPr lang="en-GB"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pic>
        <p:nvPicPr>
          <p:cNvPr id="3074" name="Picture 2" descr="Du lịch mạo hiểm: 11 hoạt động hấp dẫn bậc nhất tại Việt Nam">
            <a:extLst>
              <a:ext uri="{FF2B5EF4-FFF2-40B4-BE49-F238E27FC236}">
                <a16:creationId xmlns:a16="http://schemas.microsoft.com/office/drawing/2014/main" id="{7A699AA8-D2D6-A50F-9189-D980878C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2320521"/>
            <a:ext cx="5886450" cy="39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43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endPar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4000" b="1" i="1" dirty="0" err="1">
                <a:solidFill>
                  <a:srgbClr val="002060"/>
                </a:solidFill>
                <a:latin typeface="Cambria" panose="02040503050406030204" pitchFamily="18" charset="0"/>
                <a:ea typeface="Cambria" panose="02040503050406030204" pitchFamily="18" charset="0"/>
              </a:rPr>
              <a:t>Đô</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hộ</a:t>
            </a:r>
            <a:r>
              <a:rPr kumimoji="0" lang="en-GB"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Thống</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cai</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phụ</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Việt Nam thời Pháp đô hộ (bài 2) | Nghiên Cứu Lịch Sử">
            <a:extLst>
              <a:ext uri="{FF2B5EF4-FFF2-40B4-BE49-F238E27FC236}">
                <a16:creationId xmlns:a16="http://schemas.microsoft.com/office/drawing/2014/main" id="{242DB325-F911-3CD2-3AE4-BED4575B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762676"/>
            <a:ext cx="5749925" cy="4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6492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26847" y="3448050"/>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262227"/>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vi-VN" sz="3200" kern="0" dirty="0">
                <a:solidFill>
                  <a:srgbClr val="000000"/>
                </a:solidFill>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346721" y="188357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FB989D9C-5689-E1D9-63CA-5743E3C77AE2}"/>
              </a:ext>
            </a:extLst>
          </p:cNvPr>
          <p:cNvPicPr>
            <a:picLocks noChangeAspect="1"/>
          </p:cNvPicPr>
          <p:nvPr/>
        </p:nvPicPr>
        <p:blipFill>
          <a:blip r:embed="rId3"/>
          <a:stretch>
            <a:fillRect/>
          </a:stretch>
        </p:blipFill>
        <p:spPr>
          <a:xfrm>
            <a:off x="2495550" y="426571"/>
            <a:ext cx="9450158" cy="1700598"/>
          </a:xfrm>
          <a:prstGeom prst="rect">
            <a:avLst/>
          </a:prstGeom>
        </p:spPr>
      </p:pic>
    </p:spTree>
    <p:extLst>
      <p:ext uri="{BB962C8B-B14F-4D97-AF65-F5344CB8AC3E}">
        <p14:creationId xmlns:p14="http://schemas.microsoft.com/office/powerpoint/2010/main" val="322011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74472" y="1714500"/>
            <a:ext cx="11511357" cy="4951907"/>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275235 h 2248105"/>
                <a:gd name="connsiteX1" fmla="*/ 275235 w 8472360"/>
                <a:gd name="connsiteY1" fmla="*/ 0 h 2248105"/>
                <a:gd name="connsiteX2" fmla="*/ 8197125 w 8472360"/>
                <a:gd name="connsiteY2" fmla="*/ 0 h 2248105"/>
                <a:gd name="connsiteX3" fmla="*/ 8472360 w 8472360"/>
                <a:gd name="connsiteY3" fmla="*/ 275235 h 2248105"/>
                <a:gd name="connsiteX4" fmla="*/ 8472360 w 8472360"/>
                <a:gd name="connsiteY4" fmla="*/ 1972870 h 2248105"/>
                <a:gd name="connsiteX5" fmla="*/ 8197125 w 8472360"/>
                <a:gd name="connsiteY5" fmla="*/ 2248105 h 2248105"/>
                <a:gd name="connsiteX6" fmla="*/ 275235 w 8472360"/>
                <a:gd name="connsiteY6" fmla="*/ 2248105 h 2248105"/>
                <a:gd name="connsiteX7" fmla="*/ 0 w 8472360"/>
                <a:gd name="connsiteY7" fmla="*/ 1972870 h 2248105"/>
                <a:gd name="connsiteX8" fmla="*/ 0 w 8472360"/>
                <a:gd name="connsiteY8" fmla="*/ 275235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75235"/>
                  </a:moveTo>
                  <a:cubicBezTo>
                    <a:pt x="1025" y="124906"/>
                    <a:pt x="131581" y="12123"/>
                    <a:pt x="275235" y="0"/>
                  </a:cubicBezTo>
                  <a:cubicBezTo>
                    <a:pt x="1652156" y="1774"/>
                    <a:pt x="4590943" y="15166"/>
                    <a:pt x="8197125" y="0"/>
                  </a:cubicBezTo>
                  <a:cubicBezTo>
                    <a:pt x="8367661" y="20437"/>
                    <a:pt x="8492758" y="106032"/>
                    <a:pt x="8472360" y="275235"/>
                  </a:cubicBezTo>
                  <a:cubicBezTo>
                    <a:pt x="8508154" y="645451"/>
                    <a:pt x="8566218" y="1539976"/>
                    <a:pt x="8472360" y="1972870"/>
                  </a:cubicBezTo>
                  <a:cubicBezTo>
                    <a:pt x="8474662" y="2123199"/>
                    <a:pt x="8351605" y="2248856"/>
                    <a:pt x="8197125" y="2248105"/>
                  </a:cubicBezTo>
                  <a:cubicBezTo>
                    <a:pt x="5854916" y="2197790"/>
                    <a:pt x="4031047" y="2251513"/>
                    <a:pt x="275235" y="2248105"/>
                  </a:cubicBezTo>
                  <a:cubicBezTo>
                    <a:pt x="149614" y="2248964"/>
                    <a:pt x="-14285" y="2127193"/>
                    <a:pt x="0" y="1972870"/>
                  </a:cubicBezTo>
                  <a:cubicBezTo>
                    <a:pt x="-44214" y="1603998"/>
                    <a:pt x="-91628" y="554601"/>
                    <a:pt x="0" y="275235"/>
                  </a:cubicBezTo>
                  <a:close/>
                </a:path>
                <a:path w="8472360" h="2248105" stroke="0" extrusionOk="0">
                  <a:moveTo>
                    <a:pt x="0" y="275235"/>
                  </a:moveTo>
                  <a:cubicBezTo>
                    <a:pt x="-18059" y="140380"/>
                    <a:pt x="136954" y="2107"/>
                    <a:pt x="275235" y="0"/>
                  </a:cubicBezTo>
                  <a:cubicBezTo>
                    <a:pt x="3207285" y="22690"/>
                    <a:pt x="4494893" y="155460"/>
                    <a:pt x="8197125" y="0"/>
                  </a:cubicBezTo>
                  <a:cubicBezTo>
                    <a:pt x="8342368" y="23091"/>
                    <a:pt x="8491557" y="120177"/>
                    <a:pt x="8472360" y="275235"/>
                  </a:cubicBezTo>
                  <a:cubicBezTo>
                    <a:pt x="8451105" y="470821"/>
                    <a:pt x="8391067" y="1197910"/>
                    <a:pt x="8472360" y="1972870"/>
                  </a:cubicBezTo>
                  <a:cubicBezTo>
                    <a:pt x="8476839" y="2107388"/>
                    <a:pt x="8356432" y="2249580"/>
                    <a:pt x="8197125" y="2248105"/>
                  </a:cubicBezTo>
                  <a:cubicBezTo>
                    <a:pt x="4524384" y="2115671"/>
                    <a:pt x="4235168" y="2174255"/>
                    <a:pt x="275235" y="2248105"/>
                  </a:cubicBezTo>
                  <a:cubicBezTo>
                    <a:pt x="118282" y="2252442"/>
                    <a:pt x="-1776" y="2140935"/>
                    <a:pt x="0" y="1972870"/>
                  </a:cubicBezTo>
                  <a:cubicBezTo>
                    <a:pt x="104878" y="1342753"/>
                    <a:pt x="-14328" y="517511"/>
                    <a:pt x="0" y="275235"/>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22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76006" y="2387283"/>
              <a:ext cx="8281539" cy="213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Anh Lê, anh có yêu nước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Tất nhiên là có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hỏi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có thể giữ bí mật không?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nói tiếp: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Lê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Nhưng bạn ơi! Chúng ta lấy đâu ra tiền mà đi?</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127646" y="53102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extLst>
      <p:ext uri="{BB962C8B-B14F-4D97-AF65-F5344CB8AC3E}">
        <p14:creationId xmlns:p14="http://schemas.microsoft.com/office/powerpoint/2010/main" val="182407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Bị lôi cuốn vì lòng hăng hái của anh Ba, người bạn đồng ý. Nhưng sau khi suy nghĩ kĩ, thấy cuộc đi có vẻ phiêu lưu, anh Lê không đủ can đảm để giữ lời hứa.</a:t>
              </a: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extLst>
      <p:ext uri="{BB962C8B-B14F-4D97-AF65-F5344CB8AC3E}">
        <p14:creationId xmlns:p14="http://schemas.microsoft.com/office/powerpoint/2010/main" val="269704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cxnSp>
        <p:nvCxnSpPr>
          <p:cNvPr id="15" name="Straight Connector 14">
            <a:extLst>
              <a:ext uri="{FF2B5EF4-FFF2-40B4-BE49-F238E27FC236}">
                <a16:creationId xmlns:a16="http://schemas.microsoft.com/office/drawing/2014/main" id="{D647E6FA-6BEA-0CE7-FE21-4B5B70DA35AF}"/>
              </a:ext>
            </a:extLst>
          </p:cNvPr>
          <p:cNvCxnSpPr>
            <a:cxnSpLocks/>
          </p:cNvCxnSpPr>
          <p:nvPr/>
        </p:nvCxnSpPr>
        <p:spPr>
          <a:xfrm flipH="1">
            <a:off x="2645918" y="27717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4DEC24-4AD0-8586-6258-B06EB24C5C5D}"/>
              </a:ext>
            </a:extLst>
          </p:cNvPr>
          <p:cNvCxnSpPr>
            <a:cxnSpLocks/>
          </p:cNvCxnSpPr>
          <p:nvPr/>
        </p:nvCxnSpPr>
        <p:spPr>
          <a:xfrm flipH="1">
            <a:off x="6617843" y="2800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F25A51-9A88-A5B7-C2B3-B5FDD1F09A30}"/>
              </a:ext>
            </a:extLst>
          </p:cNvPr>
          <p:cNvCxnSpPr>
            <a:cxnSpLocks/>
          </p:cNvCxnSpPr>
          <p:nvPr/>
        </p:nvCxnSpPr>
        <p:spPr>
          <a:xfrm flipH="1">
            <a:off x="1702943" y="3943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9E90A-B658-FE55-8C43-CAEEC6F1780C}"/>
              </a:ext>
            </a:extLst>
          </p:cNvPr>
          <p:cNvCxnSpPr>
            <a:cxnSpLocks/>
          </p:cNvCxnSpPr>
          <p:nvPr/>
        </p:nvCxnSpPr>
        <p:spPr>
          <a:xfrm flipH="1">
            <a:off x="101992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77BFD2-F6FB-14BC-3B0B-E8E33BA2062B}"/>
              </a:ext>
            </a:extLst>
          </p:cNvPr>
          <p:cNvCxnSpPr>
            <a:cxnSpLocks/>
          </p:cNvCxnSpPr>
          <p:nvPr/>
        </p:nvCxnSpPr>
        <p:spPr>
          <a:xfrm flipH="1">
            <a:off x="103135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72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875A02B8-6609-01AB-5FD9-76AC9BFDE5C5}"/>
              </a:ext>
            </a:extLst>
          </p:cNvPr>
          <p:cNvGrpSpPr/>
          <p:nvPr/>
        </p:nvGrpSpPr>
        <p:grpSpPr>
          <a:xfrm>
            <a:off x="1689652" y="1933592"/>
            <a:ext cx="8267505" cy="3640944"/>
            <a:chOff x="2975205" y="1255651"/>
            <a:chExt cx="5432196" cy="3036949"/>
          </a:xfrm>
        </p:grpSpPr>
        <p:sp>
          <p:nvSpPr>
            <p:cNvPr id="21" name="Rectangle: Rounded Corners 20">
              <a:extLst>
                <a:ext uri="{FF2B5EF4-FFF2-40B4-BE49-F238E27FC236}">
                  <a16:creationId xmlns:a16="http://schemas.microsoft.com/office/drawing/2014/main" id="{27FA28AA-8BF3-EE40-8EC1-6FD1C3C79414}"/>
                </a:ext>
              </a:extLst>
            </p:cNvPr>
            <p:cNvSpPr/>
            <p:nvPr/>
          </p:nvSpPr>
          <p:spPr>
            <a:xfrm>
              <a:off x="2975205" y="1724298"/>
              <a:ext cx="5432196" cy="2568302"/>
            </a:xfrm>
            <a:custGeom>
              <a:avLst/>
              <a:gdLst>
                <a:gd name="connsiteX0" fmla="*/ 0 w 8267505"/>
                <a:gd name="connsiteY0" fmla="*/ 621114 h 3079091"/>
                <a:gd name="connsiteX1" fmla="*/ 621114 w 8267505"/>
                <a:gd name="connsiteY1" fmla="*/ 0 h 3079091"/>
                <a:gd name="connsiteX2" fmla="*/ 1330028 w 8267505"/>
                <a:gd name="connsiteY2" fmla="*/ 0 h 3079091"/>
                <a:gd name="connsiteX3" fmla="*/ 1757932 w 8267505"/>
                <a:gd name="connsiteY3" fmla="*/ 0 h 3079091"/>
                <a:gd name="connsiteX4" fmla="*/ 2396593 w 8267505"/>
                <a:gd name="connsiteY4" fmla="*/ 0 h 3079091"/>
                <a:gd name="connsiteX5" fmla="*/ 3035255 w 8267505"/>
                <a:gd name="connsiteY5" fmla="*/ 0 h 3079091"/>
                <a:gd name="connsiteX6" fmla="*/ 3673916 w 8267505"/>
                <a:gd name="connsiteY6" fmla="*/ 0 h 3079091"/>
                <a:gd name="connsiteX7" fmla="*/ 4453083 w 8267505"/>
                <a:gd name="connsiteY7" fmla="*/ 0 h 3079091"/>
                <a:gd name="connsiteX8" fmla="*/ 5091745 w 8267505"/>
                <a:gd name="connsiteY8" fmla="*/ 0 h 3079091"/>
                <a:gd name="connsiteX9" fmla="*/ 5730406 w 8267505"/>
                <a:gd name="connsiteY9" fmla="*/ 0 h 3079091"/>
                <a:gd name="connsiteX10" fmla="*/ 6439321 w 8267505"/>
                <a:gd name="connsiteY10" fmla="*/ 0 h 3079091"/>
                <a:gd name="connsiteX11" fmla="*/ 7077982 w 8267505"/>
                <a:gd name="connsiteY11" fmla="*/ 0 h 3079091"/>
                <a:gd name="connsiteX12" fmla="*/ 7646391 w 8267505"/>
                <a:gd name="connsiteY12" fmla="*/ 0 h 3079091"/>
                <a:gd name="connsiteX13" fmla="*/ 8267505 w 8267505"/>
                <a:gd name="connsiteY13" fmla="*/ 621114 h 3079091"/>
                <a:gd name="connsiteX14" fmla="*/ 8267505 w 8267505"/>
                <a:gd name="connsiteY14" fmla="*/ 1196664 h 3079091"/>
                <a:gd name="connsiteX15" fmla="*/ 8267505 w 8267505"/>
                <a:gd name="connsiteY15" fmla="*/ 1772215 h 3079091"/>
                <a:gd name="connsiteX16" fmla="*/ 8267505 w 8267505"/>
                <a:gd name="connsiteY16" fmla="*/ 2457977 h 3079091"/>
                <a:gd name="connsiteX17" fmla="*/ 7646391 w 8267505"/>
                <a:gd name="connsiteY17" fmla="*/ 3079091 h 3079091"/>
                <a:gd name="connsiteX18" fmla="*/ 6937477 w 8267505"/>
                <a:gd name="connsiteY18" fmla="*/ 3079091 h 3079091"/>
                <a:gd name="connsiteX19" fmla="*/ 6228562 w 8267505"/>
                <a:gd name="connsiteY19" fmla="*/ 3079091 h 3079091"/>
                <a:gd name="connsiteX20" fmla="*/ 5589901 w 8267505"/>
                <a:gd name="connsiteY20" fmla="*/ 3079091 h 3079091"/>
                <a:gd name="connsiteX21" fmla="*/ 5021492 w 8267505"/>
                <a:gd name="connsiteY21" fmla="*/ 3079091 h 3079091"/>
                <a:gd name="connsiteX22" fmla="*/ 4593589 w 8267505"/>
                <a:gd name="connsiteY22" fmla="*/ 3079091 h 3079091"/>
                <a:gd name="connsiteX23" fmla="*/ 4025180 w 8267505"/>
                <a:gd name="connsiteY23" fmla="*/ 3079091 h 3079091"/>
                <a:gd name="connsiteX24" fmla="*/ 3456771 w 8267505"/>
                <a:gd name="connsiteY24" fmla="*/ 3079091 h 3079091"/>
                <a:gd name="connsiteX25" fmla="*/ 3028868 w 8267505"/>
                <a:gd name="connsiteY25" fmla="*/ 3079091 h 3079091"/>
                <a:gd name="connsiteX26" fmla="*/ 2530712 w 8267505"/>
                <a:gd name="connsiteY26" fmla="*/ 3079091 h 3079091"/>
                <a:gd name="connsiteX27" fmla="*/ 2102809 w 8267505"/>
                <a:gd name="connsiteY27" fmla="*/ 3079091 h 3079091"/>
                <a:gd name="connsiteX28" fmla="*/ 1323642 w 8267505"/>
                <a:gd name="connsiteY28" fmla="*/ 3079091 h 3079091"/>
                <a:gd name="connsiteX29" fmla="*/ 621114 w 8267505"/>
                <a:gd name="connsiteY29" fmla="*/ 3079091 h 3079091"/>
                <a:gd name="connsiteX30" fmla="*/ 0 w 8267505"/>
                <a:gd name="connsiteY30" fmla="*/ 2457977 h 3079091"/>
                <a:gd name="connsiteX31" fmla="*/ 0 w 8267505"/>
                <a:gd name="connsiteY31" fmla="*/ 1827321 h 3079091"/>
                <a:gd name="connsiteX32" fmla="*/ 0 w 8267505"/>
                <a:gd name="connsiteY32" fmla="*/ 1196664 h 3079091"/>
                <a:gd name="connsiteX33" fmla="*/ 0 w 8267505"/>
                <a:gd name="connsiteY33" fmla="*/ 621114 h 307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67505" h="3079091" fill="none" extrusionOk="0">
                  <a:moveTo>
                    <a:pt x="0" y="621114"/>
                  </a:moveTo>
                  <a:cubicBezTo>
                    <a:pt x="-54516" y="249609"/>
                    <a:pt x="285778" y="59154"/>
                    <a:pt x="621114" y="0"/>
                  </a:cubicBezTo>
                  <a:cubicBezTo>
                    <a:pt x="911825" y="-2121"/>
                    <a:pt x="1070266" y="17154"/>
                    <a:pt x="1330028" y="0"/>
                  </a:cubicBezTo>
                  <a:cubicBezTo>
                    <a:pt x="1589790" y="-17154"/>
                    <a:pt x="1655733" y="15013"/>
                    <a:pt x="1757932" y="0"/>
                  </a:cubicBezTo>
                  <a:cubicBezTo>
                    <a:pt x="1860131" y="-15013"/>
                    <a:pt x="2268396" y="164"/>
                    <a:pt x="2396593" y="0"/>
                  </a:cubicBezTo>
                  <a:cubicBezTo>
                    <a:pt x="2524790" y="-164"/>
                    <a:pt x="2896643" y="-140"/>
                    <a:pt x="3035255" y="0"/>
                  </a:cubicBezTo>
                  <a:cubicBezTo>
                    <a:pt x="3173867" y="140"/>
                    <a:pt x="3445703" y="14550"/>
                    <a:pt x="3673916" y="0"/>
                  </a:cubicBezTo>
                  <a:cubicBezTo>
                    <a:pt x="3902129" y="-14550"/>
                    <a:pt x="4169247" y="-8811"/>
                    <a:pt x="4453083" y="0"/>
                  </a:cubicBezTo>
                  <a:cubicBezTo>
                    <a:pt x="4736919" y="8811"/>
                    <a:pt x="4923328" y="18588"/>
                    <a:pt x="5091745" y="0"/>
                  </a:cubicBezTo>
                  <a:cubicBezTo>
                    <a:pt x="5260162" y="-18588"/>
                    <a:pt x="5518500" y="-22235"/>
                    <a:pt x="5730406" y="0"/>
                  </a:cubicBezTo>
                  <a:cubicBezTo>
                    <a:pt x="5942312" y="22235"/>
                    <a:pt x="6151181" y="-30267"/>
                    <a:pt x="6439321" y="0"/>
                  </a:cubicBezTo>
                  <a:cubicBezTo>
                    <a:pt x="6727461" y="30267"/>
                    <a:pt x="6861649" y="11576"/>
                    <a:pt x="7077982" y="0"/>
                  </a:cubicBezTo>
                  <a:cubicBezTo>
                    <a:pt x="7294315" y="-11576"/>
                    <a:pt x="7483195" y="-7044"/>
                    <a:pt x="7646391" y="0"/>
                  </a:cubicBezTo>
                  <a:cubicBezTo>
                    <a:pt x="7980033" y="-2974"/>
                    <a:pt x="8235437" y="213740"/>
                    <a:pt x="8267505" y="621114"/>
                  </a:cubicBezTo>
                  <a:cubicBezTo>
                    <a:pt x="8270949" y="873768"/>
                    <a:pt x="8251073" y="1015481"/>
                    <a:pt x="8267505" y="1196664"/>
                  </a:cubicBezTo>
                  <a:cubicBezTo>
                    <a:pt x="8283938" y="1377847"/>
                    <a:pt x="8284206" y="1652436"/>
                    <a:pt x="8267505" y="1772215"/>
                  </a:cubicBezTo>
                  <a:cubicBezTo>
                    <a:pt x="8250804" y="1891994"/>
                    <a:pt x="8291184" y="2167581"/>
                    <a:pt x="8267505" y="2457977"/>
                  </a:cubicBezTo>
                  <a:cubicBezTo>
                    <a:pt x="8255640" y="2837227"/>
                    <a:pt x="7994792" y="3086434"/>
                    <a:pt x="7646391" y="3079091"/>
                  </a:cubicBezTo>
                  <a:cubicBezTo>
                    <a:pt x="7462522" y="3064427"/>
                    <a:pt x="7266772" y="3084303"/>
                    <a:pt x="6937477" y="3079091"/>
                  </a:cubicBezTo>
                  <a:cubicBezTo>
                    <a:pt x="6608182" y="3073879"/>
                    <a:pt x="6483846" y="3064497"/>
                    <a:pt x="6228562" y="3079091"/>
                  </a:cubicBezTo>
                  <a:cubicBezTo>
                    <a:pt x="5973278" y="3093685"/>
                    <a:pt x="5824487" y="3047836"/>
                    <a:pt x="5589901" y="3079091"/>
                  </a:cubicBezTo>
                  <a:cubicBezTo>
                    <a:pt x="5355315" y="3110346"/>
                    <a:pt x="5229698" y="3078027"/>
                    <a:pt x="5021492" y="3079091"/>
                  </a:cubicBezTo>
                  <a:cubicBezTo>
                    <a:pt x="4813286" y="3080155"/>
                    <a:pt x="4777737" y="3059907"/>
                    <a:pt x="4593589" y="3079091"/>
                  </a:cubicBezTo>
                  <a:cubicBezTo>
                    <a:pt x="4409441" y="3098275"/>
                    <a:pt x="4203001" y="3053660"/>
                    <a:pt x="4025180" y="3079091"/>
                  </a:cubicBezTo>
                  <a:cubicBezTo>
                    <a:pt x="3847359" y="3104522"/>
                    <a:pt x="3594169" y="3053233"/>
                    <a:pt x="3456771" y="3079091"/>
                  </a:cubicBezTo>
                  <a:cubicBezTo>
                    <a:pt x="3319373" y="3104949"/>
                    <a:pt x="3214925" y="3087201"/>
                    <a:pt x="3028868" y="3079091"/>
                  </a:cubicBezTo>
                  <a:cubicBezTo>
                    <a:pt x="2842811" y="3070981"/>
                    <a:pt x="2640849" y="3073905"/>
                    <a:pt x="2530712" y="3079091"/>
                  </a:cubicBezTo>
                  <a:cubicBezTo>
                    <a:pt x="2420575" y="3084277"/>
                    <a:pt x="2277542" y="3071085"/>
                    <a:pt x="2102809" y="3079091"/>
                  </a:cubicBezTo>
                  <a:cubicBezTo>
                    <a:pt x="1928076" y="3087097"/>
                    <a:pt x="1703907" y="3047019"/>
                    <a:pt x="1323642" y="3079091"/>
                  </a:cubicBezTo>
                  <a:cubicBezTo>
                    <a:pt x="943377" y="3111163"/>
                    <a:pt x="884894" y="3057323"/>
                    <a:pt x="621114" y="3079091"/>
                  </a:cubicBezTo>
                  <a:cubicBezTo>
                    <a:pt x="272348" y="3111309"/>
                    <a:pt x="9030" y="2805078"/>
                    <a:pt x="0" y="2457977"/>
                  </a:cubicBezTo>
                  <a:cubicBezTo>
                    <a:pt x="1724" y="2148726"/>
                    <a:pt x="17271" y="2139284"/>
                    <a:pt x="0" y="1827321"/>
                  </a:cubicBezTo>
                  <a:cubicBezTo>
                    <a:pt x="-17271" y="1515358"/>
                    <a:pt x="-8630" y="1503036"/>
                    <a:pt x="0" y="1196664"/>
                  </a:cubicBezTo>
                  <a:cubicBezTo>
                    <a:pt x="8630" y="890292"/>
                    <a:pt x="6140" y="908231"/>
                    <a:pt x="0" y="621114"/>
                  </a:cubicBezTo>
                  <a:close/>
                </a:path>
                <a:path w="8267505" h="3079091" stroke="0" extrusionOk="0">
                  <a:moveTo>
                    <a:pt x="0" y="621114"/>
                  </a:moveTo>
                  <a:cubicBezTo>
                    <a:pt x="1845" y="334494"/>
                    <a:pt x="298088" y="35748"/>
                    <a:pt x="621114" y="0"/>
                  </a:cubicBezTo>
                  <a:cubicBezTo>
                    <a:pt x="811063" y="-34722"/>
                    <a:pt x="1047019" y="-32806"/>
                    <a:pt x="1330028" y="0"/>
                  </a:cubicBezTo>
                  <a:cubicBezTo>
                    <a:pt x="1613037" y="32806"/>
                    <a:pt x="1618494" y="-14765"/>
                    <a:pt x="1828184" y="0"/>
                  </a:cubicBezTo>
                  <a:cubicBezTo>
                    <a:pt x="2037874" y="14765"/>
                    <a:pt x="2156958" y="-19167"/>
                    <a:pt x="2326340" y="0"/>
                  </a:cubicBezTo>
                  <a:cubicBezTo>
                    <a:pt x="2495722" y="19167"/>
                    <a:pt x="2718198" y="-19584"/>
                    <a:pt x="3035255" y="0"/>
                  </a:cubicBezTo>
                  <a:cubicBezTo>
                    <a:pt x="3352313" y="19584"/>
                    <a:pt x="3454932" y="1779"/>
                    <a:pt x="3603663" y="0"/>
                  </a:cubicBezTo>
                  <a:cubicBezTo>
                    <a:pt x="3752394" y="-1779"/>
                    <a:pt x="4208881" y="32513"/>
                    <a:pt x="4382831" y="0"/>
                  </a:cubicBezTo>
                  <a:cubicBezTo>
                    <a:pt x="4556781" y="-32513"/>
                    <a:pt x="4787267" y="-32265"/>
                    <a:pt x="5161998" y="0"/>
                  </a:cubicBezTo>
                  <a:cubicBezTo>
                    <a:pt x="5536729" y="32265"/>
                    <a:pt x="5594453" y="-30799"/>
                    <a:pt x="5870912" y="0"/>
                  </a:cubicBezTo>
                  <a:cubicBezTo>
                    <a:pt x="6147371" y="30799"/>
                    <a:pt x="6153417" y="-5854"/>
                    <a:pt x="6369068" y="0"/>
                  </a:cubicBezTo>
                  <a:cubicBezTo>
                    <a:pt x="6584719" y="5854"/>
                    <a:pt x="6589762" y="13684"/>
                    <a:pt x="6796971" y="0"/>
                  </a:cubicBezTo>
                  <a:cubicBezTo>
                    <a:pt x="7004180" y="-13684"/>
                    <a:pt x="7443958" y="14394"/>
                    <a:pt x="7646391" y="0"/>
                  </a:cubicBezTo>
                  <a:cubicBezTo>
                    <a:pt x="8021369" y="15725"/>
                    <a:pt x="8265235" y="263859"/>
                    <a:pt x="8267505" y="621114"/>
                  </a:cubicBezTo>
                  <a:cubicBezTo>
                    <a:pt x="8257228" y="825255"/>
                    <a:pt x="8261186" y="993971"/>
                    <a:pt x="8267505" y="1196664"/>
                  </a:cubicBezTo>
                  <a:cubicBezTo>
                    <a:pt x="8273825" y="1399357"/>
                    <a:pt x="8277095" y="1683738"/>
                    <a:pt x="8267505" y="1827321"/>
                  </a:cubicBezTo>
                  <a:cubicBezTo>
                    <a:pt x="8257915" y="1970904"/>
                    <a:pt x="8253326" y="2276880"/>
                    <a:pt x="8267505" y="2457977"/>
                  </a:cubicBezTo>
                  <a:cubicBezTo>
                    <a:pt x="8285118" y="2764480"/>
                    <a:pt x="7997175" y="3089252"/>
                    <a:pt x="7646391" y="3079091"/>
                  </a:cubicBezTo>
                  <a:cubicBezTo>
                    <a:pt x="7484407" y="3073506"/>
                    <a:pt x="7384038" y="3083410"/>
                    <a:pt x="7218488" y="3079091"/>
                  </a:cubicBezTo>
                  <a:cubicBezTo>
                    <a:pt x="7052938" y="3074772"/>
                    <a:pt x="6720057" y="3050933"/>
                    <a:pt x="6509573" y="3079091"/>
                  </a:cubicBezTo>
                  <a:cubicBezTo>
                    <a:pt x="6299089" y="3107249"/>
                    <a:pt x="6210836" y="3073675"/>
                    <a:pt x="5941165" y="3079091"/>
                  </a:cubicBezTo>
                  <a:cubicBezTo>
                    <a:pt x="5671494" y="3084507"/>
                    <a:pt x="5558766" y="3061526"/>
                    <a:pt x="5443009" y="3079091"/>
                  </a:cubicBezTo>
                  <a:cubicBezTo>
                    <a:pt x="5327252" y="3096656"/>
                    <a:pt x="5063151" y="3085280"/>
                    <a:pt x="4944853" y="3079091"/>
                  </a:cubicBezTo>
                  <a:cubicBezTo>
                    <a:pt x="4826555" y="3072902"/>
                    <a:pt x="4398545" y="3046751"/>
                    <a:pt x="4165686" y="3079091"/>
                  </a:cubicBezTo>
                  <a:cubicBezTo>
                    <a:pt x="3932827" y="3111431"/>
                    <a:pt x="3874971" y="3094963"/>
                    <a:pt x="3597277" y="3079091"/>
                  </a:cubicBezTo>
                  <a:cubicBezTo>
                    <a:pt x="3319583" y="3063219"/>
                    <a:pt x="3194209" y="3067015"/>
                    <a:pt x="2818110" y="3079091"/>
                  </a:cubicBezTo>
                  <a:cubicBezTo>
                    <a:pt x="2442011" y="3091167"/>
                    <a:pt x="2354650" y="3098814"/>
                    <a:pt x="2038943" y="3079091"/>
                  </a:cubicBezTo>
                  <a:cubicBezTo>
                    <a:pt x="1723236" y="3059368"/>
                    <a:pt x="1645578" y="3050896"/>
                    <a:pt x="1470534" y="3079091"/>
                  </a:cubicBezTo>
                  <a:cubicBezTo>
                    <a:pt x="1295490" y="3107286"/>
                    <a:pt x="839855" y="3076948"/>
                    <a:pt x="621114" y="3079091"/>
                  </a:cubicBezTo>
                  <a:cubicBezTo>
                    <a:pt x="197348" y="3056729"/>
                    <a:pt x="-8754" y="2801019"/>
                    <a:pt x="0" y="2457977"/>
                  </a:cubicBezTo>
                  <a:cubicBezTo>
                    <a:pt x="-26063" y="2189049"/>
                    <a:pt x="16008" y="2124263"/>
                    <a:pt x="0" y="1864058"/>
                  </a:cubicBezTo>
                  <a:cubicBezTo>
                    <a:pt x="-16008" y="1603853"/>
                    <a:pt x="18030" y="1491772"/>
                    <a:pt x="0" y="1306876"/>
                  </a:cubicBezTo>
                  <a:cubicBezTo>
                    <a:pt x="-18030" y="1121980"/>
                    <a:pt x="23145" y="817105"/>
                    <a:pt x="0" y="621114"/>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EE118FBA-D591-C9CC-8AB5-74D876A2D8F5}"/>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F9CC54C7-BE80-E6C7-A43C-20EF327B1024}"/>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0CA02EF4-070E-A9AB-6B66-FF988813A9D0}"/>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4BB4611D-20D1-C8B0-B0E5-03C5C1135442}"/>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7" name="Picture 26">
            <a:extLst>
              <a:ext uri="{FF2B5EF4-FFF2-40B4-BE49-F238E27FC236}">
                <a16:creationId xmlns:a16="http://schemas.microsoft.com/office/drawing/2014/main" id="{0C12DD5C-9750-DD41-409C-5A05C840ABB2}"/>
              </a:ext>
            </a:extLst>
          </p:cNvPr>
          <p:cNvPicPr>
            <a:picLocks noChangeAspect="1"/>
          </p:cNvPicPr>
          <p:nvPr/>
        </p:nvPicPr>
        <p:blipFill>
          <a:blip r:embed="rId4"/>
          <a:stretch>
            <a:fillRect/>
          </a:stretch>
        </p:blipFill>
        <p:spPr>
          <a:xfrm>
            <a:off x="1391640" y="478601"/>
            <a:ext cx="8388823" cy="1408298"/>
          </a:xfrm>
          <a:prstGeom prst="rect">
            <a:avLst/>
          </a:prstGeom>
        </p:spPr>
      </p:pic>
    </p:spTree>
    <p:extLst>
      <p:ext uri="{BB962C8B-B14F-4D97-AF65-F5344CB8AC3E}">
        <p14:creationId xmlns:p14="http://schemas.microsoft.com/office/powerpoint/2010/main" val="324502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B881D243-4BE9-3374-08FB-AD218FAF2FC9}"/>
              </a:ext>
            </a:extLst>
          </p:cNvPr>
          <p:cNvGrpSpPr/>
          <p:nvPr/>
        </p:nvGrpSpPr>
        <p:grpSpPr>
          <a:xfrm>
            <a:off x="2172195" y="2091913"/>
            <a:ext cx="7538557" cy="3778388"/>
            <a:chOff x="353341" y="1443489"/>
            <a:chExt cx="5653918" cy="2833791"/>
          </a:xfrm>
        </p:grpSpPr>
        <p:grpSp>
          <p:nvGrpSpPr>
            <p:cNvPr id="7" name="Group 6">
              <a:extLst>
                <a:ext uri="{FF2B5EF4-FFF2-40B4-BE49-F238E27FC236}">
                  <a16:creationId xmlns:a16="http://schemas.microsoft.com/office/drawing/2014/main" id="{35CF53D2-C30C-A5EC-8769-2D08AFEC311E}"/>
                </a:ext>
              </a:extLst>
            </p:cNvPr>
            <p:cNvGrpSpPr/>
            <p:nvPr/>
          </p:nvGrpSpPr>
          <p:grpSpPr>
            <a:xfrm>
              <a:off x="353341" y="1443489"/>
              <a:ext cx="5653918" cy="2833791"/>
              <a:chOff x="2975204" y="1281370"/>
              <a:chExt cx="6354501" cy="2816973"/>
            </a:xfrm>
          </p:grpSpPr>
          <p:sp>
            <p:nvSpPr>
              <p:cNvPr id="23" name="Rectangle: Rounded Corners 22">
                <a:extLst>
                  <a:ext uri="{FF2B5EF4-FFF2-40B4-BE49-F238E27FC236}">
                    <a16:creationId xmlns:a16="http://schemas.microsoft.com/office/drawing/2014/main" id="{A0EF1ADD-B7DA-2BDE-9193-F603D305E362}"/>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8" name="Rectangle: Rounded Corners 27">
                <a:extLst>
                  <a:ext uri="{FF2B5EF4-FFF2-40B4-BE49-F238E27FC236}">
                    <a16:creationId xmlns:a16="http://schemas.microsoft.com/office/drawing/2014/main" id="{52E677FB-5CA6-F9CE-7A50-DFDC247FF0E6}"/>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72FA19BD-B05E-27FD-A083-7CA133A130E1}"/>
                </a:ext>
              </a:extLst>
            </p:cNvPr>
            <p:cNvGrpSpPr/>
            <p:nvPr/>
          </p:nvGrpSpPr>
          <p:grpSpPr>
            <a:xfrm>
              <a:off x="2288300" y="2473815"/>
              <a:ext cx="1558527" cy="498929"/>
              <a:chOff x="2287368" y="2478771"/>
              <a:chExt cx="1558527" cy="498929"/>
            </a:xfrm>
          </p:grpSpPr>
          <p:pic>
            <p:nvPicPr>
              <p:cNvPr id="18" name="Picture 17" descr="Shape, circle&#10;&#10;Description automatically generated">
                <a:extLst>
                  <a:ext uri="{FF2B5EF4-FFF2-40B4-BE49-F238E27FC236}">
                    <a16:creationId xmlns:a16="http://schemas.microsoft.com/office/drawing/2014/main" id="{12C55F0B-AB2C-ACE1-2680-CBB7DA902D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9" name="Picture 18" descr="Shape, circle&#10;&#10;Description automatically generated">
                <a:extLst>
                  <a:ext uri="{FF2B5EF4-FFF2-40B4-BE49-F238E27FC236}">
                    <a16:creationId xmlns:a16="http://schemas.microsoft.com/office/drawing/2014/main" id="{5921DC4A-CA0C-0609-3582-B76AE4E52A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20" name="Picture 19" descr="Shape, circle&#10;&#10;Description automatically generated">
                <a:extLst>
                  <a:ext uri="{FF2B5EF4-FFF2-40B4-BE49-F238E27FC236}">
                    <a16:creationId xmlns:a16="http://schemas.microsoft.com/office/drawing/2014/main" id="{FC6F6BC6-ADFD-E3FC-5B74-186A873566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30C4AB89-D831-FBE9-69D8-26B7C56D627D}"/>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6413489A-F436-6127-FA2E-3ABE309A94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166A2342-512E-F58F-5C1F-FBF42AE761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7" name="Picture 16" descr="Shape, circle&#10;&#10;Description automatically generated">
                <a:extLst>
                  <a:ext uri="{FF2B5EF4-FFF2-40B4-BE49-F238E27FC236}">
                    <a16:creationId xmlns:a16="http://schemas.microsoft.com/office/drawing/2014/main" id="{C2B39CAE-4464-1E0A-5956-ED03B6B801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799AD05C-DF02-4360-4437-5A9CC3C982A8}"/>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EBD17F04-2FDD-6CCB-0D5A-E7CC588C30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5EF6F7E-87BB-DD2E-F97B-51AD026E6D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1E0E6137-90F7-C6AD-90CE-EE5D39940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9" name="Picture 28">
            <a:extLst>
              <a:ext uri="{FF2B5EF4-FFF2-40B4-BE49-F238E27FC236}">
                <a16:creationId xmlns:a16="http://schemas.microsoft.com/office/drawing/2014/main" id="{383D0889-0463-1A22-051A-F16B3369D16B}"/>
              </a:ext>
            </a:extLst>
          </p:cNvPr>
          <p:cNvPicPr>
            <a:picLocks noChangeAspect="1"/>
          </p:cNvPicPr>
          <p:nvPr/>
        </p:nvPicPr>
        <p:blipFill>
          <a:blip r:embed="rId5"/>
          <a:stretch>
            <a:fillRect/>
          </a:stretch>
        </p:blipFill>
        <p:spPr>
          <a:xfrm>
            <a:off x="1799239" y="485775"/>
            <a:ext cx="8620491" cy="1408298"/>
          </a:xfrm>
          <a:prstGeom prst="rect">
            <a:avLst/>
          </a:prstGeom>
        </p:spPr>
      </p:pic>
    </p:spTree>
    <p:extLst>
      <p:ext uri="{BB962C8B-B14F-4D97-AF65-F5344CB8AC3E}">
        <p14:creationId xmlns:p14="http://schemas.microsoft.com/office/powerpoint/2010/main" val="356930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26560D5B-A378-AF32-E20C-2711F1195B6C}"/>
              </a:ext>
            </a:extLst>
          </p:cNvPr>
          <p:cNvPicPr>
            <a:picLocks noChangeAspect="1"/>
          </p:cNvPicPr>
          <p:nvPr/>
        </p:nvPicPr>
        <p:blipFill>
          <a:blip r:embed="rId5"/>
          <a:stretch>
            <a:fillRect/>
          </a:stretch>
        </p:blipFill>
        <p:spPr>
          <a:xfrm>
            <a:off x="0" y="873801"/>
            <a:ext cx="12192000" cy="5796197"/>
          </a:xfrm>
          <a:prstGeom prst="rect">
            <a:avLst/>
          </a:prstGeom>
        </p:spPr>
      </p:pic>
    </p:spTree>
    <p:extLst>
      <p:ext uri="{BB962C8B-B14F-4D97-AF65-F5344CB8AC3E}">
        <p14:creationId xmlns:p14="http://schemas.microsoft.com/office/powerpoint/2010/main" val="40200514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Qua Em Mơ Gặp Bác HỒ">
            <a:hlinkClick r:id="" action="ppaction://media"/>
            <a:extLst>
              <a:ext uri="{FF2B5EF4-FFF2-40B4-BE49-F238E27FC236}">
                <a16:creationId xmlns:a16="http://schemas.microsoft.com/office/drawing/2014/main" id="{2E5E7F91-20A6-B582-58FA-AD1982F997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9475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108543"/>
          </a:xfrm>
          <a:prstGeom prst="rect">
            <a:avLst/>
          </a:prstGeom>
          <a:noFill/>
        </p:spPr>
        <p:txBody>
          <a:bodyPr wrap="square" rtlCol="0">
            <a:spAutoFit/>
          </a:bodyPr>
          <a:lstStyle/>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Ít hôm sau, anh đột nhiên hỏi người bạn rằng: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Anh Lê, anh có yêu nước không?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Tất nhiên là có chứ!</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Ba hỏi tiếp: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có thể giữ bí mật không?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Có.</a:t>
            </a:r>
            <a:endPar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vi-VN" sz="3600" b="1" dirty="0">
                <a:solidFill>
                  <a:prstClr val="black"/>
                </a:solidFill>
                <a:latin typeface="Cambria" panose="02040503050406030204" pitchFamily="18" charset="0"/>
                <a:ea typeface="Cambria" panose="02040503050406030204" pitchFamily="18" charset="0"/>
              </a:rPr>
              <a:t>1. Trước khi đề nghị anh Lê ra nước ngoài với mình, anh Ba đã hỏi anh Lê những gì?</a:t>
            </a:r>
          </a:p>
        </p:txBody>
      </p:sp>
      <p:sp>
        <p:nvSpPr>
          <p:cNvPr id="6" name="Rectangle: Rounded Corners 5">
            <a:extLst>
              <a:ext uri="{FF2B5EF4-FFF2-40B4-BE49-F238E27FC236}">
                <a16:creationId xmlns:a16="http://schemas.microsoft.com/office/drawing/2014/main" id="{61E37948-BFE5-8C0D-41EF-C6996F0A1409}"/>
              </a:ext>
            </a:extLst>
          </p:cNvPr>
          <p:cNvSpPr/>
          <p:nvPr/>
        </p:nvSpPr>
        <p:spPr>
          <a:xfrm>
            <a:off x="1619250" y="3438525"/>
            <a:ext cx="53625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EEE195C-2B98-07A0-C547-D25F01B24BAF}"/>
              </a:ext>
            </a:extLst>
          </p:cNvPr>
          <p:cNvSpPr/>
          <p:nvPr/>
        </p:nvSpPr>
        <p:spPr>
          <a:xfrm>
            <a:off x="1562101" y="5124450"/>
            <a:ext cx="4667250"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046988"/>
          </a:xfrm>
          <a:prstGeom prst="rect">
            <a:avLst/>
          </a:prstGeom>
          <a:noFill/>
        </p:spPr>
        <p:txBody>
          <a:bodyPr wrap="square" rtlCol="0">
            <a:spAutoFit/>
          </a:bodyPr>
          <a:lstStyle/>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Anh Ba nói tiếp: </a:t>
            </a:r>
          </a:p>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endPar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en-US" sz="3600" b="1" dirty="0">
                <a:solidFill>
                  <a:prstClr val="black"/>
                </a:solidFill>
                <a:latin typeface="Cambria" panose="02040503050406030204" pitchFamily="18" charset="0"/>
                <a:ea typeface="Cambria" panose="02040503050406030204" pitchFamily="18" charset="0"/>
              </a:rPr>
              <a:t>2</a:t>
            </a:r>
            <a:r>
              <a:rPr lang="vi-VN" sz="3600" b="1" dirty="0">
                <a:solidFill>
                  <a:prstClr val="black"/>
                </a:solidFill>
                <a:latin typeface="Cambria" panose="02040503050406030204" pitchFamily="18" charset="0"/>
                <a:ea typeface="Cambria" panose="02040503050406030204" pitchFamily="18" charset="0"/>
              </a:rPr>
              <a:t>. Những câu nói nào cho biết mục đích ra nước ngoài của anh Ba?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7DF1615-4008-DDD1-7E35-F0A95B608B0F}"/>
              </a:ext>
            </a:extLst>
          </p:cNvPr>
          <p:cNvSpPr/>
          <p:nvPr/>
        </p:nvSpPr>
        <p:spPr>
          <a:xfrm>
            <a:off x="1609725" y="3524250"/>
            <a:ext cx="96297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1BB3F8D-31BF-7D25-B7B8-96E0A417D7E5}"/>
              </a:ext>
            </a:extLst>
          </p:cNvPr>
          <p:cNvSpPr/>
          <p:nvPr/>
        </p:nvSpPr>
        <p:spPr>
          <a:xfrm>
            <a:off x="1352550" y="4076701"/>
            <a:ext cx="9896475"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987C63F-1B66-E667-ABDE-DC8676731586}"/>
              </a:ext>
            </a:extLst>
          </p:cNvPr>
          <p:cNvSpPr/>
          <p:nvPr/>
        </p:nvSpPr>
        <p:spPr>
          <a:xfrm>
            <a:off x="1438276" y="4591051"/>
            <a:ext cx="5429250"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766114" y="3257275"/>
            <a:ext cx="10410967" cy="2554545"/>
          </a:xfrm>
          <a:prstGeom prst="rect">
            <a:avLst/>
          </a:prstGeom>
          <a:noFill/>
        </p:spPr>
        <p:txBody>
          <a:bodyPr wrap="square" rtlCol="0">
            <a:spAutoFit/>
          </a:bodyPr>
          <a:lstStyle/>
          <a:p>
            <a:pPr marL="457200" lvl="0" indent="-457200" algn="just">
              <a:buFont typeface="Symbol"/>
              <a:buChar char="Þ"/>
              <a:defRPr/>
            </a:pPr>
            <a:r>
              <a:rPr lang="vi-VN" sz="4000" b="1" dirty="0">
                <a:solidFill>
                  <a:srgbClr val="FF0000"/>
                </a:solidFill>
                <a:latin typeface="Cambria" panose="02040503050406030204" pitchFamily="18" charset="0"/>
                <a:ea typeface="Cambria" panose="02040503050406030204" pitchFamily="18" charset="0"/>
              </a:rPr>
              <a:t>Câu nói th</a:t>
            </a:r>
            <a:r>
              <a:rPr lang="en-US" sz="4000" b="1" dirty="0">
                <a:solidFill>
                  <a:srgbClr val="FF0000"/>
                </a:solidFill>
                <a:latin typeface="Cambria" panose="02040503050406030204" pitchFamily="18" charset="0"/>
                <a:ea typeface="Cambria" panose="02040503050406030204" pitchFamily="18" charset="0"/>
              </a:rPr>
              <a:t>ể</a:t>
            </a:r>
            <a:r>
              <a:rPr lang="vi-VN" sz="4000" b="1" dirty="0">
                <a:solidFill>
                  <a:srgbClr val="FF0000"/>
                </a:solidFill>
                <a:latin typeface="Cambria" panose="02040503050406030204" pitchFamily="18" charset="0"/>
                <a:ea typeface="Cambria" panose="02040503050406030204" pitchFamily="18" charset="0"/>
              </a:rPr>
              <a:t> hiện lòng hăng hái, tinh thần quyết tâm vượt qua mọi khó khăn, gian khổ để tìm ra được con đường cứu dân, cứu nước của anh Ba (hay của Bác Hồ).</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077218"/>
          </a:xfrm>
          <a:prstGeom prst="rect">
            <a:avLst/>
          </a:prstGeom>
          <a:noFill/>
        </p:spPr>
        <p:txBody>
          <a:bodyPr wrap="square" rtlCol="0">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3. </a:t>
            </a:r>
            <a:r>
              <a:rPr lang="vi-VN" sz="3200" b="1" dirty="0">
                <a:solidFill>
                  <a:prstClr val="black"/>
                </a:solidFill>
                <a:latin typeface="Cambria" panose="02040503050406030204" pitchFamily="18" charset="0"/>
                <a:ea typeface="Cambria" panose="02040503050406030204" pitchFamily="18" charset="0"/>
              </a:rPr>
              <a:t>Câu nói "Chúng ta sẽ làm việc, chúng ta sẽ làm bất cứ việc gì để sống và để 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thể</a:t>
            </a:r>
            <a:r>
              <a:rPr lang="vi-VN" sz="3200" b="1" dirty="0">
                <a:solidFill>
                  <a:prstClr val="black"/>
                </a:solidFill>
                <a:latin typeface="Cambria" panose="02040503050406030204" pitchFamily="18" charset="0"/>
                <a:ea typeface="Cambria" panose="02040503050406030204" pitchFamily="18" charset="0"/>
              </a:rPr>
              <a:t> hiện điều gì?</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638175" y="3019150"/>
            <a:ext cx="11001375"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FF0000"/>
                </a:solidFill>
                <a:latin typeface="Cambria" panose="02040503050406030204" pitchFamily="18" charset="0"/>
                <a:ea typeface="Cambria" panose="02040503050406030204" pitchFamily="18" charset="0"/>
              </a:rPr>
              <a:t>Qua câu chuyện này, tác giả muốn nói: Để làm được việc lớn, phải có ý chí và lòng quyết tâm; Để tìm được con đường cứu nước, cứu dân, trước hết phải yêu nước, thưong dân, sau đó là cần có nhiệt huyết, ý chỉ và nghị lực để vượt qua mọi khó khăn, gian khổ.</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4. </a:t>
            </a:r>
            <a:r>
              <a:rPr lang="vi-VN" sz="4000" b="1" dirty="0">
                <a:solidFill>
                  <a:prstClr val="black"/>
                </a:solidFill>
                <a:latin typeface="Cambria" panose="02040503050406030204" pitchFamily="18" charset="0"/>
                <a:ea typeface="Cambria" panose="02040503050406030204" pitchFamily="18" charset="0"/>
              </a:rPr>
              <a:t>Theo em, tác giả muốn nói điều gì qua câu chuyện này?</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832789" y="2942055"/>
            <a:ext cx="10410967"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1: </a:t>
            </a:r>
            <a:r>
              <a:rPr lang="vi-VN" sz="3200" b="1" dirty="0">
                <a:solidFill>
                  <a:srgbClr val="FF0000"/>
                </a:solidFill>
                <a:latin typeface="Cambria" panose="02040503050406030204" pitchFamily="18" charset="0"/>
                <a:ea typeface="Cambria" panose="02040503050406030204" pitchFamily="18" charset="0"/>
              </a:rPr>
              <a:t>Lựa chọn câu chuyện về Bác Hồ mà em định kể.</a:t>
            </a:r>
          </a:p>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2: </a:t>
            </a:r>
            <a:r>
              <a:rPr lang="vi-VN" sz="3200" b="1" dirty="0">
                <a:solidFill>
                  <a:srgbClr val="FF0000"/>
                </a:solidFill>
                <a:latin typeface="Cambria" panose="02040503050406030204" pitchFamily="18" charset="0"/>
                <a:ea typeface="Cambria" panose="02040503050406030204" pitchFamily="18" charset="0"/>
              </a:rPr>
              <a:t>Nhớ lại nội dung câu chuyện. Sắp xếp các sự việc diễn ra trong câu chuyện theo trình tự rồi kề vắn tắt câu chuyện trong cặp hoặc trong nhóm.</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Kể lại một câu chuyện v</a:t>
            </a:r>
            <a:r>
              <a:rPr lang="en-US" sz="4000" b="1" dirty="0">
                <a:solidFill>
                  <a:prstClr val="black"/>
                </a:solidFill>
                <a:latin typeface="Cambria" panose="02040503050406030204" pitchFamily="18" charset="0"/>
                <a:ea typeface="Cambria" panose="02040503050406030204" pitchFamily="18" charset="0"/>
              </a:rPr>
              <a:t>ề</a:t>
            </a:r>
            <a:r>
              <a:rPr lang="vi-VN" sz="4000" b="1" dirty="0">
                <a:solidFill>
                  <a:prstClr val="black"/>
                </a:solidFill>
                <a:latin typeface="Cambria" panose="02040503050406030204" pitchFamily="18" charset="0"/>
                <a:ea typeface="Cambria" panose="02040503050406030204" pitchFamily="18" charset="0"/>
              </a:rPr>
              <a:t> Bác Hồ mà em đã đọc hoặc đã nghe.</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2456137" y="67627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3490DA46-BA90-456D-8304-6B4172B7D032}"/>
              </a:ext>
            </a:extLst>
          </p:cNvPr>
          <p:cNvSpPr txBox="1"/>
          <p:nvPr/>
        </p:nvSpPr>
        <p:spPr>
          <a:xfrm>
            <a:off x="2934496" y="787590"/>
            <a:ext cx="8244595" cy="452431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vi-VN" sz="3200" b="1" dirty="0">
                <a:solidFill>
                  <a:srgbClr val="002060"/>
                </a:solidFill>
                <a:latin typeface="Cambria" panose="02040503050406030204" pitchFamily="18" charset="0"/>
                <a:ea typeface="Cambria" panose="02040503050406030204" pitchFamily="18" charset="0"/>
              </a:rPr>
              <a:t> tình yêu nước của anh Ba. Anh luôn mong muốn được ra nước ngoài học hỏi để về giúp đất nước mình phát triển. Qua câu chuyện này, tác giả muốn nhắn nhủ rằng mỗi chúng ta hãy luôn mang trong mình sự nhiệt huyết, ý chí quyết tâm để thực hiện những mục tiêu, ước mơ của chính mình.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C3CEEB1D-5EEA-48D1-1810-F8106A667A45}"/>
              </a:ext>
            </a:extLst>
          </p:cNvPr>
          <p:cNvPicPr>
            <a:picLocks noChangeAspect="1"/>
          </p:cNvPicPr>
          <p:nvPr/>
        </p:nvPicPr>
        <p:blipFill>
          <a:blip r:embed="rId5"/>
          <a:stretch>
            <a:fillRect/>
          </a:stretch>
        </p:blipFill>
        <p:spPr>
          <a:xfrm>
            <a:off x="-123825" y="549457"/>
            <a:ext cx="12192000" cy="6235336"/>
          </a:xfrm>
          <a:prstGeom prst="rect">
            <a:avLst/>
          </a:prstGeom>
        </p:spPr>
      </p:pic>
    </p:spTree>
    <p:extLst>
      <p:ext uri="{BB962C8B-B14F-4D97-AF65-F5344CB8AC3E}">
        <p14:creationId xmlns:p14="http://schemas.microsoft.com/office/powerpoint/2010/main" val="2845709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3E8606"/>
                </a:solidFill>
                <a:latin typeface="Cambria" panose="02040503050406030204" pitchFamily="18" charset="0"/>
                <a:ea typeface="Cambria" panose="02040503050406030204" pitchFamily="18" charset="0"/>
              </a:rPr>
              <a:t>3 </a:t>
            </a:r>
            <a:r>
              <a:rPr lang="en-US" sz="3600" b="1" dirty="0" err="1">
                <a:solidFill>
                  <a:srgbClr val="3E8606"/>
                </a:solidFill>
                <a:latin typeface="Cambria" panose="02040503050406030204" pitchFamily="18" charset="0"/>
                <a:ea typeface="Cambria" panose="02040503050406030204" pitchFamily="18" charset="0"/>
              </a:rPr>
              <a:t>bạn</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đóng</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3E8606"/>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732401" y="1079818"/>
            <a:ext cx="3733801" cy="2029766"/>
            <a:chOff x="2876549" y="1504950"/>
            <a:chExt cx="37338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876549" y="2162977"/>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Ba</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dẫn chuyện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4334321" y="3910249"/>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Lê</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Hồi ấy, ở Sài Gòn, anh Ba được một người bạn đưa đến một tiệm cà phê của Pháp để xem đèn điện, xem chiếu bóng và máy nước... Những cái đó, trước kia, anh chưa hề thấy bao giờ. Anh thấy rất lạ.</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 Lê, anh có yêu nước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nhiên là có chứ!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hỏi tiếp: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có thể giữ bí mật không? 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nói tiếp: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muốn đi ra nước ngoài, xem nước Pháp và các nước 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xem xét họ làm như thế nào, tôi sẽ trở về giúp đồng bào chúng ta. Nhưng nếu đi một mình, thật ra cũng có nhiều mạo hiểm... Anh muốn đi với tôi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Lê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065801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tiền đây! – anh Ba vừa nói vừa giơ hai bàn tay. – Chúng ta sẽ làm việc, chúng ta sẽ làm bất cứ việc gì để sống và để đi. Anh cùng đi với tôi chứ?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Bị lôi cuốn vì lòng hăng hái của anh Ba, người bạn đồng ý. Nhưng sau khi suy nghĩ kĩ, thấy cuộc đi có vẻ phiêu lưu, anh Lê không đủ can đảm để giữ lời hứa.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36798830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123824"/>
            <a:ext cx="12192001" cy="66008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8" name="图片 3">
            <a:extLst>
              <a:ext uri="{FF2B5EF4-FFF2-40B4-BE49-F238E27FC236}">
                <a16:creationId xmlns:a16="http://schemas.microsoft.com/office/drawing/2014/main" id="{B5EBDFDA-1C11-A3C6-0238-06FEE390A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87730" y="-105787"/>
            <a:ext cx="12536905" cy="6572250"/>
          </a:xfrm>
          <a:prstGeom prst="rect">
            <a:avLst/>
          </a:prstGeom>
          <a:effectLst>
            <a:outerShdw blurRad="25400" algn="ctr" rotWithShape="0">
              <a:prstClr val="black">
                <a:alpha val="70000"/>
              </a:prstClr>
            </a:outerShdw>
          </a:effectLst>
        </p:spPr>
      </p:pic>
      <p:sp>
        <p:nvSpPr>
          <p:cNvPr id="9" name="TextBox 8">
            <a:extLst>
              <a:ext uri="{FF2B5EF4-FFF2-40B4-BE49-F238E27FC236}">
                <a16:creationId xmlns:a16="http://schemas.microsoft.com/office/drawing/2014/main" id="{CF57D910-11B0-C882-5B6F-FFAACA803EFD}"/>
              </a:ext>
            </a:extLst>
          </p:cNvPr>
          <p:cNvSpPr txBox="1"/>
          <p:nvPr/>
        </p:nvSpPr>
        <p:spPr>
          <a:xfrm>
            <a:off x="2324100" y="2969270"/>
            <a:ext cx="7905750" cy="2308324"/>
          </a:xfrm>
          <a:prstGeom prst="rect">
            <a:avLst/>
          </a:prstGeom>
          <a:noFill/>
        </p:spPr>
        <p:txBody>
          <a:bodyPr wrap="square" rtlCol="0">
            <a:spAutoFit/>
          </a:bodyPr>
          <a:lstStyle/>
          <a:p>
            <a:pPr algn="ctr"/>
            <a:r>
              <a:rPr lang="en-GB" sz="4800" b="1" dirty="0" err="1">
                <a:solidFill>
                  <a:srgbClr val="336753"/>
                </a:solidFill>
                <a:latin typeface="Cambria" panose="02040503050406030204" pitchFamily="18" charset="0"/>
                <a:ea typeface="Cambria" panose="02040503050406030204" pitchFamily="18" charset="0"/>
              </a:rPr>
              <a:t>Trao</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đổi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với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bạn</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một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điều</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em</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biết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về</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cuộc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đời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hoạt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động</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của</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Bác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Hồ</a:t>
            </a:r>
            <a:r>
              <a:rPr lang="en-GB" sz="4800" b="1" dirty="0">
                <a:solidFill>
                  <a:srgbClr val="336753"/>
                </a:solidFill>
                <a:latin typeface="Cambria" panose="02040503050406030204" pitchFamily="18" charset="0"/>
                <a:ea typeface="Cambria" panose="02040503050406030204" pitchFamily="18" charset="0"/>
              </a:rPr>
              <a:t>.</a:t>
            </a:r>
            <a:endParaRPr lang="en-GB" sz="48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59609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5" name="Picture 4">
            <a:extLst>
              <a:ext uri="{FF2B5EF4-FFF2-40B4-BE49-F238E27FC236}">
                <a16:creationId xmlns:a16="http://schemas.microsoft.com/office/drawing/2014/main" id="{43628BC4-A05E-1DE1-122A-2D4C6AB20DEE}"/>
              </a:ext>
            </a:extLst>
          </p:cNvPr>
          <p:cNvPicPr>
            <a:picLocks noChangeAspect="1"/>
          </p:cNvPicPr>
          <p:nvPr/>
        </p:nvPicPr>
        <p:blipFill>
          <a:blip r:embed="rId5"/>
          <a:stretch>
            <a:fillRect/>
          </a:stretch>
        </p:blipFill>
        <p:spPr>
          <a:xfrm>
            <a:off x="242565" y="488539"/>
            <a:ext cx="11821169" cy="6547671"/>
          </a:xfrm>
          <a:prstGeom prst="rect">
            <a:avLst/>
          </a:prstGeom>
        </p:spPr>
      </p:pic>
    </p:spTree>
    <p:extLst>
      <p:ext uri="{BB962C8B-B14F-4D97-AF65-F5344CB8AC3E}">
        <p14:creationId xmlns:p14="http://schemas.microsoft.com/office/powerpoint/2010/main" val="2440379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riêng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Anh Ba.</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5">
            <a:extLst>
              <a:ext uri="{FF2B5EF4-FFF2-40B4-BE49-F238E27FC236}">
                <a16:creationId xmlns:a16="http://schemas.microsoft.com/office/drawing/2014/main" id="{88E7CF2F-8A67-6E3F-8273-F504B406B9E4}"/>
              </a:ext>
            </a:extLst>
          </p:cNvPr>
          <p:cNvSpPr/>
          <p:nvPr/>
        </p:nvSpPr>
        <p:spPr>
          <a:xfrm>
            <a:off x="4502625" y="302749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a:solidFill>
                  <a:srgbClr val="F7A9BD">
                    <a:lumMod val="10000"/>
                  </a:srgbClr>
                </a:solidFill>
                <a:latin typeface="Cambria" panose="02040503050406030204" pitchFamily="18" charset="0"/>
                <a:sym typeface="Arial"/>
              </a:rPr>
              <a:t>(anh) Ba</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Speech Bubble: Rectangle with Corners Rounded 6">
            <a:extLst>
              <a:ext uri="{FF2B5EF4-FFF2-40B4-BE49-F238E27FC236}">
                <a16:creationId xmlns:a16="http://schemas.microsoft.com/office/drawing/2014/main" id="{3CE7143F-A3B8-25E1-3C8B-789C91AF07D4}"/>
              </a:ext>
            </a:extLst>
          </p:cNvPr>
          <p:cNvSpPr/>
          <p:nvPr/>
        </p:nvSpPr>
        <p:spPr>
          <a:xfrm>
            <a:off x="8188800" y="301797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a:solidFill>
                  <a:srgbClr val="F7A9BD">
                    <a:lumMod val="10000"/>
                  </a:srgbClr>
                </a:solidFill>
                <a:latin typeface="Cambria" panose="02040503050406030204" pitchFamily="18" charset="0"/>
                <a:sym typeface="Arial"/>
              </a:rPr>
              <a:t>(</a:t>
            </a:r>
            <a:r>
              <a:rPr lang="en-US" sz="4000" b="1" kern="0" dirty="0" err="1">
                <a:solidFill>
                  <a:srgbClr val="F7A9BD">
                    <a:lumMod val="10000"/>
                  </a:srgbClr>
                </a:solidFill>
                <a:latin typeface="Cambria" panose="02040503050406030204" pitchFamily="18" charset="0"/>
                <a:sym typeface="Arial"/>
              </a:rPr>
              <a:t>anh</a:t>
            </a:r>
            <a:r>
              <a:rPr lang="en-US" sz="4000" b="1" kern="0" dirty="0">
                <a:solidFill>
                  <a:srgbClr val="F7A9BD">
                    <a:lumMod val="10000"/>
                  </a:srgbClr>
                </a:solidFill>
                <a:latin typeface="Cambria" panose="02040503050406030204" pitchFamily="18" charset="0"/>
                <a:sym typeface="Arial"/>
              </a:rPr>
              <a:t>) Lê</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id="{C7880344-EF14-7F77-EEAD-B4832B1CF523}"/>
              </a:ext>
            </a:extLst>
          </p:cNvPr>
          <p:cNvSpPr/>
          <p:nvPr/>
        </p:nvSpPr>
        <p:spPr>
          <a:xfrm>
            <a:off x="6379050" y="460864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Bác</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Hồ</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Speech Bubble: Rectangle with Corners Rounded 8">
            <a:extLst>
              <a:ext uri="{FF2B5EF4-FFF2-40B4-BE49-F238E27FC236}">
                <a16:creationId xmlns:a16="http://schemas.microsoft.com/office/drawing/2014/main" id="{E5BD19D6-C985-7FEB-A02A-D8271ACE7CA0}"/>
              </a:ext>
            </a:extLst>
          </p:cNvPr>
          <p:cNvSpPr/>
          <p:nvPr/>
        </p:nvSpPr>
        <p:spPr>
          <a:xfrm>
            <a:off x="406875" y="3075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Sài</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Gòn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0" name="Speech Bubble: Rectangle with Corners Rounded 9">
            <a:extLst>
              <a:ext uri="{FF2B5EF4-FFF2-40B4-BE49-F238E27FC236}">
                <a16:creationId xmlns:a16="http://schemas.microsoft.com/office/drawing/2014/main" id="{53015791-DE78-3B43-F29C-F89BA983B451}"/>
              </a:ext>
            </a:extLst>
          </p:cNvPr>
          <p:cNvSpPr/>
          <p:nvPr/>
        </p:nvSpPr>
        <p:spPr>
          <a:xfrm>
            <a:off x="2330925" y="4599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Pháp</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93207283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20032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từ có nghĩa giống với từ </a:t>
            </a:r>
            <a:r>
              <a:rPr lang="vi-VN" sz="3600" b="1" dirty="0">
                <a:solidFill>
                  <a:srgbClr val="FF0000"/>
                </a:solidFill>
                <a:latin typeface="Cambria" panose="02040503050406030204" pitchFamily="18" charset="0"/>
                <a:ea typeface="Cambria" panose="02040503050406030204" pitchFamily="18" charset="0"/>
              </a:rPr>
              <a:t>hăng hái</a:t>
            </a:r>
            <a:r>
              <a:rPr lang="vi-VN" sz="3600" b="1" dirty="0">
                <a:solidFill>
                  <a:prstClr val="black"/>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can đảm </a:t>
            </a:r>
            <a:r>
              <a:rPr lang="vi-VN" sz="3600" b="1" dirty="0">
                <a:solidFill>
                  <a:prstClr val="black"/>
                </a:solidFill>
                <a:latin typeface="Cambria" panose="02040503050406030204" pitchFamily="18" charset="0"/>
                <a:ea typeface="Cambria" panose="02040503050406030204" pitchFamily="18" charset="0"/>
              </a:rPr>
              <a:t>và đặt câu với những từ em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1985719-775B-9EE7-4A42-03AD10CC8FDE}"/>
              </a:ext>
            </a:extLst>
          </p:cNvPr>
          <p:cNvSpPr/>
          <p:nvPr/>
        </p:nvSpPr>
        <p:spPr>
          <a:xfrm>
            <a:off x="561976" y="2866820"/>
            <a:ext cx="11287124" cy="800305"/>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err="1">
                <a:solidFill>
                  <a:srgbClr val="FF0000"/>
                </a:solidFill>
                <a:latin typeface="Cambria" panose="02040503050406030204" pitchFamily="18" charset="0"/>
              </a:rPr>
              <a:t>Hăng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hái</a:t>
            </a:r>
            <a:r>
              <a:rPr lang="en-US" sz="3600" b="1" dirty="0">
                <a:solidFill>
                  <a:srgbClr val="FF000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huyết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tích</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cực</a:t>
            </a:r>
            <a:r>
              <a:rPr lang="en-US" sz="3600" dirty="0">
                <a:solidFill>
                  <a:srgbClr val="002060"/>
                </a:solidFill>
                <a:latin typeface="Cambria" panose="02040503050406030204" pitchFamily="18" charset="0"/>
              </a:rPr>
              <a:t>, say </a:t>
            </a:r>
            <a:r>
              <a:rPr lang="en-US" sz="3600" dirty="0" err="1">
                <a:solidFill>
                  <a:srgbClr val="002060"/>
                </a:solidFill>
                <a:latin typeface="Cambria" panose="02040503050406030204" pitchFamily="18" charset="0"/>
              </a:rPr>
              <a:t>mê</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tình</a:t>
            </a:r>
            <a:r>
              <a:rPr lang="en-US" sz="3600" dirty="0">
                <a:solidFill>
                  <a:srgbClr val="002060"/>
                </a:solidFill>
                <a:latin typeface="Cambria" panose="02040503050406030204" pitchFamily="18" charset="0"/>
              </a:rPr>
              <a:t>…</a:t>
            </a:r>
          </a:p>
        </p:txBody>
      </p:sp>
      <p:sp>
        <p:nvSpPr>
          <p:cNvPr id="13" name="Speech Bubble: Rectangle with Corners Rounded 12">
            <a:extLst>
              <a:ext uri="{FF2B5EF4-FFF2-40B4-BE49-F238E27FC236}">
                <a16:creationId xmlns:a16="http://schemas.microsoft.com/office/drawing/2014/main" id="{356B2A01-C299-0EBE-AD7C-5EF15D2D5463}"/>
              </a:ext>
            </a:extLst>
          </p:cNvPr>
          <p:cNvSpPr/>
          <p:nvPr/>
        </p:nvSpPr>
        <p:spPr>
          <a:xfrm>
            <a:off x="533401" y="3943145"/>
            <a:ext cx="11287124" cy="1114630"/>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rPr>
              <a:t>Can </a:t>
            </a:r>
            <a:r>
              <a:rPr lang="en-US" sz="3600" b="1" dirty="0" err="1">
                <a:solidFill>
                  <a:srgbClr val="FF0000"/>
                </a:solidFill>
                <a:latin typeface="Cambria" panose="02040503050406030204" pitchFamily="18" charset="0"/>
              </a:rPr>
              <a:t>đảm</a:t>
            </a:r>
            <a:r>
              <a:rPr lang="en-US" sz="3600" b="1" dirty="0">
                <a:solidFill>
                  <a:srgbClr val="FF0000"/>
                </a:solidFill>
                <a:latin typeface="Cambria" panose="02040503050406030204" pitchFamily="18" charset="0"/>
              </a:rPr>
              <a:t>: </a:t>
            </a:r>
            <a:r>
              <a:rPr lang="vi-VN" sz="3600" dirty="0">
                <a:solidFill>
                  <a:srgbClr val="002060"/>
                </a:solidFill>
                <a:latin typeface="Cambria" panose="02040503050406030204" pitchFamily="18" charset="0"/>
              </a:rPr>
              <a:t>dũng cảm, kiên cường, anh hùng, mạnh mẽ, táo bạo…..</a:t>
            </a:r>
            <a:endParaRPr lang="en-US" sz="3600" dirty="0">
              <a:solidFill>
                <a:srgbClr val="002060"/>
              </a:solidFill>
              <a:latin typeface="Cambria" panose="02040503050406030204" pitchFamily="18" charset="0"/>
            </a:endParaRPr>
          </a:p>
        </p:txBody>
      </p:sp>
      <p:sp>
        <p:nvSpPr>
          <p:cNvPr id="14" name="TextBox 13">
            <a:extLst>
              <a:ext uri="{FF2B5EF4-FFF2-40B4-BE49-F238E27FC236}">
                <a16:creationId xmlns:a16="http://schemas.microsoft.com/office/drawing/2014/main" id="{30A20A7A-0A41-D407-AC73-7F16F1B33AEB}"/>
              </a:ext>
            </a:extLst>
          </p:cNvPr>
          <p:cNvSpPr txBox="1"/>
          <p:nvPr/>
        </p:nvSpPr>
        <p:spPr>
          <a:xfrm>
            <a:off x="828675" y="5581650"/>
            <a:ext cx="10963275" cy="523220"/>
          </a:xfrm>
          <a:prstGeom prst="rect">
            <a:avLst/>
          </a:prstGeom>
          <a:noFill/>
        </p:spPr>
        <p:txBody>
          <a:bodyPr wrap="square" rtlCol="0">
            <a:spAutoFit/>
          </a:bodyPr>
          <a:lstStyle/>
          <a:p>
            <a:r>
              <a:rPr lang="en-US" sz="2800" b="1" i="0" dirty="0">
                <a:solidFill>
                  <a:srgbClr val="002060"/>
                </a:solidFill>
                <a:effectLst/>
                <a:latin typeface="Cambria" panose="02040503050406030204" pitchFamily="18" charset="0"/>
                <a:ea typeface="Cambria" panose="02040503050406030204" pitchFamily="18" charset="0"/>
              </a:rPr>
              <a:t>M. </a:t>
            </a:r>
            <a:r>
              <a:rPr lang="en-US" sz="2800" b="1" i="0" dirty="0" err="1">
                <a:solidFill>
                  <a:srgbClr val="002060"/>
                </a:solidFill>
                <a:effectLst/>
                <a:latin typeface="Cambria" panose="02040503050406030204" pitchFamily="18" charset="0"/>
                <a:ea typeface="Cambria" panose="02040503050406030204" pitchFamily="18" charset="0"/>
              </a:rPr>
              <a:t>Bác</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Hồ</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là</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một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vị</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anh</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hùng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tràn</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đầy</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nhiệt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huyết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dũng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cảm</a:t>
            </a:r>
            <a:r>
              <a:rPr lang="en-US" sz="2800" b="1" i="0"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90098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05A72D5E-5564-BBFB-573C-B4F8A35C8937}"/>
              </a:ext>
            </a:extLst>
          </p:cNvPr>
          <p:cNvPicPr>
            <a:picLocks noChangeAspect="1"/>
          </p:cNvPicPr>
          <p:nvPr/>
        </p:nvPicPr>
        <p:blipFill>
          <a:blip r:embed="rId5"/>
          <a:stretch>
            <a:fillRect/>
          </a:stretch>
        </p:blipFill>
        <p:spPr>
          <a:xfrm>
            <a:off x="2101626" y="634108"/>
            <a:ext cx="8083997" cy="5913633"/>
          </a:xfrm>
          <a:prstGeom prst="rect">
            <a:avLst/>
          </a:prstGeom>
        </p:spPr>
      </p:pic>
    </p:spTree>
    <p:extLst>
      <p:ext uri="{BB962C8B-B14F-4D97-AF65-F5344CB8AC3E}">
        <p14:creationId xmlns:p14="http://schemas.microsoft.com/office/powerpoint/2010/main" val="2181494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sp>
        <p:nvSpPr>
          <p:cNvPr id="5" name="TextBox 4">
            <a:extLst>
              <a:ext uri="{FF2B5EF4-FFF2-40B4-BE49-F238E27FC236}">
                <a16:creationId xmlns:a16="http://schemas.microsoft.com/office/drawing/2014/main" id="{8E143F41-B42A-4A2D-8D3A-03A479C2CA8F}"/>
              </a:ext>
            </a:extLst>
          </p:cNvPr>
          <p:cNvSpPr txBox="1"/>
          <p:nvPr/>
        </p:nvSpPr>
        <p:spPr>
          <a:xfrm>
            <a:off x="4952997" y="1379782"/>
            <a:ext cx="6629403" cy="3539430"/>
          </a:xfrm>
          <a:prstGeom prst="rect">
            <a:avLst/>
          </a:prstGeom>
          <a:noFill/>
        </p:spPr>
        <p:txBody>
          <a:bodyPr wrap="square" rtlCol="0">
            <a:spAutoFit/>
          </a:bodyPr>
          <a:lstStyle/>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Tháng 6 - 1911, </a:t>
            </a:r>
            <a:r>
              <a:rPr lang="en-US" sz="2800" b="1" dirty="0" err="1">
                <a:solidFill>
                  <a:prstClr val="black"/>
                </a:solidFill>
                <a:latin typeface="Cambria" panose="02040503050406030204" pitchFamily="18" charset="0"/>
                <a:ea typeface="Cambria" panose="02040503050406030204" pitchFamily="18" charset="0"/>
              </a:rPr>
              <a:t>Bác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Hồ</a:t>
            </a:r>
            <a:r>
              <a:rPr lang="vi-VN" sz="2800" b="1" dirty="0">
                <a:solidFill>
                  <a:prstClr val="black"/>
                </a:solidFill>
                <a:latin typeface="Cambria" panose="02040503050406030204" pitchFamily="18" charset="0"/>
                <a:ea typeface="Cambria" panose="02040503050406030204" pitchFamily="18" charset="0"/>
              </a:rPr>
              <a:t> đi ra </a:t>
            </a:r>
            <a:r>
              <a:rPr lang="en-US" sz="2800" b="1" dirty="0" err="1">
                <a:solidFill>
                  <a:prstClr val="black"/>
                </a:solidFill>
                <a:latin typeface="Cambria" panose="02040503050406030204" pitchFamily="18" charset="0"/>
                <a:ea typeface="Cambria" panose="02040503050406030204" pitchFamily="18" charset="0"/>
              </a:rPr>
              <a:t>tìm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cứu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nước</a:t>
            </a:r>
            <a:r>
              <a:rPr lang="en-US" sz="2800" b="1" dirty="0">
                <a:solidFill>
                  <a:prstClr val="black"/>
                </a:solidFill>
                <a:latin typeface="Cambria" panose="02040503050406030204" pitchFamily="18" charset="0"/>
                <a:ea typeface="Cambria" panose="02040503050406030204" pitchFamily="18" charset="0"/>
              </a:rPr>
              <a:t>.</a:t>
            </a:r>
          </a:p>
          <a:p>
            <a:pPr marL="285750" lvl="0" indent="-285750" algn="just">
              <a:buFontTx/>
              <a:buChar char="-"/>
              <a:defRPr/>
            </a:pPr>
            <a:r>
              <a:rPr lang="en-US" sz="2800" b="1" dirty="0">
                <a:solidFill>
                  <a:prstClr val="black"/>
                </a:solidFill>
                <a:latin typeface="Cambria" panose="02040503050406030204" pitchFamily="18" charset="0"/>
                <a:ea typeface="Cambria" panose="02040503050406030204" pitchFamily="18" charset="0"/>
              </a:rPr>
              <a:t>Trong </a:t>
            </a:r>
            <a:r>
              <a:rPr lang="vi-VN" sz="2800" b="1" dirty="0">
                <a:solidFill>
                  <a:prstClr val="black"/>
                </a:solidFill>
                <a:latin typeface="Cambria" panose="02040503050406030204" pitchFamily="18" charset="0"/>
                <a:ea typeface="Cambria" panose="02040503050406030204" pitchFamily="18" charset="0"/>
              </a:rPr>
              <a:t>suốt 30 năm hoạt động, Người đã đi đến nước Pháp và nhiều nước châu Âu, châu Á, châu Phi, châu Mỹ. </a:t>
            </a:r>
            <a:endParaRPr lang="en-US" sz="2800" b="1" dirty="0">
              <a:solidFill>
                <a:prstClr val="black"/>
              </a:solidFill>
              <a:latin typeface="Cambria" panose="02040503050406030204" pitchFamily="18" charset="0"/>
              <a:ea typeface="Cambria" panose="02040503050406030204" pitchFamily="18" charset="0"/>
            </a:endParaRPr>
          </a:p>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Người vừa lao động kiếm sống, vừa học tập, hoạt động cách mạng và nghiên cứu các học thuyết cách mạng.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2" name="Picture 4" descr="Tổng hợp những bài thơ hay viết về Bác Hồ kính yêu">
            <a:extLst>
              <a:ext uri="{FF2B5EF4-FFF2-40B4-BE49-F238E27FC236}">
                <a16:creationId xmlns:a16="http://schemas.microsoft.com/office/drawing/2014/main" id="{8B675CF9-C734-C155-C549-56293383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4" y="780542"/>
            <a:ext cx="3533775" cy="52535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907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6352094" y="1018095"/>
            <a:ext cx="6858000" cy="48218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8" name="Picture 7">
            <a:extLst>
              <a:ext uri="{FF2B5EF4-FFF2-40B4-BE49-F238E27FC236}">
                <a16:creationId xmlns:a16="http://schemas.microsoft.com/office/drawing/2014/main" id="{1433E43A-DEB0-ACF1-5238-1C2E31895F6A}"/>
              </a:ext>
            </a:extLst>
          </p:cNvPr>
          <p:cNvPicPr>
            <a:picLocks noChangeAspect="1"/>
          </p:cNvPicPr>
          <p:nvPr/>
        </p:nvPicPr>
        <p:blipFill>
          <a:blip r:embed="rId5"/>
          <a:stretch>
            <a:fillRect/>
          </a:stretch>
        </p:blipFill>
        <p:spPr>
          <a:xfrm>
            <a:off x="888374" y="-437889"/>
            <a:ext cx="2719052" cy="2761727"/>
          </a:xfrm>
          <a:prstGeom prst="rect">
            <a:avLst/>
          </a:prstGeom>
        </p:spPr>
      </p:pic>
      <p:pic>
        <p:nvPicPr>
          <p:cNvPr id="10" name="Picture 9">
            <a:extLst>
              <a:ext uri="{FF2B5EF4-FFF2-40B4-BE49-F238E27FC236}">
                <a16:creationId xmlns:a16="http://schemas.microsoft.com/office/drawing/2014/main" id="{1BD3B981-842A-F743-7BB6-A8C811D6DA00}"/>
              </a:ext>
            </a:extLst>
          </p:cNvPr>
          <p:cNvPicPr>
            <a:picLocks noChangeAspect="1"/>
          </p:cNvPicPr>
          <p:nvPr/>
        </p:nvPicPr>
        <p:blipFill>
          <a:blip r:embed="rId6"/>
          <a:stretch>
            <a:fillRect/>
          </a:stretch>
        </p:blipFill>
        <p:spPr>
          <a:xfrm>
            <a:off x="940403" y="1249530"/>
            <a:ext cx="6596444" cy="3444539"/>
          </a:xfrm>
          <a:prstGeom prst="rect">
            <a:avLst/>
          </a:prstGeom>
        </p:spPr>
      </p:pic>
      <p:pic>
        <p:nvPicPr>
          <p:cNvPr id="1026" name="Picture 2" descr="Hành trình hy vọng của người thanh niên yêu nước">
            <a:extLst>
              <a:ext uri="{FF2B5EF4-FFF2-40B4-BE49-F238E27FC236}">
                <a16:creationId xmlns:a16="http://schemas.microsoft.com/office/drawing/2014/main" id="{F02D3C27-321D-C352-5D45-A68E1F026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988" y="-209550"/>
            <a:ext cx="498401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DA3963-9159-1151-35A5-591F73CBE897}"/>
              </a:ext>
            </a:extLst>
          </p:cNvPr>
          <p:cNvPicPr>
            <a:picLocks noChangeAspect="1"/>
          </p:cNvPicPr>
          <p:nvPr/>
        </p:nvPicPr>
        <p:blipFill>
          <a:blip r:embed="rId8"/>
          <a:stretch>
            <a:fillRect/>
          </a:stretch>
        </p:blipFill>
        <p:spPr>
          <a:xfrm>
            <a:off x="4977647" y="3711288"/>
            <a:ext cx="2712955" cy="749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BD090E00-78FC-EC3E-7B6D-F15921D5D9E8}"/>
              </a:ext>
            </a:extLst>
          </p:cNvPr>
          <p:cNvPicPr>
            <a:picLocks noChangeAspect="1"/>
          </p:cNvPicPr>
          <p:nvPr/>
        </p:nvPicPr>
        <p:blipFill>
          <a:blip r:embed="rId5"/>
          <a:stretch>
            <a:fillRect/>
          </a:stretch>
        </p:blipFill>
        <p:spPr>
          <a:xfrm>
            <a:off x="-209550" y="304945"/>
            <a:ext cx="12192000" cy="6629110"/>
          </a:xfrm>
          <a:prstGeom prst="rect">
            <a:avLst/>
          </a:prstGeom>
        </p:spPr>
      </p:pic>
    </p:spTree>
    <p:extLst>
      <p:ext uri="{BB962C8B-B14F-4D97-AF65-F5344CB8AC3E}">
        <p14:creationId xmlns:p14="http://schemas.microsoft.com/office/powerpoint/2010/main" val="1398989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Ít hôm sau, anh đột nhiên hỏi người bạn rằng: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Anh Lê, anh có yêu nước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nhiên là có chứ!</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hỏi tiếp:</a:t>
            </a: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có thể giữ bí mật không? 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Có.</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nói tiếp: </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Tôi muốn đi ra nước ngoài, xem nước Pháp và các nước khác.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Sau khi xem xét họ làm như thế nào, tôi sẽ trở về giúp đồng bào chúng ta. Nhưng nếu đi một mình, thật ra cũng có nhiều mạo hiểm... Anh muốn đi với tôi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Lê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Bị lôi cuốn vì lòng hăng hái của anh Ba, người bạn đồng ý. Nhưng sau khi suy nghĩ kĩ, thấy cuộc đi có vẻ phiêu lưu, anh Lê không đủ can đảm để giữ lời hứa.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Sau này, anh Lê mới biết người thanh niên yêu nước đầy nhiệt huyết ấy đã đi khắp năm châu bốn biển để tìm ra con đường cứu dân cứu nước. Người thanh niên ấy chính là Bác Hồ của chúng ta.</a:t>
            </a:r>
          </a:p>
          <a:p>
            <a:pPr algn="r"/>
            <a:r>
              <a:rPr lang="vi-VN" sz="2800" dirty="0">
                <a:latin typeface="Cambria" panose="02040503050406030204" pitchFamily="18" charset="0"/>
                <a:ea typeface="Cambria" panose="02040503050406030204" pitchFamily="18" charset="0"/>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792163" y="756669"/>
            <a:ext cx="87663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Bài</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lang="en-US" altLang="en-US" sz="4800" b="1" dirty="0" err="1">
                <a:solidFill>
                  <a:srgbClr val="3E86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iCiel Gotham Ultra" pitchFamily="50" charset="0"/>
              </a:rPr>
              <a:t>đọc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được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chia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làm</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4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đoạn</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1068388" y="1815676"/>
            <a:ext cx="8618538" cy="295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1: </a:t>
            </a:r>
            <a:r>
              <a:rPr lang="en-US" altLang="en-US" sz="3200" b="1" dirty="0" err="1">
                <a:solidFill>
                  <a:prstClr val="black"/>
                </a:solidFill>
                <a:latin typeface="Cambria" panose="02040503050406030204" pitchFamily="18" charset="0"/>
                <a:ea typeface="Cambria" panose="02040503050406030204" pitchFamily="18" charset="0"/>
              </a:rPr>
              <a:t>Từ</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đầu</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rất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lạ</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2: </a:t>
            </a:r>
            <a:r>
              <a:rPr lang="en-US" altLang="en-US" sz="3200" b="1" i="1" dirty="0" err="1">
                <a:solidFill>
                  <a:prstClr val="black"/>
                </a:solidFill>
                <a:latin typeface="Cambria" panose="02040503050406030204" pitchFamily="18" charset="0"/>
                <a:ea typeface="Cambria" panose="02040503050406030204" pitchFamily="18" charset="0"/>
              </a:rPr>
              <a:t>Ít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lâu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sau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đi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với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tôi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chứ</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3: </a:t>
            </a:r>
            <a:r>
              <a:rPr lang="en-US" altLang="en-US" sz="3200" b="1" i="1" dirty="0" err="1">
                <a:solidFill>
                  <a:prstClr val="black"/>
                </a:solidFill>
                <a:latin typeface="Cambria" panose="02040503050406030204" pitchFamily="18" charset="0"/>
                <a:ea typeface="Cambria" panose="02040503050406030204" pitchFamily="18" charset="0"/>
              </a:rPr>
              <a:t>Bị</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cuốn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giữ</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lời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hứa</a:t>
            </a:r>
            <a:r>
              <a:rPr lang="en-US" altLang="en-US" sz="3200" b="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4: </a:t>
            </a: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còn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lại</a:t>
            </a:r>
            <a:endParaRPr lang="en-US" altLang="en-US" sz="3200" b="1" dirty="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9267824" y="3390900"/>
            <a:ext cx="3081235" cy="3992394"/>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1832</Words>
  <Application>Microsoft Office PowerPoint</Application>
  <PresentationFormat>Widescreen</PresentationFormat>
  <Paragraphs>123</Paragraphs>
  <Slides>33</Slides>
  <Notes>10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等线 Light</vt:lpstr>
      <vt:lpstr>Arial</vt:lpstr>
      <vt:lpstr>Calibri</vt:lpstr>
      <vt:lpstr>Cambria</vt:lpstr>
      <vt:lpstr>Symbol</vt:lpstr>
      <vt:lpstr>UTM Duepuntozero</vt:lpstr>
      <vt:lpstr>UVN Banh Mi</vt:lpstr>
      <vt:lpstr>字魂55号-龙吟手书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65</cp:revision>
  <dcterms:created xsi:type="dcterms:W3CDTF">2023-10-15T12:07:22Z</dcterms:created>
  <dcterms:modified xsi:type="dcterms:W3CDTF">2025-05-18T05:06:52Z</dcterms:modified>
</cp:coreProperties>
</file>