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4"/>
  </p:notesMasterIdLst>
  <p:sldIdLst>
    <p:sldId id="315" r:id="rId2"/>
    <p:sldId id="262" r:id="rId3"/>
    <p:sldId id="307" r:id="rId4"/>
    <p:sldId id="308" r:id="rId5"/>
    <p:sldId id="309" r:id="rId6"/>
    <p:sldId id="310" r:id="rId7"/>
    <p:sldId id="311" r:id="rId8"/>
    <p:sldId id="305" r:id="rId9"/>
    <p:sldId id="272" r:id="rId10"/>
    <p:sldId id="312" r:id="rId11"/>
    <p:sldId id="313" r:id="rId12"/>
    <p:sldId id="314" r:id="rId13"/>
  </p:sldIdLst>
  <p:sldSz cx="12192000" cy="6858000"/>
  <p:notesSz cx="6858000" cy="9144000"/>
  <p:embeddedFontLst>
    <p:embeddedFont>
      <p:font typeface="等线" panose="02010600030101010101" pitchFamily="2" charset="-122"/>
      <p:regular r:id="rId15"/>
      <p:bold r:id="rId16"/>
    </p:embeddedFont>
    <p:embeddedFont>
      <p:font typeface="等线 Light" panose="02010600030101010101" pitchFamily="2" charset="-122"/>
      <p:regular r:id="rId17"/>
    </p:embeddedFont>
    <p:embeddedFont>
      <p:font typeface="Cambria" panose="02040503050406030204" pitchFamily="18" charset="0"/>
      <p:regular r:id="rId18"/>
      <p:bold r:id="rId19"/>
      <p:italic r:id="rId20"/>
      <p:boldItalic r:id="rId21"/>
    </p:embeddedFont>
    <p:embeddedFont>
      <p:font typeface="HP001 4 hàng" panose="020B0604020202020204" charset="-93"/>
      <p:regular r:id="rId22"/>
      <p:bold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80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52"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EB1B77-112B-4998-9B1D-CD4C98682654}" type="datetimeFigureOut">
              <a:rPr lang="en-US" smtClean="0"/>
              <a:t>10/17/2024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4A6E64-5DF0-48C8-A9C6-47DEAE990759}" type="slidenum">
              <a:rPr lang="en-US" smtClean="0"/>
              <a:t>‹#›</a:t>
            </a:fld>
            <a:endParaRPr lang="en-US"/>
          </a:p>
        </p:txBody>
      </p:sp>
    </p:spTree>
    <p:extLst>
      <p:ext uri="{BB962C8B-B14F-4D97-AF65-F5344CB8AC3E}">
        <p14:creationId xmlns:p14="http://schemas.microsoft.com/office/powerpoint/2010/main" val="342141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86583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6220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42632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6310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993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1250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07407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854127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EDC1A4BC-C23D-4B2A-AC9C-FFA63E0847DC}" type="slidenum">
              <a:rPr lang="en-US" smtClean="0"/>
              <a:t>10</a:t>
            </a:fld>
            <a:endParaRPr lang="en-US"/>
          </a:p>
        </p:txBody>
      </p:sp>
    </p:spTree>
    <p:extLst>
      <p:ext uri="{BB962C8B-B14F-4D97-AF65-F5344CB8AC3E}">
        <p14:creationId xmlns:p14="http://schemas.microsoft.com/office/powerpoint/2010/main" val="278198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EDC1A4BC-C23D-4B2A-AC9C-FFA63E0847DC}" type="slidenum">
              <a:rPr lang="en-US" smtClean="0"/>
              <a:t>11</a:t>
            </a:fld>
            <a:endParaRPr lang="en-US"/>
          </a:p>
        </p:txBody>
      </p:sp>
    </p:spTree>
    <p:extLst>
      <p:ext uri="{BB962C8B-B14F-4D97-AF65-F5344CB8AC3E}">
        <p14:creationId xmlns:p14="http://schemas.microsoft.com/office/powerpoint/2010/main" val="17178050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39549316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5268038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0131061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112569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516889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553814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617467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10/17/2024</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2777418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8DB7B6E3-A6BE-47A7-8D88-FBCBFC01CF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Tree>
    <p:extLst>
      <p:ext uri="{BB962C8B-B14F-4D97-AF65-F5344CB8AC3E}">
        <p14:creationId xmlns:p14="http://schemas.microsoft.com/office/powerpoint/2010/main" val="3566194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73939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019535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9099280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0458590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7500762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070851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593337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357289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9" name="Picture 8">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pic>
        <p:nvPicPr>
          <p:cNvPr id="16" name="Picture 15">
            <a:extLst>
              <a:ext uri="{FF2B5EF4-FFF2-40B4-BE49-F238E27FC236}">
                <a16:creationId xmlns:a16="http://schemas.microsoft.com/office/drawing/2014/main" id="{95303BA3-EB86-C325-12E5-03FDFB282CFA}"/>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09C0193A-A4B7-D5E3-8D66-70E5D7B41045}"/>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9257006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 id="2147483678" r:id="rId17"/>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8.png"/><Relationship Id="rId2" Type="http://schemas.openxmlformats.org/officeDocument/2006/relationships/slideLayout" Target="../slideLayouts/slideLayout17.xml"/><Relationship Id="rId1" Type="http://schemas.openxmlformats.org/officeDocument/2006/relationships/tags" Target="../tags/tag1.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2.png"/><Relationship Id="rId3" Type="http://schemas.openxmlformats.org/officeDocument/2006/relationships/notesSlide" Target="../notesSlides/notesSlide9.xml"/><Relationship Id="rId7" Type="http://schemas.microsoft.com/office/2007/relationships/hdphoto" Target="../media/hdphoto3.wdp"/><Relationship Id="rId12"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9.png"/><Relationship Id="rId11" Type="http://schemas.openxmlformats.org/officeDocument/2006/relationships/image" Target="../media/image17.png"/><Relationship Id="rId5" Type="http://schemas.openxmlformats.org/officeDocument/2006/relationships/audio" Target="../media/audio1.wav"/><Relationship Id="rId10" Type="http://schemas.openxmlformats.org/officeDocument/2006/relationships/image" Target="../media/image21.emf"/><Relationship Id="rId4" Type="http://schemas.openxmlformats.org/officeDocument/2006/relationships/audio" Target="../media/audio2.wav"/><Relationship Id="rId9"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vdo.ai/contact?utm_medium=video&amp;utm_term=vndoc.com&amp;utm_source=vdoai_logo" TargetMode="Externa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189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4" cstate="print">
            <a:extLst>
              <a:ext uri="{28A0092B-C50C-407E-A947-70E740481C1C}">
                <a14:useLocalDpi xmlns:a14="http://schemas.microsoft.com/office/drawing/2010/main" val="0"/>
              </a:ext>
            </a:extLst>
          </a:blip>
          <a:srcRect t="5264"/>
          <a:stretch/>
        </p:blipFill>
        <p:spPr>
          <a:xfrm>
            <a:off x="0" y="-990600"/>
            <a:ext cx="12192000" cy="7848600"/>
          </a:xfrm>
          <a:prstGeom prst="rect">
            <a:avLst/>
          </a:prstGeom>
        </p:spPr>
      </p:pic>
      <p:sp>
        <p:nvSpPr>
          <p:cNvPr id="96" name="Cloud Callout 60">
            <a:extLst>
              <a:ext uri="{FF2B5EF4-FFF2-40B4-BE49-F238E27FC236}">
                <a16:creationId xmlns:a16="http://schemas.microsoft.com/office/drawing/2014/main" id="{5AC4DBEC-CF5A-4784-AAB1-EBFC55024FA0}"/>
              </a:ext>
            </a:extLst>
          </p:cNvPr>
          <p:cNvSpPr/>
          <p:nvPr/>
        </p:nvSpPr>
        <p:spPr>
          <a:xfrm>
            <a:off x="3462108" y="2133600"/>
            <a:ext cx="6062892" cy="2101399"/>
          </a:xfrm>
          <a:prstGeom prst="cloudCallout">
            <a:avLst>
              <a:gd name="adj1" fmla="val -50673"/>
              <a:gd name="adj2" fmla="val 66354"/>
            </a:avLst>
          </a:prstGeom>
          <a:solidFill>
            <a:srgbClr val="ED7D31">
              <a:lumMod val="20000"/>
              <a:lumOff val="80000"/>
            </a:srgbClr>
          </a:solidFill>
          <a:ln w="12700" cap="flat" cmpd="sng" algn="ctr">
            <a:solidFill>
              <a:srgbClr val="ED7D31">
                <a:lumMod val="40000"/>
                <a:lumOff val="60000"/>
              </a:srgbClr>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Mình cùng đi hái táo!</a:t>
            </a:r>
          </a:p>
        </p:txBody>
      </p:sp>
      <p:pic>
        <p:nvPicPr>
          <p:cNvPr id="97" name="Picture 10" descr="Cute chef girl smiling in uniform mascot gesturing ok sign cartoon art  illustration 2335552 Vector Art at Vecteezy">
            <a:extLst>
              <a:ext uri="{FF2B5EF4-FFF2-40B4-BE49-F238E27FC236}">
                <a16:creationId xmlns:a16="http://schemas.microsoft.com/office/drawing/2014/main" id="{7789324E-6129-4BFC-AEF6-0CE6A82AC986}"/>
              </a:ext>
            </a:extLst>
          </p:cNvPr>
          <p:cNvPicPr>
            <a:picLocks noChangeAspect="1" noChangeArrowheads="1"/>
          </p:cNvPicPr>
          <p:nvPr/>
        </p:nvPicPr>
        <p:blipFill rotWithShape="1">
          <a:blip r:embed="rId5" cstate="print">
            <a:clrChange>
              <a:clrFrom>
                <a:srgbClr val="FDDFD4"/>
              </a:clrFrom>
              <a:clrTo>
                <a:srgbClr val="FDDFD4">
                  <a:alpha val="0"/>
                </a:srgbClr>
              </a:clrTo>
            </a:clrChange>
            <a:extLst>
              <a:ext uri="{BEBA8EAE-BF5A-486C-A8C5-ECC9F3942E4B}">
                <a14:imgProps xmlns:a14="http://schemas.microsoft.com/office/drawing/2010/main">
                  <a14:imgLayer r:embed="rId6">
                    <a14:imgEffect>
                      <a14:backgroundRemoval t="7846" b="91298" l="19509" r="91044">
                        <a14:foregroundMark x1="52310" y1="7846" x2="52310" y2="7846"/>
                        <a14:foregroundMark x1="49401" y1="91298" x2="49401" y2="91298"/>
                        <a14:backgroundMark x1="71592" y1="26106" x2="72904" y2="58702"/>
                        <a14:backgroundMark x1="26469" y1="23181" x2="22875" y2="37233"/>
                        <a14:backgroundMark x1="22875" y1="37233" x2="23788" y2="57632"/>
                        <a14:backgroundMark x1="23788" y1="57632" x2="41643" y2="84379"/>
                        <a14:backgroundMark x1="41643" y1="84379" x2="41072" y2="87019"/>
                        <a14:backgroundMark x1="57273" y1="85735" x2="55448" y2="93224"/>
                      </a14:backgroundRemoval>
                    </a14:imgEffect>
                  </a14:imgLayer>
                </a14:imgProps>
              </a:ext>
              <a:ext uri="{28A0092B-C50C-407E-A947-70E740481C1C}">
                <a14:useLocalDpi xmlns:a14="http://schemas.microsoft.com/office/drawing/2010/main" val="0"/>
              </a:ext>
            </a:extLst>
          </a:blip>
          <a:srcRect l="10678" t="-1268"/>
          <a:stretch/>
        </p:blipFill>
        <p:spPr bwMode="auto">
          <a:xfrm>
            <a:off x="990600" y="2879589"/>
            <a:ext cx="3970204" cy="41578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84CE6F2-077C-4EC4-B02D-456561390413}"/>
              </a:ext>
            </a:extLst>
          </p:cNvPr>
          <p:cNvPicPr>
            <a:picLocks noChangeAspect="1"/>
          </p:cNvPicPr>
          <p:nvPr/>
        </p:nvPicPr>
        <p:blipFill>
          <a:blip r:embed="rId7"/>
          <a:stretch>
            <a:fillRect/>
          </a:stretch>
        </p:blipFill>
        <p:spPr>
          <a:xfrm>
            <a:off x="1752714" y="-494004"/>
            <a:ext cx="9144793" cy="2627604"/>
          </a:xfrm>
          <a:prstGeom prst="rect">
            <a:avLst/>
          </a:prstGeom>
        </p:spPr>
      </p:pic>
    </p:spTree>
    <p:custDataLst>
      <p:tags r:id="rId1"/>
    </p:custDataLst>
    <p:extLst>
      <p:ext uri="{BB962C8B-B14F-4D97-AF65-F5344CB8AC3E}">
        <p14:creationId xmlns:p14="http://schemas.microsoft.com/office/powerpoint/2010/main" val="8486493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500" fill="hold"/>
                                        <p:tgtEl>
                                          <p:spTgt spid="97"/>
                                        </p:tgtEl>
                                        <p:attrNameLst>
                                          <p:attrName>ppt_x</p:attrName>
                                        </p:attrNameLst>
                                      </p:cBhvr>
                                      <p:tavLst>
                                        <p:tav tm="0">
                                          <p:val>
                                            <p:strVal val="0-#ppt_w/2"/>
                                          </p:val>
                                        </p:tav>
                                        <p:tav tm="100000">
                                          <p:val>
                                            <p:strVal val="#ppt_x"/>
                                          </p:val>
                                        </p:tav>
                                      </p:tavLst>
                                    </p:anim>
                                    <p:anim calcmode="lin" valueType="num">
                                      <p:cBhvr additive="base">
                                        <p:cTn id="8" dur="500" fill="hold"/>
                                        <p:tgtEl>
                                          <p:spTgt spid="9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6"/>
                                        </p:tgtEl>
                                        <p:attrNameLst>
                                          <p:attrName>style.visibility</p:attrName>
                                        </p:attrNameLst>
                                      </p:cBhvr>
                                      <p:to>
                                        <p:strVal val="visible"/>
                                      </p:to>
                                    </p:set>
                                    <p:animEffect transition="in" filter="wipe(down)">
                                      <p:cBhvr>
                                        <p:cTn id="13"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nic Basket - Cartoon Basket, HD Png Download , Transparent Png Image -  PNGitem">
            <a:extLst>
              <a:ext uri="{FF2B5EF4-FFF2-40B4-BE49-F238E27FC236}">
                <a16:creationId xmlns:a16="http://schemas.microsoft.com/office/drawing/2014/main" id="{CB037DC3-7CBA-4CB3-8678-F6A28D63471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922" b="91163" l="10000" r="90000">
                        <a14:foregroundMark x1="55465" y1="7069" x2="55465" y2="7069"/>
                        <a14:foregroundMark x1="40233" y1="90574" x2="58372" y2="91163"/>
                        <a14:backgroundMark x1="68256" y1="20324" x2="68256" y2="20324"/>
                        <a14:backgroundMark x1="32442" y1="26362" x2="32442" y2="26362"/>
                      </a14:backgroundRemoval>
                    </a14:imgEffect>
                  </a14:imgLayer>
                </a14:imgProps>
              </a:ext>
              <a:ext uri="{28A0092B-C50C-407E-A947-70E740481C1C}">
                <a14:useLocalDpi xmlns:a14="http://schemas.microsoft.com/office/drawing/2010/main" val="0"/>
              </a:ext>
            </a:extLst>
          </a:blip>
          <a:srcRect l="12348" r="11642" b="6784"/>
          <a:stretch/>
        </p:blipFill>
        <p:spPr bwMode="auto">
          <a:xfrm flipH="1">
            <a:off x="4318970" y="3136134"/>
            <a:ext cx="3970205" cy="384419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81" name="Picture 22" descr="Picnic Basket - Cartoon Basket, HD Png Download , Transparent Png Image -  PNGitem">
            <a:extLst>
              <a:ext uri="{FF2B5EF4-FFF2-40B4-BE49-F238E27FC236}">
                <a16:creationId xmlns:a16="http://schemas.microsoft.com/office/drawing/2014/main" id="{622546FD-C121-4E37-BE21-B5ED933AA39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922" b="91163" l="10000" r="90000">
                        <a14:foregroundMark x1="55465" y1="7069" x2="55465" y2="7069"/>
                        <a14:foregroundMark x1="40233" y1="90574" x2="58372" y2="91163"/>
                        <a14:backgroundMark x1="68256" y1="20324" x2="68256" y2="20324"/>
                        <a14:backgroundMark x1="32442" y1="26362" x2="32442" y2="26362"/>
                      </a14:backgroundRemoval>
                    </a14:imgEffect>
                  </a14:imgLayer>
                </a14:imgProps>
              </a:ext>
              <a:ext uri="{28A0092B-C50C-407E-A947-70E740481C1C}">
                <a14:useLocalDpi xmlns:a14="http://schemas.microsoft.com/office/drawing/2010/main" val="0"/>
              </a:ext>
            </a:extLst>
          </a:blip>
          <a:srcRect l="12348" r="11642" b="6784"/>
          <a:stretch/>
        </p:blipFill>
        <p:spPr bwMode="auto">
          <a:xfrm>
            <a:off x="8221795" y="3120984"/>
            <a:ext cx="3970205" cy="384419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23" name="图片 6">
            <a:extLst>
              <a:ext uri="{FF2B5EF4-FFF2-40B4-BE49-F238E27FC236}">
                <a16:creationId xmlns:a16="http://schemas.microsoft.com/office/drawing/2014/main" id="{040E58E1-F5CB-4276-9429-90F958981EFD}"/>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75995" l="0" r="30567"/>
                    </a14:imgEffect>
                  </a14:imgLayer>
                </a14:imgProps>
              </a:ext>
              <a:ext uri="{28A0092B-C50C-407E-A947-70E740481C1C}">
                <a14:useLocalDpi xmlns:a14="http://schemas.microsoft.com/office/drawing/2010/main" val="0"/>
              </a:ext>
            </a:extLst>
          </a:blip>
          <a:srcRect l="-192" r="69851" b="24179"/>
          <a:stretch/>
        </p:blipFill>
        <p:spPr>
          <a:xfrm>
            <a:off x="-176980" y="0"/>
            <a:ext cx="5476041" cy="6968836"/>
          </a:xfrm>
          <a:prstGeom prst="rect">
            <a:avLst/>
          </a:prstGeom>
        </p:spPr>
      </p:pic>
      <p:pic>
        <p:nvPicPr>
          <p:cNvPr id="56" name="图片 85"/>
          <p:cNvPicPr>
            <a:picLocks noChangeAspect="1"/>
          </p:cNvPicPr>
          <p:nvPr/>
        </p:nvPicPr>
        <p:blipFill rotWithShape="1">
          <a:blip r:embed="rId10"/>
          <a:srcRect r="21459"/>
          <a:stretch/>
        </p:blipFill>
        <p:spPr>
          <a:xfrm flipH="1">
            <a:off x="-176980" y="6226238"/>
            <a:ext cx="8101976" cy="864518"/>
          </a:xfrm>
          <a:prstGeom prst="rect">
            <a:avLst/>
          </a:prstGeom>
        </p:spPr>
      </p:pic>
      <p:pic>
        <p:nvPicPr>
          <p:cNvPr id="57" name="图片 851"/>
          <p:cNvPicPr>
            <a:picLocks noChangeAspect="1"/>
          </p:cNvPicPr>
          <p:nvPr/>
        </p:nvPicPr>
        <p:blipFill rotWithShape="1">
          <a:blip r:embed="rId10"/>
          <a:srcRect r="21459"/>
          <a:stretch/>
        </p:blipFill>
        <p:spPr>
          <a:xfrm>
            <a:off x="5413052" y="6171446"/>
            <a:ext cx="8101976" cy="864518"/>
          </a:xfrm>
          <a:prstGeom prst="rect">
            <a:avLst/>
          </a:prstGeom>
        </p:spPr>
      </p:pic>
      <p:sp>
        <p:nvSpPr>
          <p:cNvPr id="61" name="Cloud Callout 60"/>
          <p:cNvSpPr/>
          <p:nvPr/>
        </p:nvSpPr>
        <p:spPr>
          <a:xfrm>
            <a:off x="6044946" y="857685"/>
            <a:ext cx="6147054" cy="2265313"/>
          </a:xfrm>
          <a:prstGeom prst="cloudCallout">
            <a:avLst>
              <a:gd name="adj1" fmla="val -87862"/>
              <a:gd name="adj2" fmla="val 81771"/>
            </a:avLst>
          </a:prstGeom>
          <a:solidFill>
            <a:srgbClr val="ED7D31">
              <a:lumMod val="20000"/>
              <a:lumOff val="80000"/>
            </a:srgbClr>
          </a:solidFill>
          <a:ln w="12700" cap="flat" cmpd="sng" algn="ctr">
            <a:solidFill>
              <a:srgbClr val="ED7D31">
                <a:lumMod val="40000"/>
                <a:lumOff val="60000"/>
              </a:srgbClr>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Nhiều táo quá, cảm ơn các bạn nhé!</a:t>
            </a:r>
          </a:p>
        </p:txBody>
      </p:sp>
      <p:pic>
        <p:nvPicPr>
          <p:cNvPr id="55" name="Picture 10" descr="Cute chef girl smiling in uniform mascot gesturing ok sign cartoon art  illustration 2335552 Vector Art at Vecteezy">
            <a:extLst>
              <a:ext uri="{FF2B5EF4-FFF2-40B4-BE49-F238E27FC236}">
                <a16:creationId xmlns:a16="http://schemas.microsoft.com/office/drawing/2014/main" id="{86840B77-11DD-4652-9C08-422CC2539613}"/>
              </a:ext>
            </a:extLst>
          </p:cNvPr>
          <p:cNvPicPr>
            <a:picLocks noChangeAspect="1" noChangeArrowheads="1"/>
          </p:cNvPicPr>
          <p:nvPr/>
        </p:nvPicPr>
        <p:blipFill rotWithShape="1">
          <a:blip r:embed="rId11" cstate="print">
            <a:clrChange>
              <a:clrFrom>
                <a:srgbClr val="FDDFD4"/>
              </a:clrFrom>
              <a:clrTo>
                <a:srgbClr val="FDDFD4">
                  <a:alpha val="0"/>
                </a:srgbClr>
              </a:clrTo>
            </a:clrChange>
            <a:extLst>
              <a:ext uri="{BEBA8EAE-BF5A-486C-A8C5-ECC9F3942E4B}">
                <a14:imgProps xmlns:a14="http://schemas.microsoft.com/office/drawing/2010/main">
                  <a14:imgLayer r:embed="rId12">
                    <a14:imgEffect>
                      <a14:backgroundRemoval t="7846" b="91298" l="19509" r="91044">
                        <a14:foregroundMark x1="52310" y1="7846" x2="52310" y2="7846"/>
                        <a14:foregroundMark x1="49401" y1="91298" x2="49401" y2="91298"/>
                        <a14:backgroundMark x1="71592" y1="26106" x2="72904" y2="58702"/>
                        <a14:backgroundMark x1="26469" y1="23181" x2="22875" y2="37233"/>
                        <a14:backgroundMark x1="22875" y1="37233" x2="23788" y2="57632"/>
                        <a14:backgroundMark x1="23788" y1="57632" x2="41643" y2="84379"/>
                        <a14:backgroundMark x1="41643" y1="84379" x2="41072" y2="87019"/>
                        <a14:backgroundMark x1="57273" y1="85735" x2="55448" y2="93224"/>
                      </a14:backgroundRemoval>
                    </a14:imgEffect>
                  </a14:imgLayer>
                </a14:imgProps>
              </a:ext>
              <a:ext uri="{28A0092B-C50C-407E-A947-70E740481C1C}">
                <a14:useLocalDpi xmlns:a14="http://schemas.microsoft.com/office/drawing/2010/main" val="0"/>
              </a:ext>
            </a:extLst>
          </a:blip>
          <a:srcRect l="10678" t="-1268"/>
          <a:stretch/>
        </p:blipFill>
        <p:spPr bwMode="auto">
          <a:xfrm>
            <a:off x="-564275" y="3117075"/>
            <a:ext cx="3970204" cy="4157839"/>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2a - 9Slide.vn">
            <a:extLst>
              <a:ext uri="{FF2B5EF4-FFF2-40B4-BE49-F238E27FC236}">
                <a16:creationId xmlns:a16="http://schemas.microsoft.com/office/drawing/2014/main" id="{F311E5AB-6AA2-4C29-9BB3-B85581CA18EC}"/>
              </a:ext>
            </a:extLst>
          </p:cNvPr>
          <p:cNvGrpSpPr/>
          <p:nvPr/>
        </p:nvGrpSpPr>
        <p:grpSpPr>
          <a:xfrm>
            <a:off x="0" y="148856"/>
            <a:ext cx="1257912" cy="1073888"/>
            <a:chOff x="863157" y="40880"/>
            <a:chExt cx="835749" cy="892090"/>
          </a:xfrm>
        </p:grpSpPr>
        <p:pic>
          <p:nvPicPr>
            <p:cNvPr id="66" name="Picture 65">
              <a:extLst>
                <a:ext uri="{FF2B5EF4-FFF2-40B4-BE49-F238E27FC236}">
                  <a16:creationId xmlns:a16="http://schemas.microsoft.com/office/drawing/2014/main" id="{64533294-6EA8-414E-9447-45EC0682E16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67" name="TextBox 66">
              <a:extLst>
                <a:ext uri="{FF2B5EF4-FFF2-40B4-BE49-F238E27FC236}">
                  <a16:creationId xmlns:a16="http://schemas.microsoft.com/office/drawing/2014/main" id="{443F2002-0C68-4559-BA23-D281213AECA4}"/>
                </a:ext>
              </a:extLst>
            </p:cNvPr>
            <p:cNvSpPr txBox="1"/>
            <p:nvPr/>
          </p:nvSpPr>
          <p:spPr>
            <a:xfrm>
              <a:off x="903440" y="382881"/>
              <a:ext cx="696920" cy="3726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vườn</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sp>
        <p:nvSpPr>
          <p:cNvPr id="3" name="Rectangle: Rounded Corners 2">
            <a:extLst>
              <a:ext uri="{FF2B5EF4-FFF2-40B4-BE49-F238E27FC236}">
                <a16:creationId xmlns:a16="http://schemas.microsoft.com/office/drawing/2014/main" id="{AB4DFDA4-F980-4FD1-97B5-6353F97BD28C}"/>
              </a:ext>
            </a:extLst>
          </p:cNvPr>
          <p:cNvSpPr/>
          <p:nvPr/>
        </p:nvSpPr>
        <p:spPr>
          <a:xfrm>
            <a:off x="5134600" y="6111308"/>
            <a:ext cx="2295299" cy="847889"/>
          </a:xfrm>
          <a:prstGeom prst="roundRect">
            <a:avLst>
              <a:gd name="adj" fmla="val 50000"/>
            </a:avLst>
          </a:prstGeom>
          <a:solidFill>
            <a:srgbClr val="71251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Danh từ</a:t>
            </a:r>
          </a:p>
        </p:txBody>
      </p:sp>
      <p:sp>
        <p:nvSpPr>
          <p:cNvPr id="87" name="Rectangle: Rounded Corners 86">
            <a:extLst>
              <a:ext uri="{FF2B5EF4-FFF2-40B4-BE49-F238E27FC236}">
                <a16:creationId xmlns:a16="http://schemas.microsoft.com/office/drawing/2014/main" id="{7735B302-5B9C-4BBF-96DE-5F45A45A17D1}"/>
              </a:ext>
            </a:extLst>
          </p:cNvPr>
          <p:cNvSpPr/>
          <p:nvPr/>
        </p:nvSpPr>
        <p:spPr>
          <a:xfrm>
            <a:off x="9046557" y="6111308"/>
            <a:ext cx="2295299" cy="847889"/>
          </a:xfrm>
          <a:prstGeom prst="roundRect">
            <a:avLst>
              <a:gd name="adj" fmla="val 50000"/>
            </a:avLst>
          </a:prstGeom>
          <a:solidFill>
            <a:srgbClr val="E02A2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dirty="0" err="1">
                <a:solidFill>
                  <a:srgbClr val="FFFF00"/>
                </a:solidFill>
                <a:latin typeface="Times New Roman" panose="02020603050405020304" pitchFamily="18" charset="0"/>
                <a:cs typeface="Times New Roman" panose="02020603050405020304" pitchFamily="18" charset="0"/>
              </a:rPr>
              <a:t>Động</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từ</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grpSp>
        <p:nvGrpSpPr>
          <p:cNvPr id="4" name="2a - 9Slide.vn">
            <a:extLst>
              <a:ext uri="{FF2B5EF4-FFF2-40B4-BE49-F238E27FC236}">
                <a16:creationId xmlns:a16="http://schemas.microsoft.com/office/drawing/2014/main" id="{9C036836-8501-9B9B-DB94-7910D82F115D}"/>
              </a:ext>
            </a:extLst>
          </p:cNvPr>
          <p:cNvGrpSpPr/>
          <p:nvPr/>
        </p:nvGrpSpPr>
        <p:grpSpPr>
          <a:xfrm>
            <a:off x="1360967" y="-127591"/>
            <a:ext cx="1257912" cy="1073888"/>
            <a:chOff x="863157" y="40880"/>
            <a:chExt cx="835749" cy="892090"/>
          </a:xfrm>
        </p:grpSpPr>
        <p:pic>
          <p:nvPicPr>
            <p:cNvPr id="5" name="Picture 4">
              <a:extLst>
                <a:ext uri="{FF2B5EF4-FFF2-40B4-BE49-F238E27FC236}">
                  <a16:creationId xmlns:a16="http://schemas.microsoft.com/office/drawing/2014/main" id="{83D54F30-E0E1-6807-0BA5-911E2688408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6" name="TextBox 5">
              <a:extLst>
                <a:ext uri="{FF2B5EF4-FFF2-40B4-BE49-F238E27FC236}">
                  <a16:creationId xmlns:a16="http://schemas.microsoft.com/office/drawing/2014/main" id="{AD7BDB53-6937-A0F3-7DC9-062DC4A0A446}"/>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7" name="2a - 9Slide.vn">
            <a:extLst>
              <a:ext uri="{FF2B5EF4-FFF2-40B4-BE49-F238E27FC236}">
                <a16:creationId xmlns:a16="http://schemas.microsoft.com/office/drawing/2014/main" id="{6610685F-35A9-C32D-F69E-F34946B448B5}"/>
              </a:ext>
            </a:extLst>
          </p:cNvPr>
          <p:cNvGrpSpPr/>
          <p:nvPr/>
        </p:nvGrpSpPr>
        <p:grpSpPr>
          <a:xfrm>
            <a:off x="2658139" y="-116958"/>
            <a:ext cx="1257912" cy="1073888"/>
            <a:chOff x="863157" y="40880"/>
            <a:chExt cx="835749" cy="892090"/>
          </a:xfrm>
        </p:grpSpPr>
        <p:pic>
          <p:nvPicPr>
            <p:cNvPr id="9" name="Picture 8">
              <a:extLst>
                <a:ext uri="{FF2B5EF4-FFF2-40B4-BE49-F238E27FC236}">
                  <a16:creationId xmlns:a16="http://schemas.microsoft.com/office/drawing/2014/main" id="{FB12FCAD-9F3D-3EB8-40A8-344C31854CF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10" name="TextBox 9">
              <a:extLst>
                <a:ext uri="{FF2B5EF4-FFF2-40B4-BE49-F238E27FC236}">
                  <a16:creationId xmlns:a16="http://schemas.microsoft.com/office/drawing/2014/main" id="{8740B958-4AF2-49E0-153E-368AC9C4628F}"/>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cây</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1" name="2a - 9Slide.vn">
            <a:extLst>
              <a:ext uri="{FF2B5EF4-FFF2-40B4-BE49-F238E27FC236}">
                <a16:creationId xmlns:a16="http://schemas.microsoft.com/office/drawing/2014/main" id="{F6185A80-483B-A58E-AACF-BCBB4403165A}"/>
              </a:ext>
            </a:extLst>
          </p:cNvPr>
          <p:cNvGrpSpPr/>
          <p:nvPr/>
        </p:nvGrpSpPr>
        <p:grpSpPr>
          <a:xfrm>
            <a:off x="3774557" y="159489"/>
            <a:ext cx="1257912" cy="1073888"/>
            <a:chOff x="863157" y="40880"/>
            <a:chExt cx="835749" cy="892090"/>
          </a:xfrm>
        </p:grpSpPr>
        <p:pic>
          <p:nvPicPr>
            <p:cNvPr id="12" name="Picture 11">
              <a:extLst>
                <a:ext uri="{FF2B5EF4-FFF2-40B4-BE49-F238E27FC236}">
                  <a16:creationId xmlns:a16="http://schemas.microsoft.com/office/drawing/2014/main" id="{C389C3DB-E198-825D-B979-73E8C055E9E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13" name="TextBox 12">
              <a:extLst>
                <a:ext uri="{FF2B5EF4-FFF2-40B4-BE49-F238E27FC236}">
                  <a16:creationId xmlns:a16="http://schemas.microsoft.com/office/drawing/2014/main" id="{F191BF32-2346-CFE0-6D9C-D94FB464D0CB}"/>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trồng</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4" name="2a - 9Slide.vn">
            <a:extLst>
              <a:ext uri="{FF2B5EF4-FFF2-40B4-BE49-F238E27FC236}">
                <a16:creationId xmlns:a16="http://schemas.microsoft.com/office/drawing/2014/main" id="{A257A967-69DE-F10C-4564-D8F86BFFE277}"/>
              </a:ext>
            </a:extLst>
          </p:cNvPr>
          <p:cNvGrpSpPr/>
          <p:nvPr/>
        </p:nvGrpSpPr>
        <p:grpSpPr>
          <a:xfrm>
            <a:off x="85059" y="1201479"/>
            <a:ext cx="1257912" cy="1073888"/>
            <a:chOff x="863157" y="40880"/>
            <a:chExt cx="835749" cy="892090"/>
          </a:xfrm>
        </p:grpSpPr>
        <p:pic>
          <p:nvPicPr>
            <p:cNvPr id="15" name="Picture 14">
              <a:extLst>
                <a:ext uri="{FF2B5EF4-FFF2-40B4-BE49-F238E27FC236}">
                  <a16:creationId xmlns:a16="http://schemas.microsoft.com/office/drawing/2014/main" id="{D5ECA737-F64E-492F-9A9A-24D476563F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16" name="TextBox 15">
              <a:extLst>
                <a:ext uri="{FF2B5EF4-FFF2-40B4-BE49-F238E27FC236}">
                  <a16:creationId xmlns:a16="http://schemas.microsoft.com/office/drawing/2014/main" id="{BDE0B0C2-071B-AC06-6C84-512B5EA43AE9}"/>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t>
              </a:r>
              <a:r>
                <a:rPr kumimoji="0" lang="en-US" sz="2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ất</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7" name="2a - 9Slide.vn">
            <a:extLst>
              <a:ext uri="{FF2B5EF4-FFF2-40B4-BE49-F238E27FC236}">
                <a16:creationId xmlns:a16="http://schemas.microsoft.com/office/drawing/2014/main" id="{376A975D-2306-0EF7-B7C0-008810039766}"/>
              </a:ext>
            </a:extLst>
          </p:cNvPr>
          <p:cNvGrpSpPr/>
          <p:nvPr/>
        </p:nvGrpSpPr>
        <p:grpSpPr>
          <a:xfrm>
            <a:off x="1701208" y="1137684"/>
            <a:ext cx="1257912" cy="1073888"/>
            <a:chOff x="863157" y="40880"/>
            <a:chExt cx="835749" cy="892090"/>
          </a:xfrm>
        </p:grpSpPr>
        <p:pic>
          <p:nvPicPr>
            <p:cNvPr id="18" name="Picture 17">
              <a:extLst>
                <a:ext uri="{FF2B5EF4-FFF2-40B4-BE49-F238E27FC236}">
                  <a16:creationId xmlns:a16="http://schemas.microsoft.com/office/drawing/2014/main" id="{9F479393-F1C1-D48F-A366-CAD40A8D10D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19" name="TextBox 18">
              <a:extLst>
                <a:ext uri="{FF2B5EF4-FFF2-40B4-BE49-F238E27FC236}">
                  <a16:creationId xmlns:a16="http://schemas.microsoft.com/office/drawing/2014/main" id="{55932B41-2810-BC23-6CE2-BD43D0D2B267}"/>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chọn</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0" name="2a - 9Slide.vn">
            <a:extLst>
              <a:ext uri="{FF2B5EF4-FFF2-40B4-BE49-F238E27FC236}">
                <a16:creationId xmlns:a16="http://schemas.microsoft.com/office/drawing/2014/main" id="{10B83EB5-1816-16AB-8229-F8761C29E024}"/>
              </a:ext>
            </a:extLst>
          </p:cNvPr>
          <p:cNvGrpSpPr/>
          <p:nvPr/>
        </p:nvGrpSpPr>
        <p:grpSpPr>
          <a:xfrm>
            <a:off x="3094073" y="1169581"/>
            <a:ext cx="1257912" cy="1073888"/>
            <a:chOff x="863157" y="40880"/>
            <a:chExt cx="835749" cy="892090"/>
          </a:xfrm>
        </p:grpSpPr>
        <p:pic>
          <p:nvPicPr>
            <p:cNvPr id="21" name="Picture 20">
              <a:extLst>
                <a:ext uri="{FF2B5EF4-FFF2-40B4-BE49-F238E27FC236}">
                  <a16:creationId xmlns:a16="http://schemas.microsoft.com/office/drawing/2014/main" id="{D01D02B7-9324-3139-1B29-AC392D50D67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22" name="TextBox 21">
              <a:extLst>
                <a:ext uri="{FF2B5EF4-FFF2-40B4-BE49-F238E27FC236}">
                  <a16:creationId xmlns:a16="http://schemas.microsoft.com/office/drawing/2014/main" id="{18E7EB26-0E7D-70B3-CDFE-D5B808B910C8}"/>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hỏi</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9" name="2a - 9Slide.vn">
            <a:extLst>
              <a:ext uri="{FF2B5EF4-FFF2-40B4-BE49-F238E27FC236}">
                <a16:creationId xmlns:a16="http://schemas.microsoft.com/office/drawing/2014/main" id="{8F8EB7BF-4234-A846-A1D0-E66377C51272}"/>
              </a:ext>
            </a:extLst>
          </p:cNvPr>
          <p:cNvGrpSpPr/>
          <p:nvPr/>
        </p:nvGrpSpPr>
        <p:grpSpPr>
          <a:xfrm>
            <a:off x="170119" y="2243470"/>
            <a:ext cx="1257912" cy="1073888"/>
            <a:chOff x="863157" y="40880"/>
            <a:chExt cx="835749" cy="892090"/>
          </a:xfrm>
        </p:grpSpPr>
        <p:pic>
          <p:nvPicPr>
            <p:cNvPr id="30" name="Picture 29">
              <a:extLst>
                <a:ext uri="{FF2B5EF4-FFF2-40B4-BE49-F238E27FC236}">
                  <a16:creationId xmlns:a16="http://schemas.microsoft.com/office/drawing/2014/main" id="{48AE249A-D166-1C78-CE36-250B358909A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31" name="TextBox 30">
              <a:extLst>
                <a:ext uri="{FF2B5EF4-FFF2-40B4-BE49-F238E27FC236}">
                  <a16:creationId xmlns:a16="http://schemas.microsoft.com/office/drawing/2014/main" id="{63D60A04-50A3-EBBB-65E8-AC632FDCF3D2}"/>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hoa</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38" name="2a - 9Slide.vn">
            <a:extLst>
              <a:ext uri="{FF2B5EF4-FFF2-40B4-BE49-F238E27FC236}">
                <a16:creationId xmlns:a16="http://schemas.microsoft.com/office/drawing/2014/main" id="{75977FDF-641F-3FD5-ABB5-5FD41A2121A8}"/>
              </a:ext>
            </a:extLst>
          </p:cNvPr>
          <p:cNvGrpSpPr/>
          <p:nvPr/>
        </p:nvGrpSpPr>
        <p:grpSpPr>
          <a:xfrm>
            <a:off x="1371598" y="2169042"/>
            <a:ext cx="1257912" cy="1073888"/>
            <a:chOff x="863157" y="40880"/>
            <a:chExt cx="835749" cy="892090"/>
          </a:xfrm>
        </p:grpSpPr>
        <p:pic>
          <p:nvPicPr>
            <p:cNvPr id="41" name="Picture 40">
              <a:extLst>
                <a:ext uri="{FF2B5EF4-FFF2-40B4-BE49-F238E27FC236}">
                  <a16:creationId xmlns:a16="http://schemas.microsoft.com/office/drawing/2014/main" id="{55D65D6D-4F1C-9024-F8AC-8F0D555C3E2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42" name="TextBox 41">
              <a:extLst>
                <a:ext uri="{FF2B5EF4-FFF2-40B4-BE49-F238E27FC236}">
                  <a16:creationId xmlns:a16="http://schemas.microsoft.com/office/drawing/2014/main" id="{64C2C5C0-E76F-95D9-A676-CA821788ECA1}"/>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43" name="2a - 9Slide.vn">
            <a:extLst>
              <a:ext uri="{FF2B5EF4-FFF2-40B4-BE49-F238E27FC236}">
                <a16:creationId xmlns:a16="http://schemas.microsoft.com/office/drawing/2014/main" id="{2AD07D19-18BE-991B-8940-FCA26FCEE9D5}"/>
              </a:ext>
            </a:extLst>
          </p:cNvPr>
          <p:cNvGrpSpPr/>
          <p:nvPr/>
        </p:nvGrpSpPr>
        <p:grpSpPr>
          <a:xfrm>
            <a:off x="2796361" y="2115879"/>
            <a:ext cx="1456662" cy="1073888"/>
            <a:chOff x="863157" y="40880"/>
            <a:chExt cx="835749" cy="892090"/>
          </a:xfrm>
        </p:grpSpPr>
        <p:pic>
          <p:nvPicPr>
            <p:cNvPr id="45" name="Picture 44">
              <a:extLst>
                <a:ext uri="{FF2B5EF4-FFF2-40B4-BE49-F238E27FC236}">
                  <a16:creationId xmlns:a16="http://schemas.microsoft.com/office/drawing/2014/main" id="{37281B90-265F-14AF-2481-3C111AD6F42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46" name="TextBox 45">
              <a:extLst>
                <a:ext uri="{FF2B5EF4-FFF2-40B4-BE49-F238E27FC236}">
                  <a16:creationId xmlns:a16="http://schemas.microsoft.com/office/drawing/2014/main" id="{66A4F1EA-E70E-1524-341D-0E3F9DFCCF2D}"/>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ngắm</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4099038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0 L 0.37748 0.64421 " pathEditMode="relative" rAng="0" ptsTypes="AA">
                                      <p:cBhvr>
                                        <p:cTn id="6" dur="2000" fill="hold"/>
                                        <p:tgtEl>
                                          <p:spTgt spid="65"/>
                                        </p:tgtEl>
                                        <p:attrNameLst>
                                          <p:attrName>ppt_x</p:attrName>
                                          <p:attrName>ppt_y</p:attrName>
                                        </p:attrNameLst>
                                      </p:cBhvr>
                                      <p:rCtr x="18867" y="32199"/>
                                    </p:animMotion>
                                  </p:childTnLst>
                                  <p:subTnLst>
                                    <p:audio>
                                      <p:cMediaNode>
                                        <p:cTn display="0" masterRel="sameClick">
                                          <p:stCondLst>
                                            <p:cond evt="begin" delay="0">
                                              <p:tn val="5"/>
                                            </p:cond>
                                          </p:stCondLst>
                                          <p:endCondLst>
                                            <p:cond evt="onStopAudio" delay="0">
                                              <p:tgtEl>
                                                <p:sldTgt/>
                                              </p:tgtEl>
                                            </p:cond>
                                          </p:endCondLst>
                                        </p:cTn>
                                        <p:tgtEl>
                                          <p:sndTgt r:embed="rId4" name="cashreg.wav"/>
                                        </p:tgtEl>
                                      </p:cMediaNode>
                                    </p:audio>
                                  </p:sub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04167E-6 -2.22222E-6 L 0.61211 0.65509 " pathEditMode="relative" rAng="0" ptsTypes="AA">
                                      <p:cBhvr>
                                        <p:cTn id="10" dur="2000" fill="hold"/>
                                        <p:tgtEl>
                                          <p:spTgt spid="4"/>
                                        </p:tgtEl>
                                        <p:attrNameLst>
                                          <p:attrName>ppt_x</p:attrName>
                                          <p:attrName>ppt_y</p:attrName>
                                        </p:attrNameLst>
                                      </p:cBhvr>
                                      <p:rCtr x="30599" y="32755"/>
                                    </p:animMotion>
                                  </p:childTnLst>
                                  <p:subTnLst>
                                    <p:audio>
                                      <p:cMediaNode>
                                        <p:cTn display="0" masterRel="sameClick">
                                          <p:stCondLst>
                                            <p:cond evt="begin" delay="0">
                                              <p:tn val="9"/>
                                            </p:cond>
                                          </p:stCondLst>
                                          <p:endCondLst>
                                            <p:cond evt="onStopAudio" delay="0">
                                              <p:tgtEl>
                                                <p:sldTgt/>
                                              </p:tgtEl>
                                            </p:cond>
                                          </p:endCondLst>
                                        </p:cTn>
                                        <p:tgtEl>
                                          <p:sndTgt r:embed="rId4" name="cashreg.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25E-6 -1.11111E-6 L 0.21628 0.67523 " pathEditMode="relative" rAng="0" ptsTypes="AA">
                                      <p:cBhvr>
                                        <p:cTn id="14" dur="2000" fill="hold"/>
                                        <p:tgtEl>
                                          <p:spTgt spid="7"/>
                                        </p:tgtEl>
                                        <p:attrNameLst>
                                          <p:attrName>ppt_x</p:attrName>
                                          <p:attrName>ppt_y</p:attrName>
                                        </p:attrNameLst>
                                      </p:cBhvr>
                                      <p:rCtr x="10807" y="33750"/>
                                    </p:animMotion>
                                  </p:childTnLst>
                                  <p:subTnLst>
                                    <p:audio>
                                      <p:cMediaNode>
                                        <p:cTn display="0" masterRel="sameClick">
                                          <p:stCondLst>
                                            <p:cond evt="begin" delay="0">
                                              <p:tn val="13"/>
                                            </p:cond>
                                          </p:stCondLst>
                                          <p:endCondLst>
                                            <p:cond evt="onStopAudio" delay="0">
                                              <p:tgtEl>
                                                <p:sldTgt/>
                                              </p:tgtEl>
                                            </p:cond>
                                          </p:endCondLst>
                                        </p:cTn>
                                        <p:tgtEl>
                                          <p:sndTgt r:embed="rId4" name="cashreg.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08333E-6 1.11111E-6 L 0.48125 0.6243 " pathEditMode="relative" rAng="0" ptsTypes="AA">
                                      <p:cBhvr>
                                        <p:cTn id="18" dur="2000" fill="hold"/>
                                        <p:tgtEl>
                                          <p:spTgt spid="11"/>
                                        </p:tgtEl>
                                        <p:attrNameLst>
                                          <p:attrName>ppt_x</p:attrName>
                                          <p:attrName>ppt_y</p:attrName>
                                        </p:attrNameLst>
                                      </p:cBhvr>
                                      <p:rCtr x="24062" y="31204"/>
                                    </p:animMotion>
                                  </p:childTnLst>
                                  <p:subTnLst>
                                    <p:audio>
                                      <p:cMediaNode>
                                        <p:cTn display="0" masterRel="sameClick">
                                          <p:stCondLst>
                                            <p:cond evt="begin" delay="0">
                                              <p:tn val="17"/>
                                            </p:cond>
                                          </p:stCondLst>
                                          <p:endCondLst>
                                            <p:cond evt="onStopAudio" delay="0">
                                              <p:tgtEl>
                                                <p:sldTgt/>
                                              </p:tgtEl>
                                            </p:cond>
                                          </p:endCondLst>
                                        </p:cTn>
                                        <p:tgtEl>
                                          <p:sndTgt r:embed="rId4"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3.75E-6 -2.22222E-6 L 0.503 0.46898 " pathEditMode="relative" rAng="0" ptsTypes="AA">
                                      <p:cBhvr>
                                        <p:cTn id="22" dur="2000" fill="hold"/>
                                        <p:tgtEl>
                                          <p:spTgt spid="14"/>
                                        </p:tgtEl>
                                        <p:attrNameLst>
                                          <p:attrName>ppt_x</p:attrName>
                                          <p:attrName>ppt_y</p:attrName>
                                        </p:attrNameLst>
                                      </p:cBhvr>
                                      <p:rCtr x="25143" y="23449"/>
                                    </p:animMotion>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16667E-6 -2.96296E-6 L 0.73059 0.47662 " pathEditMode="relative" rAng="0" ptsTypes="AA">
                                      <p:cBhvr>
                                        <p:cTn id="26" dur="2000" fill="hold"/>
                                        <p:tgtEl>
                                          <p:spTgt spid="17"/>
                                        </p:tgtEl>
                                        <p:attrNameLst>
                                          <p:attrName>ppt_x</p:attrName>
                                          <p:attrName>ppt_y</p:attrName>
                                        </p:attrNameLst>
                                      </p:cBhvr>
                                      <p:rCtr x="36523" y="23819"/>
                                    </p:animMotion>
                                  </p:childTnLst>
                                  <p:subTnLst>
                                    <p:audio>
                                      <p:cMediaNode>
                                        <p:cTn display="0" masterRel="sameClick">
                                          <p:stCondLst>
                                            <p:cond evt="begin" delay="0">
                                              <p:tn val="25"/>
                                            </p:cond>
                                          </p:stCondLst>
                                          <p:endCondLst>
                                            <p:cond evt="onStopAudio" delay="0">
                                              <p:tgtEl>
                                                <p:sldTgt/>
                                              </p:tgtEl>
                                            </p:cond>
                                          </p:endCondLst>
                                        </p:cTn>
                                        <p:tgtEl>
                                          <p:sndTgt r:embed="rId4" name="cashreg.wav"/>
                                        </p:tgtEl>
                                      </p:cMediaNode>
                                    </p:audio>
                                  </p:sub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1.45833E-6 -2.59259E-6 L 0.53359 0.39306 " pathEditMode="relative" rAng="0" ptsTypes="AA">
                                      <p:cBhvr>
                                        <p:cTn id="30" dur="2000" fill="hold"/>
                                        <p:tgtEl>
                                          <p:spTgt spid="20"/>
                                        </p:tgtEl>
                                        <p:attrNameLst>
                                          <p:attrName>ppt_x</p:attrName>
                                          <p:attrName>ppt_y</p:attrName>
                                        </p:attrNameLst>
                                      </p:cBhvr>
                                      <p:rCtr x="26680" y="19653"/>
                                    </p:animMotion>
                                  </p:childTnLst>
                                  <p:subTnLst>
                                    <p:audio>
                                      <p:cMediaNode>
                                        <p:cTn display="0" masterRel="sameClick">
                                          <p:stCondLst>
                                            <p:cond evt="begin" delay="0">
                                              <p:tn val="29"/>
                                            </p:cond>
                                          </p:stCondLst>
                                          <p:endCondLst>
                                            <p:cond evt="onStopAudio" delay="0">
                                              <p:tgtEl>
                                                <p:sldTgt/>
                                              </p:tgtEl>
                                            </p:cond>
                                          </p:endCondLst>
                                        </p:cTn>
                                        <p:tgtEl>
                                          <p:sndTgt r:embed="rId4" name="cashreg.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4.79167E-6 -4.07407E-6 L 0.39415 0.2676 " pathEditMode="relative" rAng="0" ptsTypes="AA">
                                      <p:cBhvr>
                                        <p:cTn id="34" dur="2000" fill="hold"/>
                                        <p:tgtEl>
                                          <p:spTgt spid="29"/>
                                        </p:tgtEl>
                                        <p:attrNameLst>
                                          <p:attrName>ppt_x</p:attrName>
                                          <p:attrName>ppt_y</p:attrName>
                                        </p:attrNameLst>
                                      </p:cBhvr>
                                      <p:rCtr x="19701" y="13380"/>
                                    </p:animMotion>
                                  </p:childTnLst>
                                  <p:subTnLst>
                                    <p:audio>
                                      <p:cMediaNode>
                                        <p:cTn display="0" masterRel="sameClick">
                                          <p:stCondLst>
                                            <p:cond evt="begin" delay="0">
                                              <p:tn val="33"/>
                                            </p:cond>
                                          </p:stCondLst>
                                          <p:endCondLst>
                                            <p:cond evt="onStopAudio" delay="0">
                                              <p:tgtEl>
                                                <p:sldTgt/>
                                              </p:tgtEl>
                                            </p:cond>
                                          </p:endCondLst>
                                        </p:cTn>
                                        <p:tgtEl>
                                          <p:sndTgt r:embed="rId4" name="cashreg.wav"/>
                                        </p:tgtEl>
                                      </p:cMediaNode>
                                    </p:audio>
                                  </p:sub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2.5E-6 -4.44444E-6 L 0.37227 0.22732 " pathEditMode="relative" rAng="0" ptsTypes="AA">
                                      <p:cBhvr>
                                        <p:cTn id="38" dur="2000" fill="hold"/>
                                        <p:tgtEl>
                                          <p:spTgt spid="38"/>
                                        </p:tgtEl>
                                        <p:attrNameLst>
                                          <p:attrName>ppt_x</p:attrName>
                                          <p:attrName>ppt_y</p:attrName>
                                        </p:attrNameLst>
                                      </p:cBhvr>
                                      <p:rCtr x="18607" y="11366"/>
                                    </p:animMotion>
                                  </p:childTnLst>
                                  <p:subTnLst>
                                    <p:audio>
                                      <p:cMediaNode>
                                        <p:cTn display="0" masterRel="sameClick">
                                          <p:stCondLst>
                                            <p:cond evt="begin" delay="0">
                                              <p:tn val="37"/>
                                            </p:cond>
                                          </p:stCondLst>
                                          <p:endCondLst>
                                            <p:cond evt="onStopAudio" delay="0">
                                              <p:tgtEl>
                                                <p:sldTgt/>
                                              </p:tgtEl>
                                            </p:cond>
                                          </p:endCondLst>
                                        </p:cTn>
                                        <p:tgtEl>
                                          <p:sndTgt r:embed="rId4" name="cashreg.wav"/>
                                        </p:tgtEl>
                                      </p:cMediaNode>
                                    </p:audio>
                                  </p:sub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2.5E-6 4.44444E-6 L 0.61263 0.22569 " pathEditMode="relative" rAng="0" ptsTypes="AA">
                                      <p:cBhvr>
                                        <p:cTn id="42" dur="2000" fill="hold"/>
                                        <p:tgtEl>
                                          <p:spTgt spid="43"/>
                                        </p:tgtEl>
                                        <p:attrNameLst>
                                          <p:attrName>ppt_x</p:attrName>
                                          <p:attrName>ppt_y</p:attrName>
                                        </p:attrNameLst>
                                      </p:cBhvr>
                                      <p:rCtr x="30625" y="11273"/>
                                    </p:animMotion>
                                  </p:childTnLst>
                                  <p:subTnLst>
                                    <p:audio>
                                      <p:cMediaNode>
                                        <p:cTn display="0" masterRel="sameClick">
                                          <p:stCondLst>
                                            <p:cond evt="begin" delay="0">
                                              <p:tn val="41"/>
                                            </p:cond>
                                          </p:stCondLst>
                                          <p:endCondLst>
                                            <p:cond evt="onStopAudio" delay="0">
                                              <p:tgtEl>
                                                <p:sldTgt/>
                                              </p:tgtEl>
                                            </p:cond>
                                          </p:endCondLst>
                                        </p:cTn>
                                        <p:tgtEl>
                                          <p:sndTgt r:embed="rId4" name="cashreg.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subTnLst>
                                    <p:audio>
                                      <p:cMediaNode>
                                        <p:cTn display="0" masterRel="sameClick">
                                          <p:stCondLst>
                                            <p:cond evt="begin" delay="0">
                                              <p:tn val="4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355FA3-50EA-6798-7D5B-C3F2A7F28094}"/>
              </a:ext>
            </a:extLst>
          </p:cNvPr>
          <p:cNvSpPr txBox="1"/>
          <p:nvPr/>
        </p:nvSpPr>
        <p:spPr>
          <a:xfrm>
            <a:off x="435935" y="255180"/>
            <a:ext cx="11355571" cy="1569660"/>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2. Đóng vai cây hoa hồng hoặc cây hoa huệ trong câu chuyện </a:t>
            </a:r>
            <a:r>
              <a:rPr lang="vi-VN" sz="3200" b="1" i="1" dirty="0">
                <a:solidFill>
                  <a:srgbClr val="000000"/>
                </a:solidFill>
                <a:latin typeface="Calibri" panose="020F0502020204030204" pitchFamily="34" charset="0"/>
                <a:cs typeface="Calibri" panose="020F0502020204030204" pitchFamily="34" charset="0"/>
              </a:rPr>
              <a:t>Tiếng nói của cỏ cây</a:t>
            </a:r>
            <a:r>
              <a:rPr lang="vi-VN" sz="3200" b="1" dirty="0">
                <a:solidFill>
                  <a:srgbClr val="000000"/>
                </a:solidFill>
                <a:latin typeface="Calibri" panose="020F0502020204030204" pitchFamily="34" charset="0"/>
                <a:cs typeface="Calibri" panose="020F0502020204030204" pitchFamily="34" charset="0"/>
              </a:rPr>
              <a:t>, đặt câu nêu cảm xúc của cây khi trở nên đẹp hơn trước. Tìm động từ chỉ cảm xúc trong câu em đặt.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descr="A red rose with green leaves&#10;&#10;Description automatically generated">
            <a:extLst>
              <a:ext uri="{FF2B5EF4-FFF2-40B4-BE49-F238E27FC236}">
                <a16:creationId xmlns:a16="http://schemas.microsoft.com/office/drawing/2014/main" id="{3412C340-DF37-609E-7C3C-5A8E9D3D2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989686"/>
            <a:ext cx="2322550" cy="3868314"/>
          </a:xfrm>
          <a:prstGeom prst="rect">
            <a:avLst/>
          </a:prstGeom>
        </p:spPr>
      </p:pic>
      <p:pic>
        <p:nvPicPr>
          <p:cNvPr id="7" name="Picture 6" descr="A white flower with green leaves&#10;&#10;Description automatically generated">
            <a:extLst>
              <a:ext uri="{FF2B5EF4-FFF2-40B4-BE49-F238E27FC236}">
                <a16:creationId xmlns:a16="http://schemas.microsoft.com/office/drawing/2014/main" id="{3F8C52C3-4112-D2CC-3EDC-0D8ECD1338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9749" y="2936358"/>
            <a:ext cx="4056327" cy="4056327"/>
          </a:xfrm>
          <a:prstGeom prst="rect">
            <a:avLst/>
          </a:prstGeom>
        </p:spPr>
      </p:pic>
      <p:sp>
        <p:nvSpPr>
          <p:cNvPr id="10" name="Speech Bubble: Rectangle with Corners Rounded 9">
            <a:extLst>
              <a:ext uri="{FF2B5EF4-FFF2-40B4-BE49-F238E27FC236}">
                <a16:creationId xmlns:a16="http://schemas.microsoft.com/office/drawing/2014/main" id="{6E6C23F5-C3D5-55E4-B386-F294D731E22F}"/>
              </a:ext>
            </a:extLst>
          </p:cNvPr>
          <p:cNvSpPr/>
          <p:nvPr/>
        </p:nvSpPr>
        <p:spPr>
          <a:xfrm rot="329470">
            <a:off x="2088852" y="2019909"/>
            <a:ext cx="3572539" cy="1917341"/>
          </a:xfrm>
          <a:prstGeom prst="wedgeRoundRectCallout">
            <a:avLst>
              <a:gd name="adj1" fmla="val -44643"/>
              <a:gd name="adj2" fmla="val 57766"/>
              <a:gd name="adj3" fmla="val 16667"/>
            </a:avLst>
          </a:prstGeom>
          <a:ln w="57150">
            <a:solidFill>
              <a:srgbClr val="BC1478"/>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FF0000"/>
                </a:solidFill>
              </a:rPr>
              <a:t>Bạn huệ ơi, ai cũng khen chúng mình đẹp hơn trước. Tôi vui quá! </a:t>
            </a:r>
            <a:endParaRPr lang="en-US" sz="2800" b="1" dirty="0">
              <a:solidFill>
                <a:srgbClr val="FF0000"/>
              </a:solidFill>
            </a:endParaRPr>
          </a:p>
        </p:txBody>
      </p:sp>
      <p:sp>
        <p:nvSpPr>
          <p:cNvPr id="11" name="Speech Bubble: Rectangle with Corners Rounded 10">
            <a:extLst>
              <a:ext uri="{FF2B5EF4-FFF2-40B4-BE49-F238E27FC236}">
                <a16:creationId xmlns:a16="http://schemas.microsoft.com/office/drawing/2014/main" id="{6CF9F9B7-4FBD-18FE-BD3E-3B6215BB7F36}"/>
              </a:ext>
            </a:extLst>
          </p:cNvPr>
          <p:cNvSpPr/>
          <p:nvPr/>
        </p:nvSpPr>
        <p:spPr>
          <a:xfrm rot="21187689">
            <a:off x="6337003" y="1881965"/>
            <a:ext cx="3572539" cy="1796902"/>
          </a:xfrm>
          <a:prstGeom prst="wedgeRoundRectCallout">
            <a:avLst>
              <a:gd name="adj1" fmla="val 23556"/>
              <a:gd name="adj2" fmla="val 65167"/>
              <a:gd name="adj3" fmla="val 16667"/>
            </a:avLst>
          </a:prstGeom>
          <a:ln w="57150">
            <a:solidFill>
              <a:srgbClr val="BC1478"/>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FF0000"/>
                </a:solidFill>
              </a:rPr>
              <a:t>Tôi cũng rất vui, bạn ạ. Nhưng phải xa anh chị em, tôi nhớ họ lắm.</a:t>
            </a:r>
          </a:p>
        </p:txBody>
      </p:sp>
      <p:cxnSp>
        <p:nvCxnSpPr>
          <p:cNvPr id="13" name="Straight Connector 12">
            <a:extLst>
              <a:ext uri="{FF2B5EF4-FFF2-40B4-BE49-F238E27FC236}">
                <a16:creationId xmlns:a16="http://schemas.microsoft.com/office/drawing/2014/main" id="{A94F03C1-9BC5-EEC4-8905-69A32A03DCBC}"/>
              </a:ext>
            </a:extLst>
          </p:cNvPr>
          <p:cNvCxnSpPr/>
          <p:nvPr/>
        </p:nvCxnSpPr>
        <p:spPr>
          <a:xfrm>
            <a:off x="4040372" y="3817088"/>
            <a:ext cx="435935" cy="7442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D748AF8-D1C9-5C9E-DEB9-70B15B89C2F1}"/>
              </a:ext>
            </a:extLst>
          </p:cNvPr>
          <p:cNvCxnSpPr>
            <a:cxnSpLocks/>
          </p:cNvCxnSpPr>
          <p:nvPr/>
        </p:nvCxnSpPr>
        <p:spPr>
          <a:xfrm flipV="1">
            <a:off x="8814391" y="2158410"/>
            <a:ext cx="574158" cy="9569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D1E1646-163D-C5F6-4222-889E7E187D86}"/>
              </a:ext>
            </a:extLst>
          </p:cNvPr>
          <p:cNvCxnSpPr>
            <a:cxnSpLocks/>
          </p:cNvCxnSpPr>
          <p:nvPr/>
        </p:nvCxnSpPr>
        <p:spPr>
          <a:xfrm flipV="1">
            <a:off x="7251405" y="3615070"/>
            <a:ext cx="574158" cy="9569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50544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descr="f942c5803785d49a0cdf446b75c7280d"/>
          <p:cNvPicPr>
            <a:picLocks noChangeAspect="1"/>
          </p:cNvPicPr>
          <p:nvPr/>
        </p:nvPicPr>
        <p:blipFill>
          <a:blip r:embed="rId4"/>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5"/>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523113" y="637457"/>
            <a:ext cx="11325606" cy="5632311"/>
          </a:xfrm>
          <a:prstGeom prst="rect">
            <a:avLst/>
          </a:prstGeom>
          <a:noFill/>
        </p:spPr>
        <p:txBody>
          <a:bodyPr wrap="square" rtlCol="0">
            <a:spAutoFit/>
          </a:bodyPr>
          <a:lstStyle/>
          <a:p>
            <a:pPr algn="just"/>
            <a:r>
              <a:rPr lang="en-US" sz="2000" dirty="0">
                <a:latin typeface="+mj-lt"/>
              </a:rPr>
              <a:t>      </a:t>
            </a:r>
            <a:r>
              <a:rPr lang="vi-VN" sz="2000" dirty="0">
                <a:latin typeface="+mj-lt"/>
              </a:rPr>
              <a:t>Những 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p>
          <a:p>
            <a:pPr algn="just"/>
            <a:r>
              <a:rPr lang="en-US" sz="2000" dirty="0">
                <a:latin typeface="+mj-lt"/>
              </a:rPr>
              <a:t>     </a:t>
            </a:r>
            <a:r>
              <a:rPr lang="vi-VN" sz="2000" dirty="0">
                <a:latin typeface="+mj-lt"/>
              </a:rPr>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a:r>
              <a:rPr lang="en-US" sz="2000" dirty="0">
                <a:latin typeface="+mj-lt"/>
              </a:rPr>
              <a:t>     </a:t>
            </a:r>
            <a:r>
              <a:rPr lang="vi-VN" sz="2000" dirty="0">
                <a:latin typeface="+mj-lt"/>
              </a:rPr>
              <a:t>– Đây là giống hoa mới phải không?</a:t>
            </a:r>
          </a:p>
          <a:p>
            <a:pPr algn="just"/>
            <a:r>
              <a:rPr lang="en-US" sz="2000" dirty="0">
                <a:latin typeface="+mj-lt"/>
              </a:rPr>
              <a:t>     </a:t>
            </a:r>
            <a:r>
              <a:rPr lang="vi-VN" sz="2000" dirty="0">
                <a:latin typeface="+mj-lt"/>
              </a:rPr>
              <a:t>– Không ạ! Vẫn giống cây đó thôi.</a:t>
            </a:r>
          </a:p>
          <a:p>
            <a:pPr algn="just"/>
            <a:r>
              <a:rPr lang="en-US" sz="2000" dirty="0">
                <a:latin typeface="+mj-lt"/>
              </a:rPr>
              <a:t>     </a:t>
            </a:r>
            <a:r>
              <a:rPr lang="vi-VN" sz="2000" dirty="0">
                <a:latin typeface="+mj-lt"/>
              </a:rPr>
              <a:t>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algn="just"/>
            <a:r>
              <a:rPr lang="en-US" sz="2000" dirty="0">
                <a:latin typeface="+mj-lt"/>
              </a:rPr>
              <a:t>     </a:t>
            </a:r>
            <a:r>
              <a:rPr lang="vi-VN" sz="2000" dirty="0">
                <a:latin typeface="+mj-lt"/>
              </a:rPr>
              <a:t>Ta-nhi-a nghĩ mãi về nguyên nhân biến đổi của cây. Có lẽ là do chỗ ở mới của chúng thoáng hơn, không bị rễ của cây khác tranh chất màu dưới đất. </a:t>
            </a:r>
          </a:p>
          <a:p>
            <a:pPr algn="just"/>
            <a:r>
              <a:rPr lang="en-US" sz="2000" dirty="0">
                <a:latin typeface="+mj-lt"/>
              </a:rPr>
              <a:t>      </a:t>
            </a:r>
            <a:r>
              <a:rPr lang="vi-VN" sz="2000" dirty="0">
                <a:latin typeface="+mj-lt"/>
              </a:rPr>
              <a:t>Đêm ấy, bên cửa sổ mở rộng, có tiếng thở nhẹ mơ hồ xen lẫn tiếng thì thầm: </a:t>
            </a:r>
          </a:p>
          <a:p>
            <a:pPr algn="just"/>
            <a:r>
              <a:rPr lang="en-US" sz="2000" dirty="0">
                <a:latin typeface="+mj-lt"/>
              </a:rPr>
              <a:t>     </a:t>
            </a:r>
            <a:r>
              <a:rPr lang="vi-VN" sz="2000" dirty="0">
                <a:latin typeface="+mj-lt"/>
              </a:rPr>
              <a:t>– Bạn thân mến! – Bụi hoa hồng khẽ nói. – Hơi thở của bạn làm tôi dễ chịu quá.</a:t>
            </a:r>
          </a:p>
          <a:p>
            <a:pPr algn="just"/>
            <a:r>
              <a:rPr lang="en-US" sz="2000" dirty="0">
                <a:latin typeface="+mj-lt"/>
              </a:rPr>
              <a:t>     </a:t>
            </a:r>
            <a:r>
              <a:rPr lang="vi-VN" sz="2000" dirty="0">
                <a:latin typeface="+mj-lt"/>
              </a:rPr>
              <a:t>– Cảm ơn bạn. – Cây hoa huệ cất giọng nhẹ nhàng. – Không có bạn, tôi làm sao được tươi tắn thế này.</a:t>
            </a:r>
          </a:p>
        </p:txBody>
      </p:sp>
      <p:sp>
        <p:nvSpPr>
          <p:cNvPr id="8" name="TextBox 7">
            <a:extLst>
              <a:ext uri="{FF2B5EF4-FFF2-40B4-BE49-F238E27FC236}">
                <a16:creationId xmlns:a16="http://schemas.microsoft.com/office/drawing/2014/main" id="{90014355-26FE-22E9-2DD7-7488C2F58B01}"/>
              </a:ext>
            </a:extLst>
          </p:cNvPr>
          <p:cNvSpPr txBox="1"/>
          <p:nvPr/>
        </p:nvSpPr>
        <p:spPr>
          <a:xfrm>
            <a:off x="8919848" y="6182796"/>
            <a:ext cx="2406648"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(Theo Ben-la Đi-giua)</a:t>
            </a:r>
            <a:endParaRPr kumimoji="0" lang="en-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p:cNvSpPr txBox="1"/>
          <p:nvPr/>
        </p:nvSpPr>
        <p:spPr>
          <a:xfrm>
            <a:off x="3785616" y="31604"/>
            <a:ext cx="3964433" cy="646986"/>
          </a:xfrm>
          <a:prstGeom prst="roundRect">
            <a:avLst/>
          </a:prstGeom>
          <a:solidFill>
            <a:schemeClr val="bg1"/>
          </a:solidFill>
          <a:ln w="38100">
            <a:solidFill>
              <a:srgbClr val="C980C4"/>
            </a:solidFill>
            <a:prstDash val="lgDash"/>
          </a:ln>
        </p:spPr>
        <p:txBody>
          <a:bodyPr wrap="none" rtlCol="0">
            <a:spAutoFit/>
          </a:bodyPr>
          <a:lstStyle/>
          <a:p>
            <a:r>
              <a:rPr lang="en-US" sz="3200" b="1" dirty="0" err="1">
                <a:solidFill>
                  <a:schemeClr val="accent4">
                    <a:lumMod val="75000"/>
                  </a:schemeClr>
                </a:solidFill>
                <a:latin typeface="Cambria" panose="02040503050406030204" pitchFamily="18" charset="0"/>
                <a:ea typeface="Cambria" panose="02040503050406030204" pitchFamily="18" charset="0"/>
              </a:rPr>
              <a:t>Tiếng</a:t>
            </a:r>
            <a:r>
              <a:rPr lang="en-US" sz="3200" b="1" dirty="0">
                <a:solidFill>
                  <a:schemeClr val="accent4">
                    <a:lumMod val="75000"/>
                  </a:schemeClr>
                </a:solidFill>
                <a:latin typeface="Cambria" panose="02040503050406030204" pitchFamily="18" charset="0"/>
                <a:ea typeface="Cambria" panose="02040503050406030204" pitchFamily="18" charset="0"/>
              </a:rPr>
              <a:t> </a:t>
            </a:r>
            <a:r>
              <a:rPr lang="en-US" sz="3200" b="1" dirty="0" err="1">
                <a:solidFill>
                  <a:schemeClr val="accent4">
                    <a:lumMod val="75000"/>
                  </a:schemeClr>
                </a:solidFill>
                <a:latin typeface="Cambria" panose="02040503050406030204" pitchFamily="18" charset="0"/>
                <a:ea typeface="Cambria" panose="02040503050406030204" pitchFamily="18" charset="0"/>
              </a:rPr>
              <a:t>nói</a:t>
            </a:r>
            <a:r>
              <a:rPr lang="en-US" sz="3200" b="1" dirty="0">
                <a:solidFill>
                  <a:schemeClr val="accent4">
                    <a:lumMod val="75000"/>
                  </a:schemeClr>
                </a:solidFill>
                <a:latin typeface="Cambria" panose="02040503050406030204" pitchFamily="18" charset="0"/>
                <a:ea typeface="Cambria" panose="02040503050406030204" pitchFamily="18" charset="0"/>
              </a:rPr>
              <a:t> </a:t>
            </a:r>
            <a:r>
              <a:rPr lang="en-US" sz="3200" b="1" dirty="0" err="1">
                <a:solidFill>
                  <a:schemeClr val="accent4">
                    <a:lumMod val="75000"/>
                  </a:schemeClr>
                </a:solidFill>
                <a:latin typeface="Cambria" panose="02040503050406030204" pitchFamily="18" charset="0"/>
                <a:ea typeface="Cambria" panose="02040503050406030204" pitchFamily="18" charset="0"/>
              </a:rPr>
              <a:t>của</a:t>
            </a:r>
            <a:r>
              <a:rPr lang="en-US" sz="3200" b="1" dirty="0">
                <a:solidFill>
                  <a:schemeClr val="accent4">
                    <a:lumMod val="75000"/>
                  </a:schemeClr>
                </a:solidFill>
                <a:latin typeface="Cambria" panose="02040503050406030204" pitchFamily="18" charset="0"/>
                <a:ea typeface="Cambria" panose="02040503050406030204" pitchFamily="18" charset="0"/>
              </a:rPr>
              <a:t> </a:t>
            </a:r>
            <a:r>
              <a:rPr lang="en-US" sz="3200" b="1" dirty="0" err="1">
                <a:solidFill>
                  <a:schemeClr val="accent4">
                    <a:lumMod val="75000"/>
                  </a:schemeClr>
                </a:solidFill>
                <a:latin typeface="Cambria" panose="02040503050406030204" pitchFamily="18" charset="0"/>
                <a:ea typeface="Cambria" panose="02040503050406030204" pitchFamily="18" charset="0"/>
              </a:rPr>
              <a:t>cỏ</a:t>
            </a:r>
            <a:r>
              <a:rPr lang="en-US" sz="3200" b="1" dirty="0">
                <a:solidFill>
                  <a:schemeClr val="accent4">
                    <a:lumMod val="75000"/>
                  </a:schemeClr>
                </a:solidFill>
                <a:latin typeface="Cambria" panose="02040503050406030204" pitchFamily="18" charset="0"/>
                <a:ea typeface="Cambria" panose="02040503050406030204" pitchFamily="18" charset="0"/>
              </a:rPr>
              <a:t> </a:t>
            </a:r>
            <a:r>
              <a:rPr lang="en-US" sz="3200" b="1" dirty="0" err="1">
                <a:solidFill>
                  <a:schemeClr val="accent4">
                    <a:lumMod val="75000"/>
                  </a:schemeClr>
                </a:solidFill>
                <a:latin typeface="Cambria" panose="02040503050406030204" pitchFamily="18" charset="0"/>
                <a:ea typeface="Cambria" panose="02040503050406030204" pitchFamily="18" charset="0"/>
              </a:rPr>
              <a:t>cây</a:t>
            </a:r>
            <a:endParaRPr lang="en-US" sz="3200" b="1" dirty="0">
              <a:solidFill>
                <a:schemeClr val="accent4">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879452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5"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1"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2"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 calcmode="lin" valueType="num">
                                      <p:cBhvr>
                                        <p:cTn id="14"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5"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6"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7" dur="1000" decel="50000">
                                          <p:stCondLst>
                                            <p:cond delay="0"/>
                                          </p:stCondLst>
                                        </p:cTn>
                                        <p:tgtEl>
                                          <p:spTgt spid="2"/>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545203B-DB40-5DB1-E0AB-3091F0E14720}"/>
              </a:ext>
            </a:extLst>
          </p:cNvPr>
          <p:cNvSpPr/>
          <p:nvPr/>
        </p:nvSpPr>
        <p:spPr>
          <a:xfrm>
            <a:off x="2360429" y="1233448"/>
            <a:ext cx="9646516" cy="1718269"/>
          </a:xfrm>
          <a:custGeom>
            <a:avLst/>
            <a:gdLst>
              <a:gd name="connsiteX0" fmla="*/ 0 w 9646516"/>
              <a:gd name="connsiteY0" fmla="*/ 286384 h 1718269"/>
              <a:gd name="connsiteX1" fmla="*/ 286384 w 9646516"/>
              <a:gd name="connsiteY1" fmla="*/ 0 h 1718269"/>
              <a:gd name="connsiteX2" fmla="*/ 9360132 w 9646516"/>
              <a:gd name="connsiteY2" fmla="*/ 0 h 1718269"/>
              <a:gd name="connsiteX3" fmla="*/ 9646516 w 9646516"/>
              <a:gd name="connsiteY3" fmla="*/ 286384 h 1718269"/>
              <a:gd name="connsiteX4" fmla="*/ 9646516 w 9646516"/>
              <a:gd name="connsiteY4" fmla="*/ 1431885 h 1718269"/>
              <a:gd name="connsiteX5" fmla="*/ 9360132 w 9646516"/>
              <a:gd name="connsiteY5" fmla="*/ 1718269 h 1718269"/>
              <a:gd name="connsiteX6" fmla="*/ 286384 w 9646516"/>
              <a:gd name="connsiteY6" fmla="*/ 1718269 h 1718269"/>
              <a:gd name="connsiteX7" fmla="*/ 0 w 9646516"/>
              <a:gd name="connsiteY7" fmla="*/ 1431885 h 1718269"/>
              <a:gd name="connsiteX8" fmla="*/ 0 w 9646516"/>
              <a:gd name="connsiteY8" fmla="*/ 286384 h 17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718269" fill="none" extrusionOk="0">
                <a:moveTo>
                  <a:pt x="0" y="286384"/>
                </a:moveTo>
                <a:cubicBezTo>
                  <a:pt x="23775" y="134745"/>
                  <a:pt x="142455" y="-14781"/>
                  <a:pt x="286384" y="0"/>
                </a:cubicBezTo>
                <a:cubicBezTo>
                  <a:pt x="2183029" y="10359"/>
                  <a:pt x="7719764" y="166365"/>
                  <a:pt x="9360132" y="0"/>
                </a:cubicBezTo>
                <a:cubicBezTo>
                  <a:pt x="9505141" y="7626"/>
                  <a:pt x="9662429" y="131714"/>
                  <a:pt x="9646516" y="286384"/>
                </a:cubicBezTo>
                <a:cubicBezTo>
                  <a:pt x="9710674" y="634936"/>
                  <a:pt x="9665279" y="1151474"/>
                  <a:pt x="9646516" y="1431885"/>
                </a:cubicBezTo>
                <a:cubicBezTo>
                  <a:pt x="9659298" y="1576172"/>
                  <a:pt x="9541050" y="1703070"/>
                  <a:pt x="9360132" y="1718269"/>
                </a:cubicBezTo>
                <a:cubicBezTo>
                  <a:pt x="8074020" y="1730676"/>
                  <a:pt x="2025053" y="1749005"/>
                  <a:pt x="286384" y="1718269"/>
                </a:cubicBezTo>
                <a:cubicBezTo>
                  <a:pt x="148087" y="1707523"/>
                  <a:pt x="-1113" y="1603765"/>
                  <a:pt x="0" y="1431885"/>
                </a:cubicBezTo>
                <a:cubicBezTo>
                  <a:pt x="-52828" y="1223109"/>
                  <a:pt x="38629" y="825580"/>
                  <a:pt x="0" y="286384"/>
                </a:cubicBezTo>
                <a:close/>
              </a:path>
              <a:path w="9646516" h="1718269" stroke="0" extrusionOk="0">
                <a:moveTo>
                  <a:pt x="0" y="286384"/>
                </a:moveTo>
                <a:cubicBezTo>
                  <a:pt x="16664" y="123614"/>
                  <a:pt x="124477" y="1354"/>
                  <a:pt x="286384" y="0"/>
                </a:cubicBezTo>
                <a:cubicBezTo>
                  <a:pt x="4173194" y="39558"/>
                  <a:pt x="7234958" y="-110770"/>
                  <a:pt x="9360132" y="0"/>
                </a:cubicBezTo>
                <a:cubicBezTo>
                  <a:pt x="9526596" y="-1209"/>
                  <a:pt x="9650505" y="103947"/>
                  <a:pt x="9646516" y="286384"/>
                </a:cubicBezTo>
                <a:cubicBezTo>
                  <a:pt x="9628206" y="744090"/>
                  <a:pt x="9622961" y="1274471"/>
                  <a:pt x="9646516" y="1431885"/>
                </a:cubicBezTo>
                <a:cubicBezTo>
                  <a:pt x="9645921" y="1587835"/>
                  <a:pt x="9541805" y="1710699"/>
                  <a:pt x="9360132" y="1718269"/>
                </a:cubicBezTo>
                <a:cubicBezTo>
                  <a:pt x="7679387" y="1772776"/>
                  <a:pt x="4369807" y="1585895"/>
                  <a:pt x="286384" y="1718269"/>
                </a:cubicBezTo>
                <a:cubicBezTo>
                  <a:pt x="123284" y="1715249"/>
                  <a:pt x="9028" y="1590160"/>
                  <a:pt x="0" y="1431885"/>
                </a:cubicBezTo>
                <a:cubicBezTo>
                  <a:pt x="-70669" y="918402"/>
                  <a:pt x="-47012" y="760322"/>
                  <a:pt x="0" y="286384"/>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vi-VN" sz="3733" b="1" dirty="0">
                <a:solidFill>
                  <a:sysClr val="windowText" lastClr="000000"/>
                </a:solidFill>
                <a:latin typeface="Calibri" panose="020F0502020204030204"/>
              </a:rPr>
              <a:t>1. Chi tiết nào cho thấy Ta-nhi-a cảm thấy thoải mái trong những ngày hè ở nhà ông bà? </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3102430" y="3317359"/>
            <a:ext cx="8720976" cy="3018130"/>
          </a:xfrm>
          <a:custGeom>
            <a:avLst/>
            <a:gdLst>
              <a:gd name="connsiteX0" fmla="*/ 0 w 8720976"/>
              <a:gd name="connsiteY0" fmla="*/ 503032 h 3018130"/>
              <a:gd name="connsiteX1" fmla="*/ 503032 w 8720976"/>
              <a:gd name="connsiteY1" fmla="*/ 0 h 3018130"/>
              <a:gd name="connsiteX2" fmla="*/ 8217944 w 8720976"/>
              <a:gd name="connsiteY2" fmla="*/ 0 h 3018130"/>
              <a:gd name="connsiteX3" fmla="*/ 8720976 w 8720976"/>
              <a:gd name="connsiteY3" fmla="*/ 503032 h 3018130"/>
              <a:gd name="connsiteX4" fmla="*/ 8720976 w 8720976"/>
              <a:gd name="connsiteY4" fmla="*/ 2515098 h 3018130"/>
              <a:gd name="connsiteX5" fmla="*/ 8217944 w 8720976"/>
              <a:gd name="connsiteY5" fmla="*/ 3018130 h 3018130"/>
              <a:gd name="connsiteX6" fmla="*/ 503032 w 8720976"/>
              <a:gd name="connsiteY6" fmla="*/ 3018130 h 3018130"/>
              <a:gd name="connsiteX7" fmla="*/ 0 w 8720976"/>
              <a:gd name="connsiteY7" fmla="*/ 2515098 h 3018130"/>
              <a:gd name="connsiteX8" fmla="*/ 0 w 8720976"/>
              <a:gd name="connsiteY8" fmla="*/ 503032 h 301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3018130" fill="none" extrusionOk="0">
                <a:moveTo>
                  <a:pt x="0" y="503032"/>
                </a:moveTo>
                <a:cubicBezTo>
                  <a:pt x="20516" y="230848"/>
                  <a:pt x="248490" y="-24164"/>
                  <a:pt x="503032" y="0"/>
                </a:cubicBezTo>
                <a:cubicBezTo>
                  <a:pt x="4123576" y="10359"/>
                  <a:pt x="6066436" y="166365"/>
                  <a:pt x="8217944" y="0"/>
                </a:cubicBezTo>
                <a:cubicBezTo>
                  <a:pt x="8460998" y="20149"/>
                  <a:pt x="8753573" y="232377"/>
                  <a:pt x="8720976" y="503032"/>
                </a:cubicBezTo>
                <a:cubicBezTo>
                  <a:pt x="8569754" y="942954"/>
                  <a:pt x="8790340" y="2112218"/>
                  <a:pt x="8720976" y="2515098"/>
                </a:cubicBezTo>
                <a:cubicBezTo>
                  <a:pt x="8730621" y="2782442"/>
                  <a:pt x="8515466" y="3004966"/>
                  <a:pt x="8217944" y="3018130"/>
                </a:cubicBezTo>
                <a:cubicBezTo>
                  <a:pt x="5125142" y="3030537"/>
                  <a:pt x="2447142" y="3048866"/>
                  <a:pt x="503032" y="3018130"/>
                </a:cubicBezTo>
                <a:cubicBezTo>
                  <a:pt x="240591" y="3009814"/>
                  <a:pt x="-4310" y="2846007"/>
                  <a:pt x="0" y="2515098"/>
                </a:cubicBezTo>
                <a:cubicBezTo>
                  <a:pt x="57319" y="1947852"/>
                  <a:pt x="-116954" y="838339"/>
                  <a:pt x="0" y="503032"/>
                </a:cubicBezTo>
                <a:close/>
              </a:path>
              <a:path w="8720976" h="3018130" stroke="0" extrusionOk="0">
                <a:moveTo>
                  <a:pt x="0" y="503032"/>
                </a:moveTo>
                <a:cubicBezTo>
                  <a:pt x="21120" y="219380"/>
                  <a:pt x="204396" y="7538"/>
                  <a:pt x="503032" y="0"/>
                </a:cubicBezTo>
                <a:cubicBezTo>
                  <a:pt x="1839601" y="39558"/>
                  <a:pt x="5825234" y="-110770"/>
                  <a:pt x="8217944" y="0"/>
                </a:cubicBezTo>
                <a:cubicBezTo>
                  <a:pt x="8526025" y="-4409"/>
                  <a:pt x="8729072" y="175948"/>
                  <a:pt x="8720976" y="503032"/>
                </a:cubicBezTo>
                <a:cubicBezTo>
                  <a:pt x="8583333" y="1111962"/>
                  <a:pt x="8731685" y="2065554"/>
                  <a:pt x="8720976" y="2515098"/>
                </a:cubicBezTo>
                <a:cubicBezTo>
                  <a:pt x="8711125" y="2756233"/>
                  <a:pt x="8543938" y="3002616"/>
                  <a:pt x="8217944" y="3018130"/>
                </a:cubicBezTo>
                <a:cubicBezTo>
                  <a:pt x="5066062" y="3072637"/>
                  <a:pt x="2106964" y="2885756"/>
                  <a:pt x="503032" y="3018130"/>
                </a:cubicBezTo>
                <a:cubicBezTo>
                  <a:pt x="206411" y="3006622"/>
                  <a:pt x="16528" y="2793115"/>
                  <a:pt x="0" y="2515098"/>
                </a:cubicBezTo>
                <a:cubicBezTo>
                  <a:pt x="36134" y="1516138"/>
                  <a:pt x="75751" y="753286"/>
                  <a:pt x="0" y="503032"/>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4000" b="1" dirty="0">
                <a:solidFill>
                  <a:srgbClr val="FF0000"/>
                </a:solidFill>
                <a:latin typeface="Calibri" panose="020F0502020204030204"/>
              </a:rPr>
              <a:t>Những ngày hè ở nhà ông bà, Ta-nhi-a cảm thấy rất thoải mái vì: được thoả thích chạy nhảy trong vườn, được ngắm nghía vườn hoa và có thể tự ý trồng cây, chuyển cây theo ý mình.</a:t>
            </a: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4"/>
          <a:stretch>
            <a:fillRect/>
          </a:stretch>
        </p:blipFill>
        <p:spPr>
          <a:xfrm>
            <a:off x="3981439" y="0"/>
            <a:ext cx="6456224" cy="926672"/>
          </a:xfrm>
          <a:prstGeom prst="rect">
            <a:avLst/>
          </a:prstGeom>
        </p:spPr>
      </p:pic>
    </p:spTree>
    <p:extLst>
      <p:ext uri="{BB962C8B-B14F-4D97-AF65-F5344CB8AC3E}">
        <p14:creationId xmlns:p14="http://schemas.microsoft.com/office/powerpoint/2010/main" val="2142595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545203B-DB40-5DB1-E0AB-3091F0E14720}"/>
              </a:ext>
            </a:extLst>
          </p:cNvPr>
          <p:cNvSpPr/>
          <p:nvPr/>
        </p:nvSpPr>
        <p:spPr>
          <a:xfrm>
            <a:off x="2360429" y="935737"/>
            <a:ext cx="9646516" cy="1190775"/>
          </a:xfrm>
          <a:custGeom>
            <a:avLst/>
            <a:gdLst>
              <a:gd name="connsiteX0" fmla="*/ 0 w 9646516"/>
              <a:gd name="connsiteY0" fmla="*/ 198466 h 1190775"/>
              <a:gd name="connsiteX1" fmla="*/ 198466 w 9646516"/>
              <a:gd name="connsiteY1" fmla="*/ 0 h 1190775"/>
              <a:gd name="connsiteX2" fmla="*/ 9448050 w 9646516"/>
              <a:gd name="connsiteY2" fmla="*/ 0 h 1190775"/>
              <a:gd name="connsiteX3" fmla="*/ 9646516 w 9646516"/>
              <a:gd name="connsiteY3" fmla="*/ 198466 h 1190775"/>
              <a:gd name="connsiteX4" fmla="*/ 9646516 w 9646516"/>
              <a:gd name="connsiteY4" fmla="*/ 992309 h 1190775"/>
              <a:gd name="connsiteX5" fmla="*/ 9448050 w 9646516"/>
              <a:gd name="connsiteY5" fmla="*/ 1190775 h 1190775"/>
              <a:gd name="connsiteX6" fmla="*/ 198466 w 9646516"/>
              <a:gd name="connsiteY6" fmla="*/ 1190775 h 1190775"/>
              <a:gd name="connsiteX7" fmla="*/ 0 w 9646516"/>
              <a:gd name="connsiteY7" fmla="*/ 992309 h 1190775"/>
              <a:gd name="connsiteX8" fmla="*/ 0 w 9646516"/>
              <a:gd name="connsiteY8" fmla="*/ 198466 h 119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190775" fill="none" extrusionOk="0">
                <a:moveTo>
                  <a:pt x="0" y="198466"/>
                </a:moveTo>
                <a:cubicBezTo>
                  <a:pt x="12357" y="92249"/>
                  <a:pt x="96003" y="-7420"/>
                  <a:pt x="198466" y="0"/>
                </a:cubicBezTo>
                <a:cubicBezTo>
                  <a:pt x="2286156" y="10359"/>
                  <a:pt x="6584760" y="166365"/>
                  <a:pt x="9448050" y="0"/>
                </a:cubicBezTo>
                <a:cubicBezTo>
                  <a:pt x="9552132" y="3204"/>
                  <a:pt x="9667444" y="93454"/>
                  <a:pt x="9646516" y="198466"/>
                </a:cubicBezTo>
                <a:cubicBezTo>
                  <a:pt x="9683095" y="543137"/>
                  <a:pt x="9629615" y="635712"/>
                  <a:pt x="9646516" y="992309"/>
                </a:cubicBezTo>
                <a:cubicBezTo>
                  <a:pt x="9657539" y="1089950"/>
                  <a:pt x="9561033" y="1188521"/>
                  <a:pt x="9448050" y="1190775"/>
                </a:cubicBezTo>
                <a:cubicBezTo>
                  <a:pt x="5470422" y="1203182"/>
                  <a:pt x="3753072" y="1221511"/>
                  <a:pt x="198466" y="1190775"/>
                </a:cubicBezTo>
                <a:cubicBezTo>
                  <a:pt x="93269" y="1188388"/>
                  <a:pt x="-761" y="1111294"/>
                  <a:pt x="0" y="992309"/>
                </a:cubicBezTo>
                <a:cubicBezTo>
                  <a:pt x="41812" y="742472"/>
                  <a:pt x="48332" y="390479"/>
                  <a:pt x="0" y="198466"/>
                </a:cubicBezTo>
                <a:close/>
              </a:path>
              <a:path w="9646516" h="1190775" stroke="0" extrusionOk="0">
                <a:moveTo>
                  <a:pt x="0" y="198466"/>
                </a:moveTo>
                <a:cubicBezTo>
                  <a:pt x="8848" y="86412"/>
                  <a:pt x="73795" y="5453"/>
                  <a:pt x="198466" y="0"/>
                </a:cubicBezTo>
                <a:cubicBezTo>
                  <a:pt x="3501416" y="39558"/>
                  <a:pt x="5481501" y="-110770"/>
                  <a:pt x="9448050" y="0"/>
                </a:cubicBezTo>
                <a:cubicBezTo>
                  <a:pt x="9567304" y="-1405"/>
                  <a:pt x="9647666" y="81856"/>
                  <a:pt x="9646516" y="198466"/>
                </a:cubicBezTo>
                <a:cubicBezTo>
                  <a:pt x="9623619" y="478560"/>
                  <a:pt x="9600781" y="900965"/>
                  <a:pt x="9646516" y="992309"/>
                </a:cubicBezTo>
                <a:cubicBezTo>
                  <a:pt x="9641335" y="1082626"/>
                  <a:pt x="9562668" y="1189162"/>
                  <a:pt x="9448050" y="1190775"/>
                </a:cubicBezTo>
                <a:cubicBezTo>
                  <a:pt x="8015276" y="1245282"/>
                  <a:pt x="3861683" y="1058401"/>
                  <a:pt x="198466" y="1190775"/>
                </a:cubicBezTo>
                <a:cubicBezTo>
                  <a:pt x="83313" y="1187382"/>
                  <a:pt x="6404" y="1101997"/>
                  <a:pt x="0" y="992309"/>
                </a:cubicBezTo>
                <a:cubicBezTo>
                  <a:pt x="61419" y="641104"/>
                  <a:pt x="68232" y="447746"/>
                  <a:pt x="0" y="198466"/>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733"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2. Nêu công việc Ta-nhi-a đã làm trong vườn nhà ông bà theo các ý sau: </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3102430" y="3402418"/>
            <a:ext cx="8720976" cy="3040911"/>
          </a:xfrm>
          <a:custGeom>
            <a:avLst/>
            <a:gdLst>
              <a:gd name="connsiteX0" fmla="*/ 0 w 8720976"/>
              <a:gd name="connsiteY0" fmla="*/ 506829 h 3040911"/>
              <a:gd name="connsiteX1" fmla="*/ 506829 w 8720976"/>
              <a:gd name="connsiteY1" fmla="*/ 0 h 3040911"/>
              <a:gd name="connsiteX2" fmla="*/ 8214147 w 8720976"/>
              <a:gd name="connsiteY2" fmla="*/ 0 h 3040911"/>
              <a:gd name="connsiteX3" fmla="*/ 8720976 w 8720976"/>
              <a:gd name="connsiteY3" fmla="*/ 506829 h 3040911"/>
              <a:gd name="connsiteX4" fmla="*/ 8720976 w 8720976"/>
              <a:gd name="connsiteY4" fmla="*/ 2534082 h 3040911"/>
              <a:gd name="connsiteX5" fmla="*/ 8214147 w 8720976"/>
              <a:gd name="connsiteY5" fmla="*/ 3040911 h 3040911"/>
              <a:gd name="connsiteX6" fmla="*/ 506829 w 8720976"/>
              <a:gd name="connsiteY6" fmla="*/ 3040911 h 3040911"/>
              <a:gd name="connsiteX7" fmla="*/ 0 w 8720976"/>
              <a:gd name="connsiteY7" fmla="*/ 2534082 h 3040911"/>
              <a:gd name="connsiteX8" fmla="*/ 0 w 8720976"/>
              <a:gd name="connsiteY8" fmla="*/ 506829 h 304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3040911" fill="none" extrusionOk="0">
                <a:moveTo>
                  <a:pt x="0" y="506829"/>
                </a:moveTo>
                <a:cubicBezTo>
                  <a:pt x="5005" y="228289"/>
                  <a:pt x="256533" y="-30749"/>
                  <a:pt x="506829" y="0"/>
                </a:cubicBezTo>
                <a:cubicBezTo>
                  <a:pt x="1520824" y="10359"/>
                  <a:pt x="6425108" y="166365"/>
                  <a:pt x="8214147" y="0"/>
                </a:cubicBezTo>
                <a:cubicBezTo>
                  <a:pt x="8478311" y="9129"/>
                  <a:pt x="8741488" y="231422"/>
                  <a:pt x="8720976" y="506829"/>
                </a:cubicBezTo>
                <a:cubicBezTo>
                  <a:pt x="8569754" y="1035937"/>
                  <a:pt x="8790340" y="2197287"/>
                  <a:pt x="8720976" y="2534082"/>
                </a:cubicBezTo>
                <a:cubicBezTo>
                  <a:pt x="8747922" y="2784737"/>
                  <a:pt x="8529312" y="3017362"/>
                  <a:pt x="8214147" y="3040911"/>
                </a:cubicBezTo>
                <a:cubicBezTo>
                  <a:pt x="7403106" y="3053318"/>
                  <a:pt x="3750036" y="3071647"/>
                  <a:pt x="506829" y="3040911"/>
                </a:cubicBezTo>
                <a:cubicBezTo>
                  <a:pt x="265246" y="3020179"/>
                  <a:pt x="-3624" y="2858634"/>
                  <a:pt x="0" y="2534082"/>
                </a:cubicBezTo>
                <a:cubicBezTo>
                  <a:pt x="57319" y="1690669"/>
                  <a:pt x="-116954" y="1482177"/>
                  <a:pt x="0" y="506829"/>
                </a:cubicBezTo>
                <a:close/>
              </a:path>
              <a:path w="8720976" h="3040911" stroke="0" extrusionOk="0">
                <a:moveTo>
                  <a:pt x="0" y="506829"/>
                </a:moveTo>
                <a:cubicBezTo>
                  <a:pt x="34968" y="217254"/>
                  <a:pt x="205630" y="7707"/>
                  <a:pt x="506829" y="0"/>
                </a:cubicBezTo>
                <a:cubicBezTo>
                  <a:pt x="1423685" y="39558"/>
                  <a:pt x="6590945" y="-110770"/>
                  <a:pt x="8214147" y="0"/>
                </a:cubicBezTo>
                <a:cubicBezTo>
                  <a:pt x="8546540" y="-7645"/>
                  <a:pt x="8727762" y="185621"/>
                  <a:pt x="8720976" y="506829"/>
                </a:cubicBezTo>
                <a:cubicBezTo>
                  <a:pt x="8583333" y="1389640"/>
                  <a:pt x="8731685" y="1585833"/>
                  <a:pt x="8720976" y="2534082"/>
                </a:cubicBezTo>
                <a:cubicBezTo>
                  <a:pt x="8709966" y="2773000"/>
                  <a:pt x="8509320" y="3035997"/>
                  <a:pt x="8214147" y="3040911"/>
                </a:cubicBezTo>
                <a:cubicBezTo>
                  <a:pt x="6818522" y="3095418"/>
                  <a:pt x="3901950" y="2908537"/>
                  <a:pt x="506829" y="3040911"/>
                </a:cubicBezTo>
                <a:cubicBezTo>
                  <a:pt x="182967" y="3014015"/>
                  <a:pt x="9949" y="2814117"/>
                  <a:pt x="0" y="2534082"/>
                </a:cubicBezTo>
                <a:cubicBezTo>
                  <a:pt x="36134" y="1904333"/>
                  <a:pt x="75751" y="1309792"/>
                  <a:pt x="0" y="506829"/>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b="1" dirty="0">
                <a:solidFill>
                  <a:srgbClr val="FF0000"/>
                </a:solidFill>
                <a:latin typeface="Calibri" panose="020F0502020204030204"/>
              </a:rPr>
              <a:t>Ta-nhi-a đã bứng một cây hồng bạch nhỏ nhất trồng vào chỗ đất trống dưới cửa sổ, rồi cô lấy một cây hoa huệ trồng cạnh cây hoa hồng. Cô bé làm những việc đó vì thấy khóm hoa hồng bạch có vẻ chật chỗ. Nhìn cây hồng bạch đứng một mình, cô cảm thấy không hài lòng nên đã ra khóm huệ, chuyển một cây hoa huệ sang trồng cạnh cây hoa hồng bạch.</a:t>
            </a: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4"/>
          <a:stretch>
            <a:fillRect/>
          </a:stretch>
        </p:blipFill>
        <p:spPr>
          <a:xfrm>
            <a:off x="3981439" y="0"/>
            <a:ext cx="6456224" cy="926672"/>
          </a:xfrm>
          <a:prstGeom prst="rect">
            <a:avLst/>
          </a:prstGeom>
        </p:spPr>
      </p:pic>
      <p:sp>
        <p:nvSpPr>
          <p:cNvPr id="3" name="Rectangle: Rounded Corners 2">
            <a:extLst>
              <a:ext uri="{FF2B5EF4-FFF2-40B4-BE49-F238E27FC236}">
                <a16:creationId xmlns:a16="http://schemas.microsoft.com/office/drawing/2014/main" id="{C39412AE-E8C5-F335-4F69-6F76D4FBCC89}"/>
              </a:ext>
            </a:extLst>
          </p:cNvPr>
          <p:cNvSpPr/>
          <p:nvPr/>
        </p:nvSpPr>
        <p:spPr>
          <a:xfrm>
            <a:off x="3359888" y="2371060"/>
            <a:ext cx="2254102" cy="79744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libri" panose="020F0502020204030204" pitchFamily="34" charset="0"/>
                <a:cs typeface="Calibri" panose="020F0502020204030204" pitchFamily="34" charset="0"/>
              </a:rPr>
              <a:t>Việc</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đã</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làm</a:t>
            </a:r>
            <a:endParaRPr lang="en-US" sz="3200" dirty="0">
              <a:solidFill>
                <a:srgbClr val="002060"/>
              </a:solidFill>
              <a:latin typeface="Calibri" panose="020F0502020204030204" pitchFamily="34" charset="0"/>
              <a:cs typeface="Calibri" panose="020F0502020204030204" pitchFamily="34" charset="0"/>
            </a:endParaRPr>
          </a:p>
        </p:txBody>
      </p:sp>
      <p:sp>
        <p:nvSpPr>
          <p:cNvPr id="4" name="Arrow: Right 3">
            <a:extLst>
              <a:ext uri="{FF2B5EF4-FFF2-40B4-BE49-F238E27FC236}">
                <a16:creationId xmlns:a16="http://schemas.microsoft.com/office/drawing/2014/main" id="{223F2AF1-DA61-FD5B-9D23-D58F57CBB482}"/>
              </a:ext>
            </a:extLst>
          </p:cNvPr>
          <p:cNvSpPr/>
          <p:nvPr/>
        </p:nvSpPr>
        <p:spPr>
          <a:xfrm>
            <a:off x="5752213" y="2583712"/>
            <a:ext cx="946298" cy="425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227E3449-AD52-004F-1AAE-7794970A3B05}"/>
              </a:ext>
            </a:extLst>
          </p:cNvPr>
          <p:cNvSpPr/>
          <p:nvPr/>
        </p:nvSpPr>
        <p:spPr>
          <a:xfrm>
            <a:off x="6815470" y="2360428"/>
            <a:ext cx="2254102" cy="79744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libri" panose="020F0502020204030204" pitchFamily="34" charset="0"/>
                <a:cs typeface="Calibri" panose="020F0502020204030204" pitchFamily="34" charset="0"/>
              </a:rPr>
              <a:t>Lý</a:t>
            </a:r>
            <a:r>
              <a:rPr lang="en-US" sz="3200" dirty="0">
                <a:solidFill>
                  <a:srgbClr val="002060"/>
                </a:solidFill>
                <a:latin typeface="Calibri" panose="020F0502020204030204" pitchFamily="34" charset="0"/>
                <a:cs typeface="Calibri" panose="020F0502020204030204" pitchFamily="34" charset="0"/>
              </a:rPr>
              <a:t> do</a:t>
            </a:r>
          </a:p>
        </p:txBody>
      </p:sp>
    </p:spTree>
    <p:extLst>
      <p:ext uri="{BB962C8B-B14F-4D97-AF65-F5344CB8AC3E}">
        <p14:creationId xmlns:p14="http://schemas.microsoft.com/office/powerpoint/2010/main" val="3385235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545203B-DB40-5DB1-E0AB-3091F0E14720}"/>
              </a:ext>
            </a:extLst>
          </p:cNvPr>
          <p:cNvSpPr/>
          <p:nvPr/>
        </p:nvSpPr>
        <p:spPr>
          <a:xfrm>
            <a:off x="2317899" y="925105"/>
            <a:ext cx="9646516" cy="1084448"/>
          </a:xfrm>
          <a:custGeom>
            <a:avLst/>
            <a:gdLst>
              <a:gd name="connsiteX0" fmla="*/ 0 w 9646516"/>
              <a:gd name="connsiteY0" fmla="*/ 180745 h 1084448"/>
              <a:gd name="connsiteX1" fmla="*/ 180745 w 9646516"/>
              <a:gd name="connsiteY1" fmla="*/ 0 h 1084448"/>
              <a:gd name="connsiteX2" fmla="*/ 9465771 w 9646516"/>
              <a:gd name="connsiteY2" fmla="*/ 0 h 1084448"/>
              <a:gd name="connsiteX3" fmla="*/ 9646516 w 9646516"/>
              <a:gd name="connsiteY3" fmla="*/ 180745 h 1084448"/>
              <a:gd name="connsiteX4" fmla="*/ 9646516 w 9646516"/>
              <a:gd name="connsiteY4" fmla="*/ 903703 h 1084448"/>
              <a:gd name="connsiteX5" fmla="*/ 9465771 w 9646516"/>
              <a:gd name="connsiteY5" fmla="*/ 1084448 h 1084448"/>
              <a:gd name="connsiteX6" fmla="*/ 180745 w 9646516"/>
              <a:gd name="connsiteY6" fmla="*/ 1084448 h 1084448"/>
              <a:gd name="connsiteX7" fmla="*/ 0 w 9646516"/>
              <a:gd name="connsiteY7" fmla="*/ 903703 h 1084448"/>
              <a:gd name="connsiteX8" fmla="*/ 0 w 9646516"/>
              <a:gd name="connsiteY8" fmla="*/ 180745 h 1084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084448" fill="none" extrusionOk="0">
                <a:moveTo>
                  <a:pt x="0" y="180745"/>
                </a:moveTo>
                <a:cubicBezTo>
                  <a:pt x="8411" y="83231"/>
                  <a:pt x="91000" y="-10463"/>
                  <a:pt x="180745" y="0"/>
                </a:cubicBezTo>
                <a:cubicBezTo>
                  <a:pt x="3263114" y="10359"/>
                  <a:pt x="8043730" y="166365"/>
                  <a:pt x="9465771" y="0"/>
                </a:cubicBezTo>
                <a:cubicBezTo>
                  <a:pt x="9555013" y="6133"/>
                  <a:pt x="9664396" y="84851"/>
                  <a:pt x="9646516" y="180745"/>
                </a:cubicBezTo>
                <a:cubicBezTo>
                  <a:pt x="9582647" y="307173"/>
                  <a:pt x="9651524" y="821766"/>
                  <a:pt x="9646516" y="903703"/>
                </a:cubicBezTo>
                <a:cubicBezTo>
                  <a:pt x="9654372" y="994996"/>
                  <a:pt x="9580362" y="1074582"/>
                  <a:pt x="9465771" y="1084448"/>
                </a:cubicBezTo>
                <a:cubicBezTo>
                  <a:pt x="4889483" y="1096855"/>
                  <a:pt x="3257505" y="1115184"/>
                  <a:pt x="180745" y="1084448"/>
                </a:cubicBezTo>
                <a:cubicBezTo>
                  <a:pt x="88859" y="1080155"/>
                  <a:pt x="-826" y="1013700"/>
                  <a:pt x="0" y="903703"/>
                </a:cubicBezTo>
                <a:cubicBezTo>
                  <a:pt x="-46591" y="818502"/>
                  <a:pt x="13058" y="511014"/>
                  <a:pt x="0" y="180745"/>
                </a:cubicBezTo>
                <a:close/>
              </a:path>
              <a:path w="9646516" h="1084448" stroke="0" extrusionOk="0">
                <a:moveTo>
                  <a:pt x="0" y="180745"/>
                </a:moveTo>
                <a:cubicBezTo>
                  <a:pt x="8991" y="78438"/>
                  <a:pt x="72116" y="3188"/>
                  <a:pt x="180745" y="0"/>
                </a:cubicBezTo>
                <a:cubicBezTo>
                  <a:pt x="4266032" y="39558"/>
                  <a:pt x="5352669" y="-110770"/>
                  <a:pt x="9465771" y="0"/>
                </a:cubicBezTo>
                <a:cubicBezTo>
                  <a:pt x="9574202" y="-1254"/>
                  <a:pt x="9648731" y="67443"/>
                  <a:pt x="9646516" y="180745"/>
                </a:cubicBezTo>
                <a:cubicBezTo>
                  <a:pt x="9667188" y="452703"/>
                  <a:pt x="9705392" y="700287"/>
                  <a:pt x="9646516" y="903703"/>
                </a:cubicBezTo>
                <a:cubicBezTo>
                  <a:pt x="9644511" y="996060"/>
                  <a:pt x="9572747" y="1082144"/>
                  <a:pt x="9465771" y="1084448"/>
                </a:cubicBezTo>
                <a:cubicBezTo>
                  <a:pt x="5775962" y="1138955"/>
                  <a:pt x="1452248" y="952074"/>
                  <a:pt x="180745" y="1084448"/>
                </a:cubicBezTo>
                <a:cubicBezTo>
                  <a:pt x="65369" y="1074929"/>
                  <a:pt x="19672" y="1003765"/>
                  <a:pt x="0" y="903703"/>
                </a:cubicBezTo>
                <a:cubicBezTo>
                  <a:pt x="47350" y="653809"/>
                  <a:pt x="-18742" y="271249"/>
                  <a:pt x="0" y="180745"/>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3. Nhờ việc làm của Ta-nhi-a, cây hồng và cây huệ, huệ nở hoa đẹp như thế nào? </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3113062" y="2179674"/>
            <a:ext cx="8720976" cy="3487479"/>
          </a:xfrm>
          <a:custGeom>
            <a:avLst/>
            <a:gdLst>
              <a:gd name="connsiteX0" fmla="*/ 0 w 8720976"/>
              <a:gd name="connsiteY0" fmla="*/ 581258 h 3487479"/>
              <a:gd name="connsiteX1" fmla="*/ 581258 w 8720976"/>
              <a:gd name="connsiteY1" fmla="*/ 0 h 3487479"/>
              <a:gd name="connsiteX2" fmla="*/ 8139718 w 8720976"/>
              <a:gd name="connsiteY2" fmla="*/ 0 h 3487479"/>
              <a:gd name="connsiteX3" fmla="*/ 8720976 w 8720976"/>
              <a:gd name="connsiteY3" fmla="*/ 581258 h 3487479"/>
              <a:gd name="connsiteX4" fmla="*/ 8720976 w 8720976"/>
              <a:gd name="connsiteY4" fmla="*/ 2906221 h 3487479"/>
              <a:gd name="connsiteX5" fmla="*/ 8139718 w 8720976"/>
              <a:gd name="connsiteY5" fmla="*/ 3487479 h 3487479"/>
              <a:gd name="connsiteX6" fmla="*/ 581258 w 8720976"/>
              <a:gd name="connsiteY6" fmla="*/ 3487479 h 3487479"/>
              <a:gd name="connsiteX7" fmla="*/ 0 w 8720976"/>
              <a:gd name="connsiteY7" fmla="*/ 2906221 h 3487479"/>
              <a:gd name="connsiteX8" fmla="*/ 0 w 8720976"/>
              <a:gd name="connsiteY8" fmla="*/ 581258 h 348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3487479" fill="none" extrusionOk="0">
                <a:moveTo>
                  <a:pt x="0" y="581258"/>
                </a:moveTo>
                <a:cubicBezTo>
                  <a:pt x="42914" y="272020"/>
                  <a:pt x="280620" y="-21161"/>
                  <a:pt x="581258" y="0"/>
                </a:cubicBezTo>
                <a:cubicBezTo>
                  <a:pt x="1946229" y="10359"/>
                  <a:pt x="4409242" y="166365"/>
                  <a:pt x="8139718" y="0"/>
                </a:cubicBezTo>
                <a:cubicBezTo>
                  <a:pt x="8430472" y="17543"/>
                  <a:pt x="8777127" y="272576"/>
                  <a:pt x="8720976" y="581258"/>
                </a:cubicBezTo>
                <a:cubicBezTo>
                  <a:pt x="8569754" y="1162559"/>
                  <a:pt x="8790340" y="1959818"/>
                  <a:pt x="8720976" y="2906221"/>
                </a:cubicBezTo>
                <a:cubicBezTo>
                  <a:pt x="8737315" y="3209500"/>
                  <a:pt x="8478204" y="3475811"/>
                  <a:pt x="8139718" y="3487479"/>
                </a:cubicBezTo>
                <a:cubicBezTo>
                  <a:pt x="6681540" y="3499886"/>
                  <a:pt x="2055413" y="3518215"/>
                  <a:pt x="581258" y="3487479"/>
                </a:cubicBezTo>
                <a:cubicBezTo>
                  <a:pt x="264186" y="3485344"/>
                  <a:pt x="-3822" y="3274324"/>
                  <a:pt x="0" y="2906221"/>
                </a:cubicBezTo>
                <a:cubicBezTo>
                  <a:pt x="57319" y="2470775"/>
                  <a:pt x="-116954" y="821307"/>
                  <a:pt x="0" y="581258"/>
                </a:cubicBezTo>
                <a:close/>
              </a:path>
              <a:path w="8720976" h="3487479" stroke="0" extrusionOk="0">
                <a:moveTo>
                  <a:pt x="0" y="581258"/>
                </a:moveTo>
                <a:cubicBezTo>
                  <a:pt x="18588" y="255103"/>
                  <a:pt x="244983" y="5523"/>
                  <a:pt x="581258" y="0"/>
                </a:cubicBezTo>
                <a:cubicBezTo>
                  <a:pt x="2364613" y="39558"/>
                  <a:pt x="6507098" y="-110770"/>
                  <a:pt x="8139718" y="0"/>
                </a:cubicBezTo>
                <a:cubicBezTo>
                  <a:pt x="8465076" y="-632"/>
                  <a:pt x="8731199" y="198033"/>
                  <a:pt x="8720976" y="581258"/>
                </a:cubicBezTo>
                <a:cubicBezTo>
                  <a:pt x="8583333" y="1646328"/>
                  <a:pt x="8731685" y="2301102"/>
                  <a:pt x="8720976" y="2906221"/>
                </a:cubicBezTo>
                <a:cubicBezTo>
                  <a:pt x="8712231" y="3194679"/>
                  <a:pt x="8516112" y="3469647"/>
                  <a:pt x="8139718" y="3487479"/>
                </a:cubicBezTo>
                <a:cubicBezTo>
                  <a:pt x="4866137" y="3541986"/>
                  <a:pt x="2783170" y="3355105"/>
                  <a:pt x="581258" y="3487479"/>
                </a:cubicBezTo>
                <a:cubicBezTo>
                  <a:pt x="218652" y="3462028"/>
                  <a:pt x="15234" y="3227426"/>
                  <a:pt x="0" y="2906221"/>
                </a:cubicBezTo>
                <a:cubicBezTo>
                  <a:pt x="36134" y="2008664"/>
                  <a:pt x="75751" y="1431944"/>
                  <a:pt x="0" y="581258"/>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b="1" i="1" dirty="0">
                <a:solidFill>
                  <a:srgbClr val="FF0000"/>
                </a:solidFill>
                <a:latin typeface="Calibri" panose="020F0502020204030204"/>
              </a:rPr>
              <a:t>“Ô kìa! Bụi hoa hồng được chuyển chỗ mới đẹp làm sao! Những bông hoa màu trắng dịu, cánh hoa trong suốt lung linh. Hoa nở nhiều đến nỗi cả bụi như phủ đầy tuyết trắng.”, </a:t>
            </a:r>
            <a:endParaRPr lang="en-US" sz="2800" b="1" i="1" dirty="0">
              <a:solidFill>
                <a:srgbClr val="FF0000"/>
              </a:solidFill>
              <a:latin typeface="Calibri" panose="020F0502020204030204"/>
            </a:endParaRPr>
          </a:p>
          <a:p>
            <a:pPr lvl="0" algn="just" defTabSz="914377"/>
            <a:r>
              <a:rPr lang="en-US" sz="2800" b="1" i="1" dirty="0">
                <a:solidFill>
                  <a:srgbClr val="FF0000"/>
                </a:solidFill>
                <a:latin typeface="Calibri" panose="020F0502020204030204"/>
              </a:rPr>
              <a:t>“</a:t>
            </a:r>
            <a:r>
              <a:rPr lang="vi-VN" sz="2800" b="1" i="1" dirty="0">
                <a:solidFill>
                  <a:srgbClr val="FF0000"/>
                </a:solidFill>
                <a:latin typeface="Calibri" panose="020F0502020204030204"/>
              </a:rPr>
              <a:t>Kì lạ thay, cây hoa huệ dưới cửa sổ giờ đây cũng đẹp trội hơn hẳn những cây mà nó sống cạnh trước kia. Những bông huệ trắng muốt, đẹp như một nàng tiên trong truyện cổ tích.</a:t>
            </a:r>
            <a:r>
              <a:rPr lang="en-US" sz="2800" b="1" i="1" dirty="0">
                <a:solidFill>
                  <a:srgbClr val="FF0000"/>
                </a:solidFill>
                <a:latin typeface="Calibri" panose="020F0502020204030204"/>
              </a:rPr>
              <a:t>”</a:t>
            </a:r>
            <a:endParaRPr lang="vi-VN" sz="2800" b="1" i="1" dirty="0">
              <a:solidFill>
                <a:srgbClr val="FF0000"/>
              </a:solidFill>
              <a:latin typeface="Calibri" panose="020F0502020204030204"/>
            </a:endParaRP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4"/>
          <a:stretch>
            <a:fillRect/>
          </a:stretch>
        </p:blipFill>
        <p:spPr>
          <a:xfrm>
            <a:off x="3981439" y="0"/>
            <a:ext cx="6456224" cy="926672"/>
          </a:xfrm>
          <a:prstGeom prst="rect">
            <a:avLst/>
          </a:prstGeom>
        </p:spPr>
      </p:pic>
      <p:sp>
        <p:nvSpPr>
          <p:cNvPr id="3" name="Arrow: Right 2">
            <a:extLst>
              <a:ext uri="{FF2B5EF4-FFF2-40B4-BE49-F238E27FC236}">
                <a16:creationId xmlns:a16="http://schemas.microsoft.com/office/drawing/2014/main" id="{F9698FC3-7216-28FF-D606-0CC3640DE2B3}"/>
              </a:ext>
            </a:extLst>
          </p:cNvPr>
          <p:cNvSpPr/>
          <p:nvPr/>
        </p:nvSpPr>
        <p:spPr>
          <a:xfrm>
            <a:off x="2626241" y="6134986"/>
            <a:ext cx="946298" cy="425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CAFE9B0-2629-C667-FC47-B3EE86C4EA6D}"/>
              </a:ext>
            </a:extLst>
          </p:cNvPr>
          <p:cNvSpPr/>
          <p:nvPr/>
        </p:nvSpPr>
        <p:spPr>
          <a:xfrm>
            <a:off x="3625702" y="5837274"/>
            <a:ext cx="7751135" cy="94629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Calibri" panose="020F0502020204030204" pitchFamily="34" charset="0"/>
                <a:cs typeface="Calibri" panose="020F0502020204030204" pitchFamily="34" charset="0"/>
              </a:rPr>
              <a:t>Kết quả là cả hai cây đều tươi tốt và nở</a:t>
            </a:r>
            <a:r>
              <a:rPr lang="en-US" sz="2800" dirty="0">
                <a:solidFill>
                  <a:srgbClr val="002060"/>
                </a:solidFill>
                <a:latin typeface="Calibri" panose="020F0502020204030204" pitchFamily="34" charset="0"/>
                <a:cs typeface="Calibri" panose="020F0502020204030204" pitchFamily="34" charset="0"/>
              </a:rPr>
              <a:t> </a:t>
            </a:r>
            <a:r>
              <a:rPr lang="vi-VN" sz="2800" dirty="0">
                <a:solidFill>
                  <a:srgbClr val="002060"/>
                </a:solidFill>
                <a:latin typeface="Calibri" panose="020F0502020204030204" pitchFamily="34" charset="0"/>
                <a:cs typeface="Calibri" panose="020F0502020204030204" pitchFamily="34" charset="0"/>
              </a:rPr>
              <a:t>những bông hoa đẹp hơn hẳn</a:t>
            </a:r>
            <a:r>
              <a:rPr lang="en-US" sz="2800" dirty="0">
                <a:solidFill>
                  <a:srgbClr val="002060"/>
                </a:solidFill>
                <a:latin typeface="Calibri" panose="020F0502020204030204" pitchFamily="34" charset="0"/>
                <a:cs typeface="Calibri" panose="020F0502020204030204" pitchFamily="34" charset="0"/>
              </a:rPr>
              <a:t> </a:t>
            </a:r>
            <a:r>
              <a:rPr lang="vi-VN" sz="2800" dirty="0">
                <a:solidFill>
                  <a:srgbClr val="002060"/>
                </a:solidFill>
                <a:latin typeface="Calibri" panose="020F0502020204030204" pitchFamily="34" charset="0"/>
                <a:cs typeface="Calibri" panose="020F0502020204030204" pitchFamily="34" charset="0"/>
              </a:rPr>
              <a:t>khi chúng ở chỗ cũ.</a:t>
            </a:r>
          </a:p>
        </p:txBody>
      </p:sp>
    </p:spTree>
    <p:extLst>
      <p:ext uri="{BB962C8B-B14F-4D97-AF65-F5344CB8AC3E}">
        <p14:creationId xmlns:p14="http://schemas.microsoft.com/office/powerpoint/2010/main" val="1000831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545203B-DB40-5DB1-E0AB-3091F0E14720}"/>
              </a:ext>
            </a:extLst>
          </p:cNvPr>
          <p:cNvSpPr/>
          <p:nvPr/>
        </p:nvSpPr>
        <p:spPr>
          <a:xfrm>
            <a:off x="2030819" y="1233449"/>
            <a:ext cx="9976126" cy="1403426"/>
          </a:xfrm>
          <a:custGeom>
            <a:avLst/>
            <a:gdLst>
              <a:gd name="connsiteX0" fmla="*/ 0 w 9976126"/>
              <a:gd name="connsiteY0" fmla="*/ 233909 h 1403426"/>
              <a:gd name="connsiteX1" fmla="*/ 233909 w 9976126"/>
              <a:gd name="connsiteY1" fmla="*/ 0 h 1403426"/>
              <a:gd name="connsiteX2" fmla="*/ 9742217 w 9976126"/>
              <a:gd name="connsiteY2" fmla="*/ 0 h 1403426"/>
              <a:gd name="connsiteX3" fmla="*/ 9976126 w 9976126"/>
              <a:gd name="connsiteY3" fmla="*/ 233909 h 1403426"/>
              <a:gd name="connsiteX4" fmla="*/ 9976126 w 9976126"/>
              <a:gd name="connsiteY4" fmla="*/ 1169517 h 1403426"/>
              <a:gd name="connsiteX5" fmla="*/ 9742217 w 9976126"/>
              <a:gd name="connsiteY5" fmla="*/ 1403426 h 1403426"/>
              <a:gd name="connsiteX6" fmla="*/ 233909 w 9976126"/>
              <a:gd name="connsiteY6" fmla="*/ 1403426 h 1403426"/>
              <a:gd name="connsiteX7" fmla="*/ 0 w 9976126"/>
              <a:gd name="connsiteY7" fmla="*/ 1169517 h 1403426"/>
              <a:gd name="connsiteX8" fmla="*/ 0 w 9976126"/>
              <a:gd name="connsiteY8" fmla="*/ 233909 h 140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76126" h="1403426" fill="none" extrusionOk="0">
                <a:moveTo>
                  <a:pt x="0" y="233909"/>
                </a:moveTo>
                <a:cubicBezTo>
                  <a:pt x="17346" y="109487"/>
                  <a:pt x="106823" y="-2178"/>
                  <a:pt x="233909" y="0"/>
                </a:cubicBezTo>
                <a:cubicBezTo>
                  <a:pt x="3824396" y="10359"/>
                  <a:pt x="7838322" y="166365"/>
                  <a:pt x="9742217" y="0"/>
                </a:cubicBezTo>
                <a:cubicBezTo>
                  <a:pt x="9855807" y="9038"/>
                  <a:pt x="9978748" y="105301"/>
                  <a:pt x="9976126" y="233909"/>
                </a:cubicBezTo>
                <a:cubicBezTo>
                  <a:pt x="10041552" y="679621"/>
                  <a:pt x="9928453" y="834198"/>
                  <a:pt x="9976126" y="1169517"/>
                </a:cubicBezTo>
                <a:cubicBezTo>
                  <a:pt x="9991492" y="1282017"/>
                  <a:pt x="9886807" y="1393134"/>
                  <a:pt x="9742217" y="1403426"/>
                </a:cubicBezTo>
                <a:cubicBezTo>
                  <a:pt x="5686483" y="1415833"/>
                  <a:pt x="1277753" y="1434162"/>
                  <a:pt x="233909" y="1403426"/>
                </a:cubicBezTo>
                <a:cubicBezTo>
                  <a:pt x="114980" y="1397880"/>
                  <a:pt x="-1312" y="1314864"/>
                  <a:pt x="0" y="1169517"/>
                </a:cubicBezTo>
                <a:cubicBezTo>
                  <a:pt x="-22731" y="1012542"/>
                  <a:pt x="-67243" y="617146"/>
                  <a:pt x="0" y="233909"/>
                </a:cubicBezTo>
                <a:close/>
              </a:path>
              <a:path w="9976126" h="1403426" stroke="0" extrusionOk="0">
                <a:moveTo>
                  <a:pt x="0" y="233909"/>
                </a:moveTo>
                <a:cubicBezTo>
                  <a:pt x="12129" y="101374"/>
                  <a:pt x="102816" y="691"/>
                  <a:pt x="233909" y="0"/>
                </a:cubicBezTo>
                <a:cubicBezTo>
                  <a:pt x="3978318" y="39558"/>
                  <a:pt x="6554200" y="-110770"/>
                  <a:pt x="9742217" y="0"/>
                </a:cubicBezTo>
                <a:cubicBezTo>
                  <a:pt x="9876145" y="-691"/>
                  <a:pt x="9977576" y="95900"/>
                  <a:pt x="9976126" y="233909"/>
                </a:cubicBezTo>
                <a:cubicBezTo>
                  <a:pt x="10050146" y="507629"/>
                  <a:pt x="10010670" y="714897"/>
                  <a:pt x="9976126" y="1169517"/>
                </a:cubicBezTo>
                <a:cubicBezTo>
                  <a:pt x="9975029" y="1294616"/>
                  <a:pt x="9874131" y="1402547"/>
                  <a:pt x="9742217" y="1403426"/>
                </a:cubicBezTo>
                <a:cubicBezTo>
                  <a:pt x="8024032" y="1457933"/>
                  <a:pt x="2628565" y="1271052"/>
                  <a:pt x="233909" y="1403426"/>
                </a:cubicBezTo>
                <a:cubicBezTo>
                  <a:pt x="99311" y="1400113"/>
                  <a:pt x="12547" y="1298853"/>
                  <a:pt x="0" y="1169517"/>
                </a:cubicBezTo>
                <a:cubicBezTo>
                  <a:pt x="-72119" y="885465"/>
                  <a:pt x="48308" y="647412"/>
                  <a:pt x="0" y="233909"/>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4. Trong câu chuyện, Ta-nhi-a đã suy đoán nguyên nhân biến đổi của cây hồng và cây huệ là gì? </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3102430" y="3317359"/>
            <a:ext cx="8720976" cy="3018130"/>
          </a:xfrm>
          <a:custGeom>
            <a:avLst/>
            <a:gdLst>
              <a:gd name="connsiteX0" fmla="*/ 0 w 8720976"/>
              <a:gd name="connsiteY0" fmla="*/ 503032 h 3018130"/>
              <a:gd name="connsiteX1" fmla="*/ 503032 w 8720976"/>
              <a:gd name="connsiteY1" fmla="*/ 0 h 3018130"/>
              <a:gd name="connsiteX2" fmla="*/ 8217944 w 8720976"/>
              <a:gd name="connsiteY2" fmla="*/ 0 h 3018130"/>
              <a:gd name="connsiteX3" fmla="*/ 8720976 w 8720976"/>
              <a:gd name="connsiteY3" fmla="*/ 503032 h 3018130"/>
              <a:gd name="connsiteX4" fmla="*/ 8720976 w 8720976"/>
              <a:gd name="connsiteY4" fmla="*/ 2515098 h 3018130"/>
              <a:gd name="connsiteX5" fmla="*/ 8217944 w 8720976"/>
              <a:gd name="connsiteY5" fmla="*/ 3018130 h 3018130"/>
              <a:gd name="connsiteX6" fmla="*/ 503032 w 8720976"/>
              <a:gd name="connsiteY6" fmla="*/ 3018130 h 3018130"/>
              <a:gd name="connsiteX7" fmla="*/ 0 w 8720976"/>
              <a:gd name="connsiteY7" fmla="*/ 2515098 h 3018130"/>
              <a:gd name="connsiteX8" fmla="*/ 0 w 8720976"/>
              <a:gd name="connsiteY8" fmla="*/ 503032 h 301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3018130" fill="none" extrusionOk="0">
                <a:moveTo>
                  <a:pt x="0" y="503032"/>
                </a:moveTo>
                <a:cubicBezTo>
                  <a:pt x="20516" y="230848"/>
                  <a:pt x="248490" y="-24164"/>
                  <a:pt x="503032" y="0"/>
                </a:cubicBezTo>
                <a:cubicBezTo>
                  <a:pt x="4123576" y="10359"/>
                  <a:pt x="6066436" y="166365"/>
                  <a:pt x="8217944" y="0"/>
                </a:cubicBezTo>
                <a:cubicBezTo>
                  <a:pt x="8460998" y="20149"/>
                  <a:pt x="8753573" y="232377"/>
                  <a:pt x="8720976" y="503032"/>
                </a:cubicBezTo>
                <a:cubicBezTo>
                  <a:pt x="8569754" y="942954"/>
                  <a:pt x="8790340" y="2112218"/>
                  <a:pt x="8720976" y="2515098"/>
                </a:cubicBezTo>
                <a:cubicBezTo>
                  <a:pt x="8730621" y="2782442"/>
                  <a:pt x="8515466" y="3004966"/>
                  <a:pt x="8217944" y="3018130"/>
                </a:cubicBezTo>
                <a:cubicBezTo>
                  <a:pt x="5125142" y="3030537"/>
                  <a:pt x="2447142" y="3048866"/>
                  <a:pt x="503032" y="3018130"/>
                </a:cubicBezTo>
                <a:cubicBezTo>
                  <a:pt x="240591" y="3009814"/>
                  <a:pt x="-4310" y="2846007"/>
                  <a:pt x="0" y="2515098"/>
                </a:cubicBezTo>
                <a:cubicBezTo>
                  <a:pt x="57319" y="1947852"/>
                  <a:pt x="-116954" y="838339"/>
                  <a:pt x="0" y="503032"/>
                </a:cubicBezTo>
                <a:close/>
              </a:path>
              <a:path w="8720976" h="3018130" stroke="0" extrusionOk="0">
                <a:moveTo>
                  <a:pt x="0" y="503032"/>
                </a:moveTo>
                <a:cubicBezTo>
                  <a:pt x="21120" y="219380"/>
                  <a:pt x="204396" y="7538"/>
                  <a:pt x="503032" y="0"/>
                </a:cubicBezTo>
                <a:cubicBezTo>
                  <a:pt x="1839601" y="39558"/>
                  <a:pt x="5825234" y="-110770"/>
                  <a:pt x="8217944" y="0"/>
                </a:cubicBezTo>
                <a:cubicBezTo>
                  <a:pt x="8526025" y="-4409"/>
                  <a:pt x="8729072" y="175948"/>
                  <a:pt x="8720976" y="503032"/>
                </a:cubicBezTo>
                <a:cubicBezTo>
                  <a:pt x="8583333" y="1111962"/>
                  <a:pt x="8731685" y="2065554"/>
                  <a:pt x="8720976" y="2515098"/>
                </a:cubicBezTo>
                <a:cubicBezTo>
                  <a:pt x="8711125" y="2756233"/>
                  <a:pt x="8543938" y="3002616"/>
                  <a:pt x="8217944" y="3018130"/>
                </a:cubicBezTo>
                <a:cubicBezTo>
                  <a:pt x="5066062" y="3072637"/>
                  <a:pt x="2106964" y="2885756"/>
                  <a:pt x="503032" y="3018130"/>
                </a:cubicBezTo>
                <a:cubicBezTo>
                  <a:pt x="206411" y="3006622"/>
                  <a:pt x="16528" y="2793115"/>
                  <a:pt x="0" y="2515098"/>
                </a:cubicBezTo>
                <a:cubicBezTo>
                  <a:pt x="36134" y="1516138"/>
                  <a:pt x="75751" y="753286"/>
                  <a:pt x="0" y="503032"/>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b="1" dirty="0">
                <a:solidFill>
                  <a:srgbClr val="FF0000"/>
                </a:solidFill>
                <a:latin typeface="Calibri" panose="020F0502020204030204"/>
              </a:rPr>
              <a:t> Ta-nhi-a đã suy đoán về nguyên nhân dẫn tới sự biến đổi của hai cây hoa: </a:t>
            </a:r>
            <a:r>
              <a:rPr lang="vi-VN" sz="3600" b="1" i="1" dirty="0">
                <a:solidFill>
                  <a:srgbClr val="FF0000"/>
                </a:solidFill>
                <a:latin typeface="Calibri" panose="020F0502020204030204"/>
              </a:rPr>
              <a:t>“Có lẽ là do chỗ ở mới của chúng thoáng hơn, không bị rễ của cây khác tranh chất màu dưới đất.</a:t>
            </a:r>
            <a:r>
              <a:rPr lang="vi-VN" sz="3600" b="1" dirty="0">
                <a:solidFill>
                  <a:srgbClr val="FF0000"/>
                </a:solidFill>
                <a:latin typeface="Calibri" panose="020F0502020204030204"/>
              </a:rPr>
              <a:t>”,... </a:t>
            </a:r>
            <a:endParaRPr lang="vi-VN" sz="3600" b="1" i="1" dirty="0">
              <a:solidFill>
                <a:srgbClr val="FF0000"/>
              </a:solidFill>
              <a:latin typeface="Calibri" panose="020F0502020204030204"/>
            </a:endParaRP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4"/>
          <a:stretch>
            <a:fillRect/>
          </a:stretch>
        </p:blipFill>
        <p:spPr>
          <a:xfrm>
            <a:off x="3981439" y="0"/>
            <a:ext cx="6456224" cy="926672"/>
          </a:xfrm>
          <a:prstGeom prst="rect">
            <a:avLst/>
          </a:prstGeom>
        </p:spPr>
      </p:pic>
    </p:spTree>
    <p:extLst>
      <p:ext uri="{BB962C8B-B14F-4D97-AF65-F5344CB8AC3E}">
        <p14:creationId xmlns:p14="http://schemas.microsoft.com/office/powerpoint/2010/main" val="1527801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545203B-DB40-5DB1-E0AB-3091F0E14720}"/>
              </a:ext>
            </a:extLst>
          </p:cNvPr>
          <p:cNvSpPr/>
          <p:nvPr/>
        </p:nvSpPr>
        <p:spPr>
          <a:xfrm>
            <a:off x="2009554" y="925105"/>
            <a:ext cx="9976126" cy="1169509"/>
          </a:xfrm>
          <a:custGeom>
            <a:avLst/>
            <a:gdLst>
              <a:gd name="connsiteX0" fmla="*/ 0 w 9976126"/>
              <a:gd name="connsiteY0" fmla="*/ 194922 h 1169509"/>
              <a:gd name="connsiteX1" fmla="*/ 194922 w 9976126"/>
              <a:gd name="connsiteY1" fmla="*/ 0 h 1169509"/>
              <a:gd name="connsiteX2" fmla="*/ 9781204 w 9976126"/>
              <a:gd name="connsiteY2" fmla="*/ 0 h 1169509"/>
              <a:gd name="connsiteX3" fmla="*/ 9976126 w 9976126"/>
              <a:gd name="connsiteY3" fmla="*/ 194922 h 1169509"/>
              <a:gd name="connsiteX4" fmla="*/ 9976126 w 9976126"/>
              <a:gd name="connsiteY4" fmla="*/ 974587 h 1169509"/>
              <a:gd name="connsiteX5" fmla="*/ 9781204 w 9976126"/>
              <a:gd name="connsiteY5" fmla="*/ 1169509 h 1169509"/>
              <a:gd name="connsiteX6" fmla="*/ 194922 w 9976126"/>
              <a:gd name="connsiteY6" fmla="*/ 1169509 h 1169509"/>
              <a:gd name="connsiteX7" fmla="*/ 0 w 9976126"/>
              <a:gd name="connsiteY7" fmla="*/ 974587 h 1169509"/>
              <a:gd name="connsiteX8" fmla="*/ 0 w 9976126"/>
              <a:gd name="connsiteY8" fmla="*/ 194922 h 116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76126" h="1169509" fill="none" extrusionOk="0">
                <a:moveTo>
                  <a:pt x="0" y="194922"/>
                </a:moveTo>
                <a:cubicBezTo>
                  <a:pt x="16231" y="91726"/>
                  <a:pt x="100079" y="-13298"/>
                  <a:pt x="194922" y="0"/>
                </a:cubicBezTo>
                <a:cubicBezTo>
                  <a:pt x="4808007" y="10359"/>
                  <a:pt x="6016676" y="166365"/>
                  <a:pt x="9781204" y="0"/>
                </a:cubicBezTo>
                <a:cubicBezTo>
                  <a:pt x="9881993" y="3978"/>
                  <a:pt x="9979577" y="88028"/>
                  <a:pt x="9976126" y="194922"/>
                </a:cubicBezTo>
                <a:cubicBezTo>
                  <a:pt x="9921339" y="568002"/>
                  <a:pt x="9960494" y="808972"/>
                  <a:pt x="9976126" y="974587"/>
                </a:cubicBezTo>
                <a:cubicBezTo>
                  <a:pt x="9989813" y="1067377"/>
                  <a:pt x="9901857" y="1160824"/>
                  <a:pt x="9781204" y="1169509"/>
                </a:cubicBezTo>
                <a:cubicBezTo>
                  <a:pt x="8557733" y="1181916"/>
                  <a:pt x="4589272" y="1200245"/>
                  <a:pt x="194922" y="1169509"/>
                </a:cubicBezTo>
                <a:cubicBezTo>
                  <a:pt x="96485" y="1164525"/>
                  <a:pt x="-299" y="1085917"/>
                  <a:pt x="0" y="974587"/>
                </a:cubicBezTo>
                <a:cubicBezTo>
                  <a:pt x="69376" y="685918"/>
                  <a:pt x="-66311" y="365858"/>
                  <a:pt x="0" y="194922"/>
                </a:cubicBezTo>
                <a:close/>
              </a:path>
              <a:path w="9976126" h="1169509" stroke="0" extrusionOk="0">
                <a:moveTo>
                  <a:pt x="0" y="194922"/>
                </a:moveTo>
                <a:cubicBezTo>
                  <a:pt x="5502" y="85750"/>
                  <a:pt x="78967" y="3006"/>
                  <a:pt x="194922" y="0"/>
                </a:cubicBezTo>
                <a:cubicBezTo>
                  <a:pt x="4778405" y="39558"/>
                  <a:pt x="5167402" y="-110770"/>
                  <a:pt x="9781204" y="0"/>
                </a:cubicBezTo>
                <a:cubicBezTo>
                  <a:pt x="9909321" y="-2981"/>
                  <a:pt x="9976374" y="85758"/>
                  <a:pt x="9976126" y="194922"/>
                </a:cubicBezTo>
                <a:cubicBezTo>
                  <a:pt x="9990680" y="403401"/>
                  <a:pt x="9910824" y="750623"/>
                  <a:pt x="9976126" y="974587"/>
                </a:cubicBezTo>
                <a:cubicBezTo>
                  <a:pt x="9970553" y="1061487"/>
                  <a:pt x="9900731" y="1165685"/>
                  <a:pt x="9781204" y="1169509"/>
                </a:cubicBezTo>
                <a:cubicBezTo>
                  <a:pt x="7623988" y="1224016"/>
                  <a:pt x="1854246" y="1037135"/>
                  <a:pt x="194922" y="1169509"/>
                </a:cubicBezTo>
                <a:cubicBezTo>
                  <a:pt x="83613" y="1167271"/>
                  <a:pt x="12551" y="1082391"/>
                  <a:pt x="0" y="974587"/>
                </a:cubicBezTo>
                <a:cubicBezTo>
                  <a:pt x="-32524" y="890563"/>
                  <a:pt x="1867" y="511169"/>
                  <a:pt x="0" y="194922"/>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5. Theo em, Ta-nhi-a đã có thêm những trải nghiệm gì trong mùa hè? </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2977117" y="2381693"/>
            <a:ext cx="9048306" cy="3953796"/>
          </a:xfrm>
          <a:custGeom>
            <a:avLst/>
            <a:gdLst>
              <a:gd name="connsiteX0" fmla="*/ 0 w 9048306"/>
              <a:gd name="connsiteY0" fmla="*/ 658979 h 3953796"/>
              <a:gd name="connsiteX1" fmla="*/ 658979 w 9048306"/>
              <a:gd name="connsiteY1" fmla="*/ 0 h 3953796"/>
              <a:gd name="connsiteX2" fmla="*/ 8389327 w 9048306"/>
              <a:gd name="connsiteY2" fmla="*/ 0 h 3953796"/>
              <a:gd name="connsiteX3" fmla="*/ 9048306 w 9048306"/>
              <a:gd name="connsiteY3" fmla="*/ 658979 h 3953796"/>
              <a:gd name="connsiteX4" fmla="*/ 9048306 w 9048306"/>
              <a:gd name="connsiteY4" fmla="*/ 3294817 h 3953796"/>
              <a:gd name="connsiteX5" fmla="*/ 8389327 w 9048306"/>
              <a:gd name="connsiteY5" fmla="*/ 3953796 h 3953796"/>
              <a:gd name="connsiteX6" fmla="*/ 658979 w 9048306"/>
              <a:gd name="connsiteY6" fmla="*/ 3953796 h 3953796"/>
              <a:gd name="connsiteX7" fmla="*/ 0 w 9048306"/>
              <a:gd name="connsiteY7" fmla="*/ 3294817 h 3953796"/>
              <a:gd name="connsiteX8" fmla="*/ 0 w 9048306"/>
              <a:gd name="connsiteY8" fmla="*/ 658979 h 395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8306" h="3953796" fill="none" extrusionOk="0">
                <a:moveTo>
                  <a:pt x="0" y="658979"/>
                </a:moveTo>
                <a:cubicBezTo>
                  <a:pt x="49837" y="308717"/>
                  <a:pt x="334333" y="-40798"/>
                  <a:pt x="658979" y="0"/>
                </a:cubicBezTo>
                <a:cubicBezTo>
                  <a:pt x="3228950" y="10359"/>
                  <a:pt x="5418786" y="166365"/>
                  <a:pt x="8389327" y="0"/>
                </a:cubicBezTo>
                <a:cubicBezTo>
                  <a:pt x="8740971" y="7129"/>
                  <a:pt x="9065221" y="298751"/>
                  <a:pt x="9048306" y="658979"/>
                </a:cubicBezTo>
                <a:cubicBezTo>
                  <a:pt x="8897084" y="1654143"/>
                  <a:pt x="9117670" y="2530212"/>
                  <a:pt x="9048306" y="3294817"/>
                </a:cubicBezTo>
                <a:cubicBezTo>
                  <a:pt x="9057058" y="3649258"/>
                  <a:pt x="8790995" y="3928595"/>
                  <a:pt x="8389327" y="3953796"/>
                </a:cubicBezTo>
                <a:cubicBezTo>
                  <a:pt x="6925023" y="3966203"/>
                  <a:pt x="3136865" y="3984532"/>
                  <a:pt x="658979" y="3953796"/>
                </a:cubicBezTo>
                <a:cubicBezTo>
                  <a:pt x="356480" y="3920562"/>
                  <a:pt x="-4703" y="3716693"/>
                  <a:pt x="0" y="3294817"/>
                </a:cubicBezTo>
                <a:cubicBezTo>
                  <a:pt x="57319" y="2328925"/>
                  <a:pt x="-116954" y="1679358"/>
                  <a:pt x="0" y="658979"/>
                </a:cubicBezTo>
                <a:close/>
              </a:path>
              <a:path w="9048306" h="3953796" stroke="0" extrusionOk="0">
                <a:moveTo>
                  <a:pt x="0" y="658979"/>
                </a:moveTo>
                <a:cubicBezTo>
                  <a:pt x="4677" y="293743"/>
                  <a:pt x="290147" y="1770"/>
                  <a:pt x="658979" y="0"/>
                </a:cubicBezTo>
                <a:cubicBezTo>
                  <a:pt x="2766423" y="39558"/>
                  <a:pt x="7442355" y="-110770"/>
                  <a:pt x="8389327" y="0"/>
                </a:cubicBezTo>
                <a:cubicBezTo>
                  <a:pt x="8774803" y="-3136"/>
                  <a:pt x="9055103" y="253675"/>
                  <a:pt x="9048306" y="658979"/>
                </a:cubicBezTo>
                <a:cubicBezTo>
                  <a:pt x="8910663" y="1895142"/>
                  <a:pt x="9059015" y="2670294"/>
                  <a:pt x="9048306" y="3294817"/>
                </a:cubicBezTo>
                <a:cubicBezTo>
                  <a:pt x="9032261" y="3599018"/>
                  <a:pt x="8765457" y="3949872"/>
                  <a:pt x="8389327" y="3953796"/>
                </a:cubicBezTo>
                <a:cubicBezTo>
                  <a:pt x="4841974" y="4008303"/>
                  <a:pt x="1796435" y="3821422"/>
                  <a:pt x="658979" y="3953796"/>
                </a:cubicBezTo>
                <a:cubicBezTo>
                  <a:pt x="270685" y="3938893"/>
                  <a:pt x="26629" y="3659084"/>
                  <a:pt x="0" y="3294817"/>
                </a:cubicBezTo>
                <a:cubicBezTo>
                  <a:pt x="36134" y="2888478"/>
                  <a:pt x="75751" y="1492778"/>
                  <a:pt x="0" y="658979"/>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defTabSz="914377">
              <a:buFont typeface="Arial" panose="020B0604020202020204" pitchFamily="34" charset="0"/>
              <a:buChar char="•"/>
            </a:pPr>
            <a:r>
              <a:rPr lang="vi-VN" sz="2800" b="1" dirty="0">
                <a:solidFill>
                  <a:srgbClr val="FF0000"/>
                </a:solidFill>
                <a:latin typeface="Calibri" panose="020F0502020204030204"/>
              </a:rPr>
              <a:t>Cây cối được trồng ở chỗ đất thoáng, rộng sẽ tốt tươi hơn.</a:t>
            </a:r>
          </a:p>
          <a:p>
            <a:pPr marL="457200" lvl="0" indent="-457200" algn="just" defTabSz="914377">
              <a:buFont typeface="Arial" panose="020B0604020202020204" pitchFamily="34" charset="0"/>
              <a:buChar char="•"/>
            </a:pPr>
            <a:r>
              <a:rPr lang="vi-VN" sz="2800" b="1" dirty="0">
                <a:solidFill>
                  <a:srgbClr val="FF0000"/>
                </a:solidFill>
                <a:latin typeface="Calibri" panose="020F0502020204030204"/>
              </a:rPr>
              <a:t>Mùa hè ở nhà ông bà, Ta-nhi-a có thêm hiểu biết về cây hoa hồng và hoa huệ. Khi chúng trồng cạnh nhau thì cả hai tươi tốt hơn, ra nhiều hoa hơn, hoa đẹp hơn.</a:t>
            </a:r>
          </a:p>
          <a:p>
            <a:pPr marL="457200" lvl="0" indent="-457200" algn="just" defTabSz="914377">
              <a:buFont typeface="Arial" panose="020B0604020202020204" pitchFamily="34" charset="0"/>
              <a:buChar char="•"/>
            </a:pPr>
            <a:r>
              <a:rPr lang="vi-VN" sz="2800" b="1" dirty="0">
                <a:solidFill>
                  <a:srgbClr val="FF0000"/>
                </a:solidFill>
                <a:latin typeface="Calibri" panose="020F0502020204030204"/>
              </a:rPr>
              <a:t>Cây cối tốt tươi, phát triển không phải chỉ nhờ đủ nước, đủ ánh sáng, đủ chất màu,... mà còn phải biết chúng hợp và không hợp sống gần loài cây nào,...</a:t>
            </a: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4"/>
          <a:stretch>
            <a:fillRect/>
          </a:stretch>
        </p:blipFill>
        <p:spPr>
          <a:xfrm>
            <a:off x="3981439" y="0"/>
            <a:ext cx="6456224" cy="926672"/>
          </a:xfrm>
          <a:prstGeom prst="rect">
            <a:avLst/>
          </a:prstGeom>
        </p:spPr>
      </p:pic>
    </p:spTree>
    <p:extLst>
      <p:ext uri="{BB962C8B-B14F-4D97-AF65-F5344CB8AC3E}">
        <p14:creationId xmlns:p14="http://schemas.microsoft.com/office/powerpoint/2010/main" val="2285391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4"/>
          <a:srcRect/>
          <a:stretch>
            <a:fillRect/>
          </a:stretch>
        </p:blipFill>
        <p:spPr>
          <a:xfrm flipH="1">
            <a:off x="8254878" y="1480845"/>
            <a:ext cx="1956208" cy="2372360"/>
          </a:xfrm>
          <a:prstGeom prst="rect">
            <a:avLst/>
          </a:prstGeom>
        </p:spPr>
      </p:pic>
      <p:sp>
        <p:nvSpPr>
          <p:cNvPr id="3" name="Oval 2"/>
          <p:cNvSpPr/>
          <p:nvPr/>
        </p:nvSpPr>
        <p:spPr>
          <a:xfrm>
            <a:off x="3149600" y="1028700"/>
            <a:ext cx="5575300" cy="1460500"/>
          </a:xfrm>
          <a:prstGeom prst="ellipse">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algn="ctr"/>
            <a:r>
              <a:rPr lang="en-US" sz="4800" dirty="0" err="1">
                <a:solidFill>
                  <a:schemeClr val="tx1"/>
                </a:solidFill>
                <a:latin typeface="HP001 4 hàng" panose="020B0603050302020204" pitchFamily="34" charset="0"/>
              </a:rPr>
              <a:t>Luyện</a:t>
            </a:r>
            <a:r>
              <a:rPr lang="en-US" sz="4800" dirty="0">
                <a:solidFill>
                  <a:schemeClr val="tx1"/>
                </a:solidFill>
                <a:latin typeface="HP001 4 hàng" panose="020B0603050302020204" pitchFamily="34" charset="0"/>
              </a:rPr>
              <a:t> </a:t>
            </a:r>
            <a:r>
              <a:rPr lang="en-US" sz="4800" dirty="0" err="1">
                <a:solidFill>
                  <a:schemeClr val="tx1"/>
                </a:solidFill>
                <a:latin typeface="HP001 4 hàng" panose="020B0603050302020204" pitchFamily="34" charset="0"/>
              </a:rPr>
              <a:t>đọc</a:t>
            </a:r>
            <a:r>
              <a:rPr lang="en-US" sz="4800" dirty="0">
                <a:solidFill>
                  <a:schemeClr val="tx1"/>
                </a:solidFill>
                <a:latin typeface="HP001 4 hàng" panose="020B0603050302020204" pitchFamily="34" charset="0"/>
              </a:rPr>
              <a:t> </a:t>
            </a:r>
            <a:r>
              <a:rPr lang="en-US" sz="4800" dirty="0" err="1">
                <a:solidFill>
                  <a:schemeClr val="tx1"/>
                </a:solidFill>
                <a:latin typeface="HP001 4 hàng" panose="020B0603050302020204" pitchFamily="34" charset="0"/>
              </a:rPr>
              <a:t>lại</a:t>
            </a:r>
            <a:endParaRPr lang="en-US" sz="4800" dirty="0">
              <a:solidFill>
                <a:schemeClr val="tx1"/>
              </a:solidFill>
              <a:latin typeface="HP001 4 hàng" panose="020B0603050302020204" pitchFamily="34" charset="0"/>
            </a:endParaRPr>
          </a:p>
        </p:txBody>
      </p:sp>
    </p:spTree>
    <p:extLst>
      <p:ext uri="{BB962C8B-B14F-4D97-AF65-F5344CB8AC3E}">
        <p14:creationId xmlns:p14="http://schemas.microsoft.com/office/powerpoint/2010/main" val="300239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515022" y="1167318"/>
            <a:ext cx="11299272" cy="56420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7106698" y="5615507"/>
            <a:ext cx="4568116" cy="1019542"/>
            <a:chOff x="15299923" y="3008709"/>
            <a:chExt cx="4568116" cy="1019542"/>
          </a:xfrm>
        </p:grpSpPr>
        <p:pic>
          <p:nvPicPr>
            <p:cNvPr id="6" name="图片 5" descr="f942c5803785d49a0cdf446b75c7280d"/>
            <p:cNvPicPr>
              <a:picLocks noChangeAspect="1"/>
            </p:cNvPicPr>
            <p:nvPr/>
          </p:nvPicPr>
          <p:blipFill>
            <a:blip r:embed="rId4"/>
            <a:stretch>
              <a:fillRect/>
            </a:stretch>
          </p:blipFill>
          <p:spPr>
            <a:xfrm>
              <a:off x="15299923" y="3008709"/>
              <a:ext cx="2230417" cy="1019542"/>
            </a:xfrm>
            <a:prstGeom prst="rect">
              <a:avLst/>
            </a:prstGeom>
          </p:spPr>
        </p:pic>
        <p:sp>
          <p:nvSpPr>
            <p:cNvPr id="31" name="Text Box 16"/>
            <p:cNvSpPr txBox="1">
              <a:spLocks noChangeArrowheads="1"/>
            </p:cNvSpPr>
            <p:nvPr/>
          </p:nvSpPr>
          <p:spPr bwMode="auto">
            <a:xfrm>
              <a:off x="15649009" y="3246946"/>
              <a:ext cx="42190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lang="vi-VN" altLang="zh-CN" sz="3200" b="1" dirty="0">
                  <a:ln w="18415" cmpd="sng">
                    <a:noFill/>
                    <a:prstDash val="solid"/>
                  </a:ln>
                  <a:solidFill>
                    <a:prstClr val="black"/>
                  </a:solidFill>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Động từ</a:t>
              </a:r>
              <a:endParaRPr kumimoji="0" lang="zh-CN" altLang="en-US" sz="3200" b="1" i="0" u="none" strike="noStrike" kern="1200" cap="none" spc="0" normalizeH="0" baseline="0" noProof="0" dirty="0">
                <a:ln w="18415" cmpd="sng">
                  <a:noFill/>
                  <a:prstDash val="solid"/>
                </a:ln>
                <a:solidFill>
                  <a:prstClr val="black"/>
                </a:solidFill>
                <a:effectLst/>
                <a:uLnTx/>
                <a:uFillTx/>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sp>
        <p:nvSpPr>
          <p:cNvPr id="11"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a:extLst>
              <a:ext uri="{FF2B5EF4-FFF2-40B4-BE49-F238E27FC236}">
                <a16:creationId xmlns:a16="http://schemas.microsoft.com/office/drawing/2014/main" id="{1F24E63F-5544-9240-8F73-9D89095D3D5A}"/>
              </a:ext>
            </a:extLst>
          </p:cNvPr>
          <p:cNvSpPr txBox="1"/>
          <p:nvPr/>
        </p:nvSpPr>
        <p:spPr>
          <a:xfrm>
            <a:off x="437573" y="250665"/>
            <a:ext cx="11376721"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1. Xếp</a:t>
            </a:r>
            <a:r>
              <a:rPr kumimoji="0" lang="vi-VN" altLang="zh-CN" sz="4400" b="1"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các từ dưới đây vào nhóm thích hợp:</a:t>
            </a:r>
            <a:endParaRPr kumimoji="0" lang="en-US" altLang="zh-CN" sz="44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grpSp>
        <p:nvGrpSpPr>
          <p:cNvPr id="5" name="Group 4"/>
          <p:cNvGrpSpPr/>
          <p:nvPr/>
        </p:nvGrpSpPr>
        <p:grpSpPr>
          <a:xfrm>
            <a:off x="3441734" y="5573678"/>
            <a:ext cx="4185346" cy="1053974"/>
            <a:chOff x="515022" y="1190686"/>
            <a:chExt cx="4185346" cy="1455237"/>
          </a:xfrm>
        </p:grpSpPr>
        <p:pic>
          <p:nvPicPr>
            <p:cNvPr id="14" name="图片 5" descr="f942c5803785d49a0cdf446b75c7280d">
              <a:extLst>
                <a:ext uri="{FF2B5EF4-FFF2-40B4-BE49-F238E27FC236}">
                  <a16:creationId xmlns:a16="http://schemas.microsoft.com/office/drawing/2014/main" id="{20658EE1-798D-2744-A913-E0CDA4F9CFC4}"/>
                </a:ext>
              </a:extLst>
            </p:cNvPr>
            <p:cNvPicPr>
              <a:picLocks noChangeAspect="1"/>
            </p:cNvPicPr>
            <p:nvPr/>
          </p:nvPicPr>
          <p:blipFill>
            <a:blip r:embed="rId4"/>
            <a:stretch>
              <a:fillRect/>
            </a:stretch>
          </p:blipFill>
          <p:spPr>
            <a:xfrm>
              <a:off x="515022" y="1190686"/>
              <a:ext cx="2033625" cy="1455237"/>
            </a:xfrm>
            <a:prstGeom prst="rect">
              <a:avLst/>
            </a:prstGeom>
          </p:spPr>
        </p:pic>
        <p:sp>
          <p:nvSpPr>
            <p:cNvPr id="16"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838541" y="1682945"/>
              <a:ext cx="38618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Danh từ</a:t>
              </a:r>
              <a:endParaRPr kumimoji="0" lang="zh-CN" altLang="en-US" sz="28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 name="Group 2"/>
          <p:cNvGrpSpPr/>
          <p:nvPr/>
        </p:nvGrpSpPr>
        <p:grpSpPr>
          <a:xfrm>
            <a:off x="-124519" y="385978"/>
            <a:ext cx="3599235" cy="4144570"/>
            <a:chOff x="641033" y="1458854"/>
            <a:chExt cx="3599235" cy="4144570"/>
          </a:xfrm>
        </p:grpSpPr>
        <p:pic>
          <p:nvPicPr>
            <p:cNvPr id="2050"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a:t>
              </a:r>
              <a:r>
                <a:rPr kumimoji="0" lang="vi-VN" altLang="zh-CN"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ườn</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 name="Group 3"/>
          <p:cNvGrpSpPr/>
          <p:nvPr/>
        </p:nvGrpSpPr>
        <p:grpSpPr>
          <a:xfrm>
            <a:off x="1904271" y="805199"/>
            <a:ext cx="3541191" cy="2866678"/>
            <a:chOff x="4029021" y="-1259380"/>
            <a:chExt cx="3541191" cy="2866678"/>
          </a:xfrm>
        </p:grpSpPr>
        <p:pic>
          <p:nvPicPr>
            <p:cNvPr id="2052" name="Picture 4" descr="Free vector green trees leaves flat icons set of oak aspen linden maple chestnut clover plants isolated vector illustrati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đi</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18" name="Group 17"/>
          <p:cNvGrpSpPr/>
          <p:nvPr/>
        </p:nvGrpSpPr>
        <p:grpSpPr>
          <a:xfrm>
            <a:off x="3996029" y="213572"/>
            <a:ext cx="3599235" cy="4144570"/>
            <a:chOff x="641033" y="1458854"/>
            <a:chExt cx="3599235" cy="4144570"/>
          </a:xfrm>
        </p:grpSpPr>
        <p:pic>
          <p:nvPicPr>
            <p:cNvPr id="19"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cây</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21" name="Group 20"/>
          <p:cNvGrpSpPr/>
          <p:nvPr/>
        </p:nvGrpSpPr>
        <p:grpSpPr>
          <a:xfrm>
            <a:off x="6024819" y="632793"/>
            <a:ext cx="3541191" cy="2866678"/>
            <a:chOff x="4029021" y="-1259380"/>
            <a:chExt cx="3541191" cy="2866678"/>
          </a:xfrm>
        </p:grpSpPr>
        <p:pic>
          <p:nvPicPr>
            <p:cNvPr id="22" name="Picture 4" descr="Free vector green trees leaves flat icons set of oak aspen linden maple chestnut clover plants isolated vector illustrati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trồng</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27" name="Group 26"/>
          <p:cNvGrpSpPr/>
          <p:nvPr/>
        </p:nvGrpSpPr>
        <p:grpSpPr>
          <a:xfrm>
            <a:off x="8161757" y="266380"/>
            <a:ext cx="3599235" cy="4144570"/>
            <a:chOff x="641033" y="1458854"/>
            <a:chExt cx="3599235" cy="4144570"/>
          </a:xfrm>
        </p:grpSpPr>
        <p:pic>
          <p:nvPicPr>
            <p:cNvPr id="28"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đất</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2" name="Group 31"/>
          <p:cNvGrpSpPr/>
          <p:nvPr/>
        </p:nvGrpSpPr>
        <p:grpSpPr>
          <a:xfrm>
            <a:off x="625415" y="2482315"/>
            <a:ext cx="3599235" cy="4144570"/>
            <a:chOff x="641033" y="1458854"/>
            <a:chExt cx="3599235" cy="4144570"/>
          </a:xfrm>
        </p:grpSpPr>
        <p:pic>
          <p:nvPicPr>
            <p:cNvPr id="33"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chọn</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5" name="Group 34"/>
          <p:cNvGrpSpPr/>
          <p:nvPr/>
        </p:nvGrpSpPr>
        <p:grpSpPr>
          <a:xfrm>
            <a:off x="2484255" y="2918258"/>
            <a:ext cx="3541191" cy="2866678"/>
            <a:chOff x="4029021" y="-1259380"/>
            <a:chExt cx="3541191" cy="2866678"/>
          </a:xfrm>
        </p:grpSpPr>
        <p:pic>
          <p:nvPicPr>
            <p:cNvPr id="36" name="Picture 4" descr="Free vector green trees leaves flat icons set of oak aspen linden maple chestnut clover plants isolated vector illustrati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hỏi</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8" name="Group 37"/>
          <p:cNvGrpSpPr/>
          <p:nvPr/>
        </p:nvGrpSpPr>
        <p:grpSpPr>
          <a:xfrm>
            <a:off x="4457999" y="2489424"/>
            <a:ext cx="3599235" cy="4144570"/>
            <a:chOff x="641033" y="1458854"/>
            <a:chExt cx="3599235" cy="4144570"/>
          </a:xfrm>
        </p:grpSpPr>
        <p:pic>
          <p:nvPicPr>
            <p:cNvPr id="39"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hoa</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1" name="Group 40"/>
          <p:cNvGrpSpPr/>
          <p:nvPr/>
        </p:nvGrpSpPr>
        <p:grpSpPr>
          <a:xfrm>
            <a:off x="8706716" y="2975467"/>
            <a:ext cx="3541191" cy="2866678"/>
            <a:chOff x="4029021" y="-1259380"/>
            <a:chExt cx="3541191" cy="2866678"/>
          </a:xfrm>
        </p:grpSpPr>
        <p:pic>
          <p:nvPicPr>
            <p:cNvPr id="42" name="Picture 4" descr="Free vector green trees leaves flat icons set of oak aspen linden maple chestnut clover plants isolated vector illustrati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bạn</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4" name="Group 43"/>
          <p:cNvGrpSpPr/>
          <p:nvPr/>
        </p:nvGrpSpPr>
        <p:grpSpPr>
          <a:xfrm>
            <a:off x="6589182" y="2274531"/>
            <a:ext cx="3599235" cy="4144570"/>
            <a:chOff x="641033" y="1458854"/>
            <a:chExt cx="3599235" cy="4144570"/>
          </a:xfrm>
        </p:grpSpPr>
        <p:pic>
          <p:nvPicPr>
            <p:cNvPr id="45"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ngắm</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spTree>
    <p:extLst>
      <p:ext uri="{BB962C8B-B14F-4D97-AF65-F5344CB8AC3E}">
        <p14:creationId xmlns:p14="http://schemas.microsoft.com/office/powerpoint/2010/main" val="27805213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ppt_x"/>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500" fill="hold"/>
                                        <p:tgtEl>
                                          <p:spTgt spid="38"/>
                                        </p:tgtEl>
                                        <p:attrNameLst>
                                          <p:attrName>ppt_x</p:attrName>
                                        </p:attrNameLst>
                                      </p:cBhvr>
                                      <p:tavLst>
                                        <p:tav tm="0">
                                          <p:val>
                                            <p:strVal val="#ppt_x"/>
                                          </p:val>
                                        </p:tav>
                                        <p:tav tm="100000">
                                          <p:val>
                                            <p:strVal val="#ppt_x"/>
                                          </p:val>
                                        </p:tav>
                                      </p:tavLst>
                                    </p:anim>
                                    <p:anim calcmode="lin" valueType="num">
                                      <p:cBhvr additive="base">
                                        <p:cTn id="52" dur="500" fill="hold"/>
                                        <p:tgtEl>
                                          <p:spTgt spid="3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ppt_x"/>
                                          </p:val>
                                        </p:tav>
                                        <p:tav tm="100000">
                                          <p:val>
                                            <p:strVal val="#ppt_x"/>
                                          </p:val>
                                        </p:tav>
                                      </p:tavLst>
                                    </p:anim>
                                    <p:anim calcmode="lin" valueType="num">
                                      <p:cBhvr additive="base">
                                        <p:cTn id="56" dur="500" fill="hold"/>
                                        <p:tgtEl>
                                          <p:spTgt spid="4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500" fill="hold"/>
                                        <p:tgtEl>
                                          <p:spTgt spid="44"/>
                                        </p:tgtEl>
                                        <p:attrNameLst>
                                          <p:attrName>ppt_x</p:attrName>
                                        </p:attrNameLst>
                                      </p:cBhvr>
                                      <p:tavLst>
                                        <p:tav tm="0">
                                          <p:val>
                                            <p:strVal val="#ppt_x"/>
                                          </p:val>
                                        </p:tav>
                                        <p:tav tm="100000">
                                          <p:val>
                                            <p:strVal val="#ppt_x"/>
                                          </p:val>
                                        </p:tav>
                                      </p:tavLst>
                                    </p:anim>
                                    <p:anim calcmode="lin" valueType="num">
                                      <p:cBhvr additive="base">
                                        <p:cTn id="6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0.5|0.4|0.4|0.3|0.5|0.4|0.4|0.4|0.3"/>
</p:tagLst>
</file>

<file path=ppt/tags/tag2.xml><?xml version="1.0" encoding="utf-8"?>
<p:tagLst xmlns:a="http://schemas.openxmlformats.org/drawingml/2006/main" xmlns:r="http://schemas.openxmlformats.org/officeDocument/2006/relationships" xmlns:p="http://schemas.openxmlformats.org/presentationml/2006/main">
  <p:tag name="TIMING" val="|0.3|0.3|0.3|0.4|0.3|0.3|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TotalTime>
  <Words>1070</Words>
  <Application>Microsoft Office PowerPoint</Application>
  <PresentationFormat>Widescreen</PresentationFormat>
  <Paragraphs>71</Paragraphs>
  <Slides>12</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Cambria</vt:lpstr>
      <vt:lpstr>Arial</vt:lpstr>
      <vt:lpstr>等线 Light</vt:lpstr>
      <vt:lpstr>Calibri</vt:lpstr>
      <vt:lpstr>等线</vt:lpstr>
      <vt:lpstr>Times New Roman</vt:lpstr>
      <vt:lpstr>HP001 4 hàng</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ADMIN</cp:lastModifiedBy>
  <cp:revision>34</cp:revision>
  <dcterms:created xsi:type="dcterms:W3CDTF">2023-08-22T11:33:13Z</dcterms:created>
  <dcterms:modified xsi:type="dcterms:W3CDTF">2024-10-17T14:47:06Z</dcterms:modified>
</cp:coreProperties>
</file>