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4" r:id="rId4"/>
  </p:sldMasterIdLst>
  <p:notesMasterIdLst>
    <p:notesMasterId r:id="rId6"/>
  </p:notesMasterIdLst>
  <p:sldIdLst>
    <p:sldId id="338" r:id="rId5"/>
    <p:sldId id="11088676" r:id="rId7"/>
    <p:sldId id="11088512" r:id="rId8"/>
    <p:sldId id="11088678" r:id="rId9"/>
    <p:sldId id="11088680" r:id="rId10"/>
    <p:sldId id="11088781" r:id="rId11"/>
    <p:sldId id="11088681" r:id="rId12"/>
    <p:sldId id="11088734" r:id="rId13"/>
    <p:sldId id="11088782" r:id="rId14"/>
    <p:sldId id="11088682" r:id="rId15"/>
    <p:sldId id="11088685" r:id="rId16"/>
    <p:sldId id="11088686" r:id="rId17"/>
    <p:sldId id="11088795" r:id="rId18"/>
    <p:sldId id="11088784" r:id="rId19"/>
    <p:sldId id="11088794" r:id="rId20"/>
    <p:sldId id="11088736" r:id="rId21"/>
    <p:sldId id="11088689" r:id="rId22"/>
    <p:sldId id="11088783" r:id="rId23"/>
    <p:sldId id="11088699" r:id="rId24"/>
    <p:sldId id="11088793" r:id="rId25"/>
    <p:sldId id="1108880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 showGuides="1">
      <p:cViewPr varScale="1">
        <p:scale>
          <a:sx n="79" d="100"/>
          <a:sy n="79" d="100"/>
        </p:scale>
        <p:origin x="-384" y="-78"/>
      </p:cViewPr>
      <p:guideLst>
        <p:guide orient="horz" pos="2160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74371A-8D41-4AA5-9C68-8D9E1FBC7A84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F0DF28-52D1-45C3-BB55-FBC138DAE5D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6213" y="1382713"/>
            <a:ext cx="6630987" cy="3730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dirty="0" err="1">
                <a:latin typeface="UTM Duepuntozero" panose="02040603050506020204" pitchFamily="18" charset="0"/>
              </a:rPr>
              <a:t>Hương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Thảo</a:t>
            </a:r>
            <a:r>
              <a:rPr lang="en-US" sz="1200" dirty="0">
                <a:latin typeface="UTM Duepuntozero" panose="02040603050506020204" pitchFamily="18" charset="0"/>
              </a:rPr>
              <a:t> – </a:t>
            </a:r>
            <a:r>
              <a:rPr lang="en-US" sz="1200" dirty="0" err="1">
                <a:latin typeface="UTM Duepuntozero" panose="02040603050506020204" pitchFamily="18" charset="0"/>
              </a:rPr>
              <a:t>Zalo</a:t>
            </a:r>
            <a:r>
              <a:rPr lang="en-US" sz="1200" dirty="0">
                <a:latin typeface="UTM Duepuntozero" panose="02040603050506020204" pitchFamily="18" charset="0"/>
              </a:rPr>
              <a:t> 0972.115.126 – </a:t>
            </a:r>
            <a:r>
              <a:rPr lang="en-US" sz="1200" dirty="0" err="1">
                <a:latin typeface="UTM Duepuntozero" panose="02040603050506020204" pitchFamily="18" charset="0"/>
              </a:rPr>
              <a:t>Các</a:t>
            </a:r>
            <a:r>
              <a:rPr lang="en-US" sz="1200" dirty="0">
                <a:latin typeface="UTM Duepuntozero" panose="02040603050506020204" pitchFamily="18" charset="0"/>
              </a:rPr>
              <a:t> nick </a:t>
            </a:r>
            <a:r>
              <a:rPr lang="en-US" sz="1200" dirty="0" err="1">
                <a:latin typeface="UTM Duepuntozero" panose="02040603050506020204" pitchFamily="18" charset="0"/>
              </a:rPr>
              <a:t>khác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đều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là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giả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mạo</a:t>
            </a:r>
            <a:r>
              <a:rPr lang="en-US" sz="1200" dirty="0">
                <a:latin typeface="UTM Duepuntozero" panose="02040603050506020204" pitchFamily="18" charset="0"/>
              </a:rPr>
              <a:t>, </a:t>
            </a:r>
            <a:r>
              <a:rPr lang="en-US" sz="1200" dirty="0" err="1">
                <a:latin typeface="UTM Duepuntozero" panose="02040603050506020204" pitchFamily="18" charset="0"/>
              </a:rPr>
              <a:t>ăn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cắp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chất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xám</a:t>
            </a: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dirty="0" err="1">
                <a:latin typeface="UTM Duepuntozero" panose="02040603050506020204" pitchFamily="18" charset="0"/>
              </a:rPr>
              <a:t>Hương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Thảo</a:t>
            </a:r>
            <a:r>
              <a:rPr lang="en-US" sz="1200" dirty="0">
                <a:latin typeface="UTM Duepuntozero" panose="02040603050506020204" pitchFamily="18" charset="0"/>
              </a:rPr>
              <a:t> – </a:t>
            </a:r>
            <a:r>
              <a:rPr lang="en-US" sz="1200" dirty="0" err="1">
                <a:latin typeface="UTM Duepuntozero" panose="02040603050506020204" pitchFamily="18" charset="0"/>
              </a:rPr>
              <a:t>Zalo</a:t>
            </a:r>
            <a:r>
              <a:rPr lang="en-US" sz="1200" dirty="0">
                <a:latin typeface="UTM Duepuntozero" panose="02040603050506020204" pitchFamily="18" charset="0"/>
              </a:rPr>
              <a:t> 0972.115.126 – </a:t>
            </a:r>
            <a:r>
              <a:rPr lang="en-US" sz="1200" dirty="0" err="1">
                <a:latin typeface="UTM Duepuntozero" panose="02040603050506020204" pitchFamily="18" charset="0"/>
              </a:rPr>
              <a:t>Các</a:t>
            </a:r>
            <a:r>
              <a:rPr lang="en-US" sz="1200" dirty="0">
                <a:latin typeface="UTM Duepuntozero" panose="02040603050506020204" pitchFamily="18" charset="0"/>
              </a:rPr>
              <a:t> nick </a:t>
            </a:r>
            <a:r>
              <a:rPr lang="en-US" sz="1200" dirty="0" err="1">
                <a:latin typeface="UTM Duepuntozero" panose="02040603050506020204" pitchFamily="18" charset="0"/>
              </a:rPr>
              <a:t>khác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đều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là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giả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mạo</a:t>
            </a:r>
            <a:r>
              <a:rPr lang="en-US" sz="1200" dirty="0">
                <a:latin typeface="UTM Duepuntozero" panose="02040603050506020204" pitchFamily="18" charset="0"/>
              </a:rPr>
              <a:t>, </a:t>
            </a:r>
            <a:r>
              <a:rPr lang="en-US" sz="1200" dirty="0" err="1">
                <a:latin typeface="UTM Duepuntozero" panose="02040603050506020204" pitchFamily="18" charset="0"/>
              </a:rPr>
              <a:t>ăn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cắp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chất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xám</a:t>
            </a: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dirty="0" err="1">
                <a:latin typeface="UTM Duepuntozero" panose="02040603050506020204" pitchFamily="18" charset="0"/>
              </a:rPr>
              <a:t>Hương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Thảo</a:t>
            </a:r>
            <a:r>
              <a:rPr lang="en-US" sz="1200" dirty="0">
                <a:latin typeface="UTM Duepuntozero" panose="02040603050506020204" pitchFamily="18" charset="0"/>
              </a:rPr>
              <a:t> – </a:t>
            </a:r>
            <a:r>
              <a:rPr lang="en-US" sz="1200" dirty="0" err="1">
                <a:latin typeface="UTM Duepuntozero" panose="02040603050506020204" pitchFamily="18" charset="0"/>
              </a:rPr>
              <a:t>Zalo</a:t>
            </a:r>
            <a:r>
              <a:rPr lang="en-US" sz="1200" dirty="0">
                <a:latin typeface="UTM Duepuntozero" panose="02040603050506020204" pitchFamily="18" charset="0"/>
              </a:rPr>
              <a:t> 0972.115.126 – </a:t>
            </a:r>
            <a:r>
              <a:rPr lang="en-US" sz="1200" dirty="0" err="1">
                <a:latin typeface="UTM Duepuntozero" panose="02040603050506020204" pitchFamily="18" charset="0"/>
              </a:rPr>
              <a:t>Các</a:t>
            </a:r>
            <a:r>
              <a:rPr lang="en-US" sz="1200" dirty="0">
                <a:latin typeface="UTM Duepuntozero" panose="02040603050506020204" pitchFamily="18" charset="0"/>
              </a:rPr>
              <a:t> nick </a:t>
            </a:r>
            <a:r>
              <a:rPr lang="en-US" sz="1200" dirty="0" err="1">
                <a:latin typeface="UTM Duepuntozero" panose="02040603050506020204" pitchFamily="18" charset="0"/>
              </a:rPr>
              <a:t>khác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đều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là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giả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mạo</a:t>
            </a:r>
            <a:r>
              <a:rPr lang="en-US" sz="1200" dirty="0">
                <a:latin typeface="UTM Duepuntozero" panose="02040603050506020204" pitchFamily="18" charset="0"/>
              </a:rPr>
              <a:t>, </a:t>
            </a:r>
            <a:r>
              <a:rPr lang="en-US" sz="1200" dirty="0" err="1">
                <a:latin typeface="UTM Duepuntozero" panose="02040603050506020204" pitchFamily="18" charset="0"/>
              </a:rPr>
              <a:t>ăn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cắp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chất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xám</a:t>
            </a: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A12E87-4FD3-4291-841A-49A713E67F23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Just plants small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Shape 102"/>
          <p:cNvPicPr preferRelativeResize="0"/>
          <p:nvPr/>
        </p:nvPicPr>
        <p:blipFill rotWithShape="1">
          <a:blip r:embed="rId2"/>
          <a:srcRect l="43534"/>
          <a:stretch>
            <a:fillRect/>
          </a:stretch>
        </p:blipFill>
        <p:spPr>
          <a:xfrm rot="-5400000" flipH="1">
            <a:off x="8598768" y="-1169267"/>
            <a:ext cx="1026657" cy="3339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Shape 103"/>
          <p:cNvPicPr preferRelativeResize="0"/>
          <p:nvPr/>
        </p:nvPicPr>
        <p:blipFill rotWithShape="1">
          <a:blip r:embed="rId3"/>
          <a:srcRect l="45142" t="-12064" b="21353"/>
          <a:stretch>
            <a:fillRect/>
          </a:stretch>
        </p:blipFill>
        <p:spPr>
          <a:xfrm rot="5400000">
            <a:off x="962217" y="-987616"/>
            <a:ext cx="1682367" cy="363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Shape 104"/>
          <p:cNvPicPr preferRelativeResize="0"/>
          <p:nvPr/>
        </p:nvPicPr>
        <p:blipFill rotWithShape="1">
          <a:blip r:embed="rId2"/>
          <a:srcRect r="35069" b="2780"/>
          <a:stretch>
            <a:fillRect/>
          </a:stretch>
        </p:blipFill>
        <p:spPr>
          <a:xfrm rot="5400000">
            <a:off x="1970219" y="4884752"/>
            <a:ext cx="1052272" cy="2894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Shape 105"/>
          <p:cNvPicPr preferRelativeResize="0"/>
          <p:nvPr/>
        </p:nvPicPr>
        <p:blipFill rotWithShape="1">
          <a:blip r:embed="rId4"/>
          <a:srcRect r="20660" b="38811"/>
          <a:stretch>
            <a:fillRect/>
          </a:stretch>
        </p:blipFill>
        <p:spPr>
          <a:xfrm>
            <a:off x="9297768" y="4667713"/>
            <a:ext cx="2894233" cy="2190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Shape 106"/>
          <p:cNvPicPr preferRelativeResize="0"/>
          <p:nvPr/>
        </p:nvPicPr>
        <p:blipFill rotWithShape="1">
          <a:blip r:embed="rId5"/>
          <a:srcRect r="26809"/>
          <a:stretch>
            <a:fillRect/>
          </a:stretch>
        </p:blipFill>
        <p:spPr>
          <a:xfrm rot="-5400000">
            <a:off x="9749725" y="-687776"/>
            <a:ext cx="1767199" cy="3117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/>
          <p:cNvPicPr preferRelativeResize="0"/>
          <p:nvPr/>
        </p:nvPicPr>
        <p:blipFill rotWithShape="1">
          <a:blip r:embed="rId6"/>
          <a:srcRect r="34262" b="14813"/>
          <a:stretch>
            <a:fillRect/>
          </a:stretch>
        </p:blipFill>
        <p:spPr>
          <a:xfrm flipH="1">
            <a:off x="0" y="3949701"/>
            <a:ext cx="1875235" cy="290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7"/>
          <a:srcRect r="40695" b="12701"/>
          <a:stretch>
            <a:fillRect/>
          </a:stretch>
        </p:blipFill>
        <p:spPr>
          <a:xfrm>
            <a:off x="10735725" y="3511797"/>
            <a:ext cx="1456276" cy="334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showMasterSp="0">
  <p:cSld name="Title + 2 column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Shape 50"/>
          <p:cNvPicPr preferRelativeResize="0"/>
          <p:nvPr/>
        </p:nvPicPr>
        <p:blipFill rotWithShape="1">
          <a:blip r:embed="rId2"/>
          <a:srcRect r="34288" b="26905"/>
          <a:stretch>
            <a:fillRect/>
          </a:stretch>
        </p:blipFill>
        <p:spPr>
          <a:xfrm rot="-5400000">
            <a:off x="8708900" y="-657534"/>
            <a:ext cx="2850965" cy="41406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" name="Shape 51"/>
          <p:cNvGrpSpPr/>
          <p:nvPr/>
        </p:nvGrpSpPr>
        <p:grpSpPr>
          <a:xfrm>
            <a:off x="820301" y="775000"/>
            <a:ext cx="10551199" cy="5308000"/>
            <a:chOff x="615225" y="581250"/>
            <a:chExt cx="7913399" cy="3981000"/>
          </a:xfrm>
        </p:grpSpPr>
        <p:sp>
          <p:nvSpPr>
            <p:cNvPr id="52" name="Shape 52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  <p:sp>
          <p:nvSpPr>
            <p:cNvPr id="53" name="Shape 53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</p:grpSp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1668801" y="1392234"/>
            <a:ext cx="88543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1588867" y="2821031"/>
            <a:ext cx="4375599" cy="286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56" name="Shape 56"/>
          <p:cNvSpPr txBox="1">
            <a:spLocks noGrp="1"/>
          </p:cNvSpPr>
          <p:nvPr>
            <p:ph type="body" idx="2"/>
          </p:nvPr>
        </p:nvSpPr>
        <p:spPr>
          <a:xfrm>
            <a:off x="6227734" y="2821031"/>
            <a:ext cx="4375599" cy="286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pic>
        <p:nvPicPr>
          <p:cNvPr id="57" name="Shape 57"/>
          <p:cNvPicPr preferRelativeResize="0"/>
          <p:nvPr/>
        </p:nvPicPr>
        <p:blipFill rotWithShape="1">
          <a:blip r:embed="rId3"/>
          <a:srcRect l="57520" b="21764"/>
          <a:stretch>
            <a:fillRect/>
          </a:stretch>
        </p:blipFill>
        <p:spPr>
          <a:xfrm>
            <a:off x="0" y="3174100"/>
            <a:ext cx="2038533" cy="3683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Shape 58"/>
          <p:cNvPicPr preferRelativeResize="0"/>
          <p:nvPr/>
        </p:nvPicPr>
        <p:blipFill rotWithShape="1">
          <a:blip r:embed="rId4"/>
          <a:srcRect r="35069" b="72214"/>
          <a:stretch>
            <a:fillRect/>
          </a:stretch>
        </p:blipFill>
        <p:spPr>
          <a:xfrm>
            <a:off x="9340900" y="4606944"/>
            <a:ext cx="2863800" cy="22510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+ 3 column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Shape 60"/>
          <p:cNvPicPr preferRelativeResize="0"/>
          <p:nvPr/>
        </p:nvPicPr>
        <p:blipFill rotWithShape="1">
          <a:blip r:embed="rId2"/>
          <a:srcRect l="45000" b="3157"/>
          <a:stretch>
            <a:fillRect/>
          </a:stretch>
        </p:blipFill>
        <p:spPr>
          <a:xfrm>
            <a:off x="-14683" y="1778051"/>
            <a:ext cx="1575033" cy="5094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Shape 61"/>
          <p:cNvPicPr preferRelativeResize="0"/>
          <p:nvPr/>
        </p:nvPicPr>
        <p:blipFill rotWithShape="1">
          <a:blip r:embed="rId3"/>
          <a:srcRect l="-5401" t="-6270" r="32211" b="6270"/>
          <a:stretch>
            <a:fillRect/>
          </a:stretch>
        </p:blipFill>
        <p:spPr>
          <a:xfrm rot="-5400000" flipH="1">
            <a:off x="8391183" y="3057183"/>
            <a:ext cx="2750232" cy="48513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" name="Shape 62"/>
          <p:cNvGrpSpPr/>
          <p:nvPr/>
        </p:nvGrpSpPr>
        <p:grpSpPr>
          <a:xfrm>
            <a:off x="820301" y="775000"/>
            <a:ext cx="10551199" cy="5308000"/>
            <a:chOff x="615225" y="581250"/>
            <a:chExt cx="7913399" cy="3981000"/>
          </a:xfrm>
        </p:grpSpPr>
        <p:sp>
          <p:nvSpPr>
            <p:cNvPr id="63" name="Shape 6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  <p:sp>
          <p:nvSpPr>
            <p:cNvPr id="64" name="Shape 6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</p:grpSp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1668801" y="1392234"/>
            <a:ext cx="88543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1568133" y="2837234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/>
        </p:txBody>
      </p:sp>
      <p:sp>
        <p:nvSpPr>
          <p:cNvPr id="67" name="Shape 67"/>
          <p:cNvSpPr txBox="1">
            <a:spLocks noGrp="1"/>
          </p:cNvSpPr>
          <p:nvPr>
            <p:ph type="body" idx="2"/>
          </p:nvPr>
        </p:nvSpPr>
        <p:spPr>
          <a:xfrm>
            <a:off x="4607568" y="2837234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/>
        </p:txBody>
      </p:sp>
      <p:sp>
        <p:nvSpPr>
          <p:cNvPr id="68" name="Shape 68"/>
          <p:cNvSpPr txBox="1">
            <a:spLocks noGrp="1"/>
          </p:cNvSpPr>
          <p:nvPr>
            <p:ph type="body" idx="3"/>
          </p:nvPr>
        </p:nvSpPr>
        <p:spPr>
          <a:xfrm>
            <a:off x="7647004" y="2837234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/>
        </p:txBody>
      </p:sp>
      <p:pic>
        <p:nvPicPr>
          <p:cNvPr id="69" name="Shape 69"/>
          <p:cNvPicPr preferRelativeResize="0"/>
          <p:nvPr/>
        </p:nvPicPr>
        <p:blipFill rotWithShape="1">
          <a:blip r:embed="rId4"/>
          <a:srcRect l="-13090" t="-8865" r="39793" b="42702"/>
          <a:stretch>
            <a:fillRect/>
          </a:stretch>
        </p:blipFill>
        <p:spPr>
          <a:xfrm rot="-5400000">
            <a:off x="9258299" y="-121044"/>
            <a:ext cx="2844800" cy="307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</a:fld>
            <a:endParaRPr lang="en-US"/>
          </a:p>
        </p:txBody>
      </p:sp>
      <p:pic>
        <p:nvPicPr>
          <p:cNvPr id="8" name="Picture 7" descr="Logo&#10;&#10;Description automatically generate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163" y="-311406"/>
            <a:ext cx="2381163" cy="238116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F3D45-6F7E-409C-A413-934510A3DAF2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物体&#10;&#10;描述已自动生成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>
            <a:fillRect/>
          </a:stretch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pic>
        <p:nvPicPr>
          <p:cNvPr id="8" name="图片 7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>
            <a:fillRect/>
          </a:stretch>
        </p:blipFill>
        <p:spPr>
          <a:xfrm>
            <a:off x="8589363" y="4661942"/>
            <a:ext cx="3602637" cy="21889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>
            <a:fillRect/>
          </a:stretch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>
            <a:fillRect/>
          </a:stretch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>
            <a:fillRect/>
          </a:stretch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</a:fld>
            <a:endParaRPr lang="en-US"/>
          </a:p>
        </p:txBody>
      </p:sp>
      <p:pic>
        <p:nvPicPr>
          <p:cNvPr id="5" name="Picture 4" descr="Logo&#10;&#10;Description automatically generate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163" y="-311406"/>
            <a:ext cx="2381163" cy="238116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5" Type="http://schemas.openxmlformats.org/officeDocument/2006/relationships/theme" Target="../theme/theme2.xml"/><Relationship Id="rId14" Type="http://schemas.openxmlformats.org/officeDocument/2006/relationships/image" Target="../media/image2.jpeg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0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9" Type="http://schemas.openxmlformats.org/officeDocument/2006/relationships/image" Target="../media/image13.png"/><Relationship Id="rId18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white leaves and black tex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4051" y="95249"/>
            <a:ext cx="1647825" cy="164782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4CB99-C7FB-41B1-8223-844C1C1B8BE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B21AE-0D7E-4224-8ABE-C7B4B1393D6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41.xml"/><Relationship Id="rId5" Type="http://schemas.openxmlformats.org/officeDocument/2006/relationships/slide" Target="slide2.xml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microsoft.com/office/2007/relationships/media" Target="file:///D:\lop%204\Tuan%203\Toan4_LuyenTapTr16_KTUTS\Tieng-tinh-tinh-www_nhacchuongvui_com.mp3" TargetMode="External"/><Relationship Id="rId1" Type="http://schemas.openxmlformats.org/officeDocument/2006/relationships/audio" Target="file:///D:\lop%204\Tuan%203\Toan4_LuyenTapTr16_KTUTS\Tieng-tinh-tinh-www_nhacchuongvui_com.mp3" TargetMode="Externa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44.png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47.png"/><Relationship Id="rId3" Type="http://schemas.microsoft.com/office/2007/relationships/hdphoto" Target="../media/image46.wdp"/><Relationship Id="rId2" Type="http://schemas.openxmlformats.org/officeDocument/2006/relationships/image" Target="../media/image45.png"/><Relationship Id="rId1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.xml"/><Relationship Id="rId1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0.xml"/><Relationship Id="rId4" Type="http://schemas.openxmlformats.org/officeDocument/2006/relationships/image" Target="../media/image53.png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7.xml"/><Relationship Id="rId1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3.xml"/><Relationship Id="rId3" Type="http://schemas.openxmlformats.org/officeDocument/2006/relationships/image" Target="../media/image16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7.xml"/><Relationship Id="rId1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9" Type="http://schemas.microsoft.com/office/2007/relationships/hdphoto" Target="../media/image25.wdp"/><Relationship Id="rId8" Type="http://schemas.openxmlformats.org/officeDocument/2006/relationships/image" Target="../media/image24.png"/><Relationship Id="rId7" Type="http://schemas.microsoft.com/office/2007/relationships/hdphoto" Target="../media/image23.wdp"/><Relationship Id="rId6" Type="http://schemas.openxmlformats.org/officeDocument/2006/relationships/image" Target="../media/image22.png"/><Relationship Id="rId5" Type="http://schemas.microsoft.com/office/2007/relationships/hdphoto" Target="../media/image21.wdp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3" Type="http://schemas.openxmlformats.org/officeDocument/2006/relationships/notesSlide" Target="../notesSlides/notesSlide4.xml"/><Relationship Id="rId22" Type="http://schemas.openxmlformats.org/officeDocument/2006/relationships/slideLayout" Target="../slideLayouts/slideLayout23.xml"/><Relationship Id="rId21" Type="http://schemas.microsoft.com/office/2007/relationships/hdphoto" Target="../media/image37.wdp"/><Relationship Id="rId20" Type="http://schemas.openxmlformats.org/officeDocument/2006/relationships/image" Target="../media/image36.png"/><Relationship Id="rId2" Type="http://schemas.openxmlformats.org/officeDocument/2006/relationships/image" Target="../media/image18.png"/><Relationship Id="rId19" Type="http://schemas.microsoft.com/office/2007/relationships/hdphoto" Target="../media/image35.wdp"/><Relationship Id="rId18" Type="http://schemas.openxmlformats.org/officeDocument/2006/relationships/image" Target="../media/image34.png"/><Relationship Id="rId17" Type="http://schemas.microsoft.com/office/2007/relationships/hdphoto" Target="../media/image33.wdp"/><Relationship Id="rId16" Type="http://schemas.openxmlformats.org/officeDocument/2006/relationships/image" Target="../media/image32.png"/><Relationship Id="rId15" Type="http://schemas.microsoft.com/office/2007/relationships/hdphoto" Target="../media/image31.wdp"/><Relationship Id="rId14" Type="http://schemas.openxmlformats.org/officeDocument/2006/relationships/image" Target="../media/image30.png"/><Relationship Id="rId13" Type="http://schemas.microsoft.com/office/2007/relationships/hdphoto" Target="../media/image29.wdp"/><Relationship Id="rId12" Type="http://schemas.openxmlformats.org/officeDocument/2006/relationships/image" Target="../media/image28.png"/><Relationship Id="rId11" Type="http://schemas.microsoft.com/office/2007/relationships/hdphoto" Target="../media/image27.wdp"/><Relationship Id="rId10" Type="http://schemas.openxmlformats.org/officeDocument/2006/relationships/image" Target="../media/image26.png"/><Relationship Id="rId1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9" Type="http://schemas.microsoft.com/office/2007/relationships/hdphoto" Target="../media/image25.wdp"/><Relationship Id="rId8" Type="http://schemas.openxmlformats.org/officeDocument/2006/relationships/image" Target="../media/image24.png"/><Relationship Id="rId7" Type="http://schemas.microsoft.com/office/2007/relationships/hdphoto" Target="../media/image23.wdp"/><Relationship Id="rId6" Type="http://schemas.openxmlformats.org/officeDocument/2006/relationships/image" Target="../media/image22.png"/><Relationship Id="rId5" Type="http://schemas.microsoft.com/office/2007/relationships/hdphoto" Target="../media/image21.wdp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3" Type="http://schemas.openxmlformats.org/officeDocument/2006/relationships/notesSlide" Target="../notesSlides/notesSlide5.xml"/><Relationship Id="rId22" Type="http://schemas.openxmlformats.org/officeDocument/2006/relationships/slideLayout" Target="../slideLayouts/slideLayout13.xml"/><Relationship Id="rId21" Type="http://schemas.microsoft.com/office/2007/relationships/hdphoto" Target="../media/image37.wdp"/><Relationship Id="rId20" Type="http://schemas.openxmlformats.org/officeDocument/2006/relationships/image" Target="../media/image36.png"/><Relationship Id="rId2" Type="http://schemas.openxmlformats.org/officeDocument/2006/relationships/image" Target="../media/image18.png"/><Relationship Id="rId19" Type="http://schemas.microsoft.com/office/2007/relationships/hdphoto" Target="../media/image35.wdp"/><Relationship Id="rId18" Type="http://schemas.openxmlformats.org/officeDocument/2006/relationships/image" Target="../media/image34.png"/><Relationship Id="rId17" Type="http://schemas.microsoft.com/office/2007/relationships/hdphoto" Target="../media/image33.wdp"/><Relationship Id="rId16" Type="http://schemas.openxmlformats.org/officeDocument/2006/relationships/image" Target="../media/image32.png"/><Relationship Id="rId15" Type="http://schemas.microsoft.com/office/2007/relationships/hdphoto" Target="../media/image31.wdp"/><Relationship Id="rId14" Type="http://schemas.openxmlformats.org/officeDocument/2006/relationships/image" Target="../media/image30.png"/><Relationship Id="rId13" Type="http://schemas.microsoft.com/office/2007/relationships/hdphoto" Target="../media/image29.wdp"/><Relationship Id="rId12" Type="http://schemas.openxmlformats.org/officeDocument/2006/relationships/image" Target="../media/image28.png"/><Relationship Id="rId11" Type="http://schemas.microsoft.com/office/2007/relationships/hdphoto" Target="../media/image27.wdp"/><Relationship Id="rId10" Type="http://schemas.openxmlformats.org/officeDocument/2006/relationships/image" Target="../media/image26.png"/><Relationship Id="rId1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microsoft.com/office/2007/relationships/hdphoto" Target="../media/image39.wdp"/><Relationship Id="rId2" Type="http://schemas.openxmlformats.org/officeDocument/2006/relationships/image" Target="../media/image38.png"/><Relationship Id="rId1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microsoft.com/office/2007/relationships/hdphoto" Target="../media/image39.wdp"/><Relationship Id="rId2" Type="http://schemas.openxmlformats.org/officeDocument/2006/relationships/image" Target="../media/image38.png"/><Relationship Id="rId1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61118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8191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>
            <a:off x="4876800" y="41148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2799735" y="37926"/>
            <a:ext cx="65925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34705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 82"/>
          <p:cNvSpPr/>
          <p:nvPr/>
        </p:nvSpPr>
        <p:spPr>
          <a:xfrm>
            <a:off x="10501193" y="6768332"/>
            <a:ext cx="1593644" cy="122131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-1" fmla="*/ 0 w 1470782"/>
              <a:gd name="connsiteY0-2" fmla="*/ 0 h 519939"/>
              <a:gd name="connsiteX1-3" fmla="*/ 1470782 w 1470782"/>
              <a:gd name="connsiteY1-4" fmla="*/ 0 h 519939"/>
              <a:gd name="connsiteX2-5" fmla="*/ 1470782 w 1470782"/>
              <a:gd name="connsiteY2-6" fmla="*/ 519939 h 519939"/>
              <a:gd name="connsiteX3-7" fmla="*/ 0 w 1470782"/>
              <a:gd name="connsiteY3-8" fmla="*/ 333327 h 519939"/>
              <a:gd name="connsiteX4-9" fmla="*/ 0 w 1470782"/>
              <a:gd name="connsiteY4-10" fmla="*/ 0 h 519939"/>
              <a:gd name="connsiteX0-11" fmla="*/ 0 w 1470782"/>
              <a:gd name="connsiteY0-12" fmla="*/ 0 h 519939"/>
              <a:gd name="connsiteX1-13" fmla="*/ 1340154 w 1470782"/>
              <a:gd name="connsiteY1-14" fmla="*/ 186613 h 519939"/>
              <a:gd name="connsiteX2-15" fmla="*/ 1470782 w 1470782"/>
              <a:gd name="connsiteY2-16" fmla="*/ 519939 h 519939"/>
              <a:gd name="connsiteX3-17" fmla="*/ 0 w 1470782"/>
              <a:gd name="connsiteY3-18" fmla="*/ 333327 h 519939"/>
              <a:gd name="connsiteX4-19" fmla="*/ 0 w 1470782"/>
              <a:gd name="connsiteY4-20" fmla="*/ 0 h 519939"/>
              <a:gd name="connsiteX0-21" fmla="*/ 0 w 1470782"/>
              <a:gd name="connsiteY0-22" fmla="*/ 0 h 534870"/>
              <a:gd name="connsiteX1-23" fmla="*/ 1340154 w 1470782"/>
              <a:gd name="connsiteY1-24" fmla="*/ 186613 h 534870"/>
              <a:gd name="connsiteX2-25" fmla="*/ 1470782 w 1470782"/>
              <a:gd name="connsiteY2-26" fmla="*/ 519939 h 534870"/>
              <a:gd name="connsiteX3-27" fmla="*/ 1042496 w 1470782"/>
              <a:gd name="connsiteY3-28" fmla="*/ 530599 h 534870"/>
              <a:gd name="connsiteX4-29" fmla="*/ 0 w 1470782"/>
              <a:gd name="connsiteY4-30" fmla="*/ 333327 h 534870"/>
              <a:gd name="connsiteX5" fmla="*/ 0 w 1470782"/>
              <a:gd name="connsiteY5" fmla="*/ 0 h 534870"/>
              <a:gd name="connsiteX0-31" fmla="*/ 121298 w 1592080"/>
              <a:gd name="connsiteY0-32" fmla="*/ 0 h 534870"/>
              <a:gd name="connsiteX1-33" fmla="*/ 1461452 w 1592080"/>
              <a:gd name="connsiteY1-34" fmla="*/ 186613 h 534870"/>
              <a:gd name="connsiteX2-35" fmla="*/ 1592080 w 1592080"/>
              <a:gd name="connsiteY2-36" fmla="*/ 519939 h 534870"/>
              <a:gd name="connsiteX3-37" fmla="*/ 1163794 w 1592080"/>
              <a:gd name="connsiteY3-38" fmla="*/ 530599 h 534870"/>
              <a:gd name="connsiteX4-39" fmla="*/ 0 w 1592080"/>
              <a:gd name="connsiteY4-40" fmla="*/ 314666 h 534870"/>
              <a:gd name="connsiteX5-41" fmla="*/ 121298 w 1592080"/>
              <a:gd name="connsiteY5-42" fmla="*/ 0 h 53487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799736" y="0"/>
            <a:ext cx="65925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34705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Left Arrow 54">
            <a:hlinkClick r:id="rId5" action="ppaction://hlinksldjump"/>
          </p:cNvPr>
          <p:cNvSpPr/>
          <p:nvPr/>
        </p:nvSpPr>
        <p:spPr>
          <a:xfrm>
            <a:off x="199694" y="5926422"/>
            <a:ext cx="832514" cy="49025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2075180" y="2644775"/>
            <a:ext cx="897699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HỌP PHỤ HUYNH ĐẦU NĂM </a:t>
            </a:r>
            <a:endParaRPr lang="en-US" sz="4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4B NĂM HỌC 2024 - 2025</a:t>
            </a:r>
            <a:endParaRPr lang="en-US" sz="4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264072" y="423723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082040" y="1006475"/>
            <a:ext cx="2120900" cy="160020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5795" y="882650"/>
            <a:ext cx="2466975" cy="1847850"/>
          </a:xfrm>
          <a:prstGeom prst="rect">
            <a:avLst/>
          </a:prstGeom>
        </p:spPr>
      </p:pic>
      <p:pic>
        <p:nvPicPr>
          <p:cNvPr id="8" name="Content Placeholder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5625" y="734695"/>
            <a:ext cx="2143125" cy="2143125"/>
          </a:xfrm>
          <a:prstGeom prst="rect">
            <a:avLst/>
          </a:prstGeom>
        </p:spPr>
      </p:pic>
      <p:sp>
        <p:nvSpPr>
          <p:cNvPr id="14" name="Text Box 13"/>
          <p:cNvSpPr txBox="1"/>
          <p:nvPr/>
        </p:nvSpPr>
        <p:spPr>
          <a:xfrm>
            <a:off x="1069340" y="2680970"/>
            <a:ext cx="20942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vi-VN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endParaRPr lang="vi-VN" alt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14"/>
          <p:cNvSpPr txBox="1"/>
          <p:nvPr/>
        </p:nvSpPr>
        <p:spPr>
          <a:xfrm>
            <a:off x="8396605" y="2680970"/>
            <a:ext cx="20942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vi-VN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tức giận</a:t>
            </a:r>
            <a:endParaRPr lang="vi-VN" alt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4622800" y="2680970"/>
            <a:ext cx="20942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vi-VN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endParaRPr lang="vi-VN" alt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6" grpId="0"/>
      <p:bldP spid="16" grpId="1"/>
      <p:bldP spid="15" grpId="0"/>
      <p:bldP spid="1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Picture 11" descr="A picture containing clipart, doll, toy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85" b="95613" l="2037" r="95630">
                        <a14:foregroundMark x1="19028" y1="23390" x2="17259" y2="47151"/>
                        <a14:foregroundMark x1="42738" y1="21197" x2="44775" y2="43590"/>
                        <a14:foregroundMark x1="44775" y1="43590" x2="44775" y2="43590"/>
                        <a14:foregroundMark x1="76453" y1="9316" x2="76453" y2="9316"/>
                        <a14:foregroundMark x1="91675" y1="11538" x2="92746" y2="16268"/>
                        <a14:foregroundMark x1="11417" y1="12051" x2="14687" y2="13732"/>
                        <a14:foregroundMark x1="4950" y1="17123" x2="6630" y2="20855"/>
                        <a14:foregroundMark x1="12130" y1="56809" x2="14420" y2="62251"/>
                        <a14:foregroundMark x1="74164" y1="20513" x2="74952" y2="22222"/>
                        <a14:foregroundMark x1="75576" y1="36125" x2="76899" y2="51225"/>
                        <a14:foregroundMark x1="76899" y1="51225" x2="76899" y2="51225"/>
                        <a14:foregroundMark x1="38323" y1="82080" x2="39111" y2="92251"/>
                        <a14:foregroundMark x1="39111" y1="92251" x2="39111" y2="92251"/>
                        <a14:foregroundMark x1="95228" y1="13219" x2="95659" y2="17464"/>
                        <a14:foregroundMark x1="42129" y1="15613" x2="50349" y2="12393"/>
                        <a14:foregroundMark x1="50349" y1="12393" x2="50349" y2="12393"/>
                        <a14:foregroundMark x1="16545" y1="53419" x2="17080" y2="54957"/>
                        <a14:foregroundMark x1="5664" y1="33248" x2="5664" y2="33248"/>
                        <a14:foregroundMark x1="43006" y1="59858" x2="44775" y2="63932"/>
                        <a14:foregroundMark x1="72038" y1="48177" x2="72826" y2="59516"/>
                        <a14:foregroundMark x1="72826" y1="59516" x2="72826" y2="59516"/>
                        <a14:foregroundMark x1="77167" y1="72422" x2="77702" y2="80057"/>
                        <a14:foregroundMark x1="72648" y1="91083" x2="74253" y2="93618"/>
                        <a14:foregroundMark x1="73004" y1="78860" x2="75219" y2="85470"/>
                        <a14:foregroundMark x1="72127" y1="90570" x2="74431" y2="93789"/>
                        <a14:foregroundMark x1="73272" y1="95641" x2="75665" y2="94986"/>
                        <a14:foregroundMark x1="89728" y1="6097" x2="92656" y2="5413"/>
                        <a14:foregroundMark x1="14687" y1="79544" x2="16991" y2="91425"/>
                        <a14:foregroundMark x1="18582" y1="75128" x2="19028" y2="85299"/>
                        <a14:foregroundMark x1="19028" y1="85299" x2="19028" y2="85299"/>
                        <a14:foregroundMark x1="3360" y1="24074" x2="3360" y2="24074"/>
                        <a14:foregroundMark x1="42649" y1="54444" x2="45399" y2="57151"/>
                        <a14:foregroundMark x1="45934" y1="71225" x2="48670" y2="77835"/>
                        <a14:foregroundMark x1="65215" y1="63105" x2="66285" y2="63105"/>
                        <a14:foregroundMark x1="73718" y1="31026" x2="73807" y2="33248"/>
                        <a14:foregroundMark x1="95570" y1="24929" x2="95570" y2="25613"/>
                        <a14:foregroundMark x1="93623" y1="6268" x2="93979" y2="6439"/>
                        <a14:foregroundMark x1="16025" y1="51054" x2="16902" y2="53077"/>
                        <a14:foregroundMark x1="11952" y1="48177" x2="13899" y2="59202"/>
                        <a14:foregroundMark x1="13899" y1="59202" x2="13899" y2="59202"/>
                        <a14:foregroundMark x1="2037" y1="40028" x2="2037" y2="40028"/>
                        <a14:foregroundMark x1="14509" y1="76325" x2="14955" y2="82080"/>
                        <a14:foregroundMark x1="20797" y1="69544" x2="18314" y2="75128"/>
                        <a14:foregroundMark x1="40538" y1="76496" x2="39379" y2="81396"/>
                        <a14:foregroundMark x1="48670" y1="80399" x2="50007" y2="95328"/>
                        <a14:foregroundMark x1="50007" y1="95328" x2="50007" y2="95328"/>
                        <a14:foregroundMark x1="92924" y1="28148" x2="92924" y2="281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9413" y="2913702"/>
            <a:ext cx="7284041" cy="380065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611813" y="1498934"/>
            <a:ext cx="6766103" cy="1362075"/>
          </a:xfrm>
          <a:prstGeom prst="roundRect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lvl="0" algn="ctr" defTabSz="1219200">
              <a:buClr>
                <a:srgbClr val="000000"/>
              </a:buClr>
              <a:defRPr/>
            </a:pP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Động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từ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là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từ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chỉ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hoạt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động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,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trạng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thái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của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sự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vật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6818" y="441212"/>
            <a:ext cx="4694327" cy="9144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12651" y="265814"/>
            <a:ext cx="11685182" cy="861237"/>
            <a:chOff x="1278541" y="1020574"/>
            <a:chExt cx="7080531" cy="1085571"/>
          </a:xfrm>
        </p:grpSpPr>
        <p:sp>
          <p:nvSpPr>
            <p:cNvPr id="9" name="Rectangle: Rounded Corners 8"/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vi-VN" sz="1865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375182" y="1086305"/>
              <a:ext cx="6945907" cy="892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Tìm động từ trong các câu tục ngữ dưới đây: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126343" y="1265334"/>
            <a:ext cx="10143460" cy="4050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vi-VN" sz="44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Yêu trẻ, trẻ đến nhà. </a:t>
            </a:r>
            <a:endParaRPr lang="vi-VN" sz="4400" i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vi-VN" sz="44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</a:t>
            </a:r>
            <a:r>
              <a:rPr lang="en-US" sz="44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Thương người như thể thương thân.</a:t>
            </a:r>
            <a:endParaRPr lang="vi-VN" sz="4400" i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vi-VN" sz="44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 Uống nước nhớ nguồn. </a:t>
            </a:r>
            <a:endParaRPr lang="vi-VN" sz="4400" i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vi-VN" sz="44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d. Đi một ngày đàng, học một sàng khôn.</a:t>
            </a:r>
            <a:endParaRPr lang="vi-VN" sz="4400" i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699260" y="957580"/>
            <a:ext cx="2459990" cy="0"/>
          </a:xfrm>
          <a:prstGeom prst="line">
            <a:avLst/>
          </a:prstGeom>
          <a:ln w="31750" cap="rnd">
            <a:solidFill>
              <a:srgbClr val="FF0000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445635" y="957580"/>
            <a:ext cx="4324350" cy="10795"/>
          </a:xfrm>
          <a:prstGeom prst="line">
            <a:avLst/>
          </a:prstGeom>
          <a:ln w="31750" cap="rnd">
            <a:solidFill>
              <a:srgbClr val="FF0000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Content Placeholder 1" descr="a"/>
          <p:cNvPicPr>
            <a:picLocks noChangeAspect="1"/>
          </p:cNvPicPr>
          <p:nvPr>
            <p:ph/>
          </p:nvPr>
        </p:nvPicPr>
        <p:blipFill>
          <a:blip r:embed="rId1"/>
          <a:stretch>
            <a:fillRect/>
          </a:stretch>
        </p:blipFill>
        <p:spPr>
          <a:xfrm rot="16200000">
            <a:off x="3065145" y="-1704340"/>
            <a:ext cx="6062980" cy="102165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Content Placeholder 2" descr="aa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 rot="16200000">
            <a:off x="3026410" y="-2166620"/>
            <a:ext cx="5798820" cy="110591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96471" y="556644"/>
            <a:ext cx="11685182" cy="861237"/>
            <a:chOff x="1278541" y="1020574"/>
            <a:chExt cx="7080531" cy="1085571"/>
          </a:xfrm>
        </p:grpSpPr>
        <p:sp>
          <p:nvSpPr>
            <p:cNvPr id="9" name="Rectangle: Rounded Corners 8"/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vi-VN" sz="1865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375182" y="1086305"/>
              <a:ext cx="6945907" cy="892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Tìm động từ trong các câu tục ngữ dưới đây: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126343" y="1265334"/>
            <a:ext cx="1014346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vi-VN" sz="44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Yêu trẻ, trẻ đến nhà. </a:t>
            </a:r>
            <a:endParaRPr lang="vi-VN" sz="4400" i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vi-VN" sz="44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</a:t>
            </a:r>
            <a:r>
              <a:rPr lang="en-US" sz="44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Thương người như thể thương thân.</a:t>
            </a:r>
            <a:endParaRPr lang="vi-VN" sz="4400" i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vi-VN" sz="44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 Uống nước nhớ nguồn. </a:t>
            </a:r>
            <a:endParaRPr lang="vi-VN" sz="4400" i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vi-VN" sz="44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d. Đi một ngày đàng, học một sàng khôn.</a:t>
            </a:r>
            <a:endParaRPr lang="vi-VN" sz="4400" i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838325" y="1238250"/>
            <a:ext cx="2459990" cy="0"/>
          </a:xfrm>
          <a:prstGeom prst="line">
            <a:avLst/>
          </a:prstGeom>
          <a:ln w="31750" cap="rnd">
            <a:solidFill>
              <a:srgbClr val="FF0000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563745" y="1254760"/>
            <a:ext cx="4324350" cy="10795"/>
          </a:xfrm>
          <a:prstGeom prst="line">
            <a:avLst/>
          </a:prstGeom>
          <a:ln w="31750" cap="rnd">
            <a:solidFill>
              <a:srgbClr val="FF0000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838325" y="1927860"/>
            <a:ext cx="659765" cy="0"/>
          </a:xfrm>
          <a:prstGeom prst="line">
            <a:avLst/>
          </a:prstGeom>
          <a:ln w="57150" cap="rnd">
            <a:solidFill>
              <a:srgbClr val="FF0000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445635" y="1927860"/>
            <a:ext cx="659765" cy="0"/>
          </a:xfrm>
          <a:prstGeom prst="line">
            <a:avLst/>
          </a:prstGeom>
          <a:ln w="57150" cap="rnd">
            <a:solidFill>
              <a:srgbClr val="FF0000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838325" y="2568575"/>
            <a:ext cx="1384935" cy="9525"/>
          </a:xfrm>
          <a:prstGeom prst="line">
            <a:avLst/>
          </a:prstGeom>
          <a:ln w="57150" cap="rnd">
            <a:solidFill>
              <a:srgbClr val="FF0000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183120" y="2578100"/>
            <a:ext cx="1384935" cy="9525"/>
          </a:xfrm>
          <a:prstGeom prst="line">
            <a:avLst/>
          </a:prstGeom>
          <a:ln w="57150" cap="rnd">
            <a:solidFill>
              <a:srgbClr val="FF0000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838325" y="3309620"/>
            <a:ext cx="943610" cy="6350"/>
          </a:xfrm>
          <a:prstGeom prst="line">
            <a:avLst/>
          </a:prstGeom>
          <a:ln w="57150" cap="rnd">
            <a:solidFill>
              <a:srgbClr val="FF0000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941060" y="3975735"/>
            <a:ext cx="943610" cy="6350"/>
          </a:xfrm>
          <a:prstGeom prst="line">
            <a:avLst/>
          </a:prstGeom>
          <a:ln w="57150" cap="rnd">
            <a:solidFill>
              <a:srgbClr val="FF0000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563745" y="3315970"/>
            <a:ext cx="659765" cy="0"/>
          </a:xfrm>
          <a:prstGeom prst="line">
            <a:avLst/>
          </a:prstGeom>
          <a:ln w="57150" cap="rnd">
            <a:solidFill>
              <a:srgbClr val="FF0000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699260" y="3908425"/>
            <a:ext cx="659765" cy="0"/>
          </a:xfrm>
          <a:prstGeom prst="line">
            <a:avLst/>
          </a:prstGeom>
          <a:ln w="57150" cap="rnd">
            <a:solidFill>
              <a:srgbClr val="FF0000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1126490" y="4448810"/>
            <a:ext cx="9667875" cy="1374212"/>
            <a:chOff x="1278541" y="1020574"/>
            <a:chExt cx="7080531" cy="1732357"/>
          </a:xfrm>
        </p:grpSpPr>
        <p:sp>
          <p:nvSpPr>
            <p:cNvPr id="17" name="Rectangle: Rounded Corners 8"/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vi-VN" sz="1865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9" name="TextBox 9"/>
            <p:cNvSpPr txBox="1"/>
            <p:nvPr/>
          </p:nvSpPr>
          <p:spPr>
            <a:xfrm>
              <a:off x="1375182" y="1086305"/>
              <a:ext cx="6945907" cy="1666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Động từ chỉ hoạt động: đến, uống, đi, học.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93750" y="5387340"/>
            <a:ext cx="9947910" cy="861060"/>
            <a:chOff x="1502863" y="224972"/>
            <a:chExt cx="5851236" cy="1085348"/>
          </a:xfrm>
        </p:grpSpPr>
        <p:sp>
          <p:nvSpPr>
            <p:cNvPr id="25" name="Rectangle: Rounded Corners 8"/>
            <p:cNvSpPr/>
            <p:nvPr/>
          </p:nvSpPr>
          <p:spPr>
            <a:xfrm>
              <a:off x="1704484" y="224972"/>
              <a:ext cx="5649615" cy="1085348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vi-VN" sz="1865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26" name="TextBox 9"/>
            <p:cNvSpPr txBox="1"/>
            <p:nvPr/>
          </p:nvSpPr>
          <p:spPr>
            <a:xfrm>
              <a:off x="1502863" y="321821"/>
              <a:ext cx="5620373" cy="890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Động từ chỉ trạng thái: yêu, thương, nhớ.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Content Placeholder 5"/>
          <p:cNvPicPr>
            <a:picLocks noChangeAspect="1"/>
          </p:cNvPicPr>
          <p:nvPr>
            <p:ph sz="quarter" idx="1"/>
          </p:nvPr>
        </p:nvPicPr>
        <p:blipFill>
          <a:blip r:embed="rId1"/>
          <a:stretch>
            <a:fillRect/>
          </a:stretch>
        </p:blipFill>
        <p:spPr>
          <a:xfrm>
            <a:off x="671830" y="194310"/>
            <a:ext cx="4916805" cy="3044190"/>
          </a:xfrm>
          <a:prstGeom prst="rect">
            <a:avLst/>
          </a:prstGeom>
        </p:spPr>
      </p:pic>
      <p:pic>
        <p:nvPicPr>
          <p:cNvPr id="13" name="Content Placeholder 12"/>
          <p:cNvPicPr>
            <a:picLocks noChangeAspect="1"/>
          </p:cNvPicPr>
          <p:nvPr>
            <p:ph sz="quarter" idx="2"/>
          </p:nvPr>
        </p:nvPicPr>
        <p:blipFill>
          <a:blip r:embed="rId2"/>
          <a:srcRect t="19164" r="-7160"/>
          <a:stretch>
            <a:fillRect/>
          </a:stretch>
        </p:blipFill>
        <p:spPr>
          <a:xfrm>
            <a:off x="6638290" y="3619500"/>
            <a:ext cx="5369560" cy="30956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8290" y="194945"/>
            <a:ext cx="5010785" cy="3043555"/>
          </a:xfrm>
          <a:prstGeom prst="rect">
            <a:avLst/>
          </a:prstGeom>
        </p:spPr>
      </p:pic>
      <p:pic>
        <p:nvPicPr>
          <p:cNvPr id="18" name="Picture 17"/>
          <p:cNvPicPr/>
          <p:nvPr/>
        </p:nvPicPr>
        <p:blipFill>
          <a:blip/>
          <a:stretch>
            <a:fillRect/>
          </a:stretch>
        </p:blipFill>
        <p:spPr>
          <a:xfrm>
            <a:off x="5905500" y="3238500"/>
            <a:ext cx="381000" cy="381000"/>
          </a:xfrm>
          <a:prstGeom prst="rect">
            <a:avLst/>
          </a:prstGeom>
        </p:spPr>
      </p:pic>
      <p:pic>
        <p:nvPicPr>
          <p:cNvPr id="21" name="Content Placeholder 20"/>
          <p:cNvPicPr>
            <a:picLocks noChangeAspect="1"/>
          </p:cNvPicPr>
          <p:nvPr>
            <p:ph sz="quarter" idx="3"/>
          </p:nvPr>
        </p:nvPicPr>
        <p:blipFill>
          <a:blip r:embed="rId4"/>
          <a:srcRect t="11013" r="-3125"/>
          <a:stretch>
            <a:fillRect/>
          </a:stretch>
        </p:blipFill>
        <p:spPr>
          <a:xfrm>
            <a:off x="456565" y="3619500"/>
            <a:ext cx="5448935" cy="3021330"/>
          </a:xfrm>
          <a:prstGeom prst="rect">
            <a:avLst/>
          </a:prstGeom>
        </p:spPr>
      </p:pic>
      <p:sp>
        <p:nvSpPr>
          <p:cNvPr id="24" name="Text Box 23"/>
          <p:cNvSpPr txBox="1"/>
          <p:nvPr/>
        </p:nvSpPr>
        <p:spPr>
          <a:xfrm>
            <a:off x="739140" y="194945"/>
            <a:ext cx="1162050" cy="26269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vi-VN" alt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trẻ, trẻ đến nhà</a:t>
            </a:r>
            <a:endParaRPr lang="vi-VN" altLang="en-US" sz="32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74691" y="265814"/>
            <a:ext cx="8373616" cy="1447428"/>
            <a:chOff x="1278541" y="1020574"/>
            <a:chExt cx="7080531" cy="1085571"/>
          </a:xfrm>
        </p:grpSpPr>
        <p:sp>
          <p:nvSpPr>
            <p:cNvPr id="7" name="Rectangle: Rounded Corners 6"/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vi-VN" sz="1865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442374" y="1086305"/>
              <a:ext cx="6878715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Dựa vào tranh ở bài 1, đặt câu có chứa 1 - 2 động từ.</a:t>
              </a:r>
              <a:endParaRPr kumimoji="0" lang="en-US" sz="3735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888" y="2017857"/>
            <a:ext cx="10703443" cy="43897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2344" y="273934"/>
            <a:ext cx="2420679" cy="17298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Content Placeholder 1" descr="M.ANH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07720" y="642620"/>
            <a:ext cx="10768330" cy="54711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/>
    </mc:Choice>
    <mc:Fallback>
      <p:transition spd="med" advClick="0" advTm="5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055501" y="148146"/>
            <a:ext cx="3838575" cy="70675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SƠ ĐỒ TƯ DUY</a:t>
            </a:r>
            <a:endParaRPr lang="vi-VN" sz="40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ontent Placeholder 1" descr="LAM"/>
          <p:cNvPicPr>
            <a:picLocks noChangeAspect="1"/>
          </p:cNvPicPr>
          <p:nvPr>
            <p:ph/>
          </p:nvPr>
        </p:nvPicPr>
        <p:blipFill>
          <a:blip r:embed="rId1"/>
          <a:stretch>
            <a:fillRect/>
          </a:stretch>
        </p:blipFill>
        <p:spPr>
          <a:xfrm rot="5400000">
            <a:off x="3207385" y="-1214755"/>
            <a:ext cx="5776595" cy="102177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i học - Nhạc Thiếu Nhi Hay Nhất - Voi TV (online-video-cutter.com)">
            <a:hlinkClick r:id="" action="ppaction://media"/>
          </p:cNvPr>
          <p:cNvPicPr/>
          <p:nvPr>
            <p:ph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94644" y="274639"/>
            <a:ext cx="10402711" cy="58515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Content Placeholder 1" descr="ANH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 rot="5400000">
            <a:off x="2990850" y="-2022475"/>
            <a:ext cx="5796280" cy="105168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0"/>
    </mc:Choice>
    <mc:Fallback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74691" y="265814"/>
            <a:ext cx="8373616" cy="1447428"/>
            <a:chOff x="1278541" y="1020574"/>
            <a:chExt cx="7080531" cy="1085571"/>
          </a:xfrm>
        </p:grpSpPr>
        <p:sp>
          <p:nvSpPr>
            <p:cNvPr id="7" name="Rectangle: Rounded Corners 6"/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vi-VN" sz="1865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442374" y="1086305"/>
              <a:ext cx="6878715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lang="vi-VN" sz="40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en-US" sz="40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r>
                <a:rPr lang="vi-VN" sz="40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 Tìm từ chỉ hoạt động thích hợp với người và vật trong tranh. </a:t>
              </a:r>
              <a:endParaRPr kumimoji="0" lang="en-US" sz="3735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888" y="2017857"/>
            <a:ext cx="10703443" cy="43897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2344" y="273934"/>
            <a:ext cx="2420679" cy="1729859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V="1">
            <a:off x="1560830" y="957580"/>
            <a:ext cx="6346825" cy="10795"/>
          </a:xfrm>
          <a:prstGeom prst="line">
            <a:avLst/>
          </a:prstGeom>
          <a:ln w="31750" cap="rnd">
            <a:solidFill>
              <a:srgbClr val="FF0000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1049655" y="1553845"/>
            <a:ext cx="495173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rcRect l="42585" t="1736"/>
          <a:stretch>
            <a:fillRect/>
          </a:stretch>
        </p:blipFill>
        <p:spPr>
          <a:xfrm>
            <a:off x="989330" y="1347470"/>
            <a:ext cx="10172700" cy="46431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2344" y="404109"/>
            <a:ext cx="2420679" cy="17298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2500" y1="60714" x2="73333" y2="55357"/>
                        <a14:foregroundMark x1="73333" y1="55357" x2="70000" y2="52679"/>
                        <a14:foregroundMark x1="50000" y1="57143" x2="77500" y2="50893"/>
                        <a14:foregroundMark x1="39167" y1="52679" x2="50000" y2="455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75771" y="1881859"/>
            <a:ext cx="1180974" cy="11022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1290" y1="35821" x2="76774" y2="44776"/>
                        <a14:foregroundMark x1="76774" y1="44776" x2="46452" y2="41791"/>
                        <a14:foregroundMark x1="46452" y1="41791" x2="56129" y2="70149"/>
                        <a14:foregroundMark x1="40000" y1="53731" x2="49032" y2="56716"/>
                        <a14:foregroundMark x1="43226" y1="41791" x2="66452" y2="402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33147" y="2779086"/>
            <a:ext cx="1586807" cy="68591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6190" y1="48305" x2="50000" y2="61864"/>
                        <a14:backgroundMark x1="23810" y1="49153" x2="25777" y2="487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34215" y="4110133"/>
            <a:ext cx="1287647" cy="120589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31818" y1="48913" x2="65152" y2="39130"/>
                        <a14:foregroundMark x1="60606" y1="38043" x2="28788" y2="56522"/>
                        <a14:foregroundMark x1="28788" y1="56522" x2="64394" y2="456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53785" y="2848477"/>
            <a:ext cx="1422547" cy="99147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10" b="89189" l="6364" r="90000">
                        <a14:foregroundMark x1="6364" y1="45946" x2="15455" y2="612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71612" y="1676923"/>
            <a:ext cx="1200815" cy="121173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42208" y1="54545" x2="55844" y2="54545"/>
                        <a14:foregroundMark x1="46104" y1="46970" x2="57792" y2="53030"/>
                        <a14:foregroundMark x1="61039" y1="30303" x2="59091" y2="51515"/>
                        <a14:foregroundMark x1="41558" y1="46970" x2="40260" y2="5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21029" y="2729169"/>
            <a:ext cx="1623015" cy="69557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600" b="91200" l="9524" r="89881">
                        <a14:foregroundMark x1="36310" y1="62400" x2="63095" y2="93600"/>
                        <a14:foregroundMark x1="63095" y1="93600" x2="34524" y2="65600"/>
                        <a14:foregroundMark x1="34524" y1="65600" x2="76190" y2="91200"/>
                        <a14:foregroundMark x1="76190" y1="91200" x2="35714" y2="87200"/>
                        <a14:foregroundMark x1="35714" y1="87200" x2="69048" y2="68000"/>
                        <a14:foregroundMark x1="69048" y1="68000" x2="35119" y2="83200"/>
                        <a14:foregroundMark x1="35119" y1="83200" x2="40476" y2="81600"/>
                        <a14:foregroundMark x1="37500" y1="68800" x2="37500" y2="61600"/>
                        <a14:foregroundMark x1="32738" y1="59200" x2="35119" y2="62400"/>
                        <a14:foregroundMark x1="54762" y1="56800" x2="57143" y2="55200"/>
                        <a14:foregroundMark x1="51786" y1="54400" x2="46429" y2="64000"/>
                        <a14:foregroundMark x1="32738" y1="61600" x2="41071" y2="57600"/>
                        <a14:foregroundMark x1="49405" y1="68800" x2="51190" y2="59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56707" y="1570222"/>
            <a:ext cx="1414725" cy="105262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197" b="95082" l="8491" r="97170">
                        <a14:foregroundMark x1="50000" y1="43443" x2="50943" y2="48361"/>
                        <a14:foregroundMark x1="47170" y1="40984" x2="48113" y2="49180"/>
                        <a14:foregroundMark x1="55660" y1="37705" x2="59434" y2="49180"/>
                        <a14:foregroundMark x1="44340" y1="43443" x2="60377" y2="50000"/>
                        <a14:foregroundMark x1="58491" y1="50820" x2="59434" y2="57377"/>
                        <a14:foregroundMark x1="40566" y1="41803" x2="42453" y2="46721"/>
                        <a14:foregroundMark x1="57547" y1="52459" x2="58491" y2="52459"/>
                        <a14:foregroundMark x1="47170" y1="53279" x2="45283" y2="53279"/>
                        <a14:foregroundMark x1="42453" y1="46721" x2="48113" y2="54918"/>
                        <a14:foregroundMark x1="42453" y1="48361" x2="49057" y2="50000"/>
                        <a14:foregroundMark x1="51887" y1="38525" x2="42453" y2="51639"/>
                        <a14:foregroundMark x1="85849" y1="52459" x2="97170" y2="48361"/>
                        <a14:foregroundMark x1="46226" y1="45082" x2="44340" y2="54098"/>
                        <a14:foregroundMark x1="38679" y1="50000" x2="45283" y2="63934"/>
                        <a14:foregroundMark x1="48113" y1="83607" x2="42453" y2="86885"/>
                        <a14:foregroundMark x1="8491" y1="59836" x2="13208" y2="59836"/>
                        <a14:foregroundMark x1="50943" y1="90984" x2="55660" y2="950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50444" y="3539209"/>
            <a:ext cx="1117969" cy="12867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>
                        <a14:foregroundMark x1="47143" y1="48214" x2="71429" y2="52679"/>
                        <a14:foregroundMark x1="53571" y1="52679" x2="63571" y2="65179"/>
                        <a14:foregroundMark x1="52143" y1="51786" x2="42143" y2="607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93884" y="572135"/>
            <a:ext cx="1381125" cy="1104900"/>
          </a:xfrm>
          <a:prstGeom prst="rect">
            <a:avLst/>
          </a:prstGeom>
        </p:spPr>
      </p:pic>
      <p:pic>
        <p:nvPicPr>
          <p:cNvPr id="3" name="Content Placeholder 2"/>
          <p:cNvPicPr>
            <a:picLocks noChangeAspect="1"/>
          </p:cNvPicPr>
          <p:nvPr>
            <p:ph/>
          </p:nvPr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>
                        <a14:foregroundMark x1="47143" y1="48214" x2="71429" y2="52679"/>
                        <a14:foregroundMark x1="53571" y1="52679" x2="63571" y2="65179"/>
                        <a14:foregroundMark x1="52143" y1="51786" x2="42143" y2="607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75830" y="3733800"/>
            <a:ext cx="1333500" cy="1066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rcRect l="42585" t="1736"/>
          <a:stretch>
            <a:fillRect/>
          </a:stretch>
        </p:blipFill>
        <p:spPr>
          <a:xfrm>
            <a:off x="989330" y="681355"/>
            <a:ext cx="10172700" cy="54946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2610" y="403860"/>
            <a:ext cx="2420620" cy="19773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2500" y1="60714" x2="73333" y2="55357"/>
                        <a14:foregroundMark x1="73333" y1="55357" x2="70000" y2="52679"/>
                        <a14:foregroundMark x1="50000" y1="57143" x2="77500" y2="50893"/>
                        <a14:foregroundMark x1="39167" y1="52679" x2="50000" y2="455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20246" y="1519909"/>
            <a:ext cx="1180974" cy="11022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1290" y1="35821" x2="76774" y2="44776"/>
                        <a14:foregroundMark x1="76774" y1="44776" x2="46452" y2="41791"/>
                        <a14:foregroundMark x1="46452" y1="41791" x2="56129" y2="70149"/>
                        <a14:foregroundMark x1="40000" y1="53731" x2="49032" y2="56716"/>
                        <a14:foregroundMark x1="43226" y1="41791" x2="66452" y2="402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56922" y="2848301"/>
            <a:ext cx="1586807" cy="68591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6190" y1="48305" x2="50000" y2="61864"/>
                        <a14:backgroundMark x1="23810" y1="49153" x2="25777" y2="487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30100" y="3826288"/>
            <a:ext cx="1287647" cy="120589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31818" y1="48913" x2="65152" y2="39130"/>
                        <a14:foregroundMark x1="60606" y1="38043" x2="28788" y2="56522"/>
                        <a14:foregroundMark x1="28788" y1="56522" x2="64394" y2="456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53785" y="2848477"/>
            <a:ext cx="1422547" cy="99147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10" b="89189" l="6364" r="90000">
                        <a14:foregroundMark x1="6364" y1="45946" x2="15455" y2="612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07832" y="1128918"/>
            <a:ext cx="1200815" cy="121173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42208" y1="54545" x2="55844" y2="54545"/>
                        <a14:foregroundMark x1="46104" y1="46970" x2="57792" y2="53030"/>
                        <a14:foregroundMark x1="61039" y1="30303" x2="59091" y2="51515"/>
                        <a14:foregroundMark x1="41558" y1="46970" x2="40260" y2="5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68654" y="1255969"/>
            <a:ext cx="1623015" cy="69557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600" b="91200" l="9524" r="89881">
                        <a14:foregroundMark x1="36310" y1="62400" x2="63095" y2="93600"/>
                        <a14:foregroundMark x1="63095" y1="93600" x2="34524" y2="65600"/>
                        <a14:foregroundMark x1="34524" y1="65600" x2="76190" y2="91200"/>
                        <a14:foregroundMark x1="76190" y1="91200" x2="35714" y2="87200"/>
                        <a14:foregroundMark x1="35714" y1="87200" x2="69048" y2="68000"/>
                        <a14:foregroundMark x1="69048" y1="68000" x2="35119" y2="83200"/>
                        <a14:foregroundMark x1="35119" y1="83200" x2="40476" y2="81600"/>
                        <a14:foregroundMark x1="37500" y1="68800" x2="37500" y2="61600"/>
                        <a14:foregroundMark x1="32738" y1="59200" x2="35119" y2="62400"/>
                        <a14:foregroundMark x1="54762" y1="56800" x2="57143" y2="55200"/>
                        <a14:foregroundMark x1="51786" y1="54400" x2="46429" y2="64000"/>
                        <a14:foregroundMark x1="32738" y1="61600" x2="41071" y2="57600"/>
                        <a14:foregroundMark x1="49405" y1="68800" x2="51190" y2="59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77382" y="1951222"/>
            <a:ext cx="1414725" cy="105262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197" b="95082" l="8491" r="97170">
                        <a14:foregroundMark x1="50000" y1="43443" x2="50943" y2="48361"/>
                        <a14:foregroundMark x1="47170" y1="40984" x2="48113" y2="49180"/>
                        <a14:foregroundMark x1="55660" y1="37705" x2="59434" y2="49180"/>
                        <a14:foregroundMark x1="44340" y1="43443" x2="60377" y2="50000"/>
                        <a14:foregroundMark x1="58491" y1="50820" x2="59434" y2="57377"/>
                        <a14:foregroundMark x1="40566" y1="41803" x2="42453" y2="46721"/>
                        <a14:foregroundMark x1="57547" y1="52459" x2="58491" y2="52459"/>
                        <a14:foregroundMark x1="47170" y1="53279" x2="45283" y2="53279"/>
                        <a14:foregroundMark x1="42453" y1="46721" x2="48113" y2="54918"/>
                        <a14:foregroundMark x1="42453" y1="48361" x2="49057" y2="50000"/>
                        <a14:foregroundMark x1="51887" y1="38525" x2="42453" y2="51639"/>
                        <a14:foregroundMark x1="85849" y1="52459" x2="97170" y2="48361"/>
                        <a14:foregroundMark x1="46226" y1="45082" x2="44340" y2="54098"/>
                        <a14:foregroundMark x1="38679" y1="50000" x2="45283" y2="63934"/>
                        <a14:foregroundMark x1="48113" y1="83607" x2="42453" y2="86885"/>
                        <a14:foregroundMark x1="8491" y1="59836" x2="13208" y2="59836"/>
                        <a14:foregroundMark x1="50943" y1="90984" x2="55660" y2="950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28699" y="2848329"/>
            <a:ext cx="1117969" cy="12867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>
                        <a14:foregroundMark x1="47143" y1="48214" x2="71429" y2="52679"/>
                        <a14:foregroundMark x1="53571" y1="52679" x2="63571" y2="65179"/>
                        <a14:foregroundMark x1="52143" y1="51786" x2="42143" y2="607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93884" y="572135"/>
            <a:ext cx="1381125" cy="1104900"/>
          </a:xfrm>
          <a:prstGeom prst="rect">
            <a:avLst/>
          </a:prstGeom>
        </p:spPr>
      </p:pic>
      <p:sp>
        <p:nvSpPr>
          <p:cNvPr id="3" name="6-Point Star 2"/>
          <p:cNvSpPr/>
          <p:nvPr/>
        </p:nvSpPr>
        <p:spPr>
          <a:xfrm>
            <a:off x="3928745" y="4294505"/>
            <a:ext cx="1496060" cy="1057910"/>
          </a:xfrm>
          <a:prstGeom prst="star6">
            <a:avLst/>
          </a:prstGeom>
          <a:solidFill>
            <a:srgbClr val="00B0F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5" name="Text Box 4"/>
          <p:cNvSpPr txBox="1"/>
          <p:nvPr/>
        </p:nvSpPr>
        <p:spPr>
          <a:xfrm>
            <a:off x="4272280" y="4540885"/>
            <a:ext cx="97917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endParaRPr lang="en-US" sz="2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6-Point Star 5"/>
          <p:cNvSpPr/>
          <p:nvPr/>
        </p:nvSpPr>
        <p:spPr>
          <a:xfrm>
            <a:off x="1770380" y="1129030"/>
            <a:ext cx="1496060" cy="1057910"/>
          </a:xfrm>
          <a:prstGeom prst="star6">
            <a:avLst/>
          </a:prstGeom>
          <a:solidFill>
            <a:srgbClr val="00B0F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7" name="Text Box 6"/>
          <p:cNvSpPr txBox="1"/>
          <p:nvPr/>
        </p:nvSpPr>
        <p:spPr>
          <a:xfrm>
            <a:off x="2155190" y="1358265"/>
            <a:ext cx="97917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endParaRPr lang="en-US" sz="2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6-Point Star 7"/>
          <p:cNvSpPr/>
          <p:nvPr/>
        </p:nvSpPr>
        <p:spPr>
          <a:xfrm>
            <a:off x="5723890" y="4785995"/>
            <a:ext cx="1496060" cy="1057910"/>
          </a:xfrm>
          <a:prstGeom prst="star6">
            <a:avLst/>
          </a:prstGeom>
          <a:solidFill>
            <a:srgbClr val="00B0F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1" name="Text Box 10"/>
          <p:cNvSpPr txBox="1"/>
          <p:nvPr/>
        </p:nvSpPr>
        <p:spPr>
          <a:xfrm>
            <a:off x="6067425" y="5032375"/>
            <a:ext cx="97917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endParaRPr lang="en-US" sz="2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12651" y="265814"/>
            <a:ext cx="11685182" cy="861237"/>
            <a:chOff x="1278541" y="1020574"/>
            <a:chExt cx="7080531" cy="1085571"/>
          </a:xfrm>
        </p:grpSpPr>
        <p:sp>
          <p:nvSpPr>
            <p:cNvPr id="7" name="Rectangle: Rounded Corners 6"/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vi-VN" sz="1865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375182" y="1086305"/>
              <a:ext cx="6945907" cy="450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vi-VN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r>
                <a:rPr kumimoji="0" lang="vi-VN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Các từ in đậm trong đoạn thơ dưới đây có điểm gì chung?</a:t>
              </a:r>
              <a:endPara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81529" y="1868229"/>
            <a:ext cx="5276850" cy="3695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6177" y="1446028"/>
            <a:ext cx="492287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Trời xanh mà tôi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endParaRPr lang="vi-VN" sz="3600" b="0" i="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Trời xanh ấy mang theo</a:t>
            </a:r>
            <a:endParaRPr lang="vi-VN" sz="3600" b="0" i="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Cả nỗi lo nỗi sợ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3600" b="0" i="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bão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gió</a:t>
            </a:r>
            <a:endParaRPr lang="vi-VN" sz="3600" b="0" i="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cắt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diều</a:t>
            </a:r>
            <a:endParaRPr lang="vi-VN" sz="3600" b="0" i="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Thoáng bóng nó nơi nào</a:t>
            </a:r>
            <a:endParaRPr lang="vi-VN" sz="3600" b="0" i="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 nấp ngay cánh mẹ...</a:t>
            </a:r>
            <a:endParaRPr lang="vi-VN" sz="3600" b="0" i="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(Xuân Quỳnh)</a:t>
            </a:r>
            <a:endParaRPr lang="vi-VN" sz="3600" b="0" i="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404495" y="579755"/>
            <a:ext cx="4839335" cy="442404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835025" y="5169535"/>
            <a:ext cx="38023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vi-VN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Chim cắt</a:t>
            </a:r>
            <a:endParaRPr lang="vi-VN" alt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6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10655" y="579755"/>
            <a:ext cx="5011420" cy="4424045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6986270" y="5169535"/>
            <a:ext cx="38023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vi-VN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Chim diều hâu</a:t>
            </a:r>
            <a:endParaRPr lang="vi-VN" alt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12651" y="265814"/>
            <a:ext cx="11685182" cy="861237"/>
            <a:chOff x="1278541" y="1020574"/>
            <a:chExt cx="7080531" cy="1085571"/>
          </a:xfrm>
        </p:grpSpPr>
        <p:sp>
          <p:nvSpPr>
            <p:cNvPr id="7" name="Rectangle: Rounded Corners 6"/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vi-VN" sz="1865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375182" y="1086305"/>
              <a:ext cx="6945907" cy="450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vi-VN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r>
                <a:rPr kumimoji="0" lang="vi-VN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Các từ in đậm trong đoạn thơ dưới đây có điểm gì chung?</a:t>
              </a:r>
              <a:endPara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81529" y="1868229"/>
            <a:ext cx="5276850" cy="3695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6177" y="1446028"/>
            <a:ext cx="492287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Trời xanh mà tôi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endParaRPr lang="vi-VN" sz="3600" b="0" i="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Trời xanh ấy mang theo</a:t>
            </a:r>
            <a:endParaRPr lang="vi-VN" sz="3600" b="0" i="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Cả nỗi lo nỗi sợ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3600" b="0" i="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bão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gió</a:t>
            </a:r>
            <a:endParaRPr lang="vi-VN" sz="3600" b="0" i="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cắt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diều</a:t>
            </a:r>
            <a:endParaRPr lang="vi-VN" sz="3600" b="0" i="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Thoáng bóng nó nơi nào</a:t>
            </a:r>
            <a:endParaRPr lang="vi-VN" sz="3600" b="0" i="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 nấp ngay cánh mẹ...</a:t>
            </a:r>
            <a:endParaRPr lang="vi-VN" sz="3600" b="0" i="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(Xuân Quỳnh)</a:t>
            </a:r>
            <a:endParaRPr lang="vi-VN" sz="3600" b="0" i="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4040372" y="2009553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424763" y="3615070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604977" y="3604438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477926" y="4199862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679405" y="4189230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1139</Words>
  <Application>WPS Presentation</Application>
  <PresentationFormat>Custom</PresentationFormat>
  <Paragraphs>70</Paragraphs>
  <Slides>21</Slides>
  <Notes>8</Notes>
  <HiddenSlides>0</HiddenSlides>
  <MMClips>8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21</vt:i4>
      </vt:variant>
    </vt:vector>
  </HeadingPairs>
  <TitlesOfParts>
    <vt:vector size="38" baseType="lpstr">
      <vt:lpstr>Arial</vt:lpstr>
      <vt:lpstr>SimSun</vt:lpstr>
      <vt:lpstr>Wingdings</vt:lpstr>
      <vt:lpstr>Calibri</vt:lpstr>
      <vt:lpstr>Euphemia</vt:lpstr>
      <vt:lpstr>UTM Duepuntozero</vt:lpstr>
      <vt:lpstr>Segoe Print</vt:lpstr>
      <vt:lpstr>等线</vt:lpstr>
      <vt:lpstr>等线</vt:lpstr>
      <vt:lpstr>Arial</vt:lpstr>
      <vt:lpstr>Times New Roman</vt:lpstr>
      <vt:lpstr>Microsoft YaHei</vt:lpstr>
      <vt:lpstr>Arial Unicode MS</vt:lpstr>
      <vt:lpstr>Calibri Light</vt:lpstr>
      <vt:lpstr>1_Office Theme</vt:lpstr>
      <vt:lpstr>Office 主题​​</vt:lpstr>
      <vt:lpstr>3_Office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130</cp:revision>
  <dcterms:created xsi:type="dcterms:W3CDTF">2023-06-05T11:16:00Z</dcterms:created>
  <dcterms:modified xsi:type="dcterms:W3CDTF">2024-09-29T02:34:54Z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2F31B8CB4EA842C3878C936F0D8CC324_12</vt:lpwstr>
  </property>
  <property fmtid="{D5CDD505-2E9C-101B-9397-08002B2CF9AE}" pid="3" name="KSOProductBuildVer">
    <vt:lpwstr>1033-12.2.0.18283</vt:lpwstr>
  </property>
</Properties>
</file>