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2"/>
  </p:notesMasterIdLst>
  <p:sldIdLst>
    <p:sldId id="4411" r:id="rId3"/>
    <p:sldId id="417" r:id="rId4"/>
    <p:sldId id="264" r:id="rId5"/>
    <p:sldId id="343" r:id="rId6"/>
    <p:sldId id="344" r:id="rId7"/>
    <p:sldId id="346" r:id="rId8"/>
    <p:sldId id="4415" r:id="rId9"/>
    <p:sldId id="4412" r:id="rId10"/>
    <p:sldId id="435" r:id="rId11"/>
    <p:sldId id="424" r:id="rId12"/>
    <p:sldId id="437" r:id="rId13"/>
    <p:sldId id="428" r:id="rId14"/>
    <p:sldId id="434" r:id="rId15"/>
    <p:sldId id="439" r:id="rId16"/>
    <p:sldId id="4417" r:id="rId17"/>
    <p:sldId id="442" r:id="rId18"/>
    <p:sldId id="4416" r:id="rId19"/>
    <p:sldId id="443" r:id="rId20"/>
    <p:sldId id="39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579" autoAdjust="0"/>
  </p:normalViewPr>
  <p:slideViewPr>
    <p:cSldViewPr snapToGrid="0">
      <p:cViewPr varScale="1">
        <p:scale>
          <a:sx n="60" d="100"/>
          <a:sy n="60" d="100"/>
        </p:scale>
        <p:origin x="11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7DC31-CC71-4DCC-ADEB-9342BBD5534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09675-725C-43C5-946D-3F49CA426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6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47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271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700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98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158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859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855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780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heo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/>
              <a:t>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09675-725C-43C5-946D-3F49CA4263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61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49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53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8339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22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253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31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198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7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31196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31876" y="-257886"/>
            <a:ext cx="2543804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7412" y="5821547"/>
            <a:ext cx="701133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603109" y="5821547"/>
            <a:ext cx="701133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893" y="-257886"/>
            <a:ext cx="2543804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580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60057" y="713270"/>
            <a:ext cx="10272698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43856" y="5689880"/>
            <a:ext cx="1661120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2193" y="5689880"/>
            <a:ext cx="1661120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346587" y="2005743"/>
            <a:ext cx="363144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95208" y="539727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730" y="437413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87185" y="322792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5643397" y="6384939"/>
            <a:ext cx="358406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545002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853255" y="-317936"/>
            <a:ext cx="2165763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475" y="-453541"/>
            <a:ext cx="2951854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80278" y="-248837"/>
            <a:ext cx="2165763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49457" y="-384443"/>
            <a:ext cx="2951854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88185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64864" y="5721743"/>
            <a:ext cx="610615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910063" y="6060025"/>
            <a:ext cx="474030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5" name="Google Shape;1475;p11"/>
          <p:cNvSpPr/>
          <p:nvPr/>
        </p:nvSpPr>
        <p:spPr>
          <a:xfrm>
            <a:off x="5931194" y="641565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5747" y="4020383"/>
            <a:ext cx="358412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50758" y="2443935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18813" y="719822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80642" y="2925820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417381" y="4705070"/>
            <a:ext cx="284930" cy="331173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635340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61359" y="2244606"/>
            <a:ext cx="6670068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61359" y="3372598"/>
            <a:ext cx="6670068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82423" y="6144053"/>
            <a:ext cx="24097908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966" y="-188798"/>
            <a:ext cx="3362597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9022152" y="-188798"/>
            <a:ext cx="3362597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3536" y="5416960"/>
            <a:ext cx="2216995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66074" y="5787599"/>
            <a:ext cx="1431855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44973" y="5745256"/>
            <a:ext cx="643096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9679" y="6464514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3" name="Google Shape;1103;p9"/>
          <p:cNvSpPr/>
          <p:nvPr/>
        </p:nvSpPr>
        <p:spPr>
          <a:xfrm>
            <a:off x="5642705" y="6543670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7408" y="4512561"/>
            <a:ext cx="358405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47651" y="316025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4049686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51100" y="1568467"/>
            <a:ext cx="10290000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72859" y="29253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301782" y="34712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42553" y="14963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45018" y="454423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31285" y="180666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55684" y="14965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2001335" y="738328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90452" y="564826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30360" y="3067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3298" y="4312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994" y="19883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6742" y="347110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24871" y="3471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37106" y="132371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9790" y="1922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9768" y="408490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7385" y="1661058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87752" y="4046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71018" y="1207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43870" y="306743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93354" y="1207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46535" y="120724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35652" y="294225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708350" y="1759903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48032" y="2278842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47114" y="1988341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32139" y="11253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1713" y="95214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32465" y="404649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85006" y="2671031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38474" y="183659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318461" y="11969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902244" y="56487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4024" y="183631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83250" y="192253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8030" y="77597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4715" y="431224"/>
            <a:ext cx="89107" cy="891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1683" y="165990"/>
            <a:ext cx="89107" cy="891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759" y="8371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7190" y="25490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2003638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AA6E-463F-0DF2-DCD7-9E7FDAE3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6E9A7-7F5F-6DDB-FD15-68BC263EA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F0074-DFEC-03E4-B509-E9687006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7A1F-F145-3F47-A4DD-F964518E0ACA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3C255-A146-D4A4-AABE-CAF2AAAD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DAA79-BB1B-378E-2E10-807AFF3D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89C0-132C-F943-9062-73900A3E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6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00A2AD-B2CE-DC4F-8015-E18525983D45}" type="datetimeFigureOut">
              <a:rPr kumimoji="1" lang="zh-CN" altLang="en-US" smtClean="0"/>
              <a:t>2024/3/25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699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AB478-B70F-44E6-A79A-C043B2DD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4D57-864F-48AD-9ADE-31FE326A4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11010-1806-483E-902D-0D0338E81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4BFC2-4D6A-40B4-B564-9B820654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5EBE7-8469-4AB7-8290-F491F62A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23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772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11596805" y="2017357"/>
            <a:ext cx="279531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11316352" y="5543956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364167" y="6372926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326500" y="2474933"/>
            <a:ext cx="279534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78433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511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11292005" y="699857"/>
            <a:ext cx="279531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11064877" y="3719868"/>
            <a:ext cx="840324" cy="118112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591167" y="15725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401599" y="3614933"/>
            <a:ext cx="279534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10822202" y="5625334"/>
            <a:ext cx="837653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81702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8A989C-D1DD-4C6A-B8FA-CB2F4A0E961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691" y="293605"/>
            <a:ext cx="1369440" cy="13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6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88" r:id="rId5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B1C65-CBFD-B32F-46A9-B5208A70B0DE}"/>
              </a:ext>
            </a:extLst>
          </p:cNvPr>
          <p:cNvSpPr txBox="1"/>
          <p:nvPr userDrawn="1"/>
        </p:nvSpPr>
        <p:spPr>
          <a:xfrm rot="16200000">
            <a:off x="-5913767" y="2836778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DA456-FD25-E832-D27F-6E0CE93E9FBC}"/>
              </a:ext>
            </a:extLst>
          </p:cNvPr>
          <p:cNvSpPr txBox="1"/>
          <p:nvPr userDrawn="1"/>
        </p:nvSpPr>
        <p:spPr>
          <a:xfrm rot="16200000">
            <a:off x="13238732" y="3238927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DEE9D-DA77-527F-9437-D38A4AEAEFC1}"/>
              </a:ext>
            </a:extLst>
          </p:cNvPr>
          <p:cNvSpPr txBox="1"/>
          <p:nvPr userDrawn="1"/>
        </p:nvSpPr>
        <p:spPr>
          <a:xfrm>
            <a:off x="3656281" y="7671935"/>
            <a:ext cx="4879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.TMC-Ong Do" pitchFamily="2" charset="0"/>
              </a:rPr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3790896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2.gif"/><Relationship Id="rId18" Type="http://schemas.openxmlformats.org/officeDocument/2006/relationships/slide" Target="slide6.xml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slide" Target="slide7.xml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3.png"/><Relationship Id="rId23" Type="http://schemas.openxmlformats.org/officeDocument/2006/relationships/audio" Target="../media/audio1.wav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11" Type="http://schemas.openxmlformats.org/officeDocument/2006/relationships/image" Target="../media/image12.gif"/><Relationship Id="rId5" Type="http://schemas.openxmlformats.org/officeDocument/2006/relationships/audio" Target="../media/audio5.wav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11" Type="http://schemas.openxmlformats.org/officeDocument/2006/relationships/image" Target="../media/image12.gif"/><Relationship Id="rId5" Type="http://schemas.openxmlformats.org/officeDocument/2006/relationships/audio" Target="../media/audio5.wav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7394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3750" y="1457739"/>
            <a:ext cx="8459449" cy="5011299"/>
          </a:xfrm>
        </p:spPr>
        <p:txBody>
          <a:bodyPr>
            <a:prstTxWarp prst="textArchUp">
              <a:avLst>
                <a:gd name="adj" fmla="val 10417149"/>
              </a:avLst>
            </a:prstTxWarp>
          </a:bodyPr>
          <a:lstStyle/>
          <a:p>
            <a:r>
              <a:rPr lang="vi-VN" dirty="0" smtClean="0"/>
              <a:t>   </a:t>
            </a:r>
            <a:r>
              <a:rPr lang="vi-VN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ĐẾN DỰ </a:t>
            </a:r>
            <a:r>
              <a:rPr lang="vi-VN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LỚP 4G 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06725" y="2056140"/>
            <a:ext cx="6235700" cy="2772770"/>
          </a:xfrm>
        </p:spPr>
        <p:txBody>
          <a:bodyPr/>
          <a:lstStyle/>
          <a:p>
            <a:pPr marL="0" indent="0" algn="ctr">
              <a:buNone/>
            </a:pPr>
            <a:r>
              <a:rPr lang="vi-VN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 (LTVC)</a:t>
            </a:r>
          </a:p>
          <a:p>
            <a:pPr marL="0" indent="0" algn="ctr">
              <a:buNone/>
            </a:pPr>
            <a:endParaRPr lang="vi-VN" sz="32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vi-VN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vi-VN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hướng dẫn: Đoàn Thị Lệ</a:t>
            </a:r>
          </a:p>
          <a:p>
            <a:pPr marL="0" indent="0" algn="ctr">
              <a:buNone/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 </a:t>
            </a:r>
            <a:r>
              <a:rPr lang="vi-VN" sz="3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vi-VN" sz="3200" b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hiện:Kpuih Krunh</a:t>
            </a:r>
            <a:endParaRPr lang="vi-VN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vi-VN" sz="32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3B8213-A4CC-6430-33B5-55976DFA50F4}"/>
              </a:ext>
            </a:extLst>
          </p:cNvPr>
          <p:cNvSpPr txBox="1"/>
          <p:nvPr/>
        </p:nvSpPr>
        <p:spPr>
          <a:xfrm>
            <a:off x="1087880" y="0"/>
            <a:ext cx="1007338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sz="3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</a:t>
            </a: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QUY NHƠN</a:t>
            </a:r>
          </a:p>
          <a:p>
            <a:pPr algn="ctr"/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</a:p>
          <a:p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3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219863" y="74242"/>
            <a:ext cx="11857221" cy="6671332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endParaRPr lang="en-US" sz="3200">
              <a:solidFill>
                <a:srgbClr val="C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829475" y="92045"/>
            <a:ext cx="10608019" cy="13901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smtClean="0"/>
              <a:t> 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25 tháng 03 năm 2024</a:t>
            </a:r>
            <a:b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(Luyện từ và câu)</a:t>
            </a:r>
            <a:br>
              <a:rPr lang="vi-VN" sz="32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Bài: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ngữ chỉ phương tiện.</a:t>
            </a:r>
            <a:r>
              <a:rPr lang="vi-VN" sz="3200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599607" y="1629457"/>
            <a:ext cx="11122702" cy="10772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Bằng lá cọ non phơi khô, người thợ thủ công đã khâu thành những chiếc nón che nắng, che mưa.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5055C1-DC07-4751-87E5-888B8A58511B}"/>
              </a:ext>
            </a:extLst>
          </p:cNvPr>
          <p:cNvCxnSpPr>
            <a:cxnSpLocks/>
          </p:cNvCxnSpPr>
          <p:nvPr/>
        </p:nvCxnSpPr>
        <p:spPr>
          <a:xfrm flipV="1">
            <a:off x="1203158" y="2141225"/>
            <a:ext cx="4229592" cy="8416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389977"/>
              </p:ext>
            </p:extLst>
          </p:nvPr>
        </p:nvGraphicFramePr>
        <p:xfrm>
          <a:off x="587122" y="3160850"/>
          <a:ext cx="11122702" cy="11216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22702">
                  <a:extLst>
                    <a:ext uri="{9D8B030D-6E8A-4147-A177-3AD203B41FA5}">
                      <a16:colId xmlns:a16="http://schemas.microsoft.com/office/drawing/2014/main" val="3147593308"/>
                    </a:ext>
                  </a:extLst>
                </a:gridCol>
              </a:tblGrid>
              <a:tr h="1120309">
                <a:tc>
                  <a:txBody>
                    <a:bodyPr/>
                    <a:lstStyle/>
                    <a:p>
                      <a:pPr marL="457200" marR="0" indent="-4572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Ø"/>
                      </a:pPr>
                      <a:r>
                        <a:rPr lang="vi-VN" sz="3200" u="none" baseline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i="1" u="none" smtClean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 </a:t>
                      </a:r>
                      <a:r>
                        <a:rPr lang="en-US" sz="3200" i="1" u="none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 gì</a:t>
                      </a:r>
                      <a:r>
                        <a:rPr lang="en-US" sz="320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người thợ thủ công đã khâu thành những chiếc nón che nắng, che mưa?</a:t>
                      </a:r>
                      <a:endParaRPr lang="en-US" sz="32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303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44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112295" y="1"/>
            <a:ext cx="11916794" cy="6858000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389489" y="1747356"/>
            <a:ext cx="11250110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Với những chiếc khăn piêu kết hợp độc đáo giữa màu sắc và hoa văn, các cô gái Thái đã chứng tỏ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vi-VN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 léo,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 đang của mình.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389489" y="2734178"/>
            <a:ext cx="11159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US" sz="3200" b="1" i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cái gì,</a:t>
            </a:r>
            <a:r>
              <a:rPr lang="vi-VN" sz="3200" b="1" i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</a:t>
            </a: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gái Thái đã chứng tỏ </a:t>
            </a:r>
            <a:r>
              <a:rPr lang="vi-V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vi-VN" sz="28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 léo, </a:t>
            </a: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 đang </a:t>
            </a:r>
            <a:r>
              <a:rPr lang="vi-V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sz="28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4C441F-3A02-D1E9-B40B-953A0D4E308D}"/>
              </a:ext>
            </a:extLst>
          </p:cNvPr>
          <p:cNvCxnSpPr>
            <a:cxnSpLocks/>
          </p:cNvCxnSpPr>
          <p:nvPr/>
        </p:nvCxnSpPr>
        <p:spPr>
          <a:xfrm>
            <a:off x="962527" y="2198107"/>
            <a:ext cx="9933218" cy="10676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2"/>
          <p:cNvSpPr txBox="1">
            <a:spLocks/>
          </p:cNvSpPr>
          <p:nvPr/>
        </p:nvSpPr>
        <p:spPr>
          <a:xfrm>
            <a:off x="499692" y="50767"/>
            <a:ext cx="10623010" cy="15540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smtClean="0"/>
              <a:t> 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25 tháng 03 năm 2024</a:t>
            </a:r>
            <a:b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(Luyện từ và câu)</a:t>
            </a:r>
            <a:br>
              <a:rPr lang="vi-VN" sz="32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Bài: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ngữ chỉ phương tiện.</a:t>
            </a:r>
            <a:r>
              <a:rPr lang="vi-VN" sz="3200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333535" y="4009812"/>
            <a:ext cx="11250110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Bằng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 tre, nứa thô sơ, người dân Tây Nguyên đã làm ra cây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 </a:t>
            </a:r>
            <a:r>
              <a:rPr lang="vi-VN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t’rưng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âm thanh thánh thót như tiếng chim hót, tiếng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 </a:t>
            </a:r>
            <a:r>
              <a:rPr lang="vi-VN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reo,...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333535" y="5058184"/>
            <a:ext cx="11478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vi-VN" sz="2800" b="1" i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vi-VN" sz="28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</a:t>
            </a:r>
            <a:r>
              <a:rPr lang="vi-VN" sz="2800" b="1" i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i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Tây Nguyên đã làm ra cây </a:t>
            </a:r>
            <a:r>
              <a:rPr lang="vi-V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 </a:t>
            </a:r>
            <a:r>
              <a:rPr lang="vi-VN" sz="28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t’rưng </a:t>
            </a: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âm thanh thánh thót như tiếng chim hót, tiếng </a:t>
            </a:r>
            <a:r>
              <a:rPr lang="vi-V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 </a:t>
            </a:r>
            <a:r>
              <a:rPr lang="vi-VN" sz="28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reo,...?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8DE55B-26F7-6DFF-61E3-573660BBC1F0}"/>
              </a:ext>
            </a:extLst>
          </p:cNvPr>
          <p:cNvCxnSpPr>
            <a:cxnSpLocks/>
          </p:cNvCxnSpPr>
          <p:nvPr/>
        </p:nvCxnSpPr>
        <p:spPr>
          <a:xfrm flipV="1">
            <a:off x="763447" y="4458282"/>
            <a:ext cx="4557009" cy="23303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14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1451752" y="2081048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0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40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 em, trạng ngữ chỉ phương tiện bổ sung thông tin gì cho câu?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63352" y="2081048"/>
            <a:ext cx="2132182" cy="477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729423" y="265299"/>
            <a:ext cx="10616291" cy="1339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smtClean="0"/>
              <a:t> </a:t>
            </a:r>
            <a:r>
              <a:rPr lang="vi-VN" sz="3200" smtClean="0">
                <a:latin typeface="Arial" panose="020B0604020202020204" pitchFamily="34" charset="0"/>
                <a:cs typeface="Arial" panose="020B0604020202020204" pitchFamily="34" charset="0"/>
              </a:rPr>
              <a:t>Thứ hai ngày 25 tháng 03 năm 2024</a:t>
            </a:r>
            <a:br>
              <a:rPr lang="vi-VN" sz="32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200" u="sng" smtClean="0">
                <a:latin typeface="Arial" panose="020B0604020202020204" pitchFamily="34" charset="0"/>
                <a:cs typeface="Arial" panose="020B0604020202020204" pitchFamily="34" charset="0"/>
              </a:rPr>
              <a:t>Tiếng Việt (Luyện từ và câu)</a:t>
            </a:r>
            <a:br>
              <a:rPr lang="vi-VN" sz="3200" u="sng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200" u="sng" smtClean="0">
                <a:latin typeface="Arial" panose="020B0604020202020204" pitchFamily="34" charset="0"/>
                <a:cs typeface="Arial" panose="020B0604020202020204" pitchFamily="34" charset="0"/>
              </a:rPr>
              <a:t>Bài:</a:t>
            </a:r>
            <a:r>
              <a:rPr lang="vi-VN" sz="32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 ngữ chỉ phương tiện.</a:t>
            </a:r>
            <a:r>
              <a:rPr lang="vi-VN" sz="3200" u="sng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3200" u="sng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vi-VN" sz="32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128337" y="112295"/>
            <a:ext cx="11919284" cy="6609347"/>
          </a:xfrm>
          <a:custGeom>
            <a:avLst/>
            <a:gdLst>
              <a:gd name="connsiteX0" fmla="*/ 0 w 11346089"/>
              <a:gd name="connsiteY0" fmla="*/ 884639 h 5307729"/>
              <a:gd name="connsiteX1" fmla="*/ 884639 w 11346089"/>
              <a:gd name="connsiteY1" fmla="*/ 0 h 5307729"/>
              <a:gd name="connsiteX2" fmla="*/ 1291653 w 11346089"/>
              <a:gd name="connsiteY2" fmla="*/ 0 h 5307729"/>
              <a:gd name="connsiteX3" fmla="*/ 1890204 w 11346089"/>
              <a:gd name="connsiteY3" fmla="*/ 0 h 5307729"/>
              <a:gd name="connsiteX4" fmla="*/ 2680291 w 11346089"/>
              <a:gd name="connsiteY4" fmla="*/ 0 h 5307729"/>
              <a:gd name="connsiteX5" fmla="*/ 2991537 w 11346089"/>
              <a:gd name="connsiteY5" fmla="*/ 0 h 5307729"/>
              <a:gd name="connsiteX6" fmla="*/ 3494320 w 11346089"/>
              <a:gd name="connsiteY6" fmla="*/ 0 h 5307729"/>
              <a:gd name="connsiteX7" fmla="*/ 3805566 w 11346089"/>
              <a:gd name="connsiteY7" fmla="*/ 0 h 5307729"/>
              <a:gd name="connsiteX8" fmla="*/ 4404117 w 11346089"/>
              <a:gd name="connsiteY8" fmla="*/ 0 h 5307729"/>
              <a:gd name="connsiteX9" fmla="*/ 4811132 w 11346089"/>
              <a:gd name="connsiteY9" fmla="*/ 0 h 5307729"/>
              <a:gd name="connsiteX10" fmla="*/ 5505450 w 11346089"/>
              <a:gd name="connsiteY10" fmla="*/ 0 h 5307729"/>
              <a:gd name="connsiteX11" fmla="*/ 6104001 w 11346089"/>
              <a:gd name="connsiteY11" fmla="*/ 0 h 5307729"/>
              <a:gd name="connsiteX12" fmla="*/ 6894088 w 11346089"/>
              <a:gd name="connsiteY12" fmla="*/ 0 h 5307729"/>
              <a:gd name="connsiteX13" fmla="*/ 7301102 w 11346089"/>
              <a:gd name="connsiteY13" fmla="*/ 0 h 5307729"/>
              <a:gd name="connsiteX14" fmla="*/ 7899653 w 11346089"/>
              <a:gd name="connsiteY14" fmla="*/ 0 h 5307729"/>
              <a:gd name="connsiteX15" fmla="*/ 8689740 w 11346089"/>
              <a:gd name="connsiteY15" fmla="*/ 0 h 5307729"/>
              <a:gd name="connsiteX16" fmla="*/ 9096754 w 11346089"/>
              <a:gd name="connsiteY16" fmla="*/ 0 h 5307729"/>
              <a:gd name="connsiteX17" fmla="*/ 9791073 w 11346089"/>
              <a:gd name="connsiteY17" fmla="*/ 0 h 5307729"/>
              <a:gd name="connsiteX18" fmla="*/ 10461450 w 11346089"/>
              <a:gd name="connsiteY18" fmla="*/ 0 h 5307729"/>
              <a:gd name="connsiteX19" fmla="*/ 11346089 w 11346089"/>
              <a:gd name="connsiteY19" fmla="*/ 884639 h 5307729"/>
              <a:gd name="connsiteX20" fmla="*/ 11346089 w 11346089"/>
              <a:gd name="connsiteY20" fmla="*/ 1509765 h 5307729"/>
              <a:gd name="connsiteX21" fmla="*/ 11346089 w 11346089"/>
              <a:gd name="connsiteY21" fmla="*/ 2028738 h 5307729"/>
              <a:gd name="connsiteX22" fmla="*/ 11346089 w 11346089"/>
              <a:gd name="connsiteY22" fmla="*/ 2512326 h 5307729"/>
              <a:gd name="connsiteX23" fmla="*/ 11346089 w 11346089"/>
              <a:gd name="connsiteY23" fmla="*/ 3102068 h 5307729"/>
              <a:gd name="connsiteX24" fmla="*/ 11346089 w 11346089"/>
              <a:gd name="connsiteY24" fmla="*/ 3621041 h 5307729"/>
              <a:gd name="connsiteX25" fmla="*/ 11346089 w 11346089"/>
              <a:gd name="connsiteY25" fmla="*/ 4423090 h 5307729"/>
              <a:gd name="connsiteX26" fmla="*/ 10461450 w 11346089"/>
              <a:gd name="connsiteY26" fmla="*/ 5307729 h 5307729"/>
              <a:gd name="connsiteX27" fmla="*/ 9767131 w 11346089"/>
              <a:gd name="connsiteY27" fmla="*/ 5307729 h 5307729"/>
              <a:gd name="connsiteX28" fmla="*/ 9360117 w 11346089"/>
              <a:gd name="connsiteY28" fmla="*/ 5307729 h 5307729"/>
              <a:gd name="connsiteX29" fmla="*/ 9048870 w 11346089"/>
              <a:gd name="connsiteY29" fmla="*/ 5307729 h 5307729"/>
              <a:gd name="connsiteX30" fmla="*/ 8641856 w 11346089"/>
              <a:gd name="connsiteY30" fmla="*/ 5307729 h 5307729"/>
              <a:gd name="connsiteX31" fmla="*/ 7851769 w 11346089"/>
              <a:gd name="connsiteY31" fmla="*/ 5307729 h 5307729"/>
              <a:gd name="connsiteX32" fmla="*/ 7540523 w 11346089"/>
              <a:gd name="connsiteY32" fmla="*/ 5307729 h 5307729"/>
              <a:gd name="connsiteX33" fmla="*/ 7037740 w 11346089"/>
              <a:gd name="connsiteY33" fmla="*/ 5307729 h 5307729"/>
              <a:gd name="connsiteX34" fmla="*/ 6439189 w 11346089"/>
              <a:gd name="connsiteY34" fmla="*/ 5307729 h 5307729"/>
              <a:gd name="connsiteX35" fmla="*/ 5744871 w 11346089"/>
              <a:gd name="connsiteY35" fmla="*/ 5307729 h 5307729"/>
              <a:gd name="connsiteX36" fmla="*/ 5337856 w 11346089"/>
              <a:gd name="connsiteY36" fmla="*/ 5307729 h 5307729"/>
              <a:gd name="connsiteX37" fmla="*/ 4739305 w 11346089"/>
              <a:gd name="connsiteY37" fmla="*/ 5307729 h 5307729"/>
              <a:gd name="connsiteX38" fmla="*/ 4044987 w 11346089"/>
              <a:gd name="connsiteY38" fmla="*/ 5307729 h 5307729"/>
              <a:gd name="connsiteX39" fmla="*/ 3637972 w 11346089"/>
              <a:gd name="connsiteY39" fmla="*/ 5307729 h 5307729"/>
              <a:gd name="connsiteX40" fmla="*/ 2943653 w 11346089"/>
              <a:gd name="connsiteY40" fmla="*/ 5307729 h 5307729"/>
              <a:gd name="connsiteX41" fmla="*/ 2345103 w 11346089"/>
              <a:gd name="connsiteY41" fmla="*/ 5307729 h 5307729"/>
              <a:gd name="connsiteX42" fmla="*/ 2033856 w 11346089"/>
              <a:gd name="connsiteY42" fmla="*/ 5307729 h 5307729"/>
              <a:gd name="connsiteX43" fmla="*/ 884639 w 11346089"/>
              <a:gd name="connsiteY43" fmla="*/ 5307729 h 5307729"/>
              <a:gd name="connsiteX44" fmla="*/ 0 w 11346089"/>
              <a:gd name="connsiteY44" fmla="*/ 4423090 h 5307729"/>
              <a:gd name="connsiteX45" fmla="*/ 0 w 11346089"/>
              <a:gd name="connsiteY45" fmla="*/ 3868733 h 5307729"/>
              <a:gd name="connsiteX46" fmla="*/ 0 w 11346089"/>
              <a:gd name="connsiteY46" fmla="*/ 3208222 h 5307729"/>
              <a:gd name="connsiteX47" fmla="*/ 0 w 11346089"/>
              <a:gd name="connsiteY47" fmla="*/ 2689249 h 5307729"/>
              <a:gd name="connsiteX48" fmla="*/ 0 w 11346089"/>
              <a:gd name="connsiteY48" fmla="*/ 2134892 h 5307729"/>
              <a:gd name="connsiteX49" fmla="*/ 0 w 11346089"/>
              <a:gd name="connsiteY49" fmla="*/ 1651303 h 5307729"/>
              <a:gd name="connsiteX50" fmla="*/ 0 w 11346089"/>
              <a:gd name="connsiteY50" fmla="*/ 884639 h 530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46089" h="5307729" fill="none" extrusionOk="0">
                <a:moveTo>
                  <a:pt x="0" y="884639"/>
                </a:moveTo>
                <a:cubicBezTo>
                  <a:pt x="78265" y="410368"/>
                  <a:pt x="354761" y="70407"/>
                  <a:pt x="884639" y="0"/>
                </a:cubicBezTo>
                <a:cubicBezTo>
                  <a:pt x="977664" y="-3426"/>
                  <a:pt x="1175630" y="8756"/>
                  <a:pt x="1291653" y="0"/>
                </a:cubicBezTo>
                <a:cubicBezTo>
                  <a:pt x="1407676" y="-8756"/>
                  <a:pt x="1649707" y="15923"/>
                  <a:pt x="1890204" y="0"/>
                </a:cubicBezTo>
                <a:cubicBezTo>
                  <a:pt x="2130701" y="-15923"/>
                  <a:pt x="2352311" y="24065"/>
                  <a:pt x="2680291" y="0"/>
                </a:cubicBezTo>
                <a:cubicBezTo>
                  <a:pt x="3008271" y="-24065"/>
                  <a:pt x="2841899" y="33053"/>
                  <a:pt x="2991537" y="0"/>
                </a:cubicBezTo>
                <a:cubicBezTo>
                  <a:pt x="3141175" y="-33053"/>
                  <a:pt x="3278905" y="21535"/>
                  <a:pt x="3494320" y="0"/>
                </a:cubicBezTo>
                <a:cubicBezTo>
                  <a:pt x="3709735" y="-21535"/>
                  <a:pt x="3712026" y="13352"/>
                  <a:pt x="3805566" y="0"/>
                </a:cubicBezTo>
                <a:cubicBezTo>
                  <a:pt x="3899106" y="-13352"/>
                  <a:pt x="4251718" y="13010"/>
                  <a:pt x="4404117" y="0"/>
                </a:cubicBezTo>
                <a:cubicBezTo>
                  <a:pt x="4556516" y="-13010"/>
                  <a:pt x="4665906" y="16228"/>
                  <a:pt x="4811132" y="0"/>
                </a:cubicBezTo>
                <a:cubicBezTo>
                  <a:pt x="4956359" y="-16228"/>
                  <a:pt x="5204018" y="80039"/>
                  <a:pt x="5505450" y="0"/>
                </a:cubicBezTo>
                <a:cubicBezTo>
                  <a:pt x="5806882" y="-80039"/>
                  <a:pt x="5919108" y="26215"/>
                  <a:pt x="6104001" y="0"/>
                </a:cubicBezTo>
                <a:cubicBezTo>
                  <a:pt x="6288894" y="-26215"/>
                  <a:pt x="6702821" y="14704"/>
                  <a:pt x="6894088" y="0"/>
                </a:cubicBezTo>
                <a:cubicBezTo>
                  <a:pt x="7085355" y="-14704"/>
                  <a:pt x="7140194" y="36248"/>
                  <a:pt x="7301102" y="0"/>
                </a:cubicBezTo>
                <a:cubicBezTo>
                  <a:pt x="7462010" y="-36248"/>
                  <a:pt x="7710412" y="71040"/>
                  <a:pt x="7899653" y="0"/>
                </a:cubicBezTo>
                <a:cubicBezTo>
                  <a:pt x="8088894" y="-71040"/>
                  <a:pt x="8500030" y="65834"/>
                  <a:pt x="8689740" y="0"/>
                </a:cubicBezTo>
                <a:cubicBezTo>
                  <a:pt x="8879450" y="-65834"/>
                  <a:pt x="8998330" y="32780"/>
                  <a:pt x="9096754" y="0"/>
                </a:cubicBezTo>
                <a:cubicBezTo>
                  <a:pt x="9195178" y="-32780"/>
                  <a:pt x="9479981" y="802"/>
                  <a:pt x="9791073" y="0"/>
                </a:cubicBezTo>
                <a:cubicBezTo>
                  <a:pt x="10102165" y="-802"/>
                  <a:pt x="10218965" y="40261"/>
                  <a:pt x="10461450" y="0"/>
                </a:cubicBezTo>
                <a:cubicBezTo>
                  <a:pt x="10883387" y="128006"/>
                  <a:pt x="11216036" y="354517"/>
                  <a:pt x="11346089" y="884639"/>
                </a:cubicBezTo>
                <a:cubicBezTo>
                  <a:pt x="11382269" y="1159936"/>
                  <a:pt x="11325475" y="1352904"/>
                  <a:pt x="11346089" y="1509765"/>
                </a:cubicBezTo>
                <a:cubicBezTo>
                  <a:pt x="11366703" y="1666626"/>
                  <a:pt x="11335289" y="1908044"/>
                  <a:pt x="11346089" y="2028738"/>
                </a:cubicBezTo>
                <a:cubicBezTo>
                  <a:pt x="11356889" y="2149432"/>
                  <a:pt x="11336372" y="2362747"/>
                  <a:pt x="11346089" y="2512326"/>
                </a:cubicBezTo>
                <a:cubicBezTo>
                  <a:pt x="11355806" y="2661905"/>
                  <a:pt x="11316552" y="2955020"/>
                  <a:pt x="11346089" y="3102068"/>
                </a:cubicBezTo>
                <a:cubicBezTo>
                  <a:pt x="11375626" y="3249116"/>
                  <a:pt x="11319308" y="3404660"/>
                  <a:pt x="11346089" y="3621041"/>
                </a:cubicBezTo>
                <a:cubicBezTo>
                  <a:pt x="11372870" y="3837422"/>
                  <a:pt x="11302984" y="4056827"/>
                  <a:pt x="11346089" y="4423090"/>
                </a:cubicBezTo>
                <a:cubicBezTo>
                  <a:pt x="11417573" y="4952598"/>
                  <a:pt x="10921922" y="5306759"/>
                  <a:pt x="10461450" y="5307729"/>
                </a:cubicBezTo>
                <a:cubicBezTo>
                  <a:pt x="10224234" y="5349734"/>
                  <a:pt x="9936160" y="5250886"/>
                  <a:pt x="9767131" y="5307729"/>
                </a:cubicBezTo>
                <a:cubicBezTo>
                  <a:pt x="9598102" y="5364572"/>
                  <a:pt x="9523738" y="5275777"/>
                  <a:pt x="9360117" y="5307729"/>
                </a:cubicBezTo>
                <a:cubicBezTo>
                  <a:pt x="9196496" y="5339681"/>
                  <a:pt x="9146882" y="5303289"/>
                  <a:pt x="9048870" y="5307729"/>
                </a:cubicBezTo>
                <a:cubicBezTo>
                  <a:pt x="8950858" y="5312169"/>
                  <a:pt x="8800843" y="5274616"/>
                  <a:pt x="8641856" y="5307729"/>
                </a:cubicBezTo>
                <a:cubicBezTo>
                  <a:pt x="8482869" y="5340842"/>
                  <a:pt x="8094045" y="5271872"/>
                  <a:pt x="7851769" y="5307729"/>
                </a:cubicBezTo>
                <a:cubicBezTo>
                  <a:pt x="7609493" y="5343586"/>
                  <a:pt x="7610934" y="5286718"/>
                  <a:pt x="7540523" y="5307729"/>
                </a:cubicBezTo>
                <a:cubicBezTo>
                  <a:pt x="7470112" y="5328740"/>
                  <a:pt x="7210872" y="5297584"/>
                  <a:pt x="7037740" y="5307729"/>
                </a:cubicBezTo>
                <a:cubicBezTo>
                  <a:pt x="6864608" y="5317874"/>
                  <a:pt x="6662605" y="5244624"/>
                  <a:pt x="6439189" y="5307729"/>
                </a:cubicBezTo>
                <a:cubicBezTo>
                  <a:pt x="6215773" y="5370834"/>
                  <a:pt x="5962908" y="5297824"/>
                  <a:pt x="5744871" y="5307729"/>
                </a:cubicBezTo>
                <a:cubicBezTo>
                  <a:pt x="5526834" y="5317634"/>
                  <a:pt x="5506808" y="5282429"/>
                  <a:pt x="5337856" y="5307729"/>
                </a:cubicBezTo>
                <a:cubicBezTo>
                  <a:pt x="5168905" y="5333029"/>
                  <a:pt x="5019712" y="5291058"/>
                  <a:pt x="4739305" y="5307729"/>
                </a:cubicBezTo>
                <a:cubicBezTo>
                  <a:pt x="4458898" y="5324400"/>
                  <a:pt x="4270930" y="5231468"/>
                  <a:pt x="4044987" y="5307729"/>
                </a:cubicBezTo>
                <a:cubicBezTo>
                  <a:pt x="3819044" y="5383990"/>
                  <a:pt x="3726103" y="5275049"/>
                  <a:pt x="3637972" y="5307729"/>
                </a:cubicBezTo>
                <a:cubicBezTo>
                  <a:pt x="3549842" y="5340409"/>
                  <a:pt x="3091152" y="5266357"/>
                  <a:pt x="2943653" y="5307729"/>
                </a:cubicBezTo>
                <a:cubicBezTo>
                  <a:pt x="2796154" y="5349101"/>
                  <a:pt x="2476640" y="5257728"/>
                  <a:pt x="2345103" y="5307729"/>
                </a:cubicBezTo>
                <a:cubicBezTo>
                  <a:pt x="2213566" y="5357730"/>
                  <a:pt x="2130487" y="5272063"/>
                  <a:pt x="2033856" y="5307729"/>
                </a:cubicBezTo>
                <a:cubicBezTo>
                  <a:pt x="1937225" y="5343395"/>
                  <a:pt x="1328927" y="5264588"/>
                  <a:pt x="884639" y="5307729"/>
                </a:cubicBezTo>
                <a:cubicBezTo>
                  <a:pt x="519143" y="5384312"/>
                  <a:pt x="-113190" y="4899490"/>
                  <a:pt x="0" y="4423090"/>
                </a:cubicBezTo>
                <a:cubicBezTo>
                  <a:pt x="-28502" y="4280664"/>
                  <a:pt x="5442" y="4080435"/>
                  <a:pt x="0" y="3868733"/>
                </a:cubicBezTo>
                <a:cubicBezTo>
                  <a:pt x="-5442" y="3657031"/>
                  <a:pt x="24648" y="3375319"/>
                  <a:pt x="0" y="3208222"/>
                </a:cubicBezTo>
                <a:cubicBezTo>
                  <a:pt x="-24648" y="3041125"/>
                  <a:pt x="10958" y="2885230"/>
                  <a:pt x="0" y="2689249"/>
                </a:cubicBezTo>
                <a:cubicBezTo>
                  <a:pt x="-10958" y="2493268"/>
                  <a:pt x="7472" y="2366869"/>
                  <a:pt x="0" y="2134892"/>
                </a:cubicBezTo>
                <a:cubicBezTo>
                  <a:pt x="-7472" y="1902915"/>
                  <a:pt x="21002" y="1752194"/>
                  <a:pt x="0" y="1651303"/>
                </a:cubicBezTo>
                <a:cubicBezTo>
                  <a:pt x="-21002" y="1550412"/>
                  <a:pt x="32030" y="1116616"/>
                  <a:pt x="0" y="884639"/>
                </a:cubicBezTo>
                <a:close/>
              </a:path>
              <a:path w="11346089" h="5307729" stroke="0" extrusionOk="0">
                <a:moveTo>
                  <a:pt x="0" y="884639"/>
                </a:moveTo>
                <a:cubicBezTo>
                  <a:pt x="-100391" y="496530"/>
                  <a:pt x="479645" y="-53770"/>
                  <a:pt x="884639" y="0"/>
                </a:cubicBezTo>
                <a:cubicBezTo>
                  <a:pt x="1085803" y="-35905"/>
                  <a:pt x="1170033" y="28040"/>
                  <a:pt x="1291653" y="0"/>
                </a:cubicBezTo>
                <a:cubicBezTo>
                  <a:pt x="1413273" y="-28040"/>
                  <a:pt x="1603459" y="7041"/>
                  <a:pt x="1698668" y="0"/>
                </a:cubicBezTo>
                <a:cubicBezTo>
                  <a:pt x="1793877" y="-7041"/>
                  <a:pt x="2057917" y="6332"/>
                  <a:pt x="2392987" y="0"/>
                </a:cubicBezTo>
                <a:cubicBezTo>
                  <a:pt x="2728057" y="-6332"/>
                  <a:pt x="2934933" y="31828"/>
                  <a:pt x="3087306" y="0"/>
                </a:cubicBezTo>
                <a:cubicBezTo>
                  <a:pt x="3239679" y="-31828"/>
                  <a:pt x="3600643" y="53815"/>
                  <a:pt x="3781624" y="0"/>
                </a:cubicBezTo>
                <a:cubicBezTo>
                  <a:pt x="3962605" y="-53815"/>
                  <a:pt x="4076353" y="44952"/>
                  <a:pt x="4188639" y="0"/>
                </a:cubicBezTo>
                <a:cubicBezTo>
                  <a:pt x="4300925" y="-44952"/>
                  <a:pt x="4557355" y="31634"/>
                  <a:pt x="4691421" y="0"/>
                </a:cubicBezTo>
                <a:cubicBezTo>
                  <a:pt x="4825487" y="-31634"/>
                  <a:pt x="5078102" y="25351"/>
                  <a:pt x="5289972" y="0"/>
                </a:cubicBezTo>
                <a:cubicBezTo>
                  <a:pt x="5501842" y="-25351"/>
                  <a:pt x="5769153" y="44950"/>
                  <a:pt x="6080059" y="0"/>
                </a:cubicBezTo>
                <a:cubicBezTo>
                  <a:pt x="6390965" y="-44950"/>
                  <a:pt x="6364021" y="43742"/>
                  <a:pt x="6487073" y="0"/>
                </a:cubicBezTo>
                <a:cubicBezTo>
                  <a:pt x="6610125" y="-43742"/>
                  <a:pt x="6939326" y="34137"/>
                  <a:pt x="7181392" y="0"/>
                </a:cubicBezTo>
                <a:cubicBezTo>
                  <a:pt x="7423458" y="-34137"/>
                  <a:pt x="7732889" y="81706"/>
                  <a:pt x="7875711" y="0"/>
                </a:cubicBezTo>
                <a:cubicBezTo>
                  <a:pt x="8018533" y="-81706"/>
                  <a:pt x="8190704" y="2149"/>
                  <a:pt x="8282725" y="0"/>
                </a:cubicBezTo>
                <a:cubicBezTo>
                  <a:pt x="8374746" y="-2149"/>
                  <a:pt x="8898609" y="48230"/>
                  <a:pt x="9072812" y="0"/>
                </a:cubicBezTo>
                <a:cubicBezTo>
                  <a:pt x="9247015" y="-48230"/>
                  <a:pt x="9664752" y="44154"/>
                  <a:pt x="9862899" y="0"/>
                </a:cubicBezTo>
                <a:cubicBezTo>
                  <a:pt x="10061046" y="-44154"/>
                  <a:pt x="10236058" y="45919"/>
                  <a:pt x="10461450" y="0"/>
                </a:cubicBezTo>
                <a:cubicBezTo>
                  <a:pt x="10911475" y="13473"/>
                  <a:pt x="11407939" y="519060"/>
                  <a:pt x="11346089" y="884639"/>
                </a:cubicBezTo>
                <a:cubicBezTo>
                  <a:pt x="11362071" y="1193150"/>
                  <a:pt x="11340551" y="1332064"/>
                  <a:pt x="11346089" y="1509765"/>
                </a:cubicBezTo>
                <a:cubicBezTo>
                  <a:pt x="11351627" y="1687466"/>
                  <a:pt x="11330388" y="1788167"/>
                  <a:pt x="11346089" y="1993354"/>
                </a:cubicBezTo>
                <a:cubicBezTo>
                  <a:pt x="11361790" y="2198541"/>
                  <a:pt x="11305214" y="2333336"/>
                  <a:pt x="11346089" y="2583095"/>
                </a:cubicBezTo>
                <a:cubicBezTo>
                  <a:pt x="11386964" y="2832854"/>
                  <a:pt x="11301596" y="2933931"/>
                  <a:pt x="11346089" y="3208222"/>
                </a:cubicBezTo>
                <a:cubicBezTo>
                  <a:pt x="11390582" y="3482513"/>
                  <a:pt x="11293243" y="3552332"/>
                  <a:pt x="11346089" y="3762579"/>
                </a:cubicBezTo>
                <a:cubicBezTo>
                  <a:pt x="11398935" y="3972826"/>
                  <a:pt x="11332229" y="4175918"/>
                  <a:pt x="11346089" y="4423090"/>
                </a:cubicBezTo>
                <a:cubicBezTo>
                  <a:pt x="11277029" y="4869208"/>
                  <a:pt x="10877957" y="5295747"/>
                  <a:pt x="10461450" y="5307729"/>
                </a:cubicBezTo>
                <a:cubicBezTo>
                  <a:pt x="10322512" y="5309408"/>
                  <a:pt x="10293809" y="5285693"/>
                  <a:pt x="10150204" y="5307729"/>
                </a:cubicBezTo>
                <a:cubicBezTo>
                  <a:pt x="10006599" y="5329765"/>
                  <a:pt x="9905606" y="5262729"/>
                  <a:pt x="9743189" y="5307729"/>
                </a:cubicBezTo>
                <a:cubicBezTo>
                  <a:pt x="9580773" y="5352729"/>
                  <a:pt x="9178181" y="5222748"/>
                  <a:pt x="8953102" y="5307729"/>
                </a:cubicBezTo>
                <a:cubicBezTo>
                  <a:pt x="8728023" y="5392710"/>
                  <a:pt x="8534353" y="5253319"/>
                  <a:pt x="8258783" y="5307729"/>
                </a:cubicBezTo>
                <a:cubicBezTo>
                  <a:pt x="7983213" y="5362139"/>
                  <a:pt x="7899877" y="5230378"/>
                  <a:pt x="7564465" y="5307729"/>
                </a:cubicBezTo>
                <a:cubicBezTo>
                  <a:pt x="7229053" y="5385080"/>
                  <a:pt x="7178728" y="5232291"/>
                  <a:pt x="6870146" y="5307729"/>
                </a:cubicBezTo>
                <a:cubicBezTo>
                  <a:pt x="6561564" y="5383167"/>
                  <a:pt x="6573050" y="5300414"/>
                  <a:pt x="6463131" y="5307729"/>
                </a:cubicBezTo>
                <a:cubicBezTo>
                  <a:pt x="6353212" y="5315044"/>
                  <a:pt x="5968360" y="5223423"/>
                  <a:pt x="5673045" y="5307729"/>
                </a:cubicBezTo>
                <a:cubicBezTo>
                  <a:pt x="5377730" y="5392035"/>
                  <a:pt x="5085447" y="5280625"/>
                  <a:pt x="4882958" y="5307729"/>
                </a:cubicBezTo>
                <a:cubicBezTo>
                  <a:pt x="4680469" y="5334833"/>
                  <a:pt x="4492591" y="5263108"/>
                  <a:pt x="4284407" y="5307729"/>
                </a:cubicBezTo>
                <a:cubicBezTo>
                  <a:pt x="4076223" y="5352350"/>
                  <a:pt x="3966151" y="5293237"/>
                  <a:pt x="3781624" y="5307729"/>
                </a:cubicBezTo>
                <a:cubicBezTo>
                  <a:pt x="3597097" y="5322221"/>
                  <a:pt x="3491226" y="5269191"/>
                  <a:pt x="3374610" y="5307729"/>
                </a:cubicBezTo>
                <a:cubicBezTo>
                  <a:pt x="3257994" y="5346267"/>
                  <a:pt x="2749725" y="5227992"/>
                  <a:pt x="2584523" y="5307729"/>
                </a:cubicBezTo>
                <a:cubicBezTo>
                  <a:pt x="2419321" y="5387466"/>
                  <a:pt x="2299827" y="5256871"/>
                  <a:pt x="2081740" y="5307729"/>
                </a:cubicBezTo>
                <a:cubicBezTo>
                  <a:pt x="1863653" y="5358587"/>
                  <a:pt x="1691391" y="5268851"/>
                  <a:pt x="1578958" y="5307729"/>
                </a:cubicBezTo>
                <a:cubicBezTo>
                  <a:pt x="1466525" y="5346607"/>
                  <a:pt x="1048161" y="5306842"/>
                  <a:pt x="884639" y="5307729"/>
                </a:cubicBezTo>
                <a:cubicBezTo>
                  <a:pt x="310949" y="5351446"/>
                  <a:pt x="-30932" y="4798836"/>
                  <a:pt x="0" y="4423090"/>
                </a:cubicBezTo>
                <a:cubicBezTo>
                  <a:pt x="-12152" y="4253493"/>
                  <a:pt x="70214" y="4022428"/>
                  <a:pt x="0" y="3833348"/>
                </a:cubicBezTo>
                <a:cubicBezTo>
                  <a:pt x="-70214" y="3644268"/>
                  <a:pt x="11266" y="3516695"/>
                  <a:pt x="0" y="3349760"/>
                </a:cubicBezTo>
                <a:cubicBezTo>
                  <a:pt x="-11266" y="3182825"/>
                  <a:pt x="15951" y="3016821"/>
                  <a:pt x="0" y="2689249"/>
                </a:cubicBezTo>
                <a:cubicBezTo>
                  <a:pt x="-15951" y="2361677"/>
                  <a:pt x="46766" y="2249002"/>
                  <a:pt x="0" y="2064123"/>
                </a:cubicBezTo>
                <a:cubicBezTo>
                  <a:pt x="-46766" y="1879244"/>
                  <a:pt x="72168" y="1733460"/>
                  <a:pt x="0" y="1403612"/>
                </a:cubicBezTo>
                <a:cubicBezTo>
                  <a:pt x="-72168" y="1073764"/>
                  <a:pt x="41279" y="1075295"/>
                  <a:pt x="0" y="88463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9AFE05-8D90-4C6C-AFC9-387CCA22DBF6}"/>
              </a:ext>
            </a:extLst>
          </p:cNvPr>
          <p:cNvSpPr txBox="1"/>
          <p:nvPr/>
        </p:nvSpPr>
        <p:spPr>
          <a:xfrm>
            <a:off x="578041" y="2933607"/>
            <a:ext cx="110327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i="1" smtClean="0">
                <a:solidFill>
                  <a:srgbClr val="ED1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600" b="1" i="1" smtClean="0">
                <a:solidFill>
                  <a:srgbClr val="ED1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</a:t>
            </a:r>
            <a:r>
              <a:rPr lang="vi-VN" sz="3600" b="1" i="1" dirty="0">
                <a:solidFill>
                  <a:srgbClr val="ED1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chỉ phương tiện bổ sung thông tin về phương tiện thực hiện hoạt động được nói đến trong câu; trả </a:t>
            </a:r>
            <a:r>
              <a:rPr lang="vi-VN" sz="3600" b="1" i="1">
                <a:solidFill>
                  <a:srgbClr val="ED1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</a:t>
            </a:r>
            <a:r>
              <a:rPr lang="vi-VN" sz="3600" b="1" i="1" smtClean="0">
                <a:solidFill>
                  <a:srgbClr val="ED1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câu hỏi có từ ngữ để hỏi: </a:t>
            </a:r>
            <a:r>
              <a:rPr lang="vi-VN" sz="3600" b="1" i="1" dirty="0">
                <a:solidFill>
                  <a:srgbClr val="ED1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gì? Bằng </a:t>
            </a:r>
            <a:r>
              <a:rPr lang="vi-VN" sz="3600" b="1" i="1">
                <a:solidFill>
                  <a:srgbClr val="ED1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</a:t>
            </a:r>
            <a:r>
              <a:rPr lang="vi-VN" sz="3600" b="1" i="1" smtClean="0">
                <a:solidFill>
                  <a:srgbClr val="ED1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gì, với cái gì,…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729423" y="239843"/>
            <a:ext cx="10633121" cy="13651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smtClean="0"/>
              <a:t> 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25 tháng 03 năm 2024</a:t>
            </a:r>
            <a:b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(Luyện từ và câu)</a:t>
            </a:r>
            <a:br>
              <a:rPr lang="vi-VN" sz="32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Bài: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ngữ chỉ phương tiện.</a:t>
            </a:r>
            <a:r>
              <a:rPr lang="vi-VN" sz="3200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47464" y="2002526"/>
            <a:ext cx="25998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4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5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208548" y="0"/>
            <a:ext cx="11726778" cy="6721642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72D925-0345-EDE1-D70D-829B9BFDB4C5}"/>
              </a:ext>
            </a:extLst>
          </p:cNvPr>
          <p:cNvGrpSpPr/>
          <p:nvPr/>
        </p:nvGrpSpPr>
        <p:grpSpPr>
          <a:xfrm>
            <a:off x="1024054" y="2262149"/>
            <a:ext cx="10151418" cy="3539430"/>
            <a:chOff x="1025291" y="499271"/>
            <a:chExt cx="10151418" cy="3539430"/>
          </a:xfrm>
        </p:grpSpPr>
        <p:sp>
          <p:nvSpPr>
            <p:cNvPr id="2" name="TextBox 1"/>
            <p:cNvSpPr txBox="1"/>
            <p:nvPr/>
          </p:nvSpPr>
          <p:spPr>
            <a:xfrm>
              <a:off x="1025291" y="499271"/>
              <a:ext cx="10151418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từ ngữ thích hợp để hoàn thành các câu có trạng ngữ chỉ phương tiện.</a:t>
              </a:r>
            </a:p>
            <a:p>
              <a:pPr lvl="0" algn="just">
                <a:defRPr/>
              </a:pP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Bằng 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chuồn chuồn bay lượn khắp đó đây.</a:t>
              </a:r>
            </a:p>
            <a:p>
              <a:pPr lvl="0" algn="just">
                <a:defRPr/>
              </a:pP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Với 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chim gõ kiến có thể đục thủng bất kì thân cây nào.</a:t>
              </a:r>
            </a:p>
            <a:p>
              <a:pPr lvl="0" algn="just">
                <a:defRPr/>
              </a:pP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Bằng 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voi có thể dễ dàng kéo lá cây, cành cây từ trên cao xuống.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88382A1-ED52-B4C1-FBBE-94EC67192FA8}"/>
                </a:ext>
              </a:extLst>
            </p:cNvPr>
            <p:cNvSpPr/>
            <p:nvPr/>
          </p:nvSpPr>
          <p:spPr>
            <a:xfrm>
              <a:off x="2479609" y="1523853"/>
              <a:ext cx="409207" cy="42244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5D69BB5-4D9A-303A-5898-9505C47FFF8D}"/>
                </a:ext>
              </a:extLst>
            </p:cNvPr>
            <p:cNvSpPr/>
            <p:nvPr/>
          </p:nvSpPr>
          <p:spPr>
            <a:xfrm>
              <a:off x="2308160" y="2042548"/>
              <a:ext cx="420235" cy="41364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ED6506-C09E-12EB-3DE7-23D54F73AC8D}"/>
                </a:ext>
              </a:extLst>
            </p:cNvPr>
            <p:cNvSpPr/>
            <p:nvPr/>
          </p:nvSpPr>
          <p:spPr>
            <a:xfrm>
              <a:off x="2479608" y="2970877"/>
              <a:ext cx="409207" cy="43525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9" name="Title 2"/>
          <p:cNvSpPr txBox="1">
            <a:spLocks/>
          </p:cNvSpPr>
          <p:nvPr/>
        </p:nvSpPr>
        <p:spPr>
          <a:xfrm>
            <a:off x="792010" y="104931"/>
            <a:ext cx="10615506" cy="13814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smtClean="0"/>
              <a:t> 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25 tháng 03 năm 2024</a:t>
            </a:r>
            <a:b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(Luyện từ và câu)</a:t>
            </a:r>
            <a:br>
              <a:rPr lang="vi-VN" sz="32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Bài: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ngữ chỉ phương tiện.</a:t>
            </a:r>
            <a:r>
              <a:rPr lang="vi-VN" sz="3200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4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0" y="32083"/>
            <a:ext cx="12191999" cy="68259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262" y="-180888"/>
            <a:ext cx="4535264" cy="1400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0843" y="745727"/>
            <a:ext cx="11662610" cy="108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từ ngữ thích hợp để hoàn thành các câu có trạng ngữ chỉ phương tiện.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357031" y="1905547"/>
            <a:ext cx="11257452" cy="58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 chuồn bay lượn khắp đó đây.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357031" y="2775283"/>
            <a:ext cx="11257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vi-VN" sz="28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hai cặp cánh mỏng</a:t>
            </a:r>
            <a:r>
              <a:rPr lang="en-US" sz="28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vi-VN" sz="28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vi-VN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 bay lượn khắp đó đây.</a:t>
            </a:r>
            <a:endParaRPr lang="vi-VN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357030" y="3441413"/>
            <a:ext cx="11257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      ,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 gõ kiến có thể đục thủng bất kì thân cây nào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026568"/>
            <a:ext cx="11614484" cy="9671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28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chiếc mỏ cứng</a:t>
            </a:r>
            <a:r>
              <a:rPr lang="en-US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chim gõ kiến có thể đục thủng bất kì thân cây nào.</a:t>
            </a:r>
          </a:p>
          <a:p>
            <a:pPr algn="ctr"/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357030" y="4796590"/>
            <a:ext cx="11642465" cy="60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     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voi có thể dễ dàng kéo lá cây, cành cây từ trên cao xuống.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311772" y="5614738"/>
            <a:ext cx="118802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vi-VN" sz="28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vi-VN" sz="28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</a:t>
            </a:r>
            <a:r>
              <a:rPr lang="vi-VN" sz="28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 </a:t>
            </a:r>
            <a:r>
              <a:rPr lang="vi-VN" sz="28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 có thể dễ dàng kéo lá cây, cành cây từ trên cao xuống.</a:t>
            </a:r>
          </a:p>
          <a:p>
            <a:pPr marL="571500" lvl="0" indent="-571500" algn="just">
              <a:buFont typeface="Wingdings" panose="05000000000000000000" pitchFamily="2" charset="2"/>
              <a:buChar char="Ø"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1665375" y="1925052"/>
            <a:ext cx="436141" cy="48227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1345682" y="3411975"/>
            <a:ext cx="418950" cy="48625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1633291" y="4779238"/>
            <a:ext cx="434713" cy="50892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7065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6B3CF4-60A8-91B9-10A8-78F85ED7C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473" y="412035"/>
            <a:ext cx="10138527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0" y="-59132"/>
            <a:ext cx="12192000" cy="6917132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77"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20098" y="3302528"/>
            <a:ext cx="8199776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Cái gì?</a:t>
            </a:r>
          </a:p>
          <a:p>
            <a:endParaRPr lang="vi-V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V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ì sao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ới cái gì?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b="0" cap="none" spc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0" cap="none" spc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Ở đâu?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328502"/>
              </p:ext>
            </p:extLst>
          </p:nvPr>
        </p:nvGraphicFramePr>
        <p:xfrm>
          <a:off x="753979" y="893639"/>
          <a:ext cx="10908632" cy="1170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08632">
                  <a:extLst>
                    <a:ext uri="{9D8B030D-6E8A-4147-A177-3AD203B41FA5}">
                      <a16:colId xmlns:a16="http://schemas.microsoft.com/office/drawing/2014/main" val="1178273991"/>
                    </a:ext>
                  </a:extLst>
                </a:gridCol>
              </a:tblGrid>
              <a:tr h="11116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32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</a:t>
                      </a:r>
                      <a:r>
                        <a:rPr lang="en-US" sz="320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vi-VN" sz="320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32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 ngữ chỉ phương </a:t>
                      </a:r>
                      <a:r>
                        <a:rPr lang="en-US" sz="320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vi-VN" sz="3200" baseline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trong câu sau trả lời cho câu hỏi gì </a:t>
                      </a:r>
                      <a:r>
                        <a:rPr lang="en-US" sz="320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35637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275719" y="2059358"/>
            <a:ext cx="714099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 b="0" i="1" cap="none" spc="0" smtClean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“Với một chiếc khăn bình dị, nhà ảo thuật đã tạo nên một tiết mục đắc”</a:t>
            </a:r>
            <a:endParaRPr lang="en-US" sz="3200" b="0" i="1" cap="none" spc="0">
              <a:ln w="0"/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5055C1-DC07-4751-87E5-888B8A58511B}"/>
              </a:ext>
            </a:extLst>
          </p:cNvPr>
          <p:cNvCxnSpPr>
            <a:cxnSpLocks/>
          </p:cNvCxnSpPr>
          <p:nvPr/>
        </p:nvCxnSpPr>
        <p:spPr>
          <a:xfrm>
            <a:off x="2662988" y="2549841"/>
            <a:ext cx="420554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390274" y="4920535"/>
            <a:ext cx="506311" cy="7423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2045871" y="64169"/>
            <a:ext cx="8156908" cy="7539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TRÒ Chơi “AI NHANH AI ĐÚNG”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012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0" y="0"/>
            <a:ext cx="12082073" cy="7072579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77"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146553"/>
              </p:ext>
            </p:extLst>
          </p:nvPr>
        </p:nvGraphicFramePr>
        <p:xfrm>
          <a:off x="404817" y="714065"/>
          <a:ext cx="11349164" cy="6254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49164">
                  <a:extLst>
                    <a:ext uri="{9D8B030D-6E8A-4147-A177-3AD203B41FA5}">
                      <a16:colId xmlns:a16="http://schemas.microsoft.com/office/drawing/2014/main" val="1178273991"/>
                    </a:ext>
                  </a:extLst>
                </a:gridCol>
              </a:tblGrid>
              <a:tr h="62545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32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</a:t>
                      </a:r>
                      <a:r>
                        <a:rPr lang="en-US" sz="320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vi-VN" sz="320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32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 ngữ chỉ phương tiện bổ sung thông tin gì cho câu?</a:t>
                      </a:r>
                      <a:endParaRPr lang="en-US" sz="32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35637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72635" y="1668379"/>
            <a:ext cx="1118134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AutoNum type="alphaUcPeriod"/>
            </a:pP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sung thông tin</a:t>
            </a:r>
            <a:r>
              <a:rPr lang="vi-VN" sz="3000">
                <a:latin typeface="Times New Roman" panose="02020603050405020304" pitchFamily="18" charset="0"/>
                <a:cs typeface="Times New Roman" panose="02020603050405020304" pitchFamily="18" charset="0"/>
              </a:rPr>
              <a:t> về 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phương tiện thực hiện hoạt động được nói đến trong </a:t>
            </a:r>
            <a:r>
              <a:rPr lang="vi-VN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câu.</a:t>
            </a:r>
          </a:p>
          <a:p>
            <a:endParaRPr lang="vi-VN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 startAt="2"/>
            </a:pPr>
            <a:r>
              <a:rPr lang="vi-VN" sz="3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sung thông tin</a:t>
            </a:r>
            <a:r>
              <a:rPr lang="vi-VN" sz="3000">
                <a:latin typeface="Times New Roman" panose="02020603050405020304" pitchFamily="18" charset="0"/>
                <a:cs typeface="Times New Roman" panose="02020603050405020304" pitchFamily="18" charset="0"/>
              </a:rPr>
              <a:t> về </a:t>
            </a:r>
            <a:r>
              <a:rPr lang="vi-VN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diễn ra sự việc  nêu trong câu.</a:t>
            </a:r>
          </a:p>
          <a:p>
            <a:endParaRPr lang="vi-VN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 sung thông tin</a:t>
            </a:r>
            <a:r>
              <a:rPr lang="vi-VN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về địa điểm diễn ra sự việc nêu trong câu.</a:t>
            </a:r>
            <a:endParaRPr lang="vi-VN" sz="3000" b="0" cap="none" spc="0" smtClean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61473" y="1689968"/>
            <a:ext cx="485389" cy="6630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35" y="2901243"/>
            <a:ext cx="4243187" cy="42431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11" y="2814798"/>
            <a:ext cx="4408311" cy="4408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EBBBA1-02CE-4B03-9F48-9F37679F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5" y="689443"/>
            <a:ext cx="12065030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96884-9C22-4ACF-A882-57D58B55D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975" y="1571886"/>
            <a:ext cx="939475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8362-73D5-D86E-72D2-C30BE790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hlinkClick r:id="rId8" action="ppaction://hlinksldjump"/>
            <a:extLst>
              <a:ext uri="{FF2B5EF4-FFF2-40B4-BE49-F238E27FC236}">
                <a16:creationId xmlns:a16="http://schemas.microsoft.com/office/drawing/2014/main" id="{EEEAD724-4B08-BA6C-DA08-BCC37A0E6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-93035" y="8483"/>
            <a:ext cx="12161838" cy="6825337"/>
          </a:xfrm>
        </p:spPr>
      </p:pic>
      <p:pic>
        <p:nvPicPr>
          <p:cNvPr id="11" name="Cute Copyright Free Music ⧸ Cute bgm No Copyright">
            <a:hlinkClick r:id="" action="ppaction://media"/>
            <a:extLst>
              <a:ext uri="{FF2B5EF4-FFF2-40B4-BE49-F238E27FC236}">
                <a16:creationId xmlns:a16="http://schemas.microsoft.com/office/drawing/2014/main" id="{BAA2E634-12FE-C956-2FE3-E3F7DDD9C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19" y="-1907541"/>
            <a:ext cx="810789" cy="810789"/>
          </a:xfrm>
          <a:prstGeom prst="rect">
            <a:avLst/>
          </a:prstGeom>
        </p:spPr>
      </p:pic>
      <p:pic>
        <p:nvPicPr>
          <p:cNvPr id="4" name="Angry Pig">
            <a:extLst>
              <a:ext uri="{FF2B5EF4-FFF2-40B4-BE49-F238E27FC236}">
                <a16:creationId xmlns:a16="http://schemas.microsoft.com/office/drawing/2014/main" id="{6457F1FB-3E4F-C9D5-11BC-543CD8B91F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0383" y="2759757"/>
            <a:ext cx="2250170" cy="2649111"/>
          </a:xfrm>
          <a:prstGeom prst="rect">
            <a:avLst/>
          </a:prstGeom>
        </p:spPr>
      </p:pic>
      <p:pic>
        <p:nvPicPr>
          <p:cNvPr id="37" name="Picture 12" descr="Sun GIFs - Get the best GIF on GIPHY">
            <a:hlinkClick r:id="rId12" action="ppaction://hlinksldjump"/>
            <a:extLst>
              <a:ext uri="{FF2B5EF4-FFF2-40B4-BE49-F238E27FC236}">
                <a16:creationId xmlns:a16="http://schemas.microsoft.com/office/drawing/2014/main" id="{9452DC8E-E387-4CF4-18C6-5ED2BF156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3035" y="1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hlinkClick r:id="rId14" action="ppaction://hlinksldjump"/>
            <a:extLst>
              <a:ext uri="{FF2B5EF4-FFF2-40B4-BE49-F238E27FC236}">
                <a16:creationId xmlns:a16="http://schemas.microsoft.com/office/drawing/2014/main" id="{6064CF43-D4F1-D17A-6048-4D858142CF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579" y="4084770"/>
            <a:ext cx="1365622" cy="1079086"/>
          </a:xfrm>
          <a:prstGeom prst="rect">
            <a:avLst/>
          </a:prstGeom>
        </p:spPr>
      </p:pic>
      <p:pic>
        <p:nvPicPr>
          <p:cNvPr id="39" name="Picture 38">
            <a:hlinkClick r:id="rId16" action="ppaction://hlinksldjump"/>
            <a:extLst>
              <a:ext uri="{FF2B5EF4-FFF2-40B4-BE49-F238E27FC236}">
                <a16:creationId xmlns:a16="http://schemas.microsoft.com/office/drawing/2014/main" id="{24B788C4-2984-3173-A0B6-D64686E5C9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79712" y="1551494"/>
            <a:ext cx="1274174" cy="963251"/>
          </a:xfrm>
          <a:prstGeom prst="rect">
            <a:avLst/>
          </a:prstGeom>
        </p:spPr>
      </p:pic>
      <p:pic>
        <p:nvPicPr>
          <p:cNvPr id="40" name="Picture 39">
            <a:hlinkClick r:id="rId18" action="ppaction://hlinksldjump"/>
            <a:extLst>
              <a:ext uri="{FF2B5EF4-FFF2-40B4-BE49-F238E27FC236}">
                <a16:creationId xmlns:a16="http://schemas.microsoft.com/office/drawing/2014/main" id="{AEFDB9F8-4971-0A9A-6636-A8BD68DA69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1350" y="1122804"/>
            <a:ext cx="1231499" cy="999831"/>
          </a:xfrm>
          <a:prstGeom prst="rect">
            <a:avLst/>
          </a:prstGeom>
        </p:spPr>
      </p:pic>
      <p:pic>
        <p:nvPicPr>
          <p:cNvPr id="3" name="pig-sounds2">
            <a:hlinkClick r:id="" action="ppaction://media"/>
            <a:extLst>
              <a:ext uri="{FF2B5EF4-FFF2-40B4-BE49-F238E27FC236}">
                <a16:creationId xmlns:a16="http://schemas.microsoft.com/office/drawing/2014/main" id="{BBFC63D4-4B17-6066-65AE-CAA3CD68F8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08549" y="-13081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7" name="Map select.wav"/>
          </p:stSnd>
        </p:sndAc>
      </p:transition>
    </mc:Choice>
    <mc:Fallback xmlns="">
      <p:transition spd="slow">
        <p:circle/>
        <p:sndAc>
          <p:stSnd>
            <p:snd r:embed="rId23" name="Map selec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4">
                <p:cTn id="15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8 -0.00301 L 0.01188 -0.00255 C 0.0111 -0.00301 -0.02179 0.00486 -0.02832 0.0081 C -0.0586 0.02245 -0.03041 0.01365 -0.04999 0.01944 C -0.07427 0.01759 -0.08314 0.02754 -0.09672 0.00162 C -0.09829 -0.00162 -0.09776 -0.00625 -0.09802 -0.00973 C -0.09554 -0.0301 -0.09463 -0.05047 -0.09045 -0.07037 C -0.0898 -0.07338 -0.08602 -0.07431 -0.08432 -0.07686 C -0.08301 -0.07871 -0.0821 -0.08149 -0.08119 -0.08334 C -0.07962 -0.08727 -0.07818 -0.09121 -0.07662 -0.09445 C -0.07401 -0.09977 -0.07179 -0.10556 -0.06722 -0.10787 C -0.06474 -0.10973 -0.062 -0.10973 -0.05939 -0.10996 C -0.04712 -0.10649 -0.03446 -0.10417 -0.02219 -0.09885 C -0.01997 -0.09838 -0.01971 -0.0926 -0.01749 -0.09237 C -0.01187 -0.09167 -0.00613 -0.09514 -0.00039 -0.09676 C 0.00692 -0.11112 0.00235 -0.10278 0.01358 -0.11899 C 0.01515 -0.1213 0.01619 -0.12408 0.01828 -0.1257 C 0.02128 -0.12871 0.02454 -0.13149 0.02755 -0.13473 L 0.04151 -0.15024 C 0.04347 -0.15255 0.04778 -0.15718 0.04778 -0.15672 C 0.05026 -0.16644 0.05391 -0.17593 0.05548 -0.18635 C 0.05718 -0.19862 0.05561 -0.19537 0.06005 -0.20371 C 0.06162 -0.20718 0.06227 -0.21181 0.06462 -0.21274 C 0.07271 -0.21667 0.08119 -0.21575 0.08968 -0.2169 C 0.09216 -0.21991 0.09477 -0.22153 0.09751 -0.22408 C 0.10051 -0.22709 0.10352 -0.23056 0.10665 -0.23311 C 0.11096 -0.23588 0.11539 -0.2382 0.11918 -0.24213 C 0.12218 -0.24491 0.12505 -0.24908 0.12858 -0.25116 C 0.13106 -0.25255 0.1338 -0.25325 0.13628 -0.2551 C 0.13837 -0.25695 0.14033 -0.25973 0.14241 -0.26204 C 0.14398 -0.26412 0.14516 -0.26737 0.14711 -0.26875 C 0.14946 -0.27084 0.1522 -0.27176 0.15494 -0.27315 C 0.15795 -0.27524 0.16095 -0.27801 0.16408 -0.27987 C 0.16617 -0.28102 0.16826 -0.28172 0.17035 -0.28218 C 0.18418 -0.28658 0.18014 -0.28426 0.20168 -0.28426 L 0.20168 -0.2838 " pathEditMode="relative" rAng="0" ptsTypes="AAAAAAAAAAAAAAAAAAAAAAAAAAAAAAAAAAAA">
                                      <p:cBhvr>
                                        <p:cTn id="2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4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766E-6 -4.07407E-6 L 1.53766E-6 -4.07407E-6 C 0.00091 0.00857 0.00039 0.01806 0.003 0.02662 C 0.00365 0.02917 0.00692 0.03033 0.00914 0.03149 C 0.01057 0.03241 0.01214 0.03287 0.01383 0.03311 C 0.02114 0.03565 0.02193 0.03519 0.0308 0.03658 C 0.03276 0.03774 0.03563 0.03774 0.03707 0.04005 C 0.04151 0.04769 0.03446 0.0507 0.0432 0.05487 C 0.04608 0.05649 0.04947 0.05625 0.05247 0.05672 C 0.06553 0.05857 0.06174 0.05834 0.0727 0.05834 L 0.0727 0.05857 " pathEditMode="relative" rAng="0" ptsTypes="AAAAAAAAAAA">
                                      <p:cBhvr>
                                        <p:cTn id="2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9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01 0.02801 L -0.01501 0.02801 C -0.01789 0.02292 -0.02037 0.01737 -0.02337 0.0132 C -0.02559 0.01019 -0.02833 0.00903 -0.03055 0.00672 C -0.03381 0.00348 -0.03707 0.00024 -0.04008 -0.0037 C -0.04347 -0.00833 -0.04634 -0.01388 -0.04974 -0.01851 C -0.05195 -0.02176 -0.05443 -0.02407 -0.05678 -0.02708 C -0.05848 -0.02916 -0.06005 -0.03148 -0.06161 -0.03333 C -0.06396 -0.03634 -0.06644 -0.03912 -0.06879 -0.04189 C -0.06997 -0.04328 -0.0714 -0.04444 -0.07232 -0.04606 C -0.07349 -0.04814 -0.07454 -0.05069 -0.07597 -0.05254 C -0.07963 -0.0574 -0.08589 -0.06157 -0.08903 -0.06736 C -0.09842 -0.08379 -0.09529 -0.07638 -0.09986 -0.08842 C -0.10286 -0.10509 -0.0996 -0.09375 -0.11892 -0.09699 C -0.12127 -0.09722 -0.12362 -0.09838 -0.1261 -0.09907 C -0.12805 -0.10393 -0.12988 -0.10926 -0.13197 -0.11388 C -0.13341 -0.11689 -0.1351 -0.11967 -0.1368 -0.12222 C -0.1398 -0.12708 -0.14267 -0.13032 -0.14633 -0.13287 C -0.15116 -0.13634 -0.15364 -0.13726 -0.15821 -0.13912 C -0.16421 -0.13842 -0.17022 -0.13888 -0.17622 -0.13703 C -0.17753 -0.1368 -0.17844 -0.13379 -0.17974 -0.13287 C -0.1817 -0.13171 -0.18379 -0.13148 -0.18575 -0.13078 C -0.18692 -0.12939 -0.18797 -0.12754 -0.18927 -0.12662 C -0.19684 -0.12083 -0.19149 -0.1287 -0.19763 -0.12013 C -0.20011 -0.11689 -0.20246 -0.11342 -0.20481 -0.10972 C -0.2069 -0.10625 -0.20846 -0.10185 -0.21081 -0.09907 C -0.21212 -0.09745 -0.21394 -0.09768 -0.21551 -0.09699 C -0.22413 -0.09259 -0.2129 -0.09699 -0.22504 -0.09259 C -0.22713 -0.0912 -0.22909 -0.09004 -0.23104 -0.08842 C -0.23235 -0.08726 -0.23339 -0.08541 -0.2347 -0.08426 C -0.24553 -0.07453 -0.236 -0.08611 -0.2454 -0.07361 C -0.24658 -0.0706 -0.2501 -0.06064 -0.25141 -0.05879 C -0.25349 -0.05555 -0.25676 -0.05439 -0.25846 -0.05046 C -0.26172 -0.04328 -0.26485 -0.03634 -0.26811 -0.02916 C -0.26929 -0.02638 -0.2702 -0.02314 -0.27164 -0.02083 C -0.27438 -0.01574 -0.27777 -0.0118 -0.27999 -0.00601 C -0.28286 0.00162 -0.28182 0.00116 -0.28717 0.00463 C -0.29396 0.00926 -0.30884 0.00857 -0.31223 0.0088 C -0.31759 0.01088 -0.32385 0.0125 -0.32894 0.01737 C -0.34696 0.03496 -0.31876 0.01158 -0.33965 0.0301 C -0.34239 0.03241 -0.34526 0.03403 -0.348 0.03635 C -0.35648 0.04399 -0.35844 0.04792 -0.36706 0.05764 C -0.38899 0.08195 -0.36732 0.05625 -0.37907 0.07014 C -0.38024 0.07315 -0.38233 0.07524 -0.38259 0.07871 C -0.38311 0.08565 -0.38233 0.09306 -0.38142 0.09977 C -0.38115 0.10232 -0.38024 0.10463 -0.37907 0.10625 C -0.3745 0.11181 -0.36954 0.11621 -0.36471 0.12107 C -0.36197 0.12385 -0.35923 0.12686 -0.35635 0.1294 C -0.354 0.13172 -0.35152 0.13334 -0.34917 0.13588 C -0.34748 0.13774 -0.3463 0.14074 -0.34448 0.14213 C -0.34134 0.14445 -0.33482 0.1463 -0.33482 0.1463 L -0.31693 0.14422 C -0.31302 0.14375 -0.30897 0.1426 -0.30505 0.14213 C -0.30192 0.1419 -0.29866 0.14213 -0.29553 0.14213 L -0.29553 0.14213 " pathEditMode="relative" ptsTypes="AAAAAAAA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95455">
                <p:cTn id="4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">
            <a:hlinkClick r:id="" action="ppaction://noaction"/>
            <a:extLst>
              <a:ext uri="{FF2B5EF4-FFF2-40B4-BE49-F238E27FC236}">
                <a16:creationId xmlns:a16="http://schemas.microsoft.com/office/drawing/2014/main" id="{A721BE24-557A-DAA4-A1B1-6302EB79D8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pic>
        <p:nvPicPr>
          <p:cNvPr id="20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492787FA-8B58-46C5-B577-1D25D572F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379789" y="2715036"/>
            <a:ext cx="9646193" cy="1048998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cơn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mưa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đêm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qua.</a:t>
            </a:r>
            <a:endParaRPr lang="vi-VN" sz="3200" kern="0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703" y="2715036"/>
            <a:ext cx="1077083" cy="1056359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3" y="326614"/>
            <a:ext cx="10726555" cy="107707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200" b="1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3200" b="1" kern="0" dirty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trạng</a:t>
            </a:r>
            <a:r>
              <a:rPr lang="en-US" sz="3200" b="1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b="1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3200" b="1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lang="en-US" sz="3200" b="1" kern="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cơn</a:t>
            </a:r>
            <a:r>
              <a:rPr lang="en-US" sz="3200" b="1" kern="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mưa</a:t>
            </a:r>
            <a:r>
              <a:rPr lang="en-US" sz="3200" b="1" kern="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đêm</a:t>
            </a:r>
            <a:r>
              <a:rPr lang="en-US" sz="3200" b="1" kern="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qua, </a:t>
            </a:r>
            <a:r>
              <a:rPr lang="en-US" sz="3200" b="1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3200" b="1" kern="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cối</a:t>
            </a:r>
            <a:r>
              <a:rPr lang="en-US" sz="3200" b="1" kern="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tươi</a:t>
            </a:r>
            <a:r>
              <a:rPr lang="en-US" sz="3200" b="1" kern="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xanh</a:t>
            </a:r>
            <a:r>
              <a:rPr lang="en-US" sz="3200" b="1" kern="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3200" b="1" kern="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3200" b="1" kern="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75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AF64F406-5E0D-49EB-BCE0-BE14FF2192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126124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247902" y="5694613"/>
            <a:ext cx="9940390" cy="1024146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3200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200" kern="0" dirty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3200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3200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nhân</a:t>
            </a:r>
            <a:endParaRPr lang="vi-VN" sz="3200" kern="0" dirty="0">
              <a:solidFill>
                <a:srgbClr val="272727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1247902" y="4238562"/>
            <a:ext cx="9940390" cy="996625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200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200" kern="0" dirty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3200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3200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gian</a:t>
            </a:r>
            <a:endParaRPr lang="en-US" sz="3200" kern="0" dirty="0">
              <a:solidFill>
                <a:srgbClr val="272727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910" y="5904583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980" y="4427890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1224093" y="2782512"/>
            <a:ext cx="9940390" cy="102244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200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200" kern="0" dirty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3200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mục</a:t>
            </a:r>
            <a:r>
              <a:rPr lang="en-US" sz="3200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đích</a:t>
            </a:r>
            <a:endParaRPr lang="en-US" sz="3200" kern="0" dirty="0">
              <a:solidFill>
                <a:srgbClr val="272727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816" y="3041080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455279" y="298959"/>
            <a:ext cx="10130453" cy="156951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200" b="1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3200" b="1" kern="0" dirty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Trạng</a:t>
            </a:r>
            <a:r>
              <a:rPr lang="en-US" sz="3200" b="1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b="1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200" b="1" kern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smtClean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dưới đây </a:t>
            </a:r>
            <a:r>
              <a:rPr lang="en-US" sz="3200" b="1" kern="0" smtClean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là </a:t>
            </a:r>
            <a:r>
              <a:rPr lang="en-US" sz="3200" b="1" kern="0" dirty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trạng</a:t>
            </a:r>
            <a:r>
              <a:rPr lang="en-US" sz="3200" b="1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3200" b="1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3200" b="1" kern="0" smtClean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3200" b="1" kern="0" smtClean="0">
              <a:solidFill>
                <a:srgbClr val="272727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</a:pPr>
            <a:r>
              <a:rPr lang="en-US" sz="3200" b="1" kern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Nhờ cơn mưa đêm qua, cây cối tươi xanh trở lại.</a:t>
            </a:r>
          </a:p>
          <a:p>
            <a:pPr algn="ctr">
              <a:buClr>
                <a:srgbClr val="000000"/>
              </a:buClr>
            </a:pPr>
            <a:endParaRPr lang="en-US" sz="3200" b="1" kern="0" dirty="0">
              <a:solidFill>
                <a:srgbClr val="272727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B6DC687C-EF31-D237-1A26-6058F44890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40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7191E011-1C17-5BA6-60C4-FB715A0F32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653710" y="4032246"/>
            <a:ext cx="10813142" cy="1008242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vi-VN" sz="3200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en-US" sz="3200" kern="0" smtClean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kern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Để học tốt môn Toán, các em cần chăm chỉ làm bài </a:t>
            </a:r>
            <a:r>
              <a:rPr lang="vi-VN" sz="3200" b="1" kern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vi-VN" sz="3200" b="1" kern="0" smtClean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200" b="1" kern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653710" y="5611626"/>
            <a:ext cx="10813142" cy="1014305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vi-VN" sz="3200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en-US" sz="3200" kern="0" smtClean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vi-VN" sz="3200" b="1" kern="0" smtClean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Ngoài vườn, trăm hoa đua nhau nở rộ.</a:t>
            </a:r>
            <a:endParaRPr lang="en-US" sz="3200" b="1" kern="0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95" y="4139024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301" y="5611626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653710" y="2653115"/>
            <a:ext cx="10784603" cy="1004485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200" kern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lang="en-US" sz="3200" kern="0" smtClean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vi-VN" sz="3200" kern="0" smtClean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smtClean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Vào ngày mai, lớp tôi có bài kiểm tra môn toán </a:t>
            </a:r>
            <a:endParaRPr lang="en-US" sz="3200" b="1" kern="0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019" y="2653115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770089" y="847898"/>
            <a:ext cx="11216864" cy="5846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vi-VN" sz="3200" b="1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3</a:t>
            </a:r>
            <a:r>
              <a:rPr lang="en-US" sz="3200" b="1" kern="0" smtClean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vi-VN" sz="3200" b="1" kern="0" smtClean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Trong các câu dưới đây câu nào </a:t>
            </a:r>
            <a:r>
              <a:rPr lang="en-US" sz="3200" b="1" kern="0" smtClean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là </a:t>
            </a:r>
            <a:r>
              <a:rPr lang="en-US" sz="3200" b="1" kern="0" dirty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trạng</a:t>
            </a:r>
            <a:r>
              <a:rPr lang="en-US" sz="3200" b="1" kern="0" dirty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err="1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3200" b="1" kern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smtClean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vi-VN" sz="3200" b="1" kern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smtClean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mục đích </a:t>
            </a:r>
            <a:r>
              <a:rPr lang="en-US" sz="3200" b="1" kern="0" smtClean="0">
                <a:solidFill>
                  <a:srgbClr val="272727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3200" b="1" kern="0" smtClean="0">
              <a:solidFill>
                <a:srgbClr val="272727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AE588303-7050-DF6D-1773-8B702B373C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2305" y="-161727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0" y="-89166"/>
            <a:ext cx="12407461" cy="72940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790062" y="0"/>
            <a:ext cx="10611875" cy="13595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smtClean="0"/>
              <a:t> 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25 tháng 03 năm 2024</a:t>
            </a:r>
            <a:b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(Luyện từ và câu)</a:t>
            </a:r>
            <a:br>
              <a:rPr lang="vi-VN" sz="32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826" y="1421945"/>
            <a:ext cx="12034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 các trạng ngữ của mỗi câu trong các đoạn văn vào nhóm thích hợp.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278EAE60-FF85-1ADF-536A-73885AD58F4F}"/>
              </a:ext>
            </a:extLst>
          </p:cNvPr>
          <p:cNvSpPr/>
          <p:nvPr/>
        </p:nvSpPr>
        <p:spPr>
          <a:xfrm>
            <a:off x="795856" y="2019690"/>
            <a:ext cx="2680402" cy="54417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F144901B-D4AB-792A-698D-8AAC8CAE9EC4}"/>
              </a:ext>
            </a:extLst>
          </p:cNvPr>
          <p:cNvSpPr/>
          <p:nvPr/>
        </p:nvSpPr>
        <p:spPr>
          <a:xfrm>
            <a:off x="4272113" y="2106623"/>
            <a:ext cx="2662385" cy="5272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2">
            <a:extLst>
              <a:ext uri="{FF2B5EF4-FFF2-40B4-BE49-F238E27FC236}">
                <a16:creationId xmlns:a16="http://schemas.microsoft.com/office/drawing/2014/main" id="{B0C14066-F73E-578D-7763-E7B9383238E2}"/>
              </a:ext>
            </a:extLst>
          </p:cNvPr>
          <p:cNvSpPr/>
          <p:nvPr/>
        </p:nvSpPr>
        <p:spPr>
          <a:xfrm>
            <a:off x="8172685" y="2168408"/>
            <a:ext cx="3033925" cy="505017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952" y="2939781"/>
            <a:ext cx="1198704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xưa, ở vùng sông nước miền Tây,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những chiếc cầu tre trở thành hình ảnh thân thuộc, tô điểm thêm cho nét đẹp làng quê. 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vài cây tre già,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người ta đã làm những cây cầu bắc qua kênh rạch nhỏ, đôi bờ không còn ngăn cách.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vi-VN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Huy)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800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chiếc nón lá là hình ảnh thân thuộc với quê hương Việt Nam, gắn liền với hình ảnh những người mẹ, người chị tảo tần, đảm đang. 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chiếc nón lá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vẻ đẹp hồn hậu, duyên dáng của người phụ nữ Việt Nam càng được tôn lên. </a:t>
            </a:r>
          </a:p>
          <a:p>
            <a:pPr algn="just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 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Mi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18252" y="812052"/>
            <a:ext cx="595549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0" u="sng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Bài:</a:t>
            </a:r>
            <a:r>
              <a:rPr lang="vi-VN" sz="32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Trạng ng</a:t>
            </a:r>
            <a:r>
              <a:rPr lang="en-US" sz="32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vi-VN" sz="32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chỉ p</a:t>
            </a:r>
            <a:r>
              <a:rPr lang="en-US" sz="32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ương tiện.</a:t>
            </a:r>
            <a:endParaRPr lang="en-US" sz="32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2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4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59F751-A04B-4C9E-ADE9-FE3858E15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42581"/>
          </a:xfrm>
          <a:prstGeom prst="rect">
            <a:avLst/>
          </a:prstGeom>
        </p:spPr>
      </p:pic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314793" y="32083"/>
            <a:ext cx="11732828" cy="65636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723532" y="315310"/>
            <a:ext cx="10611875" cy="13595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smtClean="0"/>
              <a:t> 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25 tháng 03 năm 2024</a:t>
            </a:r>
            <a:b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(Luyện từ và câu)</a:t>
            </a:r>
            <a:br>
              <a:rPr lang="vi-VN" sz="32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Bài: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ngữ chỉ phương tiện.</a:t>
            </a:r>
            <a:r>
              <a:rPr lang="vi-VN" sz="3200" u="sng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3200" u="sng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vi-VN" sz="32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219172"/>
              </p:ext>
            </p:extLst>
          </p:nvPr>
        </p:nvGraphicFramePr>
        <p:xfrm>
          <a:off x="529668" y="3007084"/>
          <a:ext cx="11132663" cy="2858241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476321">
                  <a:extLst>
                    <a:ext uri="{9D8B030D-6E8A-4147-A177-3AD203B41FA5}">
                      <a16:colId xmlns:a16="http://schemas.microsoft.com/office/drawing/2014/main" val="1030215189"/>
                    </a:ext>
                  </a:extLst>
                </a:gridCol>
                <a:gridCol w="3234987">
                  <a:extLst>
                    <a:ext uri="{9D8B030D-6E8A-4147-A177-3AD203B41FA5}">
                      <a16:colId xmlns:a16="http://schemas.microsoft.com/office/drawing/2014/main" val="1892433496"/>
                    </a:ext>
                  </a:extLst>
                </a:gridCol>
                <a:gridCol w="2968053">
                  <a:extLst>
                    <a:ext uri="{9D8B030D-6E8A-4147-A177-3AD203B41FA5}">
                      <a16:colId xmlns:a16="http://schemas.microsoft.com/office/drawing/2014/main" val="4163702747"/>
                    </a:ext>
                  </a:extLst>
                </a:gridCol>
                <a:gridCol w="3453302">
                  <a:extLst>
                    <a:ext uri="{9D8B030D-6E8A-4147-A177-3AD203B41FA5}">
                      <a16:colId xmlns:a16="http://schemas.microsoft.com/office/drawing/2014/main" val="1921543760"/>
                    </a:ext>
                  </a:extLst>
                </a:gridCol>
              </a:tblGrid>
              <a:tr h="883414">
                <a:tc>
                  <a:txBody>
                    <a:bodyPr/>
                    <a:lstStyle/>
                    <a:p>
                      <a:r>
                        <a:rPr lang="vi-VN" sz="28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vi-VN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490267"/>
                  </a:ext>
                </a:extLst>
              </a:tr>
              <a:tr h="1091413">
                <a:tc>
                  <a:txBody>
                    <a:bodyPr/>
                    <a:lstStyle/>
                    <a:p>
                      <a:r>
                        <a:rPr lang="vi-VN" sz="3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vi-VN" sz="3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920388"/>
                  </a:ext>
                </a:extLst>
              </a:tr>
              <a:tr h="883414">
                <a:tc>
                  <a:txBody>
                    <a:bodyPr/>
                    <a:lstStyle/>
                    <a:p>
                      <a:r>
                        <a:rPr lang="vi-VN" sz="3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vi-VN" sz="3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429050"/>
                  </a:ext>
                </a:extLst>
              </a:tr>
            </a:tbl>
          </a:graphicData>
        </a:graphic>
      </p:graphicFrame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288C4667-CDC6-6705-8EF0-C29F866B4E58}"/>
              </a:ext>
            </a:extLst>
          </p:cNvPr>
          <p:cNvSpPr/>
          <p:nvPr/>
        </p:nvSpPr>
        <p:spPr>
          <a:xfrm>
            <a:off x="2052380" y="3050642"/>
            <a:ext cx="3147326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7">
            <a:extLst>
              <a:ext uri="{FF2B5EF4-FFF2-40B4-BE49-F238E27FC236}">
                <a16:creationId xmlns:a16="http://schemas.microsoft.com/office/drawing/2014/main" id="{38B9BA93-C133-4265-B45B-F6FDACB7B23A}"/>
              </a:ext>
            </a:extLst>
          </p:cNvPr>
          <p:cNvSpPr/>
          <p:nvPr/>
        </p:nvSpPr>
        <p:spPr>
          <a:xfrm>
            <a:off x="5277155" y="3007084"/>
            <a:ext cx="2862522" cy="7971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20">
            <a:extLst>
              <a:ext uri="{FF2B5EF4-FFF2-40B4-BE49-F238E27FC236}">
                <a16:creationId xmlns:a16="http://schemas.microsoft.com/office/drawing/2014/main" id="{2BE3890C-4005-7AE6-28F9-72A8BB42E260}"/>
              </a:ext>
            </a:extLst>
          </p:cNvPr>
          <p:cNvSpPr/>
          <p:nvPr/>
        </p:nvSpPr>
        <p:spPr>
          <a:xfrm>
            <a:off x="8294575" y="3007083"/>
            <a:ext cx="3367756" cy="835733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F2923F-B8EF-7014-7BB3-90187D66FF0B}"/>
              </a:ext>
            </a:extLst>
          </p:cNvPr>
          <p:cNvSpPr txBox="1"/>
          <p:nvPr/>
        </p:nvSpPr>
        <p:spPr>
          <a:xfrm>
            <a:off x="2052380" y="3842817"/>
            <a:ext cx="3009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ở vùng sông nước miền Tây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20C82B-45EA-EBE6-5D03-0A1415BDC021}"/>
              </a:ext>
            </a:extLst>
          </p:cNvPr>
          <p:cNvSpPr txBox="1"/>
          <p:nvPr/>
        </p:nvSpPr>
        <p:spPr>
          <a:xfrm>
            <a:off x="5340134" y="3847557"/>
            <a:ext cx="2547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xưa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4B8054-B94A-B2E2-3598-3EA7BF533DCA}"/>
              </a:ext>
            </a:extLst>
          </p:cNvPr>
          <p:cNvSpPr txBox="1"/>
          <p:nvPr/>
        </p:nvSpPr>
        <p:spPr>
          <a:xfrm>
            <a:off x="5617988" y="4912310"/>
            <a:ext cx="2547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6BC34D-9CBC-B11C-C82B-CD74793A5E96}"/>
              </a:ext>
            </a:extLst>
          </p:cNvPr>
          <p:cNvSpPr txBox="1"/>
          <p:nvPr/>
        </p:nvSpPr>
        <p:spPr>
          <a:xfrm>
            <a:off x="8294575" y="3804240"/>
            <a:ext cx="3367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vài cây tre già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F133BD-241D-BC69-65BF-C176EAEF7DFB}"/>
              </a:ext>
            </a:extLst>
          </p:cNvPr>
          <p:cNvSpPr txBox="1"/>
          <p:nvPr/>
        </p:nvSpPr>
        <p:spPr>
          <a:xfrm>
            <a:off x="8294575" y="4912310"/>
            <a:ext cx="4713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chiếc nón lá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92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2147" y="1490993"/>
            <a:ext cx="115300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dirty="0">
                <a:solidFill>
                  <a:srgbClr val="ED1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dirty="0">
                <a:solidFill>
                  <a:srgbClr val="ED1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câu hỏi cho trạng ngữ chỉ phương tiện của mỗi câu dưới đây: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420D7-9DED-AF50-B89A-41EEB34ECC80}"/>
              </a:ext>
            </a:extLst>
          </p:cNvPr>
          <p:cNvSpPr txBox="1"/>
          <p:nvPr/>
        </p:nvSpPr>
        <p:spPr>
          <a:xfrm>
            <a:off x="372147" y="2763063"/>
            <a:ext cx="115300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Bằng lá cọ non phơi khô, người thợ thủ công đã khâu thành những chiếc nón che nắng, che mưa.</a:t>
            </a:r>
          </a:p>
          <a:p>
            <a:pPr algn="just" rtl="0" latinLnBrk="0"/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Với những chiếc khăn piêu kết hợp độc đáo giữa màu sắc và hoa văn, các cô gái Thái đã chứng tỏ </a:t>
            </a:r>
            <a:r>
              <a:rPr lang="vi-VN" sz="32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vi-VN" sz="3200" b="0" i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200" b="0" i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léo</a:t>
            </a:r>
            <a:r>
              <a:rPr lang="vi-VN" sz="3200" b="0" i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đảm đang của mình.</a:t>
            </a:r>
          </a:p>
          <a:p>
            <a:pPr algn="just" rtl="0" latinLnBrk="0"/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Bằng một số ống tre, nứa thô sơ, người dân Tây Nguyên đã làm ra cây </a:t>
            </a:r>
            <a:r>
              <a:rPr lang="vi-VN" sz="32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đàn </a:t>
            </a:r>
            <a:r>
              <a:rPr lang="vi-VN" sz="3200" b="0" i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t’rưng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âm thanh thánh thót như tiếng chim hót, tiếng suối reo...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829475" y="59685"/>
            <a:ext cx="10533047" cy="12965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smtClean="0"/>
              <a:t> 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25 tháng 03 năm 2024</a:t>
            </a:r>
            <a:b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(Luyện từ và câu)</a:t>
            </a:r>
            <a:br>
              <a:rPr lang="vi-VN" sz="32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Bài: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ngữ chỉ phương tiện.</a:t>
            </a:r>
            <a:r>
              <a:rPr lang="vi-VN" sz="3200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5055C1-DC07-4751-87E5-888B8A58511B}"/>
              </a:ext>
            </a:extLst>
          </p:cNvPr>
          <p:cNvCxnSpPr>
            <a:cxnSpLocks/>
          </p:cNvCxnSpPr>
          <p:nvPr/>
        </p:nvCxnSpPr>
        <p:spPr>
          <a:xfrm>
            <a:off x="829475" y="3235803"/>
            <a:ext cx="4095451" cy="4702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5055C1-DC07-4751-87E5-888B8A58511B}"/>
              </a:ext>
            </a:extLst>
          </p:cNvPr>
          <p:cNvCxnSpPr>
            <a:cxnSpLocks/>
          </p:cNvCxnSpPr>
          <p:nvPr/>
        </p:nvCxnSpPr>
        <p:spPr>
          <a:xfrm flipV="1">
            <a:off x="1006409" y="4224519"/>
            <a:ext cx="10770432" cy="36694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5055C1-DC07-4751-87E5-888B8A58511B}"/>
              </a:ext>
            </a:extLst>
          </p:cNvPr>
          <p:cNvCxnSpPr>
            <a:cxnSpLocks/>
          </p:cNvCxnSpPr>
          <p:nvPr/>
        </p:nvCxnSpPr>
        <p:spPr>
          <a:xfrm>
            <a:off x="567559" y="4698401"/>
            <a:ext cx="438850" cy="0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5055C1-DC07-4751-87E5-888B8A58511B}"/>
              </a:ext>
            </a:extLst>
          </p:cNvPr>
          <p:cNvCxnSpPr>
            <a:cxnSpLocks/>
          </p:cNvCxnSpPr>
          <p:nvPr/>
        </p:nvCxnSpPr>
        <p:spPr>
          <a:xfrm>
            <a:off x="829475" y="5190328"/>
            <a:ext cx="5307693" cy="23151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88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1085</Words>
  <Application>Microsoft Office PowerPoint</Application>
  <PresentationFormat>Widescreen</PresentationFormat>
  <Paragraphs>117</Paragraphs>
  <Slides>19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#9Slide07 SVNAppleberry</vt:lpstr>
      <vt:lpstr>.TMC-Ong Do</vt:lpstr>
      <vt:lpstr>Arial</vt:lpstr>
      <vt:lpstr>Arial-Rounded</vt:lpstr>
      <vt:lpstr>Calibri</vt:lpstr>
      <vt:lpstr>等线</vt:lpstr>
      <vt:lpstr>等线</vt:lpstr>
      <vt:lpstr>DFPOP1-W9</vt:lpstr>
      <vt:lpstr>Londrina Solid</vt:lpstr>
      <vt:lpstr>Poppins</vt:lpstr>
      <vt:lpstr>Times New Roman</vt:lpstr>
      <vt:lpstr>Wingdings</vt:lpstr>
      <vt:lpstr>字魂27号-布丁体</vt:lpstr>
      <vt:lpstr>Office 主题</vt:lpstr>
      <vt:lpstr>Cute Pre-K Lesson by Slidesgo</vt:lpstr>
      <vt:lpstr>   CHÀO MỪNG QUÝ THẦY CÔ ĐẾN DỰ GIỜ LỚP 4G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228</cp:revision>
  <dcterms:created xsi:type="dcterms:W3CDTF">2023-12-16T12:45:33Z</dcterms:created>
  <dcterms:modified xsi:type="dcterms:W3CDTF">2024-03-25T07:45:03Z</dcterms:modified>
</cp:coreProperties>
</file>