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752" r:id="rId3"/>
    <p:sldId id="273" r:id="rId4"/>
    <p:sldId id="275" r:id="rId5"/>
    <p:sldId id="2758" r:id="rId6"/>
    <p:sldId id="278" r:id="rId7"/>
    <p:sldId id="267" r:id="rId8"/>
    <p:sldId id="2754" r:id="rId9"/>
    <p:sldId id="277" r:id="rId10"/>
    <p:sldId id="258" r:id="rId11"/>
    <p:sldId id="259" r:id="rId12"/>
    <p:sldId id="260" r:id="rId13"/>
    <p:sldId id="261" r:id="rId14"/>
    <p:sldId id="262" r:id="rId15"/>
    <p:sldId id="2759" r:id="rId16"/>
    <p:sldId id="2753" r:id="rId17"/>
    <p:sldId id="263" r:id="rId18"/>
    <p:sldId id="270" r:id="rId19"/>
    <p:sldId id="2748"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99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6984" autoAdjust="0"/>
  </p:normalViewPr>
  <p:slideViewPr>
    <p:cSldViewPr snapToGrid="0">
      <p:cViewPr varScale="1">
        <p:scale>
          <a:sx n="59" d="100"/>
          <a:sy n="59" d="100"/>
        </p:scale>
        <p:origin x="9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A0813-4B67-4BE8-A15D-63372DBBCE5E}"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D2AD8-CD39-4FF7-90DB-C7D8DAE127AF}" type="slidenum">
              <a:rPr lang="en-US" smtClean="0"/>
              <a:t>‹#›</a:t>
            </a:fld>
            <a:endParaRPr lang="en-US"/>
          </a:p>
        </p:txBody>
      </p:sp>
    </p:spTree>
    <p:extLst>
      <p:ext uri="{BB962C8B-B14F-4D97-AF65-F5344CB8AC3E}">
        <p14:creationId xmlns:p14="http://schemas.microsoft.com/office/powerpoint/2010/main" val="2290891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5D2AD8-CD39-4FF7-90DB-C7D8DAE127AF}" type="slidenum">
              <a:rPr lang="en-US" smtClean="0"/>
              <a:t>1</a:t>
            </a:fld>
            <a:endParaRPr lang="en-US"/>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5D2AD8-CD39-4FF7-90DB-C7D8DAE127AF}" type="slidenum">
              <a:rPr lang="en-US" smtClean="0"/>
              <a:t>18</a:t>
            </a:fld>
            <a:endParaRPr lang="en-US"/>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81561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898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58702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10/17/2024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4377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10/17/2024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4309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8907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33117" y="783193"/>
            <a:ext cx="3338286" cy="3972479"/>
          </a:xfrm>
          <a:prstGeom prst="rect">
            <a:avLst/>
          </a:prstGeom>
        </p:spPr>
      </p:pic>
    </p:spTree>
    <p:extLst>
      <p:ext uri="{BB962C8B-B14F-4D97-AF65-F5344CB8AC3E}">
        <p14:creationId xmlns:p14="http://schemas.microsoft.com/office/powerpoint/2010/main" val="2977618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9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gi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jpg"/><Relationship Id="rId7" Type="http://schemas.openxmlformats.org/officeDocument/2006/relationships/image" Target="../media/image47.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4.gif"/><Relationship Id="rId11" Type="http://schemas.openxmlformats.org/officeDocument/2006/relationships/image" Target="../media/image50.png"/><Relationship Id="rId5" Type="http://schemas.openxmlformats.org/officeDocument/2006/relationships/image" Target="../media/image40.gif"/><Relationship Id="rId10" Type="http://schemas.openxmlformats.org/officeDocument/2006/relationships/image" Target="../media/image49.jpeg"/><Relationship Id="rId4" Type="http://schemas.openxmlformats.org/officeDocument/2006/relationships/image" Target="../media/image46.png"/><Relationship Id="rId9" Type="http://schemas.openxmlformats.org/officeDocument/2006/relationships/image" Target="../media/image48.gif"/></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jpg"/><Relationship Id="rId7" Type="http://schemas.openxmlformats.org/officeDocument/2006/relationships/image" Target="../media/image47.gif"/><Relationship Id="rId12"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0.gif"/><Relationship Id="rId11" Type="http://schemas.openxmlformats.org/officeDocument/2006/relationships/image" Target="../media/image54.png"/><Relationship Id="rId5" Type="http://schemas.openxmlformats.org/officeDocument/2006/relationships/image" Target="../media/image52.gif"/><Relationship Id="rId10" Type="http://schemas.openxmlformats.org/officeDocument/2006/relationships/image" Target="../media/image53.jpeg"/><Relationship Id="rId4" Type="http://schemas.openxmlformats.org/officeDocument/2006/relationships/image" Target="../media/image51.png"/><Relationship Id="rId9" Type="http://schemas.openxmlformats.org/officeDocument/2006/relationships/image" Target="../media/image48.gif"/></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jpg"/><Relationship Id="rId7" Type="http://schemas.openxmlformats.org/officeDocument/2006/relationships/image" Target="../media/image4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2.gif"/><Relationship Id="rId11" Type="http://schemas.openxmlformats.org/officeDocument/2006/relationships/image" Target="../media/image58.png"/><Relationship Id="rId5" Type="http://schemas.openxmlformats.org/officeDocument/2006/relationships/image" Target="../media/image56.gif"/><Relationship Id="rId10" Type="http://schemas.openxmlformats.org/officeDocument/2006/relationships/image" Target="../media/image57.jpeg"/><Relationship Id="rId4" Type="http://schemas.openxmlformats.org/officeDocument/2006/relationships/image" Target="../media/image55.png"/><Relationship Id="rId9" Type="http://schemas.openxmlformats.org/officeDocument/2006/relationships/image" Target="../media/image48.gif"/></Relationships>
</file>

<file path=ppt/slides/_rels/slide15.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7.gif"/><Relationship Id="rId11" Type="http://schemas.openxmlformats.org/officeDocument/2006/relationships/image" Target="../media/image61.gif"/><Relationship Id="rId5" Type="http://schemas.openxmlformats.org/officeDocument/2006/relationships/image" Target="../media/image56.gif"/><Relationship Id="rId10" Type="http://schemas.openxmlformats.org/officeDocument/2006/relationships/image" Target="../media/image60.png"/><Relationship Id="rId4" Type="http://schemas.openxmlformats.org/officeDocument/2006/relationships/image" Target="../media/image42.jpg"/><Relationship Id="rId9"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2.jp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3.jpg"/><Relationship Id="rId1" Type="http://schemas.openxmlformats.org/officeDocument/2006/relationships/slideLayout" Target="../slideLayouts/slideLayout5.xml"/><Relationship Id="rId5" Type="http://schemas.openxmlformats.org/officeDocument/2006/relationships/image" Target="../media/image65.jpe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10" Type="http://schemas.microsoft.com/office/2007/relationships/hdphoto" Target="../media/hdphoto1.wdp"/><Relationship Id="rId4" Type="http://schemas.openxmlformats.org/officeDocument/2006/relationships/image" Target="../media/image15.sv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g"/><Relationship Id="rId1" Type="http://schemas.openxmlformats.org/officeDocument/2006/relationships/slideLayout" Target="../slideLayouts/slideLayout6.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492324"/>
            <a:ext cx="8803387" cy="1225402"/>
          </a:xfrm>
          <a:prstGeom prst="rect">
            <a:avLst/>
          </a:prstGeom>
        </p:spPr>
      </p:pic>
      <p:pic>
        <p:nvPicPr>
          <p:cNvPr id="13" name="Picture 12">
            <a:extLst>
              <a:ext uri="{FF2B5EF4-FFF2-40B4-BE49-F238E27FC236}">
                <a16:creationId xmlns:a16="http://schemas.microsoft.com/office/drawing/2014/main" id="{ED039D45-33BE-A6CA-B18B-1457620667D9}"/>
              </a:ext>
            </a:extLst>
          </p:cNvPr>
          <p:cNvPicPr>
            <a:picLocks noChangeAspect="1"/>
          </p:cNvPicPr>
          <p:nvPr/>
        </p:nvPicPr>
        <p:blipFill>
          <a:blip r:embed="rId7"/>
          <a:stretch>
            <a:fillRect/>
          </a:stretch>
        </p:blipFill>
        <p:spPr>
          <a:xfrm>
            <a:off x="1706499" y="2487113"/>
            <a:ext cx="8779001" cy="1274174"/>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8"/>
          <a:stretch>
            <a:fillRect/>
          </a:stretch>
        </p:blipFill>
        <p:spPr>
          <a:xfrm>
            <a:off x="172438" y="140855"/>
            <a:ext cx="3560373" cy="2651990"/>
          </a:xfrm>
          <a:prstGeom prst="rect">
            <a:avLst/>
          </a:prstGeom>
        </p:spPr>
      </p:pic>
      <p:grpSp>
        <p:nvGrpSpPr>
          <p:cNvPr id="23" name="Group 22">
            <a:extLst>
              <a:ext uri="{FF2B5EF4-FFF2-40B4-BE49-F238E27FC236}">
                <a16:creationId xmlns:a16="http://schemas.microsoft.com/office/drawing/2014/main" id="{18540C5C-A86C-F120-FF33-01556F99EC9C}"/>
              </a:ext>
            </a:extLst>
          </p:cNvPr>
          <p:cNvGrpSpPr/>
          <p:nvPr/>
        </p:nvGrpSpPr>
        <p:grpSpPr>
          <a:xfrm>
            <a:off x="-542925" y="3200400"/>
            <a:ext cx="4457700" cy="4191006"/>
            <a:chOff x="2876550" y="2524125"/>
            <a:chExt cx="4705356" cy="4705356"/>
          </a:xfrm>
        </p:grpSpPr>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876550" y="2524125"/>
              <a:ext cx="4705356" cy="4705356"/>
            </a:xfrm>
            <a:prstGeom prst="rect">
              <a:avLst/>
            </a:prstGeom>
          </p:spPr>
        </p:pic>
        <p:pic>
          <p:nvPicPr>
            <p:cNvPr id="22" name="Picture 2" descr="Tập đọc Bốn anh tài (trang 4) - Tiếng Việt 4 tập 2">
              <a:extLst>
                <a:ext uri="{FF2B5EF4-FFF2-40B4-BE49-F238E27FC236}">
                  <a16:creationId xmlns:a16="http://schemas.microsoft.com/office/drawing/2014/main" id="{594D3D4F-ED12-D626-D6C1-82A24A4781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24276" y="4476750"/>
              <a:ext cx="2571750" cy="1876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ate vector 2d game background for your game by Vectorise"/>
          <p:cNvPicPr>
            <a:picLocks noChangeAspect="1" noChangeArrowheads="1"/>
          </p:cNvPicPr>
          <p:nvPr/>
        </p:nvPicPr>
        <p:blipFill rotWithShape="1">
          <a:blip r:embed="rId2">
            <a:extLst>
              <a:ext uri="{28A0092B-C50C-407E-A947-70E740481C1C}">
                <a14:useLocalDpi xmlns:a14="http://schemas.microsoft.com/office/drawing/2010/main" val="0"/>
              </a:ext>
            </a:extLst>
          </a:blip>
          <a:srcRect l="5556" r="5556"/>
          <a:stretch/>
        </p:blipFill>
        <p:spPr bwMode="auto">
          <a:xfrm>
            <a:off x="12005" y="6574"/>
            <a:ext cx="12227616" cy="68780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EC0F9D4-11A2-A252-2941-4A4605D0B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1" y="504164"/>
            <a:ext cx="8795656" cy="1642156"/>
          </a:xfrm>
          <a:prstGeom prst="rect">
            <a:avLst/>
          </a:prstGeom>
        </p:spPr>
      </p:pic>
      <p:pic>
        <p:nvPicPr>
          <p:cNvPr id="4" name="Picture 3">
            <a:extLst>
              <a:ext uri="{FF2B5EF4-FFF2-40B4-BE49-F238E27FC236}">
                <a16:creationId xmlns:a16="http://schemas.microsoft.com/office/drawing/2014/main" id="{652CF155-8C4A-36D4-3C16-A1A345497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656" y="2294807"/>
            <a:ext cx="3873760" cy="3276859"/>
          </a:xfrm>
          <a:prstGeom prst="rect">
            <a:avLst/>
          </a:prstGeom>
        </p:spPr>
      </p:pic>
      <p:sp>
        <p:nvSpPr>
          <p:cNvPr id="6" name="TextBox 5">
            <a:extLst>
              <a:ext uri="{FF2B5EF4-FFF2-40B4-BE49-F238E27FC236}">
                <a16:creationId xmlns:a16="http://schemas.microsoft.com/office/drawing/2014/main" id="{076F7C70-34EB-EE82-F279-171090E003D0}"/>
              </a:ext>
            </a:extLst>
          </p:cNvPr>
          <p:cNvSpPr txBox="1"/>
          <p:nvPr/>
        </p:nvSpPr>
        <p:spPr>
          <a:xfrm>
            <a:off x="2699657" y="981075"/>
            <a:ext cx="7326086" cy="923330"/>
          </a:xfrm>
          <a:prstGeom prst="rect">
            <a:avLst/>
          </a:prstGeom>
          <a:noFill/>
        </p:spPr>
        <p:txBody>
          <a:bodyPr wrap="squar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TIÊU DIỆT YÊU TINH</a:t>
            </a:r>
          </a:p>
        </p:txBody>
      </p:sp>
      <p:pic>
        <p:nvPicPr>
          <p:cNvPr id="2" name="ngdung">
            <a:extLst>
              <a:ext uri="{FF2B5EF4-FFF2-40B4-BE49-F238E27FC236}">
                <a16:creationId xmlns:a16="http://schemas.microsoft.com/office/drawing/2014/main" id="{85F1A74D-B2E8-7151-41F0-268A0FD984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5016" y="2146320"/>
            <a:ext cx="4711680" cy="4711680"/>
          </a:xfrm>
          <a:prstGeom prst="rect">
            <a:avLst/>
          </a:prstGeom>
        </p:spPr>
      </p:pic>
    </p:spTree>
    <p:extLst>
      <p:ext uri="{BB962C8B-B14F-4D97-AF65-F5344CB8AC3E}">
        <p14:creationId xmlns:p14="http://schemas.microsoft.com/office/powerpoint/2010/main" val="32889048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771E4F9-3621-4EF0-8FFB-115BC918F0F9}"/>
              </a:ext>
            </a:extLst>
          </p:cNvPr>
          <p:cNvGrpSpPr/>
          <p:nvPr/>
        </p:nvGrpSpPr>
        <p:grpSpPr>
          <a:xfrm>
            <a:off x="-10107" y="0"/>
            <a:ext cx="24377904" cy="6867565"/>
            <a:chOff x="-19835636" y="177652"/>
            <a:chExt cx="24377904" cy="6867565"/>
          </a:xfrm>
        </p:grpSpPr>
        <p:pic>
          <p:nvPicPr>
            <p:cNvPr id="20" name="Picture 19">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5636" y="177652"/>
              <a:ext cx="12188952" cy="6867565"/>
            </a:xfrm>
            <a:prstGeom prst="rect">
              <a:avLst/>
            </a:prstGeom>
          </p:spPr>
        </p:pic>
        <p:pic>
          <p:nvPicPr>
            <p:cNvPr id="21" name="Picture 20">
              <a:extLst>
                <a:ext uri="{FF2B5EF4-FFF2-40B4-BE49-F238E27FC236}">
                  <a16:creationId xmlns:a16="http://schemas.microsoft.com/office/drawing/2014/main" id="{0B04F04D-57C6-472E-BA7F-CA90CF09180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7646684" y="177652"/>
              <a:ext cx="12188952" cy="6851394"/>
            </a:xfrm>
            <a:prstGeom prst="rect">
              <a:avLst/>
            </a:prstGeom>
          </p:spPr>
        </p:pic>
      </p:grpSp>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5016" y="2146320"/>
            <a:ext cx="4711680" cy="4711680"/>
          </a:xfrm>
          <a:prstGeom prst="rect">
            <a:avLst/>
          </a:prstGeom>
        </p:spPr>
      </p:pic>
      <p:pic>
        <p:nvPicPr>
          <p:cNvPr id="5124" name="Picture 4" descr="Download Software Development Services - Covent Garden PNG Imag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9934" y="2590800"/>
            <a:ext cx="5033358" cy="2805476"/>
          </a:xfrm>
          <a:prstGeom prst="rect">
            <a:avLst/>
          </a:prstGeom>
        </p:spPr>
      </p:pic>
      <p:pic>
        <p:nvPicPr>
          <p:cNvPr id="11" name="c1">
            <a:extLst>
              <a:ext uri="{FF2B5EF4-FFF2-40B4-BE49-F238E27FC236}">
                <a16:creationId xmlns:a16="http://schemas.microsoft.com/office/drawing/2014/main" id="{480BD20A-4EA3-4057-B30A-41708969B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2056">
            <a:off x="20945636" y="1262237"/>
            <a:ext cx="1025400" cy="1062464"/>
          </a:xfrm>
          <a:prstGeom prst="rect">
            <a:avLst/>
          </a:prstGeom>
        </p:spPr>
      </p:pic>
    </p:spTree>
    <p:extLst>
      <p:ext uri="{BB962C8B-B14F-4D97-AF65-F5344CB8AC3E}">
        <p14:creationId xmlns:p14="http://schemas.microsoft.com/office/powerpoint/2010/main" val="142616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1.66667E-6 -4.44444E-6 L -1 -4.44444E-6 " pathEditMode="relative" rAng="0" ptsTypes="AA">
                                      <p:cBhvr>
                                        <p:cTn id="19" dur="3000" fill="hold"/>
                                        <p:tgtEl>
                                          <p:spTgt spid="18"/>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4.16667E-6 4.07407E-6 L -1 4.07407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3.95833E-6 -2.59259E-6 L -1 -2.59259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 y="6606"/>
            <a:ext cx="24361055" cy="6867565"/>
            <a:chOff x="-19829225" y="187709"/>
            <a:chExt cx="24361055" cy="6867565"/>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29225" y="187709"/>
              <a:ext cx="12188952" cy="6867565"/>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flipH="1">
              <a:off x="-7657122" y="187709"/>
              <a:ext cx="12188952" cy="6851394"/>
            </a:xfrm>
            <a:prstGeom prst="rect">
              <a:avLst/>
            </a:prstGeom>
          </p:spPr>
        </p:pic>
      </p:grpSp>
      <p:pic>
        <p:nvPicPr>
          <p:cNvPr id="34" name="14 NK PowerSkills">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23753"/>
            <a:ext cx="1286109" cy="1383464"/>
          </a:xfrm>
          <a:prstGeom prst="rect">
            <a:avLst/>
          </a:prstGeom>
        </p:spPr>
      </p:pic>
      <p:pic>
        <p:nvPicPr>
          <p:cNvPr id="35" name="13 NK PowerSkills">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8358" y="2590800"/>
            <a:ext cx="3316510" cy="2805476"/>
          </a:xfrm>
          <a:prstGeom prst="rect">
            <a:avLst/>
          </a:prstGeom>
        </p:spPr>
      </p:pic>
      <p:pic>
        <p:nvPicPr>
          <p:cNvPr id="41" name="12 NK PowerSkills">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4579" y="2826925"/>
            <a:ext cx="5033358" cy="2805476"/>
          </a:xfrm>
          <a:prstGeom prst="rect">
            <a:avLst/>
          </a:prstGeom>
        </p:spPr>
      </p:pic>
      <p:pic>
        <p:nvPicPr>
          <p:cNvPr id="44" name="10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5894" y="3509412"/>
            <a:ext cx="753864" cy="648323"/>
          </a:xfrm>
          <a:prstGeom prst="rect">
            <a:avLst/>
          </a:prstGeom>
        </p:spPr>
      </p:pic>
      <p:pic>
        <p:nvPicPr>
          <p:cNvPr id="45" name="09 NK PowerSkills"/>
          <p:cNvPicPr>
            <a:picLocks noChangeAspect="1"/>
          </p:cNvPicPr>
          <p:nvPr/>
        </p:nvPicPr>
        <p:blipFill>
          <a:blip r:embed="rId8">
            <a:extLst>
              <a:ext uri="{28A0092B-C50C-407E-A947-70E740481C1C}">
                <a14:useLocalDpi xmlns:a14="http://schemas.microsoft.com/office/drawing/2010/main" val="0"/>
              </a:ext>
            </a:extLst>
          </a:blip>
          <a:srcRect/>
          <a:stretch/>
        </p:blipFill>
        <p:spPr>
          <a:xfrm>
            <a:off x="-144068" y="2922104"/>
            <a:ext cx="3597256" cy="3597256"/>
          </a:xfrm>
          <a:prstGeom prst="rect">
            <a:avLst/>
          </a:prstGeom>
        </p:spPr>
      </p:pic>
      <p:pic>
        <p:nvPicPr>
          <p:cNvPr id="2" name="08 NK PowerSkill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07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6967" y="3589129"/>
            <a:ext cx="753864" cy="648323"/>
          </a:xfrm>
          <a:prstGeom prst="rect">
            <a:avLst/>
          </a:prstGeom>
        </p:spPr>
      </p:pic>
      <p:pic>
        <p:nvPicPr>
          <p:cNvPr id="47" name="06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1141" y="3614150"/>
            <a:ext cx="753864" cy="648323"/>
          </a:xfrm>
          <a:prstGeom prst="rect">
            <a:avLst/>
          </a:prstGeom>
        </p:spPr>
      </p:pic>
      <p:sp>
        <p:nvSpPr>
          <p:cNvPr id="19" name="Ghé thăm Fb.com/nkpowerskills"/>
          <p:cNvSpPr/>
          <p:nvPr/>
        </p:nvSpPr>
        <p:spPr>
          <a:xfrm>
            <a:off x="242379" y="198324"/>
            <a:ext cx="5033358" cy="2795574"/>
          </a:xfrm>
          <a:prstGeom prst="roundRect">
            <a:avLst>
              <a:gd name="adj" fmla="val 1043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Ghé thăm Fb.com/nkpowerskills"/>
          <p:cNvSpPr/>
          <p:nvPr/>
        </p:nvSpPr>
        <p:spPr>
          <a:xfrm>
            <a:off x="5419176" y="139147"/>
            <a:ext cx="5751929"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Cẩu Khây lên đường diệt yêu tinh vì thương dân bản bị yêu tinh quấy phá. </a:t>
            </a:r>
          </a:p>
        </p:txBody>
      </p:sp>
      <p:pic>
        <p:nvPicPr>
          <p:cNvPr id="27" name="02 NK PowerSkills"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8672" y="0"/>
            <a:ext cx="793364" cy="6972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043352-1FE3-EC3D-9764-271F69954DAB}"/>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367747" y="157247"/>
            <a:ext cx="4880113" cy="28288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74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63" presetClass="path" presetSubtype="0" fill="hold" nodeType="withEffect">
                                  <p:stCondLst>
                                    <p:cond delay="0"/>
                                  </p:stCondLst>
                                  <p:childTnLst>
                                    <p:animMotion origin="layout" path="M -3.125E-6 -3.7037E-7 L 0.44375 -3.7037E-7 " pathEditMode="relative" rAng="0" ptsTypes="AA">
                                      <p:cBhvr>
                                        <p:cTn id="38" dur="300" fill="hold"/>
                                        <p:tgtEl>
                                          <p:spTgt spid="44"/>
                                        </p:tgtEl>
                                        <p:attrNameLst>
                                          <p:attrName>ppt_x</p:attrName>
                                          <p:attrName>ppt_y</p:attrName>
                                        </p:attrNameLst>
                                      </p:cBhvr>
                                      <p:rCtr x="22187" y="0"/>
                                    </p:animMotion>
                                  </p:childTnLst>
                                </p:cTn>
                              </p:par>
                              <p:par>
                                <p:cTn id="39" presetID="63" presetClass="path" presetSubtype="0" fill="hold" nodeType="withEffect">
                                  <p:stCondLst>
                                    <p:cond delay="0"/>
                                  </p:stCondLst>
                                  <p:childTnLst>
                                    <p:animMotion origin="layout" path="M 2.08333E-7 4.81481E-6 L 0.44375 4.81481E-6 " pathEditMode="relative" rAng="0" ptsTypes="AA">
                                      <p:cBhvr>
                                        <p:cTn id="40" dur="300" fill="hold"/>
                                        <p:tgtEl>
                                          <p:spTgt spid="46"/>
                                        </p:tgtEl>
                                        <p:attrNameLst>
                                          <p:attrName>ppt_x</p:attrName>
                                          <p:attrName>ppt_y</p:attrName>
                                        </p:attrNameLst>
                                      </p:cBhvr>
                                      <p:rCtr x="22187" y="0"/>
                                    </p:animMotion>
                                  </p:childTnLst>
                                </p:cTn>
                              </p:par>
                              <p:par>
                                <p:cTn id="41" presetID="63" presetClass="path" presetSubtype="0" fill="hold" nodeType="withEffect">
                                  <p:stCondLst>
                                    <p:cond delay="0"/>
                                  </p:stCondLst>
                                  <p:childTnLst>
                                    <p:animMotion origin="layout" path="M 2.29167E-6 1.11022E-16 L 0.44375 1.11022E-16 " pathEditMode="relative" rAng="0" ptsTypes="AA">
                                      <p:cBhvr>
                                        <p:cTn id="42" dur="300" fill="hold"/>
                                        <p:tgtEl>
                                          <p:spTgt spid="47"/>
                                        </p:tgtEl>
                                        <p:attrNameLst>
                                          <p:attrName>ppt_x</p:attrName>
                                          <p:attrName>ppt_y</p:attrName>
                                        </p:attrNameLst>
                                      </p:cBhvr>
                                      <p:rCtr x="22187" y="0"/>
                                    </p:animMotion>
                                  </p:childTnLst>
                                </p:cTn>
                              </p:par>
                            </p:childTnLst>
                          </p:cTn>
                        </p:par>
                        <p:par>
                          <p:cTn id="43" fill="hold">
                            <p:stCondLst>
                              <p:cond delay="800"/>
                            </p:stCondLst>
                            <p:childTnLst>
                              <p:par>
                                <p:cTn id="44" presetID="10" presetClass="exit" presetSubtype="0" fill="hold" nodeType="afterEffect">
                                  <p:stCondLst>
                                    <p:cond delay="0"/>
                                  </p:stCondLst>
                                  <p:childTnLst>
                                    <p:animEffect transition="out" filter="fade">
                                      <p:cBhvr>
                                        <p:cTn id="45" dur="500"/>
                                        <p:tgtEl>
                                          <p:spTgt spid="44"/>
                                        </p:tgtEl>
                                      </p:cBhvr>
                                    </p:animEffect>
                                    <p:set>
                                      <p:cBhvr>
                                        <p:cTn id="46" dur="1" fill="hold">
                                          <p:stCondLst>
                                            <p:cond delay="499"/>
                                          </p:stCondLst>
                                        </p:cTn>
                                        <p:tgtEl>
                                          <p:spTgt spid="4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par>
                          <p:cTn id="55" fill="hold">
                            <p:stCondLst>
                              <p:cond delay="1300"/>
                            </p:stCondLst>
                            <p:childTnLst>
                              <p:par>
                                <p:cTn id="56" presetID="10" presetClass="exit" presetSubtype="0" fill="hold" nodeType="afterEffect">
                                  <p:stCondLst>
                                    <p:cond delay="40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9" presetClass="exit" presetSubtype="0" fill="hold" nodeType="withEffect">
                                  <p:stCondLst>
                                    <p:cond delay="400"/>
                                  </p:stCondLst>
                                  <p:childTnLst>
                                    <p:animEffect transition="out" filter="dissolve">
                                      <p:cBhvr>
                                        <p:cTn id="60" dur="500"/>
                                        <p:tgtEl>
                                          <p:spTgt spid="41"/>
                                        </p:tgtEl>
                                      </p:cBhvr>
                                    </p:animEffect>
                                    <p:set>
                                      <p:cBhvr>
                                        <p:cTn id="61" dur="1" fill="hold">
                                          <p:stCondLst>
                                            <p:cond delay="499"/>
                                          </p:stCondLst>
                                        </p:cTn>
                                        <p:tgtEl>
                                          <p:spTgt spid="41"/>
                                        </p:tgtEl>
                                        <p:attrNameLst>
                                          <p:attrName>style.visibility</p:attrName>
                                        </p:attrNameLst>
                                      </p:cBhvr>
                                      <p:to>
                                        <p:strVal val="hidden"/>
                                      </p:to>
                                    </p:set>
                                  </p:childTnLst>
                                </p:cTn>
                              </p:par>
                            </p:childTnLst>
                          </p:cTn>
                        </p:par>
                        <p:par>
                          <p:cTn id="62" fill="hold">
                            <p:stCondLst>
                              <p:cond delay="2200"/>
                            </p:stCondLst>
                            <p:childTnLst>
                              <p:par>
                                <p:cTn id="63" presetID="1" presetClass="exit" presetSubtype="0" fill="hold" nodeType="afterEffect">
                                  <p:stCondLst>
                                    <p:cond delay="0"/>
                                  </p:stCondLst>
                                  <p:childTnLst>
                                    <p:set>
                                      <p:cBhvr>
                                        <p:cTn id="64" dur="1" fill="hold">
                                          <p:stCondLst>
                                            <p:cond delay="0"/>
                                          </p:stCondLst>
                                        </p:cTn>
                                        <p:tgtEl>
                                          <p:spTgt spid="45"/>
                                        </p:tgtEl>
                                        <p:attrNameLst>
                                          <p:attrName>style.visibility</p:attrName>
                                        </p:attrNameLst>
                                      </p:cBhvr>
                                      <p:to>
                                        <p:strVal val="hidden"/>
                                      </p:to>
                                    </p:set>
                                  </p:childTnLst>
                                </p:cTn>
                              </p:par>
                            </p:childTnLst>
                          </p:cTn>
                        </p:par>
                        <p:par>
                          <p:cTn id="65" fill="hold">
                            <p:stCondLst>
                              <p:cond delay="2200"/>
                            </p:stCondLst>
                            <p:childTnLst>
                              <p:par>
                                <p:cTn id="66" presetID="10" presetClass="exit" presetSubtype="0" fill="hold" nodeType="afterEffect">
                                  <p:stCondLst>
                                    <p:cond delay="0"/>
                                  </p:stCondLst>
                                  <p:childTnLst>
                                    <p:animEffect transition="out" filter="fade">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childTnLst>
                          </p:cTn>
                        </p:par>
                        <p:par>
                          <p:cTn id="69" fill="hold">
                            <p:stCondLst>
                              <p:cond delay="2700"/>
                            </p:stCondLst>
                            <p:childTnLst>
                              <p:par>
                                <p:cTn id="70" presetID="35" presetClass="path" presetSubtype="0" fill="hold" nodeType="afterEffect">
                                  <p:stCondLst>
                                    <p:cond delay="0"/>
                                  </p:stCondLst>
                                  <p:childTnLst>
                                    <p:animMotion origin="layout" path="M 1.45833E-6 -3.7037E-7 L -1 -3.7037E-7 " pathEditMode="relative" rAng="0" ptsTypes="AA">
                                      <p:cBhvr>
                                        <p:cTn id="71" dur="3000" fill="hold"/>
                                        <p:tgtEl>
                                          <p:spTgt spid="31"/>
                                        </p:tgtEl>
                                        <p:attrNameLst>
                                          <p:attrName>ppt_x</p:attrName>
                                          <p:attrName>ppt_y</p:attrName>
                                        </p:attrNameLst>
                                      </p:cBhvr>
                                      <p:rCtr x="-50000" y="0"/>
                                    </p:animMotion>
                                  </p:childTnLst>
                                </p:cTn>
                              </p:par>
                              <p:par>
                                <p:cTn id="72" presetID="35" presetClass="path" presetSubtype="0" fill="hold" nodeType="withEffect">
                                  <p:stCondLst>
                                    <p:cond delay="0"/>
                                  </p:stCondLst>
                                  <p:childTnLst>
                                    <p:animMotion origin="layout" path="M 4.16667E-6 3.33333E-6 L -1 3.33333E-6 " pathEditMode="relative" rAng="0" ptsTypes="AA">
                                      <p:cBhvr>
                                        <p:cTn id="73" dur="3000" fill="hold"/>
                                        <p:tgtEl>
                                          <p:spTgt spid="34"/>
                                        </p:tgtEl>
                                        <p:attrNameLst>
                                          <p:attrName>ppt_x</p:attrName>
                                          <p:attrName>ppt_y</p:attrName>
                                        </p:attrNameLst>
                                      </p:cBhvr>
                                      <p:rCtr x="-50000" y="0"/>
                                    </p:animMotion>
                                  </p:childTnLst>
                                </p:cTn>
                              </p:par>
                              <p:par>
                                <p:cTn id="74" presetID="35" presetClass="path" presetSubtype="0" fill="hold" nodeType="withEffect">
                                  <p:stCondLst>
                                    <p:cond delay="0"/>
                                  </p:stCondLst>
                                  <p:childTnLst>
                                    <p:animMotion origin="layout" path="M 4.16667E-6 4.07407E-6 L -1 4.07407E-6 " pathEditMode="relative" rAng="0" ptsTypes="AA">
                                      <p:cBhvr>
                                        <p:cTn id="75" dur="3000" fill="hold"/>
                                        <p:tgtEl>
                                          <p:spTgt spid="35"/>
                                        </p:tgtEl>
                                        <p:attrNameLst>
                                          <p:attrName>ppt_x</p:attrName>
                                          <p:attrName>ppt_y</p:attrName>
                                        </p:attrNameLst>
                                      </p:cBhvr>
                                      <p:rCtr x="-50000" y="0"/>
                                    </p:animMotion>
                                  </p:childTnLst>
                                </p:cTn>
                              </p:par>
                              <p:par>
                                <p:cTn id="76" presetID="35" presetClass="path" presetSubtype="0" fill="hold" nodeType="withEffect">
                                  <p:stCondLst>
                                    <p:cond delay="0"/>
                                  </p:stCondLst>
                                  <p:childTnLst>
                                    <p:animMotion origin="layout" path="M 1.25E-6 3.33333E-6 L -1 3.33333E-6 " pathEditMode="relative" rAng="0" ptsTypes="AA">
                                      <p:cBhvr>
                                        <p:cTn id="77"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6492" y="-9565"/>
            <a:ext cx="24370151" cy="6872762"/>
            <a:chOff x="-19845716" y="171538"/>
            <a:chExt cx="24370151" cy="6872762"/>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45716" y="171538"/>
              <a:ext cx="12188952" cy="6867565"/>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56764" y="181103"/>
              <a:ext cx="12181199" cy="6863197"/>
            </a:xfrm>
            <a:prstGeom prst="rect">
              <a:avLst/>
            </a:prstGeom>
          </p:spPr>
        </p:pic>
      </p:grpSp>
      <p:pic>
        <p:nvPicPr>
          <p:cNvPr id="34" name="c2 2">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47591"/>
            <a:ext cx="1286109" cy="1335787"/>
          </a:xfrm>
          <a:prstGeom prst="rect">
            <a:avLst/>
          </a:prstGeom>
        </p:spPr>
      </p:pic>
      <p:pic>
        <p:nvPicPr>
          <p:cNvPr id="35"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8358" y="2782575"/>
            <a:ext cx="3316510" cy="2421925"/>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3003" y="2679440"/>
            <a:ext cx="3316510" cy="2805476"/>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2068" y="3919748"/>
            <a:ext cx="753864" cy="648323"/>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rcRect/>
          <a:stretch/>
        </p:blipFill>
        <p:spPr>
          <a:xfrm>
            <a:off x="-155746" y="2649213"/>
            <a:ext cx="3853101" cy="3853101"/>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6611" y="3979587"/>
            <a:ext cx="753864" cy="64832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2550" y="3994669"/>
            <a:ext cx="753864" cy="648323"/>
          </a:xfrm>
          <a:prstGeom prst="rect">
            <a:avLst/>
          </a:prstGeom>
        </p:spPr>
      </p:pic>
      <p:sp>
        <p:nvSpPr>
          <p:cNvPr id="20" name="Rectangle 19"/>
          <p:cNvSpPr/>
          <p:nvPr/>
        </p:nvSpPr>
        <p:spPr>
          <a:xfrm>
            <a:off x="5788336" y="74976"/>
            <a:ext cx="5690837" cy="240980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rPr>
              <a:t>Cẩu Khây đã tìm được ba người bạn để cùng diệt yêu tinh: Nắm Tay Đóng Cọc, Lấy Tại Tát Nước, Móng Tay Đục Máng.</a:t>
            </a:r>
          </a:p>
        </p:txBody>
      </p:sp>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224292" y="-159026"/>
            <a:ext cx="967708" cy="8504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549A5E-5C9D-0E89-365E-9E7C8DAE8E12}"/>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139147" y="192778"/>
            <a:ext cx="5338925" cy="27881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797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1.11022E-16 L 0.44375 1.11022E-16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3.7037E-6 L 0.44375 3.7037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40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9" presetClass="exit" presetSubtype="0" fill="hold" nodeType="withEffect">
                                  <p:stCondLst>
                                    <p:cond delay="400"/>
                                  </p:stCondLst>
                                  <p:childTnLst>
                                    <p:animEffect transition="out" filter="dissolv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par>
                          <p:cTn id="59" fill="hold">
                            <p:stCondLst>
                              <p:cond delay="2200"/>
                            </p:stCondLst>
                            <p:childTnLst>
                              <p:par>
                                <p:cTn id="60" presetID="1" presetClass="exit" presetSubtype="0" fill="hold" nodeType="afterEffect">
                                  <p:stCondLst>
                                    <p:cond delay="0"/>
                                  </p:stCondLst>
                                  <p:childTnLst>
                                    <p:set>
                                      <p:cBhvr>
                                        <p:cTn id="61" dur="1" fill="hold">
                                          <p:stCondLst>
                                            <p:cond delay="0"/>
                                          </p:stCondLst>
                                        </p:cTn>
                                        <p:tgtEl>
                                          <p:spTgt spid="45"/>
                                        </p:tgtEl>
                                        <p:attrNameLst>
                                          <p:attrName>style.visibility</p:attrName>
                                        </p:attrNameLst>
                                      </p:cBhvr>
                                      <p:to>
                                        <p:strVal val="hidden"/>
                                      </p:to>
                                    </p:set>
                                  </p:childTnLst>
                                </p:cTn>
                              </p:par>
                            </p:childTnLst>
                          </p:cTn>
                        </p:par>
                        <p:par>
                          <p:cTn id="62" fill="hold">
                            <p:stCondLst>
                              <p:cond delay="2200"/>
                            </p:stCondLst>
                            <p:childTnLst>
                              <p:par>
                                <p:cTn id="63" presetID="35" presetClass="path" presetSubtype="0" fill="hold" nodeType="afterEffect">
                                  <p:stCondLst>
                                    <p:cond delay="0"/>
                                  </p:stCondLst>
                                  <p:childTnLst>
                                    <p:animMotion origin="layout" path="M 3.125E-6 2.96296E-6 L -1 2.96296E-6 " pathEditMode="relative" rAng="0" ptsTypes="AA">
                                      <p:cBhvr>
                                        <p:cTn id="64" dur="3000" fill="hold"/>
                                        <p:tgtEl>
                                          <p:spTgt spid="31"/>
                                        </p:tgtEl>
                                        <p:attrNameLst>
                                          <p:attrName>ppt_x</p:attrName>
                                          <p:attrName>ppt_y</p:attrName>
                                        </p:attrNameLst>
                                      </p:cBhvr>
                                      <p:rCtr x="-50000" y="0"/>
                                    </p:animMotion>
                                  </p:childTnLst>
                                </p:cTn>
                              </p:par>
                              <p:par>
                                <p:cTn id="65" presetID="35" presetClass="path" presetSubtype="0" fill="hold" nodeType="withEffect">
                                  <p:stCondLst>
                                    <p:cond delay="0"/>
                                  </p:stCondLst>
                                  <p:childTnLst>
                                    <p:animMotion origin="layout" path="M 4.16667E-6 3.33333E-6 L -1 3.33333E-6 " pathEditMode="relative" rAng="0" ptsTypes="AA">
                                      <p:cBhvr>
                                        <p:cTn id="66" dur="3000" fill="hold"/>
                                        <p:tgtEl>
                                          <p:spTgt spid="34"/>
                                        </p:tgtEl>
                                        <p:attrNameLst>
                                          <p:attrName>ppt_x</p:attrName>
                                          <p:attrName>ppt_y</p:attrName>
                                        </p:attrNameLst>
                                      </p:cBhvr>
                                      <p:rCtr x="-50000" y="0"/>
                                    </p:animMotion>
                                  </p:childTnLst>
                                </p:cTn>
                              </p:par>
                              <p:par>
                                <p:cTn id="67" presetID="35" presetClass="path" presetSubtype="0" fill="hold" nodeType="withEffect">
                                  <p:stCondLst>
                                    <p:cond delay="0"/>
                                  </p:stCondLst>
                                  <p:childTnLst>
                                    <p:animMotion origin="layout" path="M 4.16667E-6 4.07407E-6 L -1 4.07407E-6 " pathEditMode="relative" rAng="0" ptsTypes="AA">
                                      <p:cBhvr>
                                        <p:cTn id="68" dur="3000" fill="hold"/>
                                        <p:tgtEl>
                                          <p:spTgt spid="35"/>
                                        </p:tgtEl>
                                        <p:attrNameLst>
                                          <p:attrName>ppt_x</p:attrName>
                                          <p:attrName>ppt_y</p:attrName>
                                        </p:attrNameLst>
                                      </p:cBhvr>
                                      <p:rCtr x="-50000" y="0"/>
                                    </p:animMotion>
                                  </p:childTnLst>
                                </p:cTn>
                              </p:par>
                              <p:par>
                                <p:cTn id="69" presetID="35" presetClass="path" presetSubtype="0" fill="hold" nodeType="withEffect">
                                  <p:stCondLst>
                                    <p:cond delay="0"/>
                                  </p:stCondLst>
                                  <p:childTnLst>
                                    <p:animMotion origin="layout" path="M 1.25E-6 1.11111E-6 L -1 1.11111E-6 " pathEditMode="relative" rAng="0" ptsTypes="AA">
                                      <p:cBhvr>
                                        <p:cTn id="70"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3969" y="0"/>
            <a:ext cx="24338859" cy="6863229"/>
            <a:chOff x="-19825255" y="181103"/>
            <a:chExt cx="24338859" cy="6863229"/>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25255" y="181103"/>
              <a:ext cx="12160251"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67595" y="181135"/>
              <a:ext cx="12181199" cy="6863197"/>
            </a:xfrm>
            <a:prstGeom prst="rect">
              <a:avLst/>
            </a:prstGeom>
          </p:spPr>
        </p:pic>
      </p:grpSp>
      <p:pic>
        <p:nvPicPr>
          <p:cNvPr id="34" name="c2 2">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46708"/>
            <a:ext cx="1286109" cy="1337553"/>
          </a:xfrm>
          <a:prstGeom prst="rect">
            <a:avLst/>
          </a:prstGeom>
        </p:spPr>
      </p:pic>
      <p:pic>
        <p:nvPicPr>
          <p:cNvPr id="35"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9044" y="2590800"/>
            <a:ext cx="3015137" cy="2805476"/>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392" y="2679440"/>
            <a:ext cx="3841732" cy="2805476"/>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2068" y="3876202"/>
            <a:ext cx="753864" cy="648323"/>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rcRect/>
          <a:stretch/>
        </p:blipFill>
        <p:spPr>
          <a:xfrm>
            <a:off x="-831606" y="2387060"/>
            <a:ext cx="4470940" cy="447094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6611" y="3936041"/>
            <a:ext cx="753864" cy="64832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2550" y="3951123"/>
            <a:ext cx="753864" cy="648323"/>
          </a:xfrm>
          <a:prstGeom prst="rect">
            <a:avLst/>
          </a:prstGeom>
        </p:spPr>
      </p:pic>
      <p:sp>
        <p:nvSpPr>
          <p:cNvPr id="20" name="Rectangle: Rounded Corners 19"/>
          <p:cNvSpPr/>
          <p:nvPr/>
        </p:nvSpPr>
        <p:spPr>
          <a:xfrm>
            <a:off x="4721087" y="-1"/>
            <a:ext cx="7205870" cy="435333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500"/>
              </a:spcAft>
            </a:pPr>
            <a:r>
              <a:rPr lang="vi-VN" sz="2400" b="1" dirty="0">
                <a:solidFill>
                  <a:srgbClr val="002060"/>
                </a:solidFill>
                <a:latin typeface="Calibri" panose="020F0502020204030204" pitchFamily="34" charset="0"/>
                <a:cs typeface="Calibri" panose="020F0502020204030204" pitchFamily="34" charset="0"/>
              </a:rPr>
              <a:t>Cẩu Khây và những người bạn đã chiến đấu với yêu tinh: Khi yêu tinh hé cửa, thò đầu vào, Nắm Tay Đóng Cọc đấm một cái làm nó gãy gần hết hàm răng. Yêu tinh bỏ chạy. Bốn anh em Cẩu Khây liền đuổi theo nó. Cẩu Khây nhổ cây bên đường </a:t>
            </a:r>
            <a:r>
              <a:rPr lang="en-US" sz="2400" b="1" dirty="0">
                <a:solidFill>
                  <a:srgbClr val="002060"/>
                </a:solidFill>
                <a:latin typeface="Calibri" panose="020F0502020204030204" pitchFamily="34" charset="0"/>
                <a:cs typeface="Calibri" panose="020F0502020204030204" pitchFamily="34" charset="0"/>
              </a:rPr>
              <a:t>q</a:t>
            </a:r>
            <a:r>
              <a:rPr lang="vi-VN" sz="2400" b="1" dirty="0">
                <a:solidFill>
                  <a:srgbClr val="002060"/>
                </a:solidFill>
                <a:latin typeface="Calibri" panose="020F0502020204030204" pitchFamily="34" charset="0"/>
                <a:cs typeface="Calibri" panose="020F0502020204030204" pitchFamily="34" charset="0"/>
              </a:rPr>
              <a:t>uật túi bụi. Yêu tinh đau quá hét lên. Đến một thung lũng, yêu tinh dừng lại, phun nước như mưa. Nước dâng ngập cả cánh đồng. Nắm Tay Đóng Cọc đóng cọc be bờ ngăn nước lũ, Lấy T</a:t>
            </a:r>
            <a:r>
              <a:rPr lang="en-US" sz="2400" b="1" dirty="0">
                <a:solidFill>
                  <a:srgbClr val="002060"/>
                </a:solidFill>
                <a:latin typeface="Calibri" panose="020F0502020204030204" pitchFamily="34" charset="0"/>
                <a:cs typeface="Calibri" panose="020F0502020204030204" pitchFamily="34" charset="0"/>
              </a:rPr>
              <a:t>a</a:t>
            </a:r>
            <a:r>
              <a:rPr lang="vi-VN" sz="2400" b="1" dirty="0">
                <a:solidFill>
                  <a:srgbClr val="002060"/>
                </a:solidFill>
                <a:latin typeface="Calibri" panose="020F0502020204030204" pitchFamily="34" charset="0"/>
                <a:cs typeface="Calibri" panose="020F0502020204030204" pitchFamily="34" charset="0"/>
              </a:rPr>
              <a:t>i Tát Nước tát nước ầm ầm qua núi cao, Móng Tay Đục M</a:t>
            </a:r>
            <a:r>
              <a:rPr lang="en-US" sz="2400" b="1" dirty="0">
                <a:solidFill>
                  <a:srgbClr val="002060"/>
                </a:solidFill>
                <a:latin typeface="Calibri" panose="020F0502020204030204" pitchFamily="34" charset="0"/>
                <a:cs typeface="Calibri" panose="020F0502020204030204" pitchFamily="34" charset="0"/>
              </a:rPr>
              <a:t>á</a:t>
            </a:r>
            <a:r>
              <a:rPr lang="vi-VN" sz="2400" b="1" dirty="0">
                <a:solidFill>
                  <a:srgbClr val="002060"/>
                </a:solidFill>
                <a:latin typeface="Calibri" panose="020F0502020204030204" pitchFamily="34" charset="0"/>
                <a:cs typeface="Calibri" panose="020F0502020204030204" pitchFamily="34" charset="0"/>
              </a:rPr>
              <a:t>ng ngả cây khoét máng, khơi dòng nước chảy.</a:t>
            </a:r>
            <a:endParaRPr lang="en-US" sz="2400" b="1" dirty="0">
              <a:solidFill>
                <a:srgbClr val="002060"/>
              </a:solidFill>
              <a:latin typeface="Calibri" panose="020F0502020204030204" pitchFamily="34" charset="0"/>
              <a:cs typeface="Calibri" panose="020F0502020204030204" pitchFamily="34" charset="0"/>
            </a:endParaRPr>
          </a:p>
        </p:txBody>
      </p:sp>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551020" y="-198782"/>
            <a:ext cx="909337" cy="799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0B83537-9C35-989A-C33F-2D91C33792E9}"/>
              </a:ext>
            </a:extLst>
          </p:cNvPr>
          <p:cNvPicPr>
            <a:picLocks noChangeAspect="1"/>
          </p:cNvPicPr>
          <p:nvPr/>
        </p:nvPicPr>
        <p:blipFill>
          <a:blip r:embed="rId11"/>
          <a:stretch>
            <a:fillRect/>
          </a:stretch>
        </p:blipFill>
        <p:spPr>
          <a:xfrm>
            <a:off x="99393" y="129624"/>
            <a:ext cx="4443359" cy="26036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64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0 L 0.44375 0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4.81481E-6 L 0.44375 -4.81481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40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9" presetClass="exit" presetSubtype="0" fill="hold" nodeType="withEffect">
                                  <p:stCondLst>
                                    <p:cond delay="400"/>
                                  </p:stCondLst>
                                  <p:childTnLst>
                                    <p:animEffect transition="out" filter="dissolv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par>
                          <p:cTn id="59" fill="hold">
                            <p:stCondLst>
                              <p:cond delay="2200"/>
                            </p:stCondLst>
                            <p:childTnLst>
                              <p:par>
                                <p:cTn id="60" presetID="1" presetClass="exit" presetSubtype="0" fill="hold" nodeType="afterEffect">
                                  <p:stCondLst>
                                    <p:cond delay="0"/>
                                  </p:stCondLst>
                                  <p:childTnLst>
                                    <p:set>
                                      <p:cBhvr>
                                        <p:cTn id="61" dur="1" fill="hold">
                                          <p:stCondLst>
                                            <p:cond delay="0"/>
                                          </p:stCondLst>
                                        </p:cTn>
                                        <p:tgtEl>
                                          <p:spTgt spid="45"/>
                                        </p:tgtEl>
                                        <p:attrNameLst>
                                          <p:attrName>style.visibility</p:attrName>
                                        </p:attrNameLst>
                                      </p:cBhvr>
                                      <p:to>
                                        <p:strVal val="hidden"/>
                                      </p:to>
                                    </p:set>
                                  </p:childTnLst>
                                </p:cTn>
                              </p:par>
                            </p:childTnLst>
                          </p:cTn>
                        </p:par>
                        <p:par>
                          <p:cTn id="62" fill="hold">
                            <p:stCondLst>
                              <p:cond delay="2200"/>
                            </p:stCondLst>
                            <p:childTnLst>
                              <p:par>
                                <p:cTn id="63" presetID="35" presetClass="path" presetSubtype="0" fill="hold" nodeType="afterEffect">
                                  <p:stCondLst>
                                    <p:cond delay="0"/>
                                  </p:stCondLst>
                                  <p:childTnLst>
                                    <p:animMotion origin="layout" path="M 2.5E-6 -1.48148E-6 L -1 -1.48148E-6 " pathEditMode="relative" rAng="0" ptsTypes="AA">
                                      <p:cBhvr>
                                        <p:cTn id="64" dur="3000" fill="hold"/>
                                        <p:tgtEl>
                                          <p:spTgt spid="31"/>
                                        </p:tgtEl>
                                        <p:attrNameLst>
                                          <p:attrName>ppt_x</p:attrName>
                                          <p:attrName>ppt_y</p:attrName>
                                        </p:attrNameLst>
                                      </p:cBhvr>
                                      <p:rCtr x="-50000" y="0"/>
                                    </p:animMotion>
                                  </p:childTnLst>
                                </p:cTn>
                              </p:par>
                              <p:par>
                                <p:cTn id="65" presetID="35" presetClass="path" presetSubtype="0" fill="hold" nodeType="withEffect">
                                  <p:stCondLst>
                                    <p:cond delay="0"/>
                                  </p:stCondLst>
                                  <p:childTnLst>
                                    <p:animMotion origin="layout" path="M 4.16667E-6 3.33333E-6 L -1 3.33333E-6 " pathEditMode="relative" rAng="0" ptsTypes="AA">
                                      <p:cBhvr>
                                        <p:cTn id="66" dur="3000" fill="hold"/>
                                        <p:tgtEl>
                                          <p:spTgt spid="34"/>
                                        </p:tgtEl>
                                        <p:attrNameLst>
                                          <p:attrName>ppt_x</p:attrName>
                                          <p:attrName>ppt_y</p:attrName>
                                        </p:attrNameLst>
                                      </p:cBhvr>
                                      <p:rCtr x="-50000" y="0"/>
                                    </p:animMotion>
                                  </p:childTnLst>
                                </p:cTn>
                              </p:par>
                              <p:par>
                                <p:cTn id="67" presetID="35" presetClass="path" presetSubtype="0" fill="hold" nodeType="withEffect">
                                  <p:stCondLst>
                                    <p:cond delay="0"/>
                                  </p:stCondLst>
                                  <p:childTnLst>
                                    <p:animMotion origin="layout" path="M 4.16667E-6 4.07407E-6 L -1 4.07407E-6 " pathEditMode="relative" rAng="0" ptsTypes="AA">
                                      <p:cBhvr>
                                        <p:cTn id="68" dur="3000" fill="hold"/>
                                        <p:tgtEl>
                                          <p:spTgt spid="35"/>
                                        </p:tgtEl>
                                        <p:attrNameLst>
                                          <p:attrName>ppt_x</p:attrName>
                                          <p:attrName>ppt_y</p:attrName>
                                        </p:attrNameLst>
                                      </p:cBhvr>
                                      <p:rCtr x="-50000" y="0"/>
                                    </p:animMotion>
                                  </p:childTnLst>
                                </p:cTn>
                              </p:par>
                              <p:par>
                                <p:cTn id="69" presetID="35" presetClass="path" presetSubtype="0" fill="hold" nodeType="withEffect">
                                  <p:stCondLst>
                                    <p:cond delay="0"/>
                                  </p:stCondLst>
                                  <p:childTnLst>
                                    <p:animMotion origin="layout" path="M 1.25E-6 1.11111E-6 L -1 1.11111E-6 " pathEditMode="relative" rAng="0" ptsTypes="AA">
                                      <p:cBhvr>
                                        <p:cTn id="70"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69" y="0"/>
            <a:ext cx="12160251" cy="6851394"/>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689" y="2679440"/>
            <a:ext cx="3015137" cy="2805476"/>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2068" y="3919747"/>
            <a:ext cx="753864" cy="648323"/>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rcRect/>
          <a:stretch/>
        </p:blipFill>
        <p:spPr>
          <a:xfrm>
            <a:off x="-381446" y="2628454"/>
            <a:ext cx="4048571" cy="404857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6611" y="3979586"/>
            <a:ext cx="753864" cy="648323"/>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3247" y="4016048"/>
            <a:ext cx="753864" cy="648323"/>
          </a:xfrm>
          <a:prstGeom prst="rect">
            <a:avLst/>
          </a:prstGeom>
        </p:spPr>
      </p:pic>
      <p:sp>
        <p:nvSpPr>
          <p:cNvPr id="20" name="Rectangle 19"/>
          <p:cNvSpPr/>
          <p:nvPr/>
        </p:nvSpPr>
        <p:spPr>
          <a:xfrm>
            <a:off x="5039139" y="179222"/>
            <a:ext cx="6659375" cy="225586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chuyện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kết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thúc</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Yêu</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tinh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quy</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hàng</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dân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bản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trở</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lại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cuộc</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sống</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yên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bình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309158" y="0"/>
            <a:ext cx="882842" cy="7759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87063B9-DED6-ACC9-8218-93B467559380}"/>
              </a:ext>
            </a:extLst>
          </p:cNvPr>
          <p:cNvPicPr>
            <a:picLocks noChangeAspect="1"/>
          </p:cNvPicPr>
          <p:nvPr/>
        </p:nvPicPr>
        <p:blipFill>
          <a:blip r:embed="rId10"/>
          <a:stretch>
            <a:fillRect/>
          </a:stretch>
        </p:blipFill>
        <p:spPr>
          <a:xfrm>
            <a:off x="224874" y="117405"/>
            <a:ext cx="4488264" cy="2566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12" descr="Káº¿t quáº£ hÃ¬nh áº£nh cho win text gif">
            <a:extLst>
              <a:ext uri="{FF2B5EF4-FFF2-40B4-BE49-F238E27FC236}">
                <a16:creationId xmlns:a16="http://schemas.microsoft.com/office/drawing/2014/main" id="{EEB08835-323D-2F1D-5A55-3B798B823C5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656721" y="994545"/>
            <a:ext cx="5053100" cy="50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51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1.11022E-16 L 0.44375 1.11022E-16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3.7037E-6 L 0.44375 3.7037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9" presetClass="exit" presetSubtype="0" fill="hold" nodeType="withEffect">
                                  <p:stCondLst>
                                    <p:cond delay="400"/>
                                  </p:stCondLst>
                                  <p:childTnLst>
                                    <p:animEffect transition="out" filter="dissolv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childTnLst>
                          </p:cTn>
                        </p:par>
                        <p:par>
                          <p:cTn id="56" fill="hold">
                            <p:stCondLst>
                              <p:cond delay="2200"/>
                            </p:stCondLst>
                            <p:childTnLst>
                              <p:par>
                                <p:cTn id="57" presetID="1" presetClass="exit" presetSubtype="0" fill="hold" nodeType="after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par>
                          <p:cTn id="59" fill="hold">
                            <p:stCondLst>
                              <p:cond delay="2200"/>
                            </p:stCondLst>
                            <p:childTnLst>
                              <p:par>
                                <p:cTn id="60" presetID="10" presetClass="entr" presetSubtype="0"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4907176" y="1315406"/>
            <a:ext cx="6919415" cy="212311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câu</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chuyện</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1" u="none" strike="noStrike" kern="1200" cap="none" spc="0" normalizeH="0" noProof="0" dirty="0">
                <a:ln>
                  <a:noFill/>
                </a:ln>
                <a:solidFill>
                  <a:prstClr val="black"/>
                </a:solidFill>
                <a:effectLst/>
                <a:uLnTx/>
                <a:uFillTx/>
                <a:latin typeface="Calibri" panose="020F0502020204030204"/>
                <a:ea typeface="+mn-ea"/>
                <a:cs typeface="+mn-cs"/>
              </a:rPr>
              <a:t>“</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Bốn</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anh</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tài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Tập</a:t>
            </a:r>
            <a:r>
              <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kể</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lại</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câu</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chuyện</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trong</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nhóm</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endPar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endParaRP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A21C62-B357-9F72-FCF3-80DB3B883485}"/>
              </a:ext>
            </a:extLst>
          </p:cNvPr>
          <p:cNvPicPr>
            <a:picLocks noChangeAspect="1"/>
          </p:cNvPicPr>
          <p:nvPr/>
        </p:nvPicPr>
        <p:blipFill>
          <a:blip r:embed="rId3"/>
          <a:stretch>
            <a:fillRect/>
          </a:stretch>
        </p:blipFill>
        <p:spPr>
          <a:xfrm>
            <a:off x="4902666" y="2315817"/>
            <a:ext cx="7109601" cy="42072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4"/>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5"/>
          <a:stretch>
            <a:fillRect/>
          </a:stretch>
        </p:blipFill>
        <p:spPr>
          <a:xfrm>
            <a:off x="-1177725" y="1612965"/>
            <a:ext cx="6097595" cy="5469901"/>
          </a:xfrm>
          <a:prstGeom prst="rect">
            <a:avLst/>
          </a:prstGeom>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4154984"/>
          </a:xfrm>
          <a:prstGeom prst="rect">
            <a:avLst/>
          </a:prstGeom>
          <a:solidFill>
            <a:schemeClr val="bg1"/>
          </a:solidFill>
          <a:ln>
            <a:solidFill>
              <a:schemeClr val="accent1"/>
            </a:solidFill>
          </a:ln>
        </p:spPr>
        <p:txBody>
          <a:bodyPr wrap="square">
            <a:spAutoFit/>
          </a:bodyPr>
          <a:lstStyle/>
          <a:p>
            <a:pPr lvl="0" algn="just" defTabSz="457200"/>
            <a:r>
              <a:rPr lang="en-US" sz="4400" b="1" dirty="0" err="1">
                <a:solidFill>
                  <a:srgbClr val="FF3399"/>
                </a:solidFill>
                <a:latin typeface="Calibri" panose="020F0502020204030204" pitchFamily="34" charset="0"/>
                <a:ea typeface="Times New Roman" panose="02020603050405020304" pitchFamily="18" charset="0"/>
                <a:cs typeface="Calibri" panose="020F0502020204030204" pitchFamily="34" charset="0"/>
              </a:rPr>
              <a:t>Câu</a:t>
            </a:r>
            <a:r>
              <a:rPr lang="en-US"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 </a:t>
            </a:r>
            <a:r>
              <a:rPr lang="en-US" sz="4400" b="1" dirty="0" err="1">
                <a:solidFill>
                  <a:srgbClr val="FF3399"/>
                </a:solidFill>
                <a:latin typeface="Calibri" panose="020F0502020204030204" pitchFamily="34" charset="0"/>
                <a:ea typeface="Times New Roman" panose="02020603050405020304" pitchFamily="18" charset="0"/>
                <a:cs typeface="Calibri" panose="020F0502020204030204" pitchFamily="34" charset="0"/>
              </a:rPr>
              <a:t>chuyện</a:t>
            </a:r>
            <a:r>
              <a:rPr lang="en-US"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 c</a:t>
            </a:r>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a ngợi tài năng của con người trong việc chinh phục thiên nhiên, diệt trừ mọi thế lực đen tối để bảo vệ cuộc sống tốt đẹp. Chuyện này còn có ý nghĩa: cái thiện luôn chiến thắng cái ác.</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123E424-C12F-11CF-14BB-6A8934CBBB5D}"/>
              </a:ext>
            </a:extLst>
          </p:cNvPr>
          <p:cNvPicPr>
            <a:picLocks noChangeAspect="1"/>
          </p:cNvPicPr>
          <p:nvPr/>
        </p:nvPicPr>
        <p:blipFill>
          <a:blip r:embed="rId4"/>
          <a:stretch>
            <a:fillRect/>
          </a:stretch>
        </p:blipFill>
        <p:spPr>
          <a:xfrm>
            <a:off x="1370662" y="0"/>
            <a:ext cx="10821338" cy="2621507"/>
          </a:xfrm>
          <a:prstGeom prst="rect">
            <a:avLst/>
          </a:prstGeom>
        </p:spPr>
      </p:pic>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ea typeface="LNTH-LuoLuoNotangYuanTi 1" pitchFamily="2" charset="-128"/>
                <a:cs typeface="LNTH-LuoLuoNotangYuanTi 1" pitchFamily="2" charset="-128"/>
              </a:rPr>
              <a:t>kể</a:t>
            </a:r>
            <a:r>
              <a:rPr kumimoji="0" lang="en-US" sz="6600" b="1" i="0" u="none" strike="noStrike" kern="1200" cap="none" spc="0" normalizeH="0" noProof="0" dirty="0">
                <a:ln>
                  <a:solidFill>
                    <a:srgbClr val="FFFF99"/>
                  </a:solidFill>
                </a:ln>
                <a:solidFill>
                  <a:prstClr val="white"/>
                </a:solidFill>
                <a:effectLst/>
                <a:uLnTx/>
                <a:uFillTx/>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prstClr val="white"/>
                </a:solidFill>
                <a:effectLst/>
                <a:uLnTx/>
                <a:uFillTx/>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ea typeface="LNTH-LuoLuoNotangYuanTi 1" pitchFamily="2" charset="-128"/>
                <a:cs typeface="LNTH-LuoLuoNotangYuanTi 1" pitchFamily="2" charset="-128"/>
              </a:rPr>
              <a:t>kể</a:t>
            </a:r>
            <a:r>
              <a:rPr kumimoji="0" lang="en-US" sz="6600" b="1" i="0" u="none" strike="noStrike" kern="1200" cap="none" spc="0" normalizeH="0" noProof="0" dirty="0">
                <a:ln>
                  <a:solidFill>
                    <a:srgbClr val="FFFF99"/>
                  </a:solidFill>
                </a:ln>
                <a:solidFill>
                  <a:srgbClr val="FF0000"/>
                </a:solidFill>
                <a:effectLst/>
                <a:uLnTx/>
                <a:uFillTx/>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srgbClr val="FF0000"/>
                </a:solidFill>
                <a:effectLst/>
                <a:uLnTx/>
                <a:uFillTx/>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20" name="Picture 19">
            <a:extLst>
              <a:ext uri="{FF2B5EF4-FFF2-40B4-BE49-F238E27FC236}">
                <a16:creationId xmlns:a16="http://schemas.microsoft.com/office/drawing/2014/main" id="{316D191C-6F23-BBEB-6205-DEF684FF690F}"/>
              </a:ext>
            </a:extLst>
          </p:cNvPr>
          <p:cNvPicPr>
            <a:picLocks noChangeAspect="1"/>
          </p:cNvPicPr>
          <p:nvPr/>
        </p:nvPicPr>
        <p:blipFill>
          <a:blip r:embed="rId4"/>
          <a:stretch>
            <a:fillRect/>
          </a:stretch>
        </p:blipFill>
        <p:spPr>
          <a:xfrm>
            <a:off x="3267075" y="1742234"/>
            <a:ext cx="8401050" cy="45299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Picture 21">
            <a:extLst>
              <a:ext uri="{FF2B5EF4-FFF2-40B4-BE49-F238E27FC236}">
                <a16:creationId xmlns:a16="http://schemas.microsoft.com/office/drawing/2014/main" id="{4BA8557D-ADF4-0F6D-EEA5-19174D389835}"/>
              </a:ext>
            </a:extLst>
          </p:cNvPr>
          <p:cNvPicPr>
            <a:picLocks noChangeAspect="1"/>
          </p:cNvPicPr>
          <p:nvPr/>
        </p:nvPicPr>
        <p:blipFill>
          <a:blip r:embed="rId5"/>
          <a:stretch>
            <a:fillRect/>
          </a:stretch>
        </p:blipFill>
        <p:spPr>
          <a:xfrm>
            <a:off x="-153699" y="1720778"/>
            <a:ext cx="3603048" cy="4578493"/>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654CD-549D-77D4-380A-80C2B8A4C17F}"/>
              </a:ext>
            </a:extLst>
          </p:cNvPr>
          <p:cNvPicPr>
            <a:picLocks noChangeAspect="1"/>
          </p:cNvPicPr>
          <p:nvPr/>
        </p:nvPicPr>
        <p:blipFill>
          <a:blip r:embed="rId5"/>
          <a:stretch>
            <a:fillRect/>
          </a:stretch>
        </p:blipFill>
        <p:spPr>
          <a:xfrm>
            <a:off x="4257675" y="87181"/>
            <a:ext cx="4371976" cy="1243710"/>
          </a:xfrm>
          <a:prstGeom prst="rect">
            <a:avLst/>
          </a:prstGeom>
        </p:spPr>
      </p:pic>
      <p:pic>
        <p:nvPicPr>
          <p:cNvPr id="7" name="Kể chuyện_ Bốn anh tài">
            <a:hlinkClick r:id="" action="ppaction://media"/>
            <a:extLst>
              <a:ext uri="{FF2B5EF4-FFF2-40B4-BE49-F238E27FC236}">
                <a16:creationId xmlns:a16="http://schemas.microsoft.com/office/drawing/2014/main" id="{D3CB3958-5494-46B5-C0C2-B572A05A81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57325" y="1403747"/>
            <a:ext cx="9789336" cy="538757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207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733425"/>
            <a:ext cx="12001499" cy="58561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pPr algn="just"/>
            <a:r>
              <a:rPr lang="vi-VN" sz="1700" dirty="0">
                <a:solidFill>
                  <a:srgbClr val="000000"/>
                </a:solidFill>
                <a:latin typeface="Calibri" panose="020F0502020204030204" pitchFamily="34" charset="0"/>
                <a:cs typeface="Calibri" panose="020F0502020204030204" pitchFamily="34" charset="0"/>
              </a:rPr>
              <a:t>Hồi ấy, trong vùng xuất hiện một con yêu tinh</a:t>
            </a:r>
            <a:r>
              <a:rPr lang="vi-VN" sz="1700" baseline="300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chuyên bắt người và súc vật. Chẳng mấy chốc, làng bản tan hoang, nhiều nơi không còn ai sống sót. Thương dân bản, Cẩu Khây quyết chí lên đường diệt trừ yêu tinh.</a:t>
            </a:r>
          </a:p>
          <a:p>
            <a:pPr algn="just"/>
            <a:r>
              <a:rPr lang="vi-VN" sz="1700" dirty="0">
                <a:solidFill>
                  <a:srgbClr val="000000"/>
                </a:solidFill>
                <a:latin typeface="Calibri" panose="020F0502020204030204" pitchFamily="34" charset="0"/>
                <a:cs typeface="Calibri" panose="020F0502020204030204" pitchFamily="34" charset="0"/>
              </a:rPr>
              <a:t>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 Bà đừng sợ, anh em chúng cháu đến đây để bắt yêu tinh đấy.</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Từ đấy, bản làng lại đông vui.</a:t>
            </a:r>
          </a:p>
        </p:txBody>
      </p:sp>
      <p:pic>
        <p:nvPicPr>
          <p:cNvPr id="5" name="Picture 4">
            <a:extLst>
              <a:ext uri="{FF2B5EF4-FFF2-40B4-BE49-F238E27FC236}">
                <a16:creationId xmlns:a16="http://schemas.microsoft.com/office/drawing/2014/main" id="{648AF4F8-25F2-D612-82FE-D19C8A40AC6D}"/>
              </a:ext>
            </a:extLst>
          </p:cNvPr>
          <p:cNvPicPr>
            <a:picLocks noChangeAspect="1"/>
          </p:cNvPicPr>
          <p:nvPr/>
        </p:nvPicPr>
        <p:blipFill>
          <a:blip r:embed="rId3"/>
          <a:stretch>
            <a:fillRect/>
          </a:stretch>
        </p:blipFill>
        <p:spPr>
          <a:xfrm>
            <a:off x="5079701" y="-119289"/>
            <a:ext cx="3956647" cy="829128"/>
          </a:xfrm>
          <a:prstGeom prst="rect">
            <a:avLst/>
          </a:prstGeom>
        </p:spPr>
      </p:pic>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148449"/>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869768" y="5600440"/>
            <a:ext cx="1322231" cy="1441143"/>
          </a:xfrm>
          <a:prstGeom prst="rect">
            <a:avLst/>
          </a:prstGeom>
        </p:spPr>
      </p:pic>
      <p:pic>
        <p:nvPicPr>
          <p:cNvPr id="3" name="Picture 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1" y="5511540"/>
            <a:ext cx="1403797" cy="1530044"/>
          </a:xfrm>
          <a:prstGeom prst="rect">
            <a:avLst/>
          </a:prstGeom>
        </p:spPr>
      </p:pic>
      <p:sp>
        <p:nvSpPr>
          <p:cNvPr id="8" name="Rectangle: Rounded Corners 7">
            <a:extLst>
              <a:ext uri="{FF2B5EF4-FFF2-40B4-BE49-F238E27FC236}">
                <a16:creationId xmlns:a16="http://schemas.microsoft.com/office/drawing/2014/main" id="{427C7864-0D43-8D8F-B12C-34CF675E9D6A}"/>
              </a:ext>
            </a:extLst>
          </p:cNvPr>
          <p:cNvSpPr/>
          <p:nvPr/>
        </p:nvSpPr>
        <p:spPr>
          <a:xfrm>
            <a:off x="376613" y="509128"/>
            <a:ext cx="10324043" cy="3229261"/>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err="1">
                <a:ln>
                  <a:noFill/>
                </a:ln>
                <a:solidFill>
                  <a:srgbClr val="002060"/>
                </a:solidFill>
                <a:effectLst/>
                <a:uLnTx/>
                <a:uFillTx/>
                <a:ea typeface="+mn-ea"/>
                <a:cs typeface="+mn-cs"/>
              </a:rPr>
              <a:t>Câu</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chuyện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có</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mấy</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nhân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vật</a:t>
            </a:r>
            <a:r>
              <a:rPr kumimoji="0" lang="en-US" sz="4800" b="1" i="0" u="none" strike="noStrike" kern="1200" cap="none" spc="0" normalizeH="0" noProof="0" dirty="0">
                <a:ln>
                  <a:noFill/>
                </a:ln>
                <a:solidFill>
                  <a:srgbClr val="002060"/>
                </a:solidFill>
                <a:effectLst/>
                <a:uLnTx/>
                <a:uFillTx/>
                <a:ea typeface="+mn-ea"/>
                <a:cs typeface="+mn-cs"/>
              </a:rPr>
              <a:t> ?</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noProof="0" dirty="0">
                <a:ln>
                  <a:noFill/>
                </a:ln>
                <a:solidFill>
                  <a:srgbClr val="002060"/>
                </a:solidFill>
                <a:effectLst/>
                <a:uLnTx/>
                <a:uFillTx/>
                <a:ea typeface="+mn-ea"/>
                <a:cs typeface="+mn-cs"/>
              </a:rPr>
              <a:t>Em </a:t>
            </a:r>
            <a:r>
              <a:rPr kumimoji="0" lang="en-US" sz="4800" b="1" i="0" u="none" strike="noStrike" kern="1200" cap="none" spc="0" normalizeH="0" noProof="0" dirty="0" err="1">
                <a:ln>
                  <a:noFill/>
                </a:ln>
                <a:solidFill>
                  <a:srgbClr val="002060"/>
                </a:solidFill>
                <a:effectLst/>
                <a:uLnTx/>
                <a:uFillTx/>
                <a:ea typeface="+mn-ea"/>
                <a:cs typeface="+mn-cs"/>
              </a:rPr>
              <a:t>ấn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tượng</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với</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nhân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vật</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nào</a:t>
            </a:r>
            <a:r>
              <a:rPr kumimoji="0" lang="en-US" sz="4800" b="1" i="0" u="none" strike="noStrike" kern="1200" cap="none" spc="0" normalizeH="0" noProof="0" dirty="0">
                <a:ln>
                  <a:noFill/>
                </a:ln>
                <a:solidFill>
                  <a:srgbClr val="002060"/>
                </a:solidFill>
                <a:effectLst/>
                <a:uLnTx/>
                <a:uFillTx/>
                <a:ea typeface="+mn-ea"/>
                <a:cs typeface="+mn-cs"/>
              </a:rPr>
              <a:t> ?</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11" name="Picture 11">
            <a:extLst>
              <a:ext uri="{FF2B5EF4-FFF2-40B4-BE49-F238E27FC236}">
                <a16:creationId xmlns:a16="http://schemas.microsoft.com/office/drawing/2014/main" id="{6BAFF833-80EC-B812-2AD1-02A54761C2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91475" y="3265844"/>
            <a:ext cx="3823911" cy="3083028"/>
          </a:xfrm>
          <a:prstGeom prst="rect">
            <a:avLst/>
          </a:prstGeom>
        </p:spPr>
      </p:pic>
    </p:spTree>
    <p:extLst>
      <p:ext uri="{BB962C8B-B14F-4D97-AF65-F5344CB8AC3E}">
        <p14:creationId xmlns:p14="http://schemas.microsoft.com/office/powerpoint/2010/main" val="263096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Wave 4"/>
          <p:cNvSpPr/>
          <p:nvPr/>
        </p:nvSpPr>
        <p:spPr>
          <a:xfrm>
            <a:off x="2209798" y="274834"/>
            <a:ext cx="8277227" cy="1376107"/>
          </a:xfrm>
          <a:prstGeom prst="wav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srgbClr val="002060"/>
                </a:solidFill>
                <a:latin typeface="Calibri" panose="020F0502020204030204"/>
              </a:rPr>
              <a:t>Ghi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lại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những</a:t>
            </a:r>
            <a:r>
              <a:rPr lang="en-US" sz="4800" noProof="0" dirty="0">
                <a:solidFill>
                  <a:srgbClr val="002060"/>
                </a:solidFill>
                <a:latin typeface="Calibri" panose="020F0502020204030204"/>
              </a:rPr>
              <a:t> chi </a:t>
            </a:r>
            <a:r>
              <a:rPr lang="en-US" sz="4800" noProof="0" dirty="0" err="1">
                <a:solidFill>
                  <a:srgbClr val="002060"/>
                </a:solidFill>
                <a:latin typeface="Calibri" panose="020F0502020204030204"/>
              </a:rPr>
              <a:t>tiết</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quan</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trọng</a:t>
            </a:r>
            <a:endParaRPr kumimoji="0" lang="en-US" sz="4800" b="0"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115162" y="0"/>
            <a:ext cx="1650939" cy="1650941"/>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379" y="0"/>
            <a:ext cx="1650939" cy="1650941"/>
          </a:xfrm>
          <a:prstGeom prst="rect">
            <a:avLst/>
          </a:prstGeom>
        </p:spPr>
      </p:pic>
      <p:grpSp>
        <p:nvGrpSpPr>
          <p:cNvPr id="13" name="Group 12">
            <a:extLst>
              <a:ext uri="{FF2B5EF4-FFF2-40B4-BE49-F238E27FC236}">
                <a16:creationId xmlns:a16="http://schemas.microsoft.com/office/drawing/2014/main" id="{2B95B735-1DA4-764C-42CD-515D9473FCDF}"/>
              </a:ext>
            </a:extLst>
          </p:cNvPr>
          <p:cNvGrpSpPr/>
          <p:nvPr/>
        </p:nvGrpSpPr>
        <p:grpSpPr>
          <a:xfrm>
            <a:off x="667202" y="1728971"/>
            <a:ext cx="7857674" cy="2004828"/>
            <a:chOff x="6330073" y="2742745"/>
            <a:chExt cx="4557001" cy="2457905"/>
          </a:xfrm>
        </p:grpSpPr>
        <p:grpSp>
          <p:nvGrpSpPr>
            <p:cNvPr id="4" name="Nhóm 31">
              <a:extLst>
                <a:ext uri="{FF2B5EF4-FFF2-40B4-BE49-F238E27FC236}">
                  <a16:creationId xmlns:a16="http://schemas.microsoft.com/office/drawing/2014/main"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FF0F2277-7024-026B-A5B0-D94AB61206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D25934-1D88-1F9F-487C-5CCB24397750}"/>
                </a:ext>
              </a:extLst>
            </p:cNvPr>
            <p:cNvSpPr txBox="1"/>
            <p:nvPr/>
          </p:nvSpPr>
          <p:spPr>
            <a:xfrm>
              <a:off x="6825132" y="3312575"/>
              <a:ext cx="3785744" cy="1697994"/>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Chi tiết 1: </a:t>
              </a:r>
              <a:r>
                <a:rPr lang="vi-VN" sz="2800" dirty="0">
                  <a:latin typeface="Cambria" panose="02040503050406030204" pitchFamily="18" charset="0"/>
                  <a:ea typeface="Cambria" panose="02040503050406030204" pitchFamily="18" charset="0"/>
                </a:rPr>
                <a:t>Cẩu Khây căm thù con yêu tinh bắt súc vật, làm cho bản làng tan hoang nên quyết tâm lên đường diệt yêu tinh.</a:t>
              </a:r>
              <a:endParaRPr lang="vi-VN" sz="4800" dirty="0">
                <a:effectLst/>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F505B2DC-21FA-0F2B-D4E0-BC8DA04B5508}"/>
              </a:ext>
            </a:extLst>
          </p:cNvPr>
          <p:cNvPicPr>
            <a:picLocks noChangeAspect="1"/>
          </p:cNvPicPr>
          <p:nvPr/>
        </p:nvPicPr>
        <p:blipFill>
          <a:blip r:embed="rId6"/>
          <a:stretch>
            <a:fillRect/>
          </a:stretch>
        </p:blipFill>
        <p:spPr>
          <a:xfrm>
            <a:off x="8591549" y="2063816"/>
            <a:ext cx="2352675" cy="1682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2" name="Group 21">
            <a:extLst>
              <a:ext uri="{FF2B5EF4-FFF2-40B4-BE49-F238E27FC236}">
                <a16:creationId xmlns:a16="http://schemas.microsoft.com/office/drawing/2014/main" id="{9C4EA71E-6213-0A71-3469-674D7074411C}"/>
              </a:ext>
            </a:extLst>
          </p:cNvPr>
          <p:cNvGrpSpPr/>
          <p:nvPr/>
        </p:nvGrpSpPr>
        <p:grpSpPr>
          <a:xfrm>
            <a:off x="705302" y="3805421"/>
            <a:ext cx="7857674" cy="2747778"/>
            <a:chOff x="6330073" y="2742745"/>
            <a:chExt cx="4557001" cy="3368756"/>
          </a:xfrm>
        </p:grpSpPr>
        <p:grpSp>
          <p:nvGrpSpPr>
            <p:cNvPr id="23" name="Nhóm 31">
              <a:extLst>
                <a:ext uri="{FF2B5EF4-FFF2-40B4-BE49-F238E27FC236}">
                  <a16:creationId xmlns:a16="http://schemas.microsoft.com/office/drawing/2014/main" id="{9AB42D37-2C08-0516-3470-2DEFBCA752A2}"/>
                </a:ext>
              </a:extLst>
            </p:cNvPr>
            <p:cNvGrpSpPr/>
            <p:nvPr/>
          </p:nvGrpSpPr>
          <p:grpSpPr>
            <a:xfrm>
              <a:off x="6488431" y="3071818"/>
              <a:ext cx="4398643" cy="3039683"/>
              <a:chOff x="1922830" y="773001"/>
              <a:chExt cx="5400981" cy="1831912"/>
            </a:xfrm>
          </p:grpSpPr>
          <p:sp>
            <p:nvSpPr>
              <p:cNvPr id="26" name="Freeform: Shape 34">
                <a:extLst>
                  <a:ext uri="{FF2B5EF4-FFF2-40B4-BE49-F238E27FC236}">
                    <a16:creationId xmlns:a16="http://schemas.microsoft.com/office/drawing/2014/main" id="{30D9B76A-8D37-31B8-B78D-E69BB7D14CE3}"/>
                  </a:ext>
                </a:extLst>
              </p:cNvPr>
              <p:cNvSpPr/>
              <p:nvPr/>
            </p:nvSpPr>
            <p:spPr>
              <a:xfrm>
                <a:off x="1938635" y="784277"/>
                <a:ext cx="5385176" cy="1771373"/>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7" name="Freeform: Shape 35">
                <a:extLst>
                  <a:ext uri="{FF2B5EF4-FFF2-40B4-BE49-F238E27FC236}">
                    <a16:creationId xmlns:a16="http://schemas.microsoft.com/office/drawing/2014/main" id="{345BC002-161F-72E3-FF7E-94870E75652B}"/>
                  </a:ext>
                </a:extLst>
              </p:cNvPr>
              <p:cNvSpPr/>
              <p:nvPr/>
            </p:nvSpPr>
            <p:spPr>
              <a:xfrm>
                <a:off x="1922830" y="773001"/>
                <a:ext cx="5379733" cy="1831912"/>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D734A243-7A83-21BB-1E59-867EE7D0954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98172B-E6ED-F901-F14B-4B97E683A4DE}"/>
                </a:ext>
              </a:extLst>
            </p:cNvPr>
            <p:cNvSpPr txBox="1"/>
            <p:nvPr/>
          </p:nvSpPr>
          <p:spPr>
            <a:xfrm>
              <a:off x="6825132" y="3312575"/>
              <a:ext cx="3785744" cy="2754523"/>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Chi tiết 2: </a:t>
              </a:r>
              <a:r>
                <a:rPr lang="vi-VN" sz="2800" dirty="0">
                  <a:latin typeface="Cambria" panose="02040503050406030204" pitchFamily="18" charset="0"/>
                  <a:ea typeface="Cambria" panose="02040503050406030204" pitchFamily="18" charset="0"/>
                </a:rPr>
                <a:t>Cẩu Khây gặp những người bạn đáng quý</a:t>
              </a:r>
              <a:r>
                <a:rPr lang="en-US" sz="2800" dirty="0">
                  <a:latin typeface="Cambria" panose="02040503050406030204" pitchFamily="18" charset="0"/>
                  <a:ea typeface="Cambria" panose="02040503050406030204" pitchFamily="18" charset="0"/>
                </a:rPr>
                <a:t>;</a:t>
              </a:r>
              <a:r>
                <a:rPr lang="vi-VN" sz="2800" dirty="0">
                  <a:latin typeface="Cambria" panose="02040503050406030204" pitchFamily="18" charset="0"/>
                  <a:ea typeface="Cambria" panose="02040503050406030204" pitchFamily="18" charset="0"/>
                </a:rPr>
                <a:t> người bạn dùng tay làm về đóng cọc, người bạn lấy vành tai để tát nước, người bạn lấy móng tay đục lỗ thành lòng máng. </a:t>
              </a:r>
              <a:endParaRPr lang="vi-VN" sz="4800" dirty="0">
                <a:effectLst/>
                <a:latin typeface="Cambria" panose="02040503050406030204" pitchFamily="18" charset="0"/>
                <a:ea typeface="Cambria" panose="02040503050406030204" pitchFamily="18" charset="0"/>
              </a:endParaRPr>
            </a:p>
          </p:txBody>
        </p:sp>
      </p:grpSp>
      <p:pic>
        <p:nvPicPr>
          <p:cNvPr id="31" name="Picture 30">
            <a:extLst>
              <a:ext uri="{FF2B5EF4-FFF2-40B4-BE49-F238E27FC236}">
                <a16:creationId xmlns:a16="http://schemas.microsoft.com/office/drawing/2014/main" id="{DF6D4A3A-E5FC-4069-DCF2-581B75400828}"/>
              </a:ext>
            </a:extLst>
          </p:cNvPr>
          <p:cNvPicPr>
            <a:picLocks noChangeAspect="1"/>
          </p:cNvPicPr>
          <p:nvPr/>
        </p:nvPicPr>
        <p:blipFill>
          <a:blip r:embed="rId7"/>
          <a:stretch>
            <a:fillRect/>
          </a:stretch>
        </p:blipFill>
        <p:spPr>
          <a:xfrm>
            <a:off x="8572500" y="4544482"/>
            <a:ext cx="3248025" cy="1646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16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6"/>
                                        </p:tgtEl>
                                        <p:attrNameLst>
                                          <p:attrName>r</p:attrName>
                                        </p:attrNameLst>
                                      </p:cBhvr>
                                    </p:animRot>
                                    <p:animRot by="-240000">
                                      <p:cBhvr>
                                        <p:cTn id="32" dur="200" fill="hold">
                                          <p:stCondLst>
                                            <p:cond delay="200"/>
                                          </p:stCondLst>
                                        </p:cTn>
                                        <p:tgtEl>
                                          <p:spTgt spid="6"/>
                                        </p:tgtEl>
                                        <p:attrNameLst>
                                          <p:attrName>r</p:attrName>
                                        </p:attrNameLst>
                                      </p:cBhvr>
                                    </p:animRot>
                                    <p:animRot by="240000">
                                      <p:cBhvr>
                                        <p:cTn id="33" dur="200" fill="hold">
                                          <p:stCondLst>
                                            <p:cond delay="400"/>
                                          </p:stCondLst>
                                        </p:cTn>
                                        <p:tgtEl>
                                          <p:spTgt spid="6"/>
                                        </p:tgtEl>
                                        <p:attrNameLst>
                                          <p:attrName>r</p:attrName>
                                        </p:attrNameLst>
                                      </p:cBhvr>
                                    </p:animRot>
                                    <p:animRot by="-240000">
                                      <p:cBhvr>
                                        <p:cTn id="34" dur="200" fill="hold">
                                          <p:stCondLst>
                                            <p:cond delay="600"/>
                                          </p:stCondLst>
                                        </p:cTn>
                                        <p:tgtEl>
                                          <p:spTgt spid="6"/>
                                        </p:tgtEl>
                                        <p:attrNameLst>
                                          <p:attrName>r</p:attrName>
                                        </p:attrNameLst>
                                      </p:cBhvr>
                                    </p:animRot>
                                    <p:animRot by="120000">
                                      <p:cBhvr>
                                        <p:cTn id="35" dur="200" fill="hold">
                                          <p:stCondLst>
                                            <p:cond delay="800"/>
                                          </p:stCondLst>
                                        </p:cTn>
                                        <p:tgtEl>
                                          <p:spTgt spid="6"/>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2B95B735-1DA4-764C-42CD-515D9473FCDF}"/>
              </a:ext>
            </a:extLst>
          </p:cNvPr>
          <p:cNvGrpSpPr/>
          <p:nvPr/>
        </p:nvGrpSpPr>
        <p:grpSpPr>
          <a:xfrm>
            <a:off x="213304" y="471133"/>
            <a:ext cx="7854372" cy="3291242"/>
            <a:chOff x="6331988" y="2913009"/>
            <a:chExt cx="4555086" cy="2619114"/>
          </a:xfrm>
        </p:grpSpPr>
        <p:grpSp>
          <p:nvGrpSpPr>
            <p:cNvPr id="4" name="Nhóm 31">
              <a:extLst>
                <a:ext uri="{FF2B5EF4-FFF2-40B4-BE49-F238E27FC236}">
                  <a16:creationId xmlns:a16="http://schemas.microsoft.com/office/drawing/2014/main"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Freeform: Shape 35">
                <a:extLst>
                  <a:ext uri="{FF2B5EF4-FFF2-40B4-BE49-F238E27FC236}">
                    <a16:creationId xmlns:a16="http://schemas.microsoft.com/office/drawing/2014/main"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FF0F2277-7024-026B-A5B0-D94AB61206B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1988" y="2913009"/>
              <a:ext cx="585223" cy="7090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D25934-1D88-1F9F-487C-5CCB24397750}"/>
                </a:ext>
              </a:extLst>
            </p:cNvPr>
            <p:cNvSpPr txBox="1"/>
            <p:nvPr/>
          </p:nvSpPr>
          <p:spPr>
            <a:xfrm>
              <a:off x="6825132" y="3312575"/>
              <a:ext cx="3785744" cy="22195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3: </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Cẩu Khây và những người bạn chiến đấu với yêu tinh: yêu tinh phun nước, Nắm Tay Đóng Cọc đấm yêu tinh, Cẩu Khây nhổ cây đánh yêu tinh, Móng Tay Đục Máng khơi dòng nước.</a:t>
              </a:r>
              <a:endPar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11E0D2EA-6357-A3C1-E3BC-26B146C22A0D}"/>
              </a:ext>
            </a:extLst>
          </p:cNvPr>
          <p:cNvPicPr>
            <a:picLocks noChangeAspect="1"/>
          </p:cNvPicPr>
          <p:nvPr/>
        </p:nvPicPr>
        <p:blipFill>
          <a:blip r:embed="rId5"/>
          <a:stretch>
            <a:fillRect/>
          </a:stretch>
        </p:blipFill>
        <p:spPr>
          <a:xfrm>
            <a:off x="8239125" y="876299"/>
            <a:ext cx="3633787" cy="2085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D1C6CE85-BC68-5150-1B2B-55736C4DC48B}"/>
              </a:ext>
            </a:extLst>
          </p:cNvPr>
          <p:cNvGrpSpPr/>
          <p:nvPr/>
        </p:nvGrpSpPr>
        <p:grpSpPr>
          <a:xfrm>
            <a:off x="163071" y="3510865"/>
            <a:ext cx="7876029" cy="2013635"/>
            <a:chOff x="6319428" y="2635537"/>
            <a:chExt cx="4567646" cy="2565113"/>
          </a:xfrm>
        </p:grpSpPr>
        <p:grpSp>
          <p:nvGrpSpPr>
            <p:cNvPr id="15" name="Nhóm 31">
              <a:extLst>
                <a:ext uri="{FF2B5EF4-FFF2-40B4-BE49-F238E27FC236}">
                  <a16:creationId xmlns:a16="http://schemas.microsoft.com/office/drawing/2014/main" id="{A9037C2D-8C24-9D63-ED33-DACAA30ADF59}"/>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EAF0C7A7-ABBB-0A72-BF96-D9A0CC8FDD7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1CBD73E7-84D7-71AA-387F-997EB68CE647}"/>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6E438780-A661-2C87-4D4B-368FEDEE42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EC8DFEF-A1F9-321F-76E9-9060F768C347}"/>
                </a:ext>
              </a:extLst>
            </p:cNvPr>
            <p:cNvSpPr txBox="1"/>
            <p:nvPr/>
          </p:nvSpPr>
          <p:spPr>
            <a:xfrm>
              <a:off x="6825132" y="3312575"/>
              <a:ext cx="3785744" cy="11021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4</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Làng bản yên bình trở lại, Cẩu Khây và những người bạn cùng dân bản mừng chiến thắng.</a:t>
              </a:r>
            </a:p>
          </p:txBody>
        </p:sp>
      </p:grpSp>
      <p:pic>
        <p:nvPicPr>
          <p:cNvPr id="29" name="Picture 28">
            <a:extLst>
              <a:ext uri="{FF2B5EF4-FFF2-40B4-BE49-F238E27FC236}">
                <a16:creationId xmlns:a16="http://schemas.microsoft.com/office/drawing/2014/main" id="{260FEB9A-985C-E9B5-BEAF-4C8FBB76A37D}"/>
              </a:ext>
            </a:extLst>
          </p:cNvPr>
          <p:cNvPicPr>
            <a:picLocks noChangeAspect="1"/>
          </p:cNvPicPr>
          <p:nvPr/>
        </p:nvPicPr>
        <p:blipFill>
          <a:blip r:embed="rId6"/>
          <a:stretch>
            <a:fillRect/>
          </a:stretch>
        </p:blipFill>
        <p:spPr>
          <a:xfrm>
            <a:off x="8064025" y="3800475"/>
            <a:ext cx="3651725" cy="1578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777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rPr>
              <a:t>2.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Trả</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lời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câu</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hỏi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dưới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tranh</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210</TotalTime>
  <Words>1049</Words>
  <Application>Microsoft Office PowerPoint</Application>
  <PresentationFormat>Widescreen</PresentationFormat>
  <Paragraphs>29</Paragraphs>
  <Slides>20</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等线</vt:lpstr>
      <vt:lpstr>#9Slide02 Noi dung dai</vt:lpstr>
      <vt:lpstr>#9Slide02 Tieu de dai</vt:lpstr>
      <vt:lpstr>Arial</vt:lpstr>
      <vt:lpstr>Calibri</vt:lpstr>
      <vt:lpstr>Cambria</vt:lpstr>
      <vt:lpstr>Tahoma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55</cp:revision>
  <dcterms:created xsi:type="dcterms:W3CDTF">2023-07-01T06:49:59Z</dcterms:created>
  <dcterms:modified xsi:type="dcterms:W3CDTF">2024-10-17T14:44:11Z</dcterms:modified>
  <cp:category>9Slide.vn</cp:category>
</cp:coreProperties>
</file>