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2"/>
  </p:notesMasterIdLst>
  <p:sldIdLst>
    <p:sldId id="257" r:id="rId2"/>
    <p:sldId id="258" r:id="rId3"/>
    <p:sldId id="259" r:id="rId4"/>
    <p:sldId id="296" r:id="rId5"/>
    <p:sldId id="289" r:id="rId6"/>
    <p:sldId id="260" r:id="rId7"/>
    <p:sldId id="295" r:id="rId8"/>
    <p:sldId id="262" r:id="rId9"/>
    <p:sldId id="263" r:id="rId10"/>
    <p:sldId id="277" r:id="rId11"/>
    <p:sldId id="264" r:id="rId12"/>
    <p:sldId id="265" r:id="rId13"/>
    <p:sldId id="291" r:id="rId14"/>
    <p:sldId id="290" r:id="rId15"/>
    <p:sldId id="280" r:id="rId16"/>
    <p:sldId id="292" r:id="rId17"/>
    <p:sldId id="281" r:id="rId18"/>
    <p:sldId id="282" r:id="rId19"/>
    <p:sldId id="283" r:id="rId20"/>
    <p:sldId id="293" r:id="rId21"/>
    <p:sldId id="297" r:id="rId22"/>
    <p:sldId id="269" r:id="rId23"/>
    <p:sldId id="294" r:id="rId24"/>
    <p:sldId id="272" r:id="rId25"/>
    <p:sldId id="286" r:id="rId26"/>
    <p:sldId id="288" r:id="rId27"/>
    <p:sldId id="271" r:id="rId28"/>
    <p:sldId id="298" r:id="rId29"/>
    <p:sldId id="273" r:id="rId30"/>
    <p:sldId id="274" r:id="rId31"/>
  </p:sldIdLst>
  <p:sldSz cx="12192000" cy="6858000"/>
  <p:notesSz cx="6858000" cy="9144000"/>
  <p:embeddedFontLst>
    <p:embeddedFont>
      <p:font typeface="Cambria" panose="02040503050406030204" pitchFamily="18" charset="0"/>
      <p:regular r:id="rId33"/>
      <p:bold r:id="rId34"/>
      <p:italic r:id="rId35"/>
      <p:boldItalic r:id="rId36"/>
    </p:embeddedFont>
    <p:embeddedFont>
      <p:font typeface="#9SLIDE03 SFU FUTURA_05 EXTRABO" panose="020B0604020202020204" charset="0"/>
      <p:bold r:id="rId37"/>
    </p:embeddedFont>
    <p:embeddedFont>
      <p:font typeface="#9Slide03 SVNNexa Rust Sans Bla" panose="020B0606040200020203" charset="0"/>
      <p:bold r:id="rId38"/>
    </p:embeddedFont>
    <p:embeddedFont>
      <p:font typeface="Wide Latin" panose="020A0A07050505020404" pitchFamily="18" charset="0"/>
      <p:regular r:id="rId39"/>
    </p:embeddedFont>
    <p:embeddedFont>
      <p:font typeface="Open Sans" panose="020B0604020202020204" charset="0"/>
      <p:regular r:id="rId40"/>
      <p:bold r:id="rId41"/>
      <p:italic r:id="rId42"/>
      <p:boldItalic r:id="rId43"/>
    </p:embeddedFont>
    <p:embeddedFont>
      <p:font typeface="#9Slide07 SVNDessert Menu Scrip" panose="020B0604020202020204" charset="0"/>
      <p:regular r:id="rId44"/>
    </p:embeddedFon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8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1B77-112B-4998-9B1D-CD4C98682654}"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A6E64-5DF0-48C8-A9C6-47DEAE990759}" type="slidenum">
              <a:rPr lang="en-US" smtClean="0"/>
              <a:t>‹#›</a:t>
            </a:fld>
            <a:endParaRPr lang="en-US"/>
          </a:p>
        </p:txBody>
      </p:sp>
    </p:spTree>
    <p:extLst>
      <p:ext uri="{BB962C8B-B14F-4D97-AF65-F5344CB8AC3E}">
        <p14:creationId xmlns:p14="http://schemas.microsoft.com/office/powerpoint/2010/main" val="34214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58620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84144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644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2587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42056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0810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54127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77176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02141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448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01758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32604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607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2907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526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3954931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526803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013106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12569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1688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38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617467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393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195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09928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458590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50076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070851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593337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357289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6" name="Picture 1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2570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jp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vdo.ai/contact?utm_medium=video&amp;utm_term=vndoc.com&amp;utm_source=vdoai_log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jp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jpg"/><Relationship Id="rId7"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5xk2LdW_EPI" TargetMode="External"/><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7"/>
          <a:stretch>
            <a:fillRect/>
          </a:stretch>
        </p:blipFill>
        <p:spPr>
          <a:xfrm>
            <a:off x="-2310159" y="-80010"/>
            <a:ext cx="13509907" cy="6846401"/>
          </a:xfrm>
          <a:prstGeom prst="rect">
            <a:avLst/>
          </a:prstGeom>
        </p:spPr>
      </p:pic>
    </p:spTree>
    <p:extLst>
      <p:ext uri="{BB962C8B-B14F-4D97-AF65-F5344CB8AC3E}">
        <p14:creationId xmlns:p14="http://schemas.microsoft.com/office/powerpoint/2010/main" val="6321205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975797" y="-260637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C9E9D72-1F68-6E43-8D09-85FDBC109765}"/>
              </a:ext>
            </a:extLst>
          </p:cNvPr>
          <p:cNvGrpSpPr/>
          <p:nvPr/>
        </p:nvGrpSpPr>
        <p:grpSpPr>
          <a:xfrm>
            <a:off x="368478" y="1612949"/>
            <a:ext cx="10947222" cy="3663901"/>
            <a:chOff x="449248" y="3835460"/>
            <a:chExt cx="11133152" cy="1650940"/>
          </a:xfrm>
        </p:grpSpPr>
        <p:sp>
          <p:nvSpPr>
            <p:cNvPr id="12" name="Terminator 11">
              <a:extLst>
                <a:ext uri="{FF2B5EF4-FFF2-40B4-BE49-F238E27FC236}">
                  <a16:creationId xmlns:a16="http://schemas.microsoft.com/office/drawing/2014/main" id="{11D90AC7-2218-9E41-8E14-77E12DD93E88}"/>
                </a:ext>
              </a:extLst>
            </p:cNvPr>
            <p:cNvSpPr/>
            <p:nvPr/>
          </p:nvSpPr>
          <p:spPr>
            <a:xfrm>
              <a:off x="449248" y="4402267"/>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02B4605-0693-B64E-B6B7-A6727953168F}"/>
                </a:ext>
              </a:extLst>
            </p:cNvPr>
            <p:cNvSpPr/>
            <p:nvPr/>
          </p:nvSpPr>
          <p:spPr>
            <a:xfrm>
              <a:off x="2563091" y="3835460"/>
              <a:ext cx="9019309" cy="1650940"/>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9" name="Straight Arrow Connector 18">
              <a:extLst>
                <a:ext uri="{FF2B5EF4-FFF2-40B4-BE49-F238E27FC236}">
                  <a16:creationId xmlns:a16="http://schemas.microsoft.com/office/drawing/2014/main" id="{8106D6D8-2E77-5F4B-A88D-1D26EB25539F}"/>
                </a:ext>
              </a:extLst>
            </p:cNvPr>
            <p:cNvCxnSpPr/>
            <p:nvPr/>
          </p:nvCxnSpPr>
          <p:spPr>
            <a:xfrm>
              <a:off x="1890610" y="466093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368478" y="205132"/>
            <a:ext cx="2521799"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32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32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p>
        </p:txBody>
      </p:sp>
      <p:sp>
        <p:nvSpPr>
          <p:cNvPr id="3" name="Rectangle 2"/>
          <p:cNvSpPr/>
          <p:nvPr/>
        </p:nvSpPr>
        <p:spPr>
          <a:xfrm>
            <a:off x="2787119" y="935498"/>
            <a:ext cx="8314998" cy="4524315"/>
          </a:xfrm>
          <a:prstGeom prst="rect">
            <a:avLst/>
          </a:prstGeom>
        </p:spPr>
        <p:txBody>
          <a:bodyPr wrap="square">
            <a:spAutoFit/>
          </a:bodyPr>
          <a:lstStyle/>
          <a:p>
            <a:pPr lvl="0" algn="just">
              <a:defRPr/>
            </a:pPr>
            <a:endParaRPr lang="en-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dirty="0"/>
              <a:t>Ta-nhi-a nghĩ mãi về nguyên nhân biến đổi của cây. Có lẽ là do chỗ ở mới của chúng thoáng hơn, không bị rễ của cây khác tranh chất màu dưới đất. </a:t>
            </a:r>
          </a:p>
          <a:p>
            <a:pPr algn="just"/>
            <a:r>
              <a:rPr lang="en-US" sz="2400" dirty="0"/>
              <a:t>     </a:t>
            </a:r>
            <a:r>
              <a:rPr lang="vi-VN" sz="2400" dirty="0"/>
              <a:t>Đêm ấy, bên cửa sổ mở rộng, có tiếng thở nhẹ mơ hồ xen lẫn tiếng thì thầm: </a:t>
            </a:r>
          </a:p>
          <a:p>
            <a:pPr algn="just"/>
            <a:r>
              <a:rPr lang="en-US" sz="2400" dirty="0"/>
              <a:t>     </a:t>
            </a:r>
            <a:r>
              <a:rPr lang="vi-VN" sz="2400" dirty="0"/>
              <a:t>– Bạn thân mến! – Bụi hoa hồng khẽ nói. – Hơi thở của bạn làm tôi dễ chịu quá.</a:t>
            </a:r>
          </a:p>
          <a:p>
            <a:pPr algn="just"/>
            <a:r>
              <a:rPr lang="en-US" sz="2400" dirty="0"/>
              <a:t>     </a:t>
            </a:r>
            <a:r>
              <a:rPr lang="vi-VN" sz="2400" dirty="0"/>
              <a:t>– Cảm ơn bạn. – Cây hoa huệ cất giọng nhẹ nhàng. – Không có bạn, tôi làm sao được tươi tắn thế này.</a:t>
            </a:r>
            <a: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r>
            <a:b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br>
            <a: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3943976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strVal val="#ppt_w*0.70"/>
                                          </p:val>
                                        </p:tav>
                                        <p:tav tm="100000">
                                          <p:val>
                                            <p:strVal val="#ppt_w"/>
                                          </p:val>
                                        </p:tav>
                                      </p:tavLst>
                                    </p:anim>
                                    <p:anim calcmode="lin" valueType="num">
                                      <p:cBhvr>
                                        <p:cTn id="16" dur="1000" fill="hold"/>
                                        <p:tgtEl>
                                          <p:spTgt spid="27"/>
                                        </p:tgtEl>
                                        <p:attrNameLst>
                                          <p:attrName>ppt_h</p:attrName>
                                        </p:attrNameLst>
                                      </p:cBhvr>
                                      <p:tavLst>
                                        <p:tav tm="0">
                                          <p:val>
                                            <p:strVal val="#ppt_h"/>
                                          </p:val>
                                        </p:tav>
                                        <p:tav tm="100000">
                                          <p:val>
                                            <p:strVal val="#ppt_h"/>
                                          </p:val>
                                        </p:tav>
                                      </p:tavLst>
                                    </p:anim>
                                    <p:animEffect transition="in" filter="fade">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17"/>
          <p:cNvSpPr>
            <a:spLocks noChangeArrowheads="1"/>
          </p:cNvSpPr>
          <p:nvPr/>
        </p:nvSpPr>
        <p:spPr bwMode="auto">
          <a:xfrm>
            <a:off x="4169719" y="1601899"/>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200" b="1" kern="0" noProof="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àng tiên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7" name="TextBox 18"/>
          <p:cNvSpPr>
            <a:spLocks noChangeArrowheads="1"/>
          </p:cNvSpPr>
          <p:nvPr/>
        </p:nvSpPr>
        <p:spPr bwMode="auto">
          <a:xfrm>
            <a:off x="3881985" y="563286"/>
            <a:ext cx="2867157" cy="738664"/>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Chưa hài lòng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id="{AE79AFE7-61C8-6145-B8E7-00E887038B3F}"/>
              </a:ext>
            </a:extLst>
          </p:cNvPr>
          <p:cNvGrpSpPr/>
          <p:nvPr/>
        </p:nvGrpSpPr>
        <p:grpSpPr>
          <a:xfrm>
            <a:off x="-100759" y="742950"/>
            <a:ext cx="3686371" cy="3739771"/>
            <a:chOff x="521010" y="1250148"/>
            <a:chExt cx="3686371" cy="3041015"/>
          </a:xfrm>
        </p:grpSpPr>
        <p:pic>
          <p:nvPicPr>
            <p:cNvPr id="10" name="图片 9" descr="f8af23e2025f4b01419eb6f7dfa1d36e"/>
            <p:cNvPicPr>
              <a:picLocks noChangeAspect="1"/>
            </p:cNvPicPr>
            <p:nvPr/>
          </p:nvPicPr>
          <p:blipFill>
            <a:blip r:embed="rId3"/>
            <a:stretch>
              <a:fillRect/>
            </a:stretch>
          </p:blipFill>
          <p:spPr>
            <a:xfrm>
              <a:off x="521010" y="1250148"/>
              <a:ext cx="3686371" cy="3041015"/>
            </a:xfrm>
            <a:prstGeom prst="rect">
              <a:avLst/>
            </a:prstGeom>
          </p:spPr>
        </p:pic>
        <p:sp>
          <p:nvSpPr>
            <p:cNvPr id="41" name="TextBox 22"/>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a:t>
              </a:r>
              <a:r>
                <a:rPr kumimoji="0" lang="en-US" altLang="zh-CN" sz="3600" b="1" i="0" u="none" strike="noStrike" kern="0" cap="none" spc="0" normalizeH="0" baseline="0" noProof="0" dirty="0" smtClean="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KHÓ</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kern="0" dirty="0" smtClean="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2" name="图片 1" descr="cf364dc3953d6da4a3805af3af036e8d"/>
          <p:cNvPicPr>
            <a:picLocks noChangeAspect="1"/>
          </p:cNvPicPr>
          <p:nvPr/>
        </p:nvPicPr>
        <p:blipFill>
          <a:blip r:embed="rId4"/>
          <a:stretch>
            <a:fillRect/>
          </a:stretch>
        </p:blipFill>
        <p:spPr>
          <a:xfrm>
            <a:off x="55476" y="3795456"/>
            <a:ext cx="3826510" cy="3133090"/>
          </a:xfrm>
          <a:prstGeom prst="rect">
            <a:avLst/>
          </a:prstGeom>
        </p:spPr>
      </p:pic>
      <p:sp>
        <p:nvSpPr>
          <p:cNvPr id="40" name="TextBox 21"/>
          <p:cNvSpPr>
            <a:spLocks noChangeArrowheads="1"/>
          </p:cNvSpPr>
          <p:nvPr/>
        </p:nvSpPr>
        <p:spPr bwMode="auto">
          <a:xfrm>
            <a:off x="7427488" y="563286"/>
            <a:ext cx="2608940" cy="737286"/>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lang="vi-VN" altLang="zh-CN" sz="3200" b="1" kern="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ó dạng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2" name="TextBox 17"/>
          <p:cNvSpPr>
            <a:spLocks noChangeArrowheads="1"/>
          </p:cNvSpPr>
          <p:nvPr/>
        </p:nvSpPr>
        <p:spPr bwMode="auto">
          <a:xfrm>
            <a:off x="6931985" y="1603479"/>
            <a:ext cx="3806569" cy="738664"/>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3200" b="1" kern="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ruyện cổ tích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p:cNvGrpSpPr/>
          <p:nvPr/>
        </p:nvGrpSpPr>
        <p:grpSpPr>
          <a:xfrm>
            <a:off x="4168850" y="2828836"/>
            <a:ext cx="7696200" cy="3605737"/>
            <a:chOff x="4168850" y="2828836"/>
            <a:chExt cx="7696200" cy="3605737"/>
          </a:xfrm>
        </p:grpSpPr>
        <p:sp>
          <p:nvSpPr>
            <p:cNvPr id="4" name="Rectangle 3"/>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 name="Rectangle 2"/>
            <p:cNvSpPr/>
            <p:nvPr/>
          </p:nvSpPr>
          <p:spPr>
            <a:xfrm>
              <a:off x="4274169" y="3108210"/>
              <a:ext cx="7485562" cy="3046988"/>
            </a:xfrm>
            <a:prstGeom prst="rect">
              <a:avLst/>
            </a:prstGeom>
          </p:spPr>
          <p:txBody>
            <a:bodyPr wrap="square">
              <a:spAutoFit/>
            </a:bodyPr>
            <a:lstStyle/>
            <a:p>
              <a:pPr algn="just">
                <a:spcAft>
                  <a:spcPts val="0"/>
                </a:spcAft>
              </a:pPr>
              <a:r>
                <a:rPr lang="vi-VN" sz="3200" i="1" dirty="0">
                  <a:latin typeface="Times New Roman" panose="02020603050405020304" pitchFamily="18" charset="0"/>
                  <a:ea typeface="Times New Roman" panose="02020603050405020304" pitchFamily="18" charset="0"/>
                </a:rPr>
                <a:t>Thấy khóm hoa hồng bạch có vẻ chật chỗ, cô bé liền bứng một cây nhỏ nhất </a:t>
              </a:r>
              <a:r>
                <a:rPr lang="vi-VN" sz="3200" i="1" dirty="0">
                  <a:solidFill>
                    <a:srgbClr val="FF0000"/>
                  </a:solidFill>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trồng vào chỗ đất trống dưới cửa sổ.</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Ngắm nghía một hồi, cảm thấy chưa hài lòng, cô bé đến bên khóm huệ, chọn một cây </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đem trồng cạnh cây hoa hồng.</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2789664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randombar(horizont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34634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vi-VN" altLang="zh-CN" sz="3600" b="1" i="0" u="none" strike="noStrike" kern="0" cap="none" spc="0" normalizeH="0" baseline="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Bứng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1200" cap="none" spc="0" normalizeH="0" baseline="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Mơ</a:t>
            </a:r>
            <a:r>
              <a:rPr kumimoji="0" lang="vi-VN" sz="3600" b="1" i="0" u="none" strike="noStrike" kern="1200" cap="none" spc="0" normalizeH="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hồ</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459263" cy="1077218"/>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vi-VN" sz="3200" b="0" i="1"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rõ ràng, không xác thực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marL="0" marR="0" lvl="0" indent="0" algn="ctr" defTabSz="914400" rtl="0" eaLnBrk="1" fontAlgn="auto" latinLnBrk="0" hangingPunct="1">
              <a:spcAft>
                <a:spcPts val="0"/>
              </a:spcAft>
              <a:buClrTx/>
              <a:buSzTx/>
              <a:buFontTx/>
              <a:buNone/>
              <a:tabLst/>
              <a:defRPr/>
            </a:pPr>
            <a:r>
              <a:rPr lang="vi-VN" sz="3200" i="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Đào cây cùng bầu đất xung quanh rễ để chuyển đi trồng nơi khác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en-US" sz="2000" dirty="0" smtClean="0">
                <a:latin typeface="+mj-lt"/>
              </a:rPr>
              <a:t>     </a:t>
            </a:r>
            <a:r>
              <a:rPr lang="vi-VN" sz="2000" dirty="0" smtClean="0">
                <a:solidFill>
                  <a:srgbClr val="C00000"/>
                </a:solidFill>
                <a:latin typeface="+mj-lt"/>
              </a:rPr>
              <a:t>Những </a:t>
            </a:r>
            <a:r>
              <a:rPr lang="vi-VN" sz="2000" dirty="0">
                <a:solidFill>
                  <a:srgbClr val="C00000"/>
                </a:solidFill>
                <a:latin typeface="+mj-lt"/>
              </a:rPr>
              <a:t>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Đây là giống hoa mới phải không?</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Không ạ! Vẫn giống cây đó thôi.</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Ta-nhi-a </a:t>
            </a:r>
            <a:r>
              <a:rPr lang="vi-VN" sz="2000" dirty="0">
                <a:solidFill>
                  <a:schemeClr val="accent1">
                    <a:lumMod val="50000"/>
                  </a:schemeClr>
                </a:solidFill>
                <a:latin typeface="+mj-lt"/>
              </a:rPr>
              <a:t>nghĩ mãi về nguyên nhân biến đổi của cây. Có lẽ là do chỗ ở mới của chúng thoáng hơn, không bị rễ của cây khác tranh chất màu dưới đất. </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Đêm </a:t>
            </a:r>
            <a:r>
              <a:rPr lang="vi-VN" sz="2000" dirty="0">
                <a:solidFill>
                  <a:schemeClr val="accent1">
                    <a:lumMod val="50000"/>
                  </a:schemeClr>
                </a:solidFill>
                <a:latin typeface="+mj-lt"/>
              </a:rPr>
              <a:t>ấy, bên cửa sổ mở rộng, có tiếng thở nhẹ mơ hồ xen lẫn tiếng thì thầm: </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 </a:t>
            </a:r>
            <a:r>
              <a:rPr lang="vi-VN" sz="2000" dirty="0">
                <a:solidFill>
                  <a:schemeClr val="accent1">
                    <a:lumMod val="50000"/>
                  </a:schemeClr>
                </a:solidFill>
                <a:latin typeface="+mj-lt"/>
              </a:rPr>
              <a:t>Bạn thân mến! – Bụi hoa hồng khẽ nói. – Hơi thở của bạn làm tôi dễ chịu quá.</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 </a:t>
            </a:r>
            <a:r>
              <a:rPr lang="vi-VN" sz="2000" dirty="0">
                <a:solidFill>
                  <a:schemeClr val="accent1">
                    <a:lumMod val="50000"/>
                  </a:schemeClr>
                </a:solidFill>
                <a:latin typeface="+mj-lt"/>
              </a:rPr>
              <a:t>Cảm ơn bạn. – Cây hoa huệ cất giọng nhẹ nhàng. – Không có bạn, tôi làm sao được tươi tắn thế này</a:t>
            </a:r>
            <a:r>
              <a:rPr lang="vi-VN" sz="2000" dirty="0" smtClean="0">
                <a:solidFill>
                  <a:schemeClr val="accent1">
                    <a:lumMod val="50000"/>
                  </a:schemeClr>
                </a:solidFill>
                <a:latin typeface="+mj-lt"/>
              </a:rPr>
              <a:t>.</a:t>
            </a:r>
            <a:endParaRPr lang="vi-VN" sz="2000" dirty="0">
              <a:solidFill>
                <a:schemeClr val="accent1">
                  <a:lumMod val="50000"/>
                </a:schemeClr>
              </a:solidFill>
              <a:latin typeface="+mj-lt"/>
            </a:endParaRP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smtClean="0">
                <a:solidFill>
                  <a:schemeClr val="accent4">
                    <a:lumMod val="75000"/>
                  </a:schemeClr>
                </a:solidFill>
                <a:latin typeface="Cambria" panose="02040503050406030204" pitchFamily="18" charset="0"/>
                <a:ea typeface="Cambria" panose="02040503050406030204" pitchFamily="18" charset="0"/>
              </a:rPr>
              <a:t>Tiếng</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nói</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của</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cỏ</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2026" y="1810112"/>
            <a:ext cx="3576771" cy="3413707"/>
          </a:xfrm>
          <a:prstGeom prst="rect">
            <a:avLst/>
          </a:prstGeom>
        </p:spPr>
      </p:pic>
    </p:spTree>
    <p:extLst>
      <p:ext uri="{BB962C8B-B14F-4D97-AF65-F5344CB8AC3E}">
        <p14:creationId xmlns:p14="http://schemas.microsoft.com/office/powerpoint/2010/main" val="21619801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94475" y="1651868"/>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lvl="0" algn="ctr">
                <a:defRPr/>
              </a:pPr>
              <a:r>
                <a:rPr lang="en-US" b="1" dirty="0">
                  <a:solidFill>
                    <a:srgbClr val="C00000"/>
                  </a:solidFill>
                  <a:latin typeface="Cambria" panose="02040503050406030204" pitchFamily="18" charset="0"/>
                  <a:ea typeface="Cambria" panose="02040503050406030204" pitchFamily="18" charset="0"/>
                </a:rPr>
                <a:t>Chi </a:t>
              </a:r>
              <a:r>
                <a:rPr lang="en-US" b="1" dirty="0" err="1">
                  <a:solidFill>
                    <a:srgbClr val="C00000"/>
                  </a:solidFill>
                  <a:latin typeface="Cambria" panose="02040503050406030204" pitchFamily="18" charset="0"/>
                  <a:ea typeface="Cambria" panose="02040503050406030204" pitchFamily="18" charset="0"/>
                </a:rPr>
                <a:t>tiết</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nào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cho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Ta-</a:t>
              </a:r>
              <a:r>
                <a:rPr lang="en-US" b="1" dirty="0" err="1">
                  <a:solidFill>
                    <a:srgbClr val="C00000"/>
                  </a:solidFill>
                  <a:latin typeface="Cambria" panose="02040503050406030204" pitchFamily="18" charset="0"/>
                  <a:ea typeface="Cambria" panose="02040503050406030204" pitchFamily="18" charset="0"/>
                </a:rPr>
                <a:t>nhi</a:t>
              </a:r>
              <a:r>
                <a:rPr lang="en-US" b="1" dirty="0">
                  <a:solidFill>
                    <a:srgbClr val="C00000"/>
                  </a:solidFill>
                  <a:latin typeface="Cambria" panose="02040503050406030204" pitchFamily="18" charset="0"/>
                  <a:ea typeface="Cambria" panose="02040503050406030204" pitchFamily="18" charset="0"/>
                </a:rPr>
                <a:t>-a </a:t>
              </a:r>
              <a:r>
                <a:rPr lang="en-US" b="1" dirty="0" err="1">
                  <a:solidFill>
                    <a:srgbClr val="C00000"/>
                  </a:solidFill>
                  <a:latin typeface="Cambria" panose="02040503050406030204" pitchFamily="18" charset="0"/>
                  <a:ea typeface="Cambria" panose="02040503050406030204" pitchFamily="18" charset="0"/>
                </a:rPr>
                <a:t>cảm</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thoải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mái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trong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những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ngày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hè</a:t>
              </a:r>
              <a:r>
                <a:rPr lang="en-US" b="1" dirty="0">
                  <a:solidFill>
                    <a:srgbClr val="C00000"/>
                  </a:solidFill>
                  <a:latin typeface="Cambria" panose="02040503050406030204" pitchFamily="18" charset="0"/>
                  <a:ea typeface="Cambria" panose="02040503050406030204" pitchFamily="18" charset="0"/>
                </a:rPr>
                <a:t> ở </a:t>
              </a:r>
              <a:r>
                <a:rPr lang="en-US" b="1" dirty="0" err="1">
                  <a:solidFill>
                    <a:srgbClr val="C00000"/>
                  </a:solidFill>
                  <a:latin typeface="Cambria" panose="02040503050406030204" pitchFamily="18" charset="0"/>
                  <a:ea typeface="Cambria" panose="02040503050406030204" pitchFamily="18" charset="0"/>
                </a:rPr>
                <a:t>nhà</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ông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bà</a:t>
              </a:r>
              <a:r>
                <a:rPr lang="en-US" b="1" dirty="0">
                  <a:solidFill>
                    <a:srgbClr val="C00000"/>
                  </a:solidFill>
                  <a:latin typeface="Cambria" panose="02040503050406030204" pitchFamily="18" charset="0"/>
                  <a:ea typeface="Cambria" panose="02040503050406030204" pitchFamily="18" charset="0"/>
                </a:rPr>
                <a:t>? </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smtClean="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9365" y="3461406"/>
            <a:ext cx="9161366" cy="1754326"/>
          </a:xfrm>
          <a:prstGeom prst="rect">
            <a:avLst/>
          </a:prstGeom>
        </p:spPr>
        <p:txBody>
          <a:bodyPr wrap="square">
            <a:spAutoFit/>
          </a:bodyPr>
          <a:lstStyle/>
          <a:p>
            <a:pPr algn="just"/>
            <a:r>
              <a:rPr lang="vi-VN" sz="3600" i="1" dirty="0">
                <a:solidFill>
                  <a:srgbClr val="000000"/>
                </a:solidFill>
                <a:latin typeface="Cambria" panose="02040503050406030204" pitchFamily="18" charset="0"/>
                <a:ea typeface="Cambria" panose="02040503050406030204" pitchFamily="18" charset="0"/>
              </a:rPr>
              <a:t>Chi tiết cho thấy Ta-nhi-a cảm thấy thoải mái trong những ngày hè ở nhà ông bà: </a:t>
            </a:r>
            <a:r>
              <a:rPr lang="vi-VN" sz="3600" b="1" i="1" dirty="0">
                <a:solidFill>
                  <a:srgbClr val="000000"/>
                </a:solidFill>
                <a:latin typeface="Cambria" panose="02040503050406030204" pitchFamily="18" charset="0"/>
                <a:ea typeface="Cambria" panose="02040503050406030204" pitchFamily="18" charset="0"/>
              </a:rPr>
              <a:t>Ta- nhi-a được thỏa thích chạy nhảy trong vườn. </a:t>
            </a:r>
          </a:p>
        </p:txBody>
      </p:sp>
    </p:spTree>
    <p:extLst>
      <p:ext uri="{BB962C8B-B14F-4D97-AF65-F5344CB8AC3E}">
        <p14:creationId xmlns:p14="http://schemas.microsoft.com/office/powerpoint/2010/main" val="34845390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endPar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310627" cy="1686613"/>
            <a:chOff x="1107907" y="1908447"/>
            <a:chExt cx="4058305" cy="1686613"/>
          </a:xfrm>
        </p:grpSpPr>
        <p:sp>
          <p:nvSpPr>
            <p:cNvPr id="27" name="Shape 2015"/>
            <p:cNvSpPr/>
            <p:nvPr/>
          </p:nvSpPr>
          <p:spPr>
            <a:xfrm>
              <a:off x="1582551" y="1908447"/>
              <a:ext cx="3561372" cy="1686613"/>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6026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6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Nêu</a:t>
              </a:r>
              <a:r>
                <a:rPr kumimoji="0" lang="vi-VN" altLang="zh-CN"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công việc Ta-nhi-a đã làm trong vườn nhà ông bà theo các ý sau:</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492736533"/>
              </p:ext>
            </p:extLst>
          </p:nvPr>
        </p:nvGraphicFramePr>
        <p:xfrm>
          <a:off x="2256960" y="4363515"/>
          <a:ext cx="9156434" cy="1833880"/>
        </p:xfrm>
        <a:graphic>
          <a:graphicData uri="http://schemas.openxmlformats.org/drawingml/2006/table">
            <a:tbl>
              <a:tblPr firstRow="1" bandRow="1">
                <a:tableStyleId>{B301B821-A1FF-4177-AEE7-76D212191A09}</a:tableStyleId>
              </a:tblPr>
              <a:tblGrid>
                <a:gridCol w="4578217">
                  <a:extLst>
                    <a:ext uri="{9D8B030D-6E8A-4147-A177-3AD203B41FA5}">
                      <a16:colId xmlns:a16="http://schemas.microsoft.com/office/drawing/2014/main" val="2013272516"/>
                    </a:ext>
                  </a:extLst>
                </a:gridCol>
                <a:gridCol w="4578217">
                  <a:extLst>
                    <a:ext uri="{9D8B030D-6E8A-4147-A177-3AD203B41FA5}">
                      <a16:colId xmlns:a16="http://schemas.microsoft.com/office/drawing/2014/main" val="3147851851"/>
                    </a:ext>
                  </a:extLst>
                </a:gridCol>
              </a:tblGrid>
              <a:tr h="370840">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Bứng một cây nhỏ nhất trồng vào chỗ đất trống dưới cửa </a:t>
                      </a:r>
                      <a:r>
                        <a:rPr lang="vi-VN" sz="2800" b="0" dirty="0" smtClean="0">
                          <a:solidFill>
                            <a:srgbClr val="C00000"/>
                          </a:solidFill>
                          <a:effectLst/>
                          <a:latin typeface="Times New Roman" panose="02020603050405020304" pitchFamily="18" charset="0"/>
                          <a:cs typeface="Times New Roman" panose="02020603050405020304" pitchFamily="18" charset="0"/>
                        </a:rPr>
                        <a:t>sổ</a:t>
                      </a:r>
                      <a:r>
                        <a:rPr lang="en-US" sz="2800" b="0" dirty="0" smtClean="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en-US" sz="2800" b="0" dirty="0" err="1">
                          <a:solidFill>
                            <a:srgbClr val="C00000"/>
                          </a:solidFill>
                          <a:effectLst/>
                          <a:latin typeface="Times New Roman" panose="02020603050405020304" pitchFamily="18" charset="0"/>
                          <a:cs typeface="Times New Roman" panose="02020603050405020304" pitchFamily="18" charset="0"/>
                        </a:rPr>
                        <a:t>Thấy</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khóm</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hoa</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hồng</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bạch</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có</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vẻ</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chật</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smtClean="0">
                          <a:solidFill>
                            <a:srgbClr val="C00000"/>
                          </a:solidFill>
                          <a:effectLst/>
                          <a:latin typeface="Times New Roman" panose="02020603050405020304" pitchFamily="18" charset="0"/>
                          <a:cs typeface="Times New Roman" panose="02020603050405020304" pitchFamily="18" charset="0"/>
                        </a:rPr>
                        <a:t>chỗ</a:t>
                      </a:r>
                      <a:r>
                        <a:rPr lang="en-US" sz="2800" b="0" dirty="0" smtClean="0">
                          <a:solidFill>
                            <a:srgbClr val="C00000"/>
                          </a:solidFill>
                          <a:effectLst/>
                          <a:latin typeface="Times New Roman" panose="02020603050405020304" pitchFamily="18" charset="0"/>
                          <a:cs typeface="Times New Roman" panose="02020603050405020304" pitchFamily="18" charset="0"/>
                        </a:rPr>
                        <a:t>.</a:t>
                      </a:r>
                      <a:endParaRPr lang="en-US"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049445"/>
                  </a:ext>
                </a:extLst>
              </a:tr>
              <a:tr h="370840">
                <a:tc>
                  <a:txBody>
                    <a:bodyPr/>
                    <a:lstStyle/>
                    <a:p>
                      <a:pPr algn="just" fontAlgn="t"/>
                      <a:r>
                        <a:rPr lang="en-US" sz="2800" b="0">
                          <a:solidFill>
                            <a:srgbClr val="C00000"/>
                          </a:solidFill>
                          <a:effectLst/>
                          <a:latin typeface="Times New Roman" panose="02020603050405020304" pitchFamily="18" charset="0"/>
                          <a:cs typeface="Times New Roman" panose="02020603050405020304" pitchFamily="18" charset="0"/>
                        </a:rPr>
                        <a:t>Chọn một khóm huệ đem trồng cạnh cây hoa hồng.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Ngắm nghía một hồi, cảm thấy chưa hài </a:t>
                      </a:r>
                      <a:r>
                        <a:rPr lang="vi-VN" sz="2800" b="0" dirty="0" smtClean="0">
                          <a:solidFill>
                            <a:srgbClr val="C00000"/>
                          </a:solidFill>
                          <a:effectLst/>
                          <a:latin typeface="Times New Roman" panose="02020603050405020304" pitchFamily="18" charset="0"/>
                          <a:cs typeface="Times New Roman" panose="02020603050405020304" pitchFamily="18" charset="0"/>
                        </a:rPr>
                        <a:t>lòng</a:t>
                      </a:r>
                      <a:r>
                        <a:rPr lang="en-US" sz="2800" b="0" dirty="0" smtClean="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2841129"/>
                  </a:ext>
                </a:extLst>
              </a:tr>
            </a:tbl>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79338">
            <a:off x="3073653" y="3066015"/>
            <a:ext cx="3304318" cy="121958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05779">
            <a:off x="6892817" y="2821963"/>
            <a:ext cx="3529890" cy="1499746"/>
          </a:xfrm>
          <a:prstGeom prst="rect">
            <a:avLst/>
          </a:prstGeom>
        </p:spPr>
      </p:pic>
      <p:sp>
        <p:nvSpPr>
          <p:cNvPr id="7" name="Rectangle 6"/>
          <p:cNvSpPr/>
          <p:nvPr/>
        </p:nvSpPr>
        <p:spPr>
          <a:xfrm>
            <a:off x="3445212" y="3408875"/>
            <a:ext cx="2190023" cy="584775"/>
          </a:xfrm>
          <a:prstGeom prst="rect">
            <a:avLst/>
          </a:prstGeom>
        </p:spPr>
        <p:txBody>
          <a:bodyPr wrap="none">
            <a:spAutoFit/>
          </a:bodyPr>
          <a:lstStyle/>
          <a:p>
            <a:pPr algn="ctr" fontAlgn="t"/>
            <a:r>
              <a:rPr lang="en-US" sz="3200" dirty="0" err="1">
                <a:latin typeface="Cambria" panose="02040503050406030204" pitchFamily="18" charset="0"/>
                <a:ea typeface="Cambria" panose="02040503050406030204" pitchFamily="18" charset="0"/>
                <a:cs typeface="Times New Roman" panose="02020603050405020304" pitchFamily="18" charset="0"/>
              </a:rPr>
              <a:t>Việc</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đã</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làm</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8326397" y="3383417"/>
            <a:ext cx="1053495" cy="584775"/>
          </a:xfrm>
          <a:prstGeom prst="rect">
            <a:avLst/>
          </a:prstGeom>
        </p:spPr>
        <p:txBody>
          <a:bodyPr wrap="none">
            <a:spAutoFit/>
          </a:bodyPr>
          <a:lstStyle/>
          <a:p>
            <a:pPr algn="ctr" fontAlgn="t"/>
            <a:r>
              <a:rPr lang="en-US" sz="3200" dirty="0" err="1" smtClean="0">
                <a:latin typeface="Cambria" panose="02040503050406030204" pitchFamily="18" charset="0"/>
                <a:ea typeface="Cambria" panose="02040503050406030204" pitchFamily="18" charset="0"/>
                <a:cs typeface="Times New Roman" panose="02020603050405020304" pitchFamily="18" charset="0"/>
              </a:rPr>
              <a:t>Lí</a:t>
            </a:r>
            <a:r>
              <a:rPr lang="en-US" sz="3200" dirty="0" smtClean="0">
                <a:latin typeface="Cambria" panose="02040503050406030204" pitchFamily="18" charset="0"/>
                <a:ea typeface="Cambria" panose="02040503050406030204" pitchFamily="18" charset="0"/>
                <a:cs typeface="Times New Roman" panose="02020603050405020304" pitchFamily="18" charset="0"/>
              </a:rPr>
              <a:t> do</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Right Arrow 7"/>
          <p:cNvSpPr/>
          <p:nvPr/>
        </p:nvSpPr>
        <p:spPr>
          <a:xfrm>
            <a:off x="6186430" y="3521438"/>
            <a:ext cx="964178" cy="361006"/>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1369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Nhờ</a:t>
              </a:r>
              <a:r>
                <a:rPr kumimoji="0" lang="vi-VN" altLang="zh-CN" sz="40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việc làm của Ta-nhi-a, cây hồng và cây huệ  nở hoa đẹp thế nào?</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52424" y="2775603"/>
            <a:ext cx="9358799" cy="3379012"/>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C00000"/>
                </a:solidFill>
                <a:latin typeface="Cambria" panose="02040503050406030204" pitchFamily="18" charset="0"/>
                <a:ea typeface="Cambria" panose="02040503050406030204" pitchFamily="18" charset="0"/>
              </a:rPr>
              <a:t>Nhờ việc làm của Ta-nhi-a, cây hồng nở ra những bông hoa màu trắng dịu, cánh hoa trong suốt lung linh. Hoa nở nhiều đến nỗi cả bụi như phủ đầy tuyết trắng. Và cây hoa huệ cũng đẹp trội hơn hẳn những cây mà nó sống cạnh trước kia. Những bông huệ trắng muốt, đẹp như một nàng tiên trong truyện cổ tích.  </a:t>
            </a:r>
            <a:endParaRPr lang="en-VN" sz="3200" dirty="0">
              <a:solidFill>
                <a:srgbClr val="C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913406"/>
            <a:ext cx="10465971" cy="1686613"/>
            <a:chOff x="1107907" y="1430703"/>
            <a:chExt cx="4119449" cy="1686613"/>
          </a:xfrm>
        </p:grpSpPr>
        <p:sp>
          <p:nvSpPr>
            <p:cNvPr id="27" name="Shape 2015"/>
            <p:cNvSpPr/>
            <p:nvPr/>
          </p:nvSpPr>
          <p:spPr>
            <a:xfrm>
              <a:off x="1643695" y="1430703"/>
              <a:ext cx="3561372" cy="1686613"/>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21405" y="158085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Trong câu</a:t>
              </a:r>
              <a:r>
                <a:rPr kumimoji="0" lang="vi-VN" altLang="zh-C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chuyện, Ta-nhi-a đã suy đoán nguyên nhân biến đổi của cây hồng và cây huệ là gì?</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2950716"/>
            <a:ext cx="9358799" cy="287498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chemeClr val="tx1"/>
                </a:solidFill>
                <a:latin typeface="Cambria" panose="02040503050406030204" pitchFamily="18" charset="0"/>
                <a:ea typeface="Cambria" panose="02040503050406030204" pitchFamily="18" charset="0"/>
              </a:rPr>
              <a:t>Trong câu chuyện, Ta-nhi-a đã suy đoán nguyên nhân biến đổi của cây hồng và hoa huệ là chỗ ở mới của chúng thoáng hơn, không bị rễ của cây khác tranh chất màu dưới </a:t>
            </a:r>
            <a:r>
              <a:rPr lang="vi-VN" sz="3600" dirty="0" smtClean="0">
                <a:solidFill>
                  <a:schemeClr val="tx1"/>
                </a:solidFill>
                <a:latin typeface="Cambria" panose="02040503050406030204" pitchFamily="18" charset="0"/>
                <a:ea typeface="Cambria" panose="02040503050406030204" pitchFamily="18" charset="0"/>
              </a:rPr>
              <a:t>đất.</a:t>
            </a:r>
            <a:endParaRPr lang="en-VN" sz="4800" dirty="0">
              <a:solidFill>
                <a:schemeClr val="tx1"/>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0720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1"/>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Theo em, Ta-nhi-a đã</a:t>
              </a:r>
              <a:r>
                <a:rPr kumimoji="0" lang="vi-VN" altLang="zh-CN" sz="4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có thêm trải nghiệm gì trong mùa hè?</a:t>
              </a: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chemeClr val="accent4"/>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5</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3267506"/>
            <a:ext cx="9358799"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ysClr val="windowText" lastClr="000000"/>
                </a:solidFill>
                <a:latin typeface="Cambria" panose="02040503050406030204" pitchFamily="18" charset="0"/>
                <a:ea typeface="Cambria" panose="02040503050406030204" pitchFamily="18" charset="0"/>
              </a:rPr>
              <a:t>Theo em, Ta-nhi-a đã có thêm những trải nghiệm trồng hoa và những kiến thức mới trong cách chăm sóc cây trồng để cây có thể sinh trưởng tốt nhất. </a:t>
            </a:r>
            <a:endParaRPr lang="en-VN" sz="8800" dirty="0">
              <a:solidFill>
                <a:sysClr val="windowText" lastClr="0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764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806208"/>
            <a:ext cx="5276872"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KHỞI ĐỘNG</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1</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665908" y="2726903"/>
            <a:ext cx="7774430" cy="2616101"/>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Đoạn</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đọc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giọng</a:t>
            </a:r>
            <a:r>
              <a:rPr lang="en-US" sz="2800" dirty="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vui tươi.</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Đoạn</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nl-NL" sz="2800" dirty="0" smtClean="0">
                <a:latin typeface="Arial" panose="020B0604020202020204" pitchFamily="34" charset="0"/>
                <a:cs typeface="Arial" panose="020B0604020202020204" pitchFamily="34" charset="0"/>
              </a:rPr>
              <a:t>Nhấn </a:t>
            </a:r>
            <a:r>
              <a:rPr lang="nl-NL" sz="2800" dirty="0">
                <a:latin typeface="Arial" panose="020B0604020202020204" pitchFamily="34" charset="0"/>
                <a:cs typeface="Arial" panose="020B0604020202020204" pitchFamily="34" charset="0"/>
              </a:rPr>
              <a:t>giọng vào những từ ngữ thể hiện tâm </a:t>
            </a:r>
            <a:r>
              <a:rPr lang="nl-NL" sz="2800" dirty="0" smtClean="0">
                <a:latin typeface="Arial" panose="020B0604020202020204" pitchFamily="34" charset="0"/>
                <a:cs typeface="Arial" panose="020B0604020202020204" pitchFamily="34" charset="0"/>
              </a:rPr>
              <a:t>trạng</a:t>
            </a:r>
            <a:r>
              <a:rPr lang="vi-VN" sz="2800" dirty="0" smtClean="0">
                <a:latin typeface="Arial" panose="020B0604020202020204" pitchFamily="34" charset="0"/>
                <a:cs typeface="Arial" panose="020B0604020202020204" pitchFamily="34" charset="0"/>
              </a:rPr>
              <a:t>,</a:t>
            </a:r>
            <a:r>
              <a:rPr lang="nl-NL" sz="2800" dirty="0" smtClean="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cảm </a:t>
            </a:r>
            <a:r>
              <a:rPr lang="nl-NL" sz="2800" dirty="0" smtClean="0">
                <a:latin typeface="Arial" panose="020B0604020202020204" pitchFamily="34" charset="0"/>
                <a:cs typeface="Arial" panose="020B0604020202020204" pitchFamily="34" charset="0"/>
              </a:rPr>
              <a:t>xúc</a:t>
            </a:r>
            <a:r>
              <a:rPr lang="vi-VN" sz="2800" dirty="0" smtClean="0">
                <a:latin typeface="Arial" panose="020B0604020202020204" pitchFamily="34" charset="0"/>
                <a:cs typeface="Arial" panose="020B0604020202020204" pitchFamily="34" charset="0"/>
              </a:rPr>
              <a:t> bất ngờ</a:t>
            </a:r>
            <a:r>
              <a:rPr lang="nl-NL" sz="2800" dirty="0" smtClean="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của </a:t>
            </a:r>
            <a:r>
              <a:rPr lang="vi-VN" sz="2800" dirty="0" smtClean="0">
                <a:latin typeface="Arial" panose="020B0604020202020204" pitchFamily="34" charset="0"/>
                <a:cs typeface="Arial" panose="020B0604020202020204" pitchFamily="34" charset="0"/>
              </a:rPr>
              <a:t>nhân vật.</a:t>
            </a:r>
            <a:r>
              <a:rPr lang="nl-NL" sz="2800" dirty="0" smtClean="0">
                <a:latin typeface="Arial" panose="020B0604020202020204" pitchFamily="34" charset="0"/>
                <a:cs typeface="Arial" panose="020B0604020202020204" pitchFamily="34" charset="0"/>
              </a:rPr>
              <a:t> </a:t>
            </a:r>
            <a:endParaRPr lang="vi-VN" sz="2800" dirty="0" smtClean="0">
              <a:latin typeface="Arial" panose="020B0604020202020204" pitchFamily="34" charset="0"/>
              <a:cs typeface="Arial" panose="020B0604020202020204" pitchFamily="34" charset="0"/>
            </a:endParaRPr>
          </a:p>
          <a:p>
            <a:r>
              <a:rPr lang="vi-VN" sz="2800" dirty="0" smtClean="0">
                <a:cs typeface="Arial" panose="020B0604020202020204" pitchFamily="34" charset="0"/>
              </a:rPr>
              <a:t>  Đoạn</a:t>
            </a:r>
            <a:r>
              <a:rPr lang="en-US" sz="2800" dirty="0" smtClean="0">
                <a:latin typeface="Arial" panose="020B0604020202020204" pitchFamily="34" charset="0"/>
                <a:cs typeface="Arial" panose="020B0604020202020204" pitchFamily="34" charset="0"/>
              </a:rPr>
              <a:t> </a:t>
            </a:r>
            <a:r>
              <a:rPr lang="vi-VN" sz="2800" dirty="0" smtClean="0">
                <a:cs typeface="Arial" panose="020B0604020202020204" pitchFamily="34" charset="0"/>
              </a:rPr>
              <a:t>3</a:t>
            </a:r>
            <a:r>
              <a:rPr lang="en-US" sz="2800" dirty="0" smtClean="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Nhấn giọng vào những từ ngữ thể hiện tâm </a:t>
            </a:r>
            <a:r>
              <a:rPr lang="nl-NL" sz="2800" dirty="0" smtClean="0">
                <a:latin typeface="Arial" panose="020B0604020202020204" pitchFamily="34" charset="0"/>
                <a:cs typeface="Arial" panose="020B0604020202020204" pitchFamily="34" charset="0"/>
              </a:rPr>
              <a:t>trạng</a:t>
            </a:r>
            <a:r>
              <a:rPr lang="vi-VN" sz="2800" dirty="0" smtClean="0">
                <a:latin typeface="Arial" panose="020B0604020202020204" pitchFamily="34" charset="0"/>
                <a:cs typeface="Arial" panose="020B0604020202020204" pitchFamily="34" charset="0"/>
              </a:rPr>
              <a:t> băn khoăn của nhân vật</a:t>
            </a:r>
            <a:r>
              <a:rPr lang="vi-VN" sz="2400" dirty="0" smtClean="0">
                <a:latin typeface="Arial" panose="020B0604020202020204" pitchFamily="34" charset="0"/>
                <a:cs typeface="Arial" panose="020B0604020202020204" pitchFamily="34" charset="0"/>
              </a:rPr>
              <a:t>.</a:t>
            </a:r>
            <a:r>
              <a:rPr lang="nl-NL"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sp>
        <p:nvSpPr>
          <p:cNvPr id="2" name="Rectangle 1"/>
          <p:cNvSpPr/>
          <p:nvPr/>
        </p:nvSpPr>
        <p:spPr>
          <a:xfrm>
            <a:off x="808074" y="798772"/>
            <a:ext cx="3985385" cy="830997"/>
          </a:xfrm>
          <a:prstGeom prst="rect">
            <a:avLst/>
          </a:prstGeom>
        </p:spPr>
        <p:txBody>
          <a:bodyPr wrap="none">
            <a:spAutoFit/>
          </a:bodyPr>
          <a:lstStyle/>
          <a:p>
            <a:pPr algn="ctr"/>
            <a:r>
              <a:rPr lang="vi-VN" sz="2400" dirty="0">
                <a:solidFill>
                  <a:srgbClr val="FF0000"/>
                </a:solidFill>
                <a:latin typeface="#9Slide07 SVNDessert Menu Scrip" panose="00000500000000000000" pitchFamily="2" charset="0"/>
              </a:rPr>
              <a:t>Theo em, giọng đọc của </a:t>
            </a:r>
            <a:r>
              <a:rPr lang="vi-VN" sz="2400" dirty="0" smtClean="0">
                <a:solidFill>
                  <a:srgbClr val="FF0000"/>
                </a:solidFill>
                <a:latin typeface="#9Slide07 SVNDessert Menu Scrip" panose="00000500000000000000" pitchFamily="2" charset="0"/>
              </a:rPr>
              <a:t>bài</a:t>
            </a:r>
          </a:p>
          <a:p>
            <a:pPr algn="ctr"/>
            <a:r>
              <a:rPr lang="vi-VN" sz="2400" dirty="0" smtClean="0">
                <a:solidFill>
                  <a:srgbClr val="FF0000"/>
                </a:solidFill>
                <a:latin typeface="#9Slide07 SVNDessert Menu Scrip" panose="00000500000000000000" pitchFamily="2" charset="0"/>
              </a:rPr>
              <a:t> </a:t>
            </a:r>
            <a:r>
              <a:rPr lang="vi-VN" sz="2400" dirty="0">
                <a:solidFill>
                  <a:srgbClr val="FF0000"/>
                </a:solidFill>
                <a:latin typeface="#9Slide07 SVNDessert Menu Scrip" panose="00000500000000000000" pitchFamily="2" charset="0"/>
              </a:rPr>
              <a:t>như thế nào?</a:t>
            </a:r>
            <a:endParaRPr lang="en-US" sz="2400" dirty="0">
              <a:solidFill>
                <a:srgbClr val="FF0000"/>
              </a:solidFill>
              <a:latin typeface="#9Slide07 SVNDessert Menu Scrip" panose="00000500000000000000" pitchFamily="2" charset="0"/>
            </a:endParaRPr>
          </a:p>
        </p:txBody>
      </p:sp>
    </p:spTree>
    <p:extLst>
      <p:ext uri="{BB962C8B-B14F-4D97-AF65-F5344CB8AC3E}">
        <p14:creationId xmlns:p14="http://schemas.microsoft.com/office/powerpoint/2010/main" val="9947281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55910" y="194554"/>
            <a:ext cx="9736090" cy="6663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2865612" y="194554"/>
            <a:ext cx="9210912" cy="65325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smtClean="0">
                <a:solidFill>
                  <a:prstClr val="black"/>
                </a:solidFill>
                <a:latin typeface="Times New Roman" panose="02020603050405020304" pitchFamily="18" charset="0"/>
                <a:cs typeface="Times New Roman" panose="02020603050405020304" pitchFamily="18" charset="0"/>
              </a:rPr>
              <a:t>TIẾNG NÓI CỦA CỎ CÂY</a:t>
            </a:r>
          </a:p>
          <a:p>
            <a:pPr algn="just">
              <a:spcAft>
                <a:spcPts val="300"/>
              </a:spcAft>
            </a:pPr>
            <a:r>
              <a:rPr lang="en-US" sz="2600" dirty="0" smtClean="0"/>
              <a:t>     </a:t>
            </a:r>
            <a:r>
              <a:rPr lang="vi-VN" sz="2600" dirty="0" smtClean="0"/>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600" dirty="0"/>
              <a:t> </a:t>
            </a:r>
            <a:r>
              <a:rPr lang="en-US" sz="2600" dirty="0" smtClean="0"/>
              <a:t>    </a:t>
            </a:r>
            <a:r>
              <a:rPr lang="vi-VN" sz="2600" dirty="0" smtClean="0"/>
              <a:t>– Đây là giống hoa mới phải không?</a:t>
            </a:r>
          </a:p>
          <a:p>
            <a:pPr algn="just"/>
            <a:r>
              <a:rPr lang="en-US" sz="2600" dirty="0"/>
              <a:t> </a:t>
            </a:r>
            <a:r>
              <a:rPr lang="en-US" sz="2600" dirty="0" smtClean="0"/>
              <a:t>    </a:t>
            </a:r>
            <a:r>
              <a:rPr lang="vi-VN" sz="2600" dirty="0" smtClean="0"/>
              <a:t>– Không ạ! Vẫn giống cây đó thôi.</a:t>
            </a:r>
          </a:p>
          <a:p>
            <a:pPr algn="just"/>
            <a:r>
              <a:rPr lang="en-US" sz="2600" dirty="0"/>
              <a:t> </a:t>
            </a:r>
            <a:r>
              <a:rPr lang="en-US" sz="2600" dirty="0" smtClean="0"/>
              <a:t>    </a:t>
            </a:r>
            <a:r>
              <a:rPr lang="vi-VN" sz="2600" dirty="0" smtClean="0"/>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492" y="1666659"/>
            <a:ext cx="2709402" cy="5247863"/>
          </a:xfrm>
          <a:prstGeom prst="rect">
            <a:avLst/>
          </a:prstGeom>
        </p:spPr>
      </p:pic>
    </p:spTree>
    <p:extLst>
      <p:ext uri="{BB962C8B-B14F-4D97-AF65-F5344CB8AC3E}">
        <p14:creationId xmlns:p14="http://schemas.microsoft.com/office/powerpoint/2010/main" val="30964392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5225"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387004" y="2762572"/>
            <a:ext cx="5937241" cy="2752934"/>
          </a:xfrm>
          <a:prstGeom prst="rect">
            <a:avLst/>
          </a:prstGeom>
        </p:spPr>
      </p:pic>
    </p:spTree>
    <p:extLst>
      <p:ext uri="{BB962C8B-B14F-4D97-AF65-F5344CB8AC3E}">
        <p14:creationId xmlns:p14="http://schemas.microsoft.com/office/powerpoint/2010/main" val="2483588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6420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106698" y="5615507"/>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smtClean="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437573" y="250665"/>
            <a:ext cx="1137672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1"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3441734" y="5573678"/>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4"/>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24519" y="385978"/>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 name="Group 3"/>
          <p:cNvGrpSpPr/>
          <p:nvPr/>
        </p:nvGrpSpPr>
        <p:grpSpPr>
          <a:xfrm>
            <a:off x="1904271" y="805199"/>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3996029" y="213572"/>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6024819" y="632793"/>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61757" y="266380"/>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625415" y="248231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484255" y="2918258"/>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4457999" y="2489424"/>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8706716" y="2975467"/>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6589182" y="2274531"/>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7805213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57379" y="1270517"/>
            <a:ext cx="11299272" cy="5380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6fc417983c9675ce1b60e983870aeb8a"/>
          <p:cNvPicPr/>
          <p:nvPr/>
        </p:nvPicPr>
        <p:blipFill>
          <a:blip r:embed="rId4"/>
          <a:stretch>
            <a:fillRect/>
          </a:stretch>
        </p:blipFill>
        <p:spPr>
          <a:xfrm>
            <a:off x="1248753" y="4380010"/>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935615" y="1852626"/>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5"/>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901956" y="1281576"/>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5030551" y="468178"/>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36826" y="1139541"/>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3862323" y="3132272"/>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6750612" y="3905436"/>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053886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3449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251480" y="1995663"/>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smtClean="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pic>
        <p:nvPicPr>
          <p:cNvPr id="9" name="图片 8" descr="6fc417983c9675ce1b60e983870aeb8a"/>
          <p:cNvPicPr/>
          <p:nvPr/>
        </p:nvPicPr>
        <p:blipFill>
          <a:blip r:embed="rId5"/>
          <a:stretch>
            <a:fillRect/>
          </a:stretch>
        </p:blipFill>
        <p:spPr>
          <a:xfrm>
            <a:off x="9004698" y="4111875"/>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4" name="Group 3"/>
          <p:cNvGrpSpPr/>
          <p:nvPr/>
        </p:nvGrpSpPr>
        <p:grpSpPr>
          <a:xfrm>
            <a:off x="2792792" y="595752"/>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5704419" y="1452238"/>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26637" y="262324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536059" y="3229193"/>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5248183" y="3186297"/>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9838348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458C440F-76F5-A84B-8BD3-D571FDFF7F77}"/>
              </a:ext>
            </a:extLst>
          </p:cNvPr>
          <p:cNvSpPr txBox="1"/>
          <p:nvPr/>
        </p:nvSpPr>
        <p:spPr>
          <a:xfrm>
            <a:off x="0" y="303733"/>
            <a:ext cx="12192000" cy="212365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2. </a:t>
            </a:r>
            <a:r>
              <a:rPr lang="vi-VN" altLang="zh-CN" sz="4400" b="1" dirty="0" smtClean="0">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Đóng vai cây hoa hồng hoặc hoa huệ, đặt câu nêu cảm xúc của cây khi trở nên đẹp hơn. Tìm động từ chỉ cảm xúc trong câu em đặt.</a:t>
            </a:r>
            <a:endParaRPr kumimoji="0" lang="en-US" altLang="zh-C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sp>
        <p:nvSpPr>
          <p:cNvPr id="7" name="Oval Callout 6">
            <a:extLst>
              <a:ext uri="{FF2B5EF4-FFF2-40B4-BE49-F238E27FC236}">
                <a16:creationId xmlns:a16="http://schemas.microsoft.com/office/drawing/2014/main" id="{78065155-C2F3-0C4D-909F-15BD316A8FBD}"/>
              </a:ext>
            </a:extLst>
          </p:cNvPr>
          <p:cNvSpPr/>
          <p:nvPr/>
        </p:nvSpPr>
        <p:spPr>
          <a:xfrm>
            <a:off x="3852154" y="2865120"/>
            <a:ext cx="6978744" cy="3360582"/>
          </a:xfrm>
          <a:prstGeom prst="wedgeEllipseCallout">
            <a:avLst>
              <a:gd name="adj1" fmla="val -52184"/>
              <a:gd name="adj2" fmla="val 33596"/>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vi-VN" sz="3600" dirty="0" smtClean="0">
                <a:solidFill>
                  <a:schemeClr val="tx1"/>
                </a:solidFill>
                <a:latin typeface="Cambria" panose="02040503050406030204" pitchFamily="18" charset="0"/>
                <a:ea typeface="Cambria" panose="02040503050406030204" pitchFamily="18" charset="0"/>
              </a:rPr>
              <a:t>Ta-nhi-a à! Nếu không có bạn thì chắc chắn mình sẽ không vui vẻ và hứng khởi như bây giờ.</a:t>
            </a:r>
            <a:endParaRPr lang="en-VN" sz="4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85092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90" y="5783288"/>
            <a:ext cx="10842875" cy="65539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7" y="3893006"/>
            <a:ext cx="11538857" cy="17630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284" y="973268"/>
            <a:ext cx="6546087" cy="1573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3" y="2533802"/>
            <a:ext cx="11538857" cy="1328021"/>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406503" y="1538102"/>
            <a:ext cx="52768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dirty="0" smtClean="0">
                <a:solidFill>
                  <a:srgbClr val="FF0000"/>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Yêu cầu cần đạt</a:t>
            </a:r>
            <a:endParaRPr kumimoji="0" lang="zh-CN" altLang="en-US" sz="2800" b="1" i="0" u="none" strike="noStrike" kern="1200" cap="none" spc="0" normalizeH="0" baseline="0" noProof="0" dirty="0">
              <a:ln>
                <a:noFill/>
              </a:ln>
              <a:solidFill>
                <a:srgbClr val="FF0000"/>
              </a:solidFill>
              <a:effectLst/>
              <a:uLnTx/>
              <a:uFillTx/>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321251" y="2547084"/>
            <a:ext cx="10870749" cy="4247317"/>
          </a:xfrm>
          <a:prstGeom prst="rect">
            <a:avLst/>
          </a:prstGeom>
          <a:noFill/>
        </p:spPr>
        <p:txBody>
          <a:bodyPr wrap="square" rtlCol="0">
            <a:spAutoFit/>
          </a:bodyPr>
          <a:lstStyle/>
          <a:p>
            <a:pPr algn="just">
              <a:lnSpc>
                <a:spcPct val="200000"/>
              </a:lnSpc>
            </a:pPr>
            <a:r>
              <a:rPr lang="vi-VN" sz="2000" b="1" dirty="0" smtClean="0">
                <a:solidFill>
                  <a:srgbClr val="002060"/>
                </a:solidFill>
                <a:ea typeface="Cambria" panose="02040503050406030204" pitchFamily="18" charset="0"/>
                <a:cs typeface="Times New Roman" panose="02020603050405020304" pitchFamily="18" charset="0"/>
              </a:rPr>
              <a:t>1.</a:t>
            </a:r>
            <a:r>
              <a:rPr lang="en-US" sz="2000" b="1" dirty="0" err="1" smtClean="0">
                <a:solidFill>
                  <a:srgbClr val="002060"/>
                </a:solidFill>
                <a:ea typeface="Cambria" panose="02040503050406030204" pitchFamily="18" charset="0"/>
                <a:cs typeface="Times New Roman" panose="02020603050405020304" pitchFamily="18" charset="0"/>
              </a:rPr>
              <a:t>Đọc</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đúng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và</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diễn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cảm</a:t>
            </a:r>
            <a:r>
              <a:rPr lang="en-US" sz="2000" b="1" dirty="0" smtClean="0">
                <a:solidFill>
                  <a:srgbClr val="002060"/>
                </a:solidFill>
                <a:ea typeface="Cambria" panose="02040503050406030204" pitchFamily="18" charset="0"/>
                <a:cs typeface="Times New Roman" panose="02020603050405020304" pitchFamily="18" charset="0"/>
              </a:rPr>
              <a:t> , </a:t>
            </a:r>
            <a:r>
              <a:rPr lang="en-US" sz="2000" b="1" dirty="0" err="1" smtClean="0">
                <a:solidFill>
                  <a:srgbClr val="002060"/>
                </a:solidFill>
                <a:ea typeface="Cambria" panose="02040503050406030204" pitchFamily="18" charset="0"/>
                <a:cs typeface="Times New Roman" panose="02020603050405020304" pitchFamily="18" charset="0"/>
              </a:rPr>
              <a:t>biết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nhấn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giọng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vào</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những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từ</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ngữ</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cần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thiết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để</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thể</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hiện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cảm</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xúc</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suy</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nghĩ</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của</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nhân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vật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smtClean="0">
                <a:solidFill>
                  <a:srgbClr val="00B050"/>
                </a:solidFill>
                <a:ea typeface="Cambria" panose="02040503050406030204" pitchFamily="18" charset="0"/>
                <a:cs typeface="Times New Roman" panose="02020603050405020304" pitchFamily="18" charset="0"/>
              </a:rPr>
              <a:t>.</a:t>
            </a:r>
          </a:p>
          <a:p>
            <a:pPr algn="just">
              <a:lnSpc>
                <a:spcPct val="200000"/>
              </a:lnSpc>
            </a:pPr>
            <a:r>
              <a:rPr lang="vi-VN" sz="2000" b="1" dirty="0" smtClean="0">
                <a:solidFill>
                  <a:srgbClr val="7030A0"/>
                </a:solidFill>
                <a:ea typeface="Cambria" panose="02040503050406030204" pitchFamily="18" charset="0"/>
                <a:cs typeface="Times New Roman" panose="02020603050405020304" pitchFamily="18" charset="0"/>
              </a:rPr>
              <a:t>2.</a:t>
            </a:r>
            <a:r>
              <a:rPr lang="en-US" sz="2000" b="1" dirty="0" err="1" smtClean="0">
                <a:solidFill>
                  <a:srgbClr val="7030A0"/>
                </a:solidFill>
                <a:ea typeface="Cambria" panose="02040503050406030204" pitchFamily="18" charset="0"/>
                <a:cs typeface="Times New Roman" panose="02020603050405020304" pitchFamily="18" charset="0"/>
              </a:rPr>
              <a:t>Nhận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biết</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được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trình</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các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việc</a:t>
            </a:r>
            <a:r>
              <a:rPr lang="en-US" sz="2000" b="1" dirty="0" smtClean="0">
                <a:solidFill>
                  <a:srgbClr val="7030A0"/>
                </a:solidFill>
                <a:ea typeface="Cambria" panose="02040503050406030204" pitchFamily="18" charset="0"/>
                <a:cs typeface="Times New Roman" panose="02020603050405020304" pitchFamily="18" charset="0"/>
              </a:rPr>
              <a:t> qua </a:t>
            </a:r>
            <a:r>
              <a:rPr lang="en-US" sz="2000" b="1" dirty="0" err="1" smtClean="0">
                <a:solidFill>
                  <a:srgbClr val="7030A0"/>
                </a:solidFill>
                <a:ea typeface="Cambria" panose="02040503050406030204" pitchFamily="18" charset="0"/>
                <a:cs typeface="Times New Roman" panose="02020603050405020304" pitchFamily="18" charset="0"/>
              </a:rPr>
              <a:t>lời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kể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chuyện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chú</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gà</a:t>
            </a:r>
            <a:r>
              <a:rPr lang="en-US" sz="2000" b="1" dirty="0" smtClean="0">
                <a:solidFill>
                  <a:srgbClr val="7030A0"/>
                </a:solidFill>
                <a:ea typeface="Cambria" panose="02040503050406030204" pitchFamily="18" charset="0"/>
                <a:cs typeface="Times New Roman" panose="02020603050405020304" pitchFamily="18" charset="0"/>
              </a:rPr>
              <a:t> con, </a:t>
            </a:r>
            <a:r>
              <a:rPr lang="en-US" sz="2000" b="1" dirty="0" err="1" smtClean="0">
                <a:solidFill>
                  <a:srgbClr val="7030A0"/>
                </a:solidFill>
                <a:ea typeface="Cambria" panose="02040503050406030204" pitchFamily="18" charset="0"/>
                <a:cs typeface="Times New Roman" panose="02020603050405020304" pitchFamily="18" charset="0"/>
              </a:rPr>
              <a:t>gắn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với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thời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gian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không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gian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địa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điểm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cụ</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thể</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nhận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xét</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được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đặc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điểm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thay</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đổi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cuộc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sống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cùng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những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cảm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xúc</a:t>
            </a:r>
            <a:r>
              <a:rPr lang="en-US" sz="2000" b="1" dirty="0" smtClean="0">
                <a:solidFill>
                  <a:srgbClr val="7030A0"/>
                </a:solidFill>
                <a:ea typeface="Cambria" panose="02040503050406030204" pitchFamily="18" charset="0"/>
                <a:cs typeface="Times New Roman" panose="02020603050405020304" pitchFamily="18" charset="0"/>
              </a:rPr>
              <a:t>, </a:t>
            </a:r>
            <a:r>
              <a:rPr lang="vi-VN" sz="2000" b="1" dirty="0" smtClean="0">
                <a:solidFill>
                  <a:srgbClr val="7030A0"/>
                </a:solidFill>
                <a:ea typeface="Cambria" panose="02040503050406030204" pitchFamily="18" charset="0"/>
                <a:cs typeface="Times New Roman" panose="02020603050405020304" pitchFamily="18" charset="0"/>
              </a:rPr>
              <a:t>suy nghĩ, băn khoăn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nhân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vật</a:t>
            </a:r>
            <a:r>
              <a:rPr lang="en-US" sz="2000" b="1" dirty="0" smtClean="0">
                <a:solidFill>
                  <a:srgbClr val="7030A0"/>
                </a:solidFill>
                <a:ea typeface="Cambria" panose="02040503050406030204" pitchFamily="18" charset="0"/>
                <a:cs typeface="Times New Roman" panose="02020603050405020304" pitchFamily="18" charset="0"/>
              </a:rPr>
              <a:t> </a:t>
            </a:r>
            <a:r>
              <a:rPr lang="vi-VN" sz="2000" b="1" dirty="0" smtClean="0">
                <a:solidFill>
                  <a:srgbClr val="7030A0"/>
                </a:solidFill>
                <a:ea typeface="Cambria" panose="02040503050406030204" pitchFamily="18" charset="0"/>
                <a:cs typeface="Times New Roman" panose="02020603050405020304" pitchFamily="18" charset="0"/>
              </a:rPr>
              <a:t>trước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thay</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đổi</a:t>
            </a:r>
            <a:r>
              <a:rPr lang="vi-VN" sz="2000" b="1" dirty="0">
                <a:solidFill>
                  <a:srgbClr val="7030A0"/>
                </a:solidFill>
                <a:ea typeface="Cambria" panose="02040503050406030204" pitchFamily="18" charset="0"/>
                <a:cs typeface="Times New Roman" panose="02020603050405020304" pitchFamily="18" charset="0"/>
              </a:rPr>
              <a:t>.</a:t>
            </a:r>
            <a:endParaRPr lang="vi-VN" sz="2000" b="1" dirty="0" smtClean="0">
              <a:solidFill>
                <a:srgbClr val="7030A0"/>
              </a:solidFill>
              <a:ea typeface="Cambria" panose="02040503050406030204" pitchFamily="18" charset="0"/>
              <a:cs typeface="Times New Roman" panose="02020603050405020304" pitchFamily="18" charset="0"/>
            </a:endParaRPr>
          </a:p>
          <a:p>
            <a:pPr lvl="0" algn="just">
              <a:lnSpc>
                <a:spcPct val="200000"/>
              </a:lnSpc>
            </a:pPr>
            <a:r>
              <a:rPr lang="vi-VN" sz="2000" b="1" kern="0" dirty="0" smtClean="0">
                <a:solidFill>
                  <a:srgbClr val="FF0066"/>
                </a:solidFill>
                <a:cs typeface="Times New Roman" panose="02020603050405020304" pitchFamily="18" charset="0"/>
              </a:rPr>
              <a:t>3.</a:t>
            </a:r>
            <a:r>
              <a:rPr lang="en-US" sz="2000" b="1" kern="0" dirty="0" err="1" smtClean="0">
                <a:solidFill>
                  <a:srgbClr val="FF0066"/>
                </a:solidFill>
                <a:cs typeface="Times New Roman" panose="02020603050405020304" pitchFamily="18" charset="0"/>
              </a:rPr>
              <a:t>Biết</a:t>
            </a:r>
            <a:r>
              <a:rPr lang="en-US" sz="2000" b="1" kern="0" dirty="0" smtClean="0">
                <a:solidFill>
                  <a:srgbClr val="FF0066"/>
                </a:solidFill>
                <a:cs typeface="Times New Roman" panose="02020603050405020304" pitchFamily="18" charset="0"/>
              </a:rPr>
              <a:t> </a:t>
            </a:r>
            <a:r>
              <a:rPr lang="vi-VN" sz="2000" b="1" kern="0" dirty="0" smtClean="0">
                <a:solidFill>
                  <a:srgbClr val="FF0066"/>
                </a:solidFill>
                <a:cs typeface="Times New Roman" panose="02020603050405020304" pitchFamily="18" charset="0"/>
              </a:rPr>
              <a:t>yêu thiên nhiên, chăm sóc cây cối.</a:t>
            </a:r>
            <a:endParaRPr lang="en-US" sz="2000" b="1" kern="0" dirty="0">
              <a:solidFill>
                <a:srgbClr val="FF0066"/>
              </a:solidFill>
              <a:cs typeface="Times New Roman" panose="02020603050405020304" pitchFamily="18" charset="0"/>
            </a:endParaRPr>
          </a:p>
          <a:p>
            <a:pPr marL="514350" indent="-514350" algn="just">
              <a:lnSpc>
                <a:spcPct val="150000"/>
              </a:lnSpc>
              <a:buFont typeface="+mj-lt"/>
              <a:buAutoNum type="arabicPeriod"/>
            </a:pP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7130722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9074232" cy="1754326"/>
            <a:chOff x="3141118" y="2249202"/>
            <a:chExt cx="8441403" cy="1754326"/>
          </a:xfrm>
        </p:grpSpPr>
        <p:sp>
          <p:nvSpPr>
            <p:cNvPr id="68" name="矩形 67"/>
            <p:cNvSpPr/>
            <p:nvPr/>
          </p:nvSpPr>
          <p:spPr>
            <a:xfrm>
              <a:off x="4475957" y="2249202"/>
              <a:ext cx="7106564" cy="175432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lang="vi-VN" altLang="zh-CN" sz="360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vi-VN" altLang="zh-CN" sz="360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hám Phá Khoa Học Mầm Non Phần 1 -Vòng đời phát triển của cây">
            <a:hlinkClick r:id="" action="ppaction://media"/>
          </p:cNvPr>
          <p:cNvPicPr>
            <a:picLocks noChangeAspect="1"/>
          </p:cNvPicPr>
          <p:nvPr>
            <a:videoFile r:link="rId1"/>
            <p:extLst>
              <p:ext uri="{DAA4B4D4-6D71-4841-9C94-3DE7FCFB9230}">
                <p14:media xmlns:p14="http://schemas.microsoft.com/office/powerpoint/2010/main" r:embed="rId2">
                  <p14:trim st="75509" end="165043.3"/>
                </p14:media>
              </p:ext>
            </p:extLst>
          </p:nvPr>
        </p:nvPicPr>
        <p:blipFill>
          <a:blip r:embed="rId5"/>
          <a:stretch>
            <a:fillRect/>
          </a:stretch>
        </p:blipFill>
        <p:spPr>
          <a:xfrm>
            <a:off x="2539999" y="528660"/>
            <a:ext cx="9581403" cy="5389539"/>
          </a:xfrm>
          <a:prstGeom prst="rect">
            <a:avLst/>
          </a:prstGeom>
        </p:spPr>
      </p:pic>
      <p:pic>
        <p:nvPicPr>
          <p:cNvPr id="2" name="图片 1" descr="1_0000s_0002_10"/>
          <p:cNvPicPr>
            <a:picLocks noChangeAspect="1"/>
          </p:cNvPicPr>
          <p:nvPr/>
        </p:nvPicPr>
        <p:blipFill>
          <a:blip r:embed="rId6"/>
          <a:srcRect l="7213" r="60686" b="11960"/>
          <a:stretch>
            <a:fillRect/>
          </a:stretch>
        </p:blipFill>
        <p:spPr>
          <a:xfrm>
            <a:off x="66675" y="2438400"/>
            <a:ext cx="3265805" cy="4478020"/>
          </a:xfrm>
          <a:prstGeom prst="rect">
            <a:avLst/>
          </a:prstGeom>
        </p:spPr>
      </p:pic>
      <p:grpSp>
        <p:nvGrpSpPr>
          <p:cNvPr id="3" name="Group 2">
            <a:extLst>
              <a:ext uri="{FF2B5EF4-FFF2-40B4-BE49-F238E27FC236}">
                <a16:creationId xmlns:a16="http://schemas.microsoft.com/office/drawing/2014/main" id="{D5C5EF65-1137-0E44-AD90-2E58E956B072}"/>
              </a:ext>
            </a:extLst>
          </p:cNvPr>
          <p:cNvGrpSpPr/>
          <p:nvPr/>
        </p:nvGrpSpPr>
        <p:grpSpPr>
          <a:xfrm>
            <a:off x="171837" y="144211"/>
            <a:ext cx="3265805" cy="2689225"/>
            <a:chOff x="4331972" y="892174"/>
            <a:chExt cx="3265805" cy="2689225"/>
          </a:xfrm>
        </p:grpSpPr>
        <p:pic>
          <p:nvPicPr>
            <p:cNvPr id="7" name="图片 6" descr="4ec47f6aae8fa037024babeede2631b9"/>
            <p:cNvPicPr/>
            <p:nvPr/>
          </p:nvPicPr>
          <p:blipFill>
            <a:blip r:embed="rId7"/>
            <a:stretch>
              <a:fillRect/>
            </a:stretch>
          </p:blipFill>
          <p:spPr>
            <a:xfrm>
              <a:off x="4331972" y="892174"/>
              <a:ext cx="3265805" cy="2689225"/>
            </a:xfrm>
            <a:prstGeom prst="rect">
              <a:avLst/>
            </a:prstGeom>
          </p:spPr>
        </p:pic>
        <p:sp>
          <p:nvSpPr>
            <p:cNvPr id="305" name="文本框 304"/>
            <p:cNvSpPr txBox="1"/>
            <p:nvPr/>
          </p:nvSpPr>
          <p:spPr bwMode="auto">
            <a:xfrm>
              <a:off x="4486639" y="1712198"/>
              <a:ext cx="30059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Chia sẻ</a:t>
              </a:r>
              <a:r>
                <a:rPr kumimoji="0" lang="vi-VN" sz="3200" b="0" i="0" u="none" strike="noStrike" kern="1200" cap="none" spc="0" normalizeH="0" noProof="0" dirty="0" smtClean="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về cách trồng và chăm sóc cây</a:t>
              </a:r>
              <a:endParaRPr kumimoji="0" lang="zh-CN" altLang="en-US" sz="1800" b="0" i="0" u="none" strike="noStrike" kern="1200" cap="none" spc="0" normalizeH="0" baseline="0" noProof="0" dirty="0">
                <a:ln w="18415" cmpd="sng">
                  <a:noFill/>
                  <a:prstDash val="solid"/>
                </a:ln>
                <a:solidFill>
                  <a:srgbClr val="E7E6E6">
                    <a:lumMod val="50000"/>
                  </a:srgb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4" name="Rectangle 3"/>
          <p:cNvSpPr/>
          <p:nvPr/>
        </p:nvSpPr>
        <p:spPr>
          <a:xfrm>
            <a:off x="3332480" y="-682494"/>
            <a:ext cx="6096000" cy="646331"/>
          </a:xfrm>
          <a:prstGeom prst="rect">
            <a:avLst/>
          </a:prstGeom>
        </p:spPr>
        <p:txBody>
          <a:bodyPr>
            <a:spAutoFit/>
          </a:bodyPr>
          <a:lstStyle/>
          <a:p>
            <a:r>
              <a:rPr lang="vi-VN" dirty="0" smtClean="0">
                <a:hlinkClick r:id="rId8"/>
              </a:rPr>
              <a:t>Khám Phá Khoa Học Mầm Non Phần 1 -Vòng đời phát triển của cây - YouTube</a:t>
            </a:r>
            <a:endParaRPr lang="en-US" dirty="0"/>
          </a:p>
        </p:txBody>
      </p:sp>
    </p:spTree>
    <p:extLst>
      <p:ext uri="{BB962C8B-B14F-4D97-AF65-F5344CB8AC3E}">
        <p14:creationId xmlns:p14="http://schemas.microsoft.com/office/powerpoint/2010/main" val="27117649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sp>
        <p:nvSpPr>
          <p:cNvPr id="10" name="TextBox 9">
            <a:extLst>
              <a:ext uri="{FF2B5EF4-FFF2-40B4-BE49-F238E27FC236}">
                <a16:creationId xmlns:a16="http://schemas.microsoft.com/office/drawing/2014/main" id="{ADE749AC-681B-4048-BC2C-72041BD9272B}"/>
              </a:ext>
            </a:extLst>
          </p:cNvPr>
          <p:cNvSpPr txBox="1"/>
          <p:nvPr/>
        </p:nvSpPr>
        <p:spPr>
          <a:xfrm>
            <a:off x="5149101" y="1477108"/>
            <a:ext cx="7197317"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9600" b="1" i="0" u="none" strike="noStrike" kern="1200" cap="none" spc="0" normalizeH="0" baseline="0" noProof="0" dirty="0">
                <a:ln w="6600">
                  <a:solidFill>
                    <a:srgbClr val="ED7D31"/>
                  </a:solidFill>
                  <a:prstDash val="solid"/>
                </a:ln>
                <a:solidFill>
                  <a:srgbClr val="72016A"/>
                </a:solidFill>
                <a:effectLst>
                  <a:outerShdw dist="38100" dir="2700000" algn="tl" rotWithShape="0">
                    <a:srgbClr val="ED7D31"/>
                  </a:outerShdw>
                </a:effectLst>
                <a:uLnTx/>
                <a:uFillTx/>
                <a:latin typeface="#9Slide03 SVNNexa Rust Sans Bla" panose="020B0606040200020203" pitchFamily="34" charset="0"/>
                <a:ea typeface="+mn-ea"/>
                <a:cs typeface="+mn-cs"/>
              </a:rPr>
              <a:t>TẠM BIỆT CÁC EM</a:t>
            </a:r>
          </a:p>
        </p:txBody>
      </p:sp>
    </p:spTree>
    <p:extLst>
      <p:ext uri="{BB962C8B-B14F-4D97-AF65-F5344CB8AC3E}">
        <p14:creationId xmlns:p14="http://schemas.microsoft.com/office/powerpoint/2010/main" val="4069988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by="(-#ppt_w*2)" calcmode="lin" valueType="num">
                                      <p:cBhvr rctx="PPT">
                                        <p:cTn id="15" dur="500" autoRev="1" fill="hold">
                                          <p:stCondLst>
                                            <p:cond delay="0"/>
                                          </p:stCondLst>
                                        </p:cTn>
                                        <p:tgtEl>
                                          <p:spTgt spid="10"/>
                                        </p:tgtEl>
                                        <p:attrNameLst>
                                          <p:attrName>ppt_w</p:attrName>
                                        </p:attrNameLst>
                                      </p:cBhvr>
                                    </p:anim>
                                    <p:anim by="(#ppt_w*0.50)" calcmode="lin" valueType="num">
                                      <p:cBhvr>
                                        <p:cTn id="16" dur="500" decel="50000" autoRev="1" fill="hold">
                                          <p:stCondLst>
                                            <p:cond delay="0"/>
                                          </p:stCondLst>
                                        </p:cTn>
                                        <p:tgtEl>
                                          <p:spTgt spid="10"/>
                                        </p:tgtEl>
                                        <p:attrNameLst>
                                          <p:attrName>ppt_x</p:attrName>
                                        </p:attrNameLst>
                                      </p:cBhvr>
                                    </p:anim>
                                    <p:anim from="(-#ppt_h/2)" to="(#ppt_y)" calcmode="lin" valueType="num">
                                      <p:cBhvr>
                                        <p:cTn id="17" dur="1000" fill="hold">
                                          <p:stCondLst>
                                            <p:cond delay="0"/>
                                          </p:stCondLst>
                                        </p:cTn>
                                        <p:tgtEl>
                                          <p:spTgt spid="10"/>
                                        </p:tgtEl>
                                        <p:attrNameLst>
                                          <p:attrName>ppt_y</p:attrName>
                                        </p:attrNameLst>
                                      </p:cBhvr>
                                    </p:anim>
                                    <p:animRot by="21600000">
                                      <p:cBhvr>
                                        <p:cTn id="18"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0635"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7"/>
          <a:stretch>
            <a:fillRect/>
          </a:stretch>
        </p:blipFill>
        <p:spPr>
          <a:xfrm>
            <a:off x="-2428146" y="-318016"/>
            <a:ext cx="13509907" cy="6846401"/>
          </a:xfrm>
          <a:prstGeom prst="rect">
            <a:avLst/>
          </a:prstGeom>
        </p:spPr>
      </p:pic>
    </p:spTree>
    <p:extLst>
      <p:ext uri="{BB962C8B-B14F-4D97-AF65-F5344CB8AC3E}">
        <p14:creationId xmlns:p14="http://schemas.microsoft.com/office/powerpoint/2010/main" val="2639958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90" y="5783288"/>
            <a:ext cx="10842875" cy="65539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7" y="3893006"/>
            <a:ext cx="11538857" cy="17630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284" y="973268"/>
            <a:ext cx="6546087" cy="1573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3" y="2533802"/>
            <a:ext cx="11538857" cy="1328021"/>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406503" y="1538102"/>
            <a:ext cx="52768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dirty="0" smtClean="0">
                <a:solidFill>
                  <a:srgbClr val="FF0000"/>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Yêu cầu cần đạt</a:t>
            </a:r>
            <a:endParaRPr kumimoji="0" lang="zh-CN" altLang="en-US" sz="2800" b="1" i="0" u="none" strike="noStrike" kern="1200" cap="none" spc="0" normalizeH="0" baseline="0" noProof="0" dirty="0">
              <a:ln>
                <a:noFill/>
              </a:ln>
              <a:solidFill>
                <a:srgbClr val="FF0000"/>
              </a:solidFill>
              <a:effectLst/>
              <a:uLnTx/>
              <a:uFillTx/>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321251" y="2547084"/>
            <a:ext cx="10870749" cy="4247317"/>
          </a:xfrm>
          <a:prstGeom prst="rect">
            <a:avLst/>
          </a:prstGeom>
          <a:noFill/>
        </p:spPr>
        <p:txBody>
          <a:bodyPr wrap="square" rtlCol="0">
            <a:spAutoFit/>
          </a:bodyPr>
          <a:lstStyle/>
          <a:p>
            <a:pPr algn="just">
              <a:lnSpc>
                <a:spcPct val="200000"/>
              </a:lnSpc>
            </a:pPr>
            <a:r>
              <a:rPr lang="vi-VN" sz="2000" b="1" dirty="0" smtClean="0">
                <a:solidFill>
                  <a:srgbClr val="002060"/>
                </a:solidFill>
                <a:ea typeface="Cambria" panose="02040503050406030204" pitchFamily="18" charset="0"/>
                <a:cs typeface="Times New Roman" panose="02020603050405020304" pitchFamily="18" charset="0"/>
              </a:rPr>
              <a:t>1.</a:t>
            </a:r>
            <a:r>
              <a:rPr lang="en-US" sz="2000" b="1" dirty="0" err="1" smtClean="0">
                <a:solidFill>
                  <a:srgbClr val="002060"/>
                </a:solidFill>
                <a:ea typeface="Cambria" panose="02040503050406030204" pitchFamily="18" charset="0"/>
                <a:cs typeface="Times New Roman" panose="02020603050405020304" pitchFamily="18" charset="0"/>
              </a:rPr>
              <a:t>Đọc</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đúng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và</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diễn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cảm</a:t>
            </a:r>
            <a:r>
              <a:rPr lang="en-US" sz="2000" b="1" dirty="0" smtClean="0">
                <a:solidFill>
                  <a:srgbClr val="002060"/>
                </a:solidFill>
                <a:ea typeface="Cambria" panose="02040503050406030204" pitchFamily="18" charset="0"/>
                <a:cs typeface="Times New Roman" panose="02020603050405020304" pitchFamily="18" charset="0"/>
              </a:rPr>
              <a:t> , </a:t>
            </a:r>
            <a:r>
              <a:rPr lang="en-US" sz="2000" b="1" dirty="0" err="1" smtClean="0">
                <a:solidFill>
                  <a:srgbClr val="002060"/>
                </a:solidFill>
                <a:ea typeface="Cambria" panose="02040503050406030204" pitchFamily="18" charset="0"/>
                <a:cs typeface="Times New Roman" panose="02020603050405020304" pitchFamily="18" charset="0"/>
              </a:rPr>
              <a:t>biết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nhấn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giọng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vào</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những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từ</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ngữ</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cần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thiết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để</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thể</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hiện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cảm</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xúc</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suy</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nghĩ</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của</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nhân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vật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smtClean="0">
                <a:solidFill>
                  <a:srgbClr val="00B050"/>
                </a:solidFill>
                <a:ea typeface="Cambria" panose="02040503050406030204" pitchFamily="18" charset="0"/>
                <a:cs typeface="Times New Roman" panose="02020603050405020304" pitchFamily="18" charset="0"/>
              </a:rPr>
              <a:t>.</a:t>
            </a:r>
          </a:p>
          <a:p>
            <a:pPr algn="just">
              <a:lnSpc>
                <a:spcPct val="200000"/>
              </a:lnSpc>
            </a:pPr>
            <a:r>
              <a:rPr lang="vi-VN" sz="2000" b="1" dirty="0" smtClean="0">
                <a:solidFill>
                  <a:srgbClr val="7030A0"/>
                </a:solidFill>
                <a:ea typeface="Cambria" panose="02040503050406030204" pitchFamily="18" charset="0"/>
                <a:cs typeface="Times New Roman" panose="02020603050405020304" pitchFamily="18" charset="0"/>
              </a:rPr>
              <a:t>2.</a:t>
            </a:r>
            <a:r>
              <a:rPr lang="en-US" sz="2000" b="1" dirty="0" err="1" smtClean="0">
                <a:solidFill>
                  <a:srgbClr val="7030A0"/>
                </a:solidFill>
                <a:ea typeface="Cambria" panose="02040503050406030204" pitchFamily="18" charset="0"/>
                <a:cs typeface="Times New Roman" panose="02020603050405020304" pitchFamily="18" charset="0"/>
              </a:rPr>
              <a:t>Nhận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biết</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được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trình</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các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việc</a:t>
            </a:r>
            <a:r>
              <a:rPr lang="en-US" sz="2000" b="1" dirty="0" smtClean="0">
                <a:solidFill>
                  <a:srgbClr val="7030A0"/>
                </a:solidFill>
                <a:ea typeface="Cambria" panose="02040503050406030204" pitchFamily="18" charset="0"/>
                <a:cs typeface="Times New Roman" panose="02020603050405020304" pitchFamily="18" charset="0"/>
              </a:rPr>
              <a:t> qua </a:t>
            </a:r>
            <a:r>
              <a:rPr lang="en-US" sz="2000" b="1" dirty="0" err="1" smtClean="0">
                <a:solidFill>
                  <a:srgbClr val="7030A0"/>
                </a:solidFill>
                <a:ea typeface="Cambria" panose="02040503050406030204" pitchFamily="18" charset="0"/>
                <a:cs typeface="Times New Roman" panose="02020603050405020304" pitchFamily="18" charset="0"/>
              </a:rPr>
              <a:t>lời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kể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chuyện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chú</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gà</a:t>
            </a:r>
            <a:r>
              <a:rPr lang="en-US" sz="2000" b="1" dirty="0" smtClean="0">
                <a:solidFill>
                  <a:srgbClr val="7030A0"/>
                </a:solidFill>
                <a:ea typeface="Cambria" panose="02040503050406030204" pitchFamily="18" charset="0"/>
                <a:cs typeface="Times New Roman" panose="02020603050405020304" pitchFamily="18" charset="0"/>
              </a:rPr>
              <a:t> con, </a:t>
            </a:r>
            <a:r>
              <a:rPr lang="en-US" sz="2000" b="1" dirty="0" err="1" smtClean="0">
                <a:solidFill>
                  <a:srgbClr val="7030A0"/>
                </a:solidFill>
                <a:ea typeface="Cambria" panose="02040503050406030204" pitchFamily="18" charset="0"/>
                <a:cs typeface="Times New Roman" panose="02020603050405020304" pitchFamily="18" charset="0"/>
              </a:rPr>
              <a:t>gắn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với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thời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gian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không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gian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địa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điểm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cụ</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thể</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nhận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xét</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được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đặc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điểm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thay</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đổi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cuộc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sống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cùng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những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cảm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xúc</a:t>
            </a:r>
            <a:r>
              <a:rPr lang="en-US" sz="2000" b="1" dirty="0" smtClean="0">
                <a:solidFill>
                  <a:srgbClr val="7030A0"/>
                </a:solidFill>
                <a:ea typeface="Cambria" panose="02040503050406030204" pitchFamily="18" charset="0"/>
                <a:cs typeface="Times New Roman" panose="02020603050405020304" pitchFamily="18" charset="0"/>
              </a:rPr>
              <a:t>, </a:t>
            </a:r>
            <a:r>
              <a:rPr lang="vi-VN" sz="2000" b="1" dirty="0" smtClean="0">
                <a:solidFill>
                  <a:srgbClr val="7030A0"/>
                </a:solidFill>
                <a:ea typeface="Cambria" panose="02040503050406030204" pitchFamily="18" charset="0"/>
                <a:cs typeface="Times New Roman" panose="02020603050405020304" pitchFamily="18" charset="0"/>
              </a:rPr>
              <a:t>suy nghĩ, băn khoăn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nhân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vật</a:t>
            </a:r>
            <a:r>
              <a:rPr lang="en-US" sz="2000" b="1" dirty="0" smtClean="0">
                <a:solidFill>
                  <a:srgbClr val="7030A0"/>
                </a:solidFill>
                <a:ea typeface="Cambria" panose="02040503050406030204" pitchFamily="18" charset="0"/>
                <a:cs typeface="Times New Roman" panose="02020603050405020304" pitchFamily="18" charset="0"/>
              </a:rPr>
              <a:t> </a:t>
            </a:r>
            <a:r>
              <a:rPr lang="vi-VN" sz="2000" b="1" dirty="0" smtClean="0">
                <a:solidFill>
                  <a:srgbClr val="7030A0"/>
                </a:solidFill>
                <a:ea typeface="Cambria" panose="02040503050406030204" pitchFamily="18" charset="0"/>
                <a:cs typeface="Times New Roman" panose="02020603050405020304" pitchFamily="18" charset="0"/>
              </a:rPr>
              <a:t>trước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thay</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đổi</a:t>
            </a:r>
            <a:r>
              <a:rPr lang="vi-VN" sz="2000" b="1" dirty="0">
                <a:solidFill>
                  <a:srgbClr val="7030A0"/>
                </a:solidFill>
                <a:ea typeface="Cambria" panose="02040503050406030204" pitchFamily="18" charset="0"/>
                <a:cs typeface="Times New Roman" panose="02020603050405020304" pitchFamily="18" charset="0"/>
              </a:rPr>
              <a:t>.</a:t>
            </a:r>
            <a:endParaRPr lang="vi-VN" sz="2000" b="1" dirty="0" smtClean="0">
              <a:solidFill>
                <a:srgbClr val="7030A0"/>
              </a:solidFill>
              <a:ea typeface="Cambria" panose="02040503050406030204" pitchFamily="18" charset="0"/>
              <a:cs typeface="Times New Roman" panose="02020603050405020304" pitchFamily="18" charset="0"/>
            </a:endParaRPr>
          </a:p>
          <a:p>
            <a:pPr lvl="0" algn="just">
              <a:lnSpc>
                <a:spcPct val="200000"/>
              </a:lnSpc>
            </a:pPr>
            <a:r>
              <a:rPr lang="vi-VN" sz="2000" b="1" kern="0" dirty="0" smtClean="0">
                <a:solidFill>
                  <a:srgbClr val="FF0066"/>
                </a:solidFill>
                <a:cs typeface="Times New Roman" panose="02020603050405020304" pitchFamily="18" charset="0"/>
              </a:rPr>
              <a:t>3.</a:t>
            </a:r>
            <a:r>
              <a:rPr lang="en-US" sz="2000" b="1" kern="0" dirty="0" err="1" smtClean="0">
                <a:solidFill>
                  <a:srgbClr val="FF0066"/>
                </a:solidFill>
                <a:cs typeface="Times New Roman" panose="02020603050405020304" pitchFamily="18" charset="0"/>
              </a:rPr>
              <a:t>Biết</a:t>
            </a:r>
            <a:r>
              <a:rPr lang="en-US" sz="2000" b="1" kern="0" dirty="0" smtClean="0">
                <a:solidFill>
                  <a:srgbClr val="FF0066"/>
                </a:solidFill>
                <a:cs typeface="Times New Roman" panose="02020603050405020304" pitchFamily="18" charset="0"/>
              </a:rPr>
              <a:t> </a:t>
            </a:r>
            <a:r>
              <a:rPr lang="vi-VN" sz="2000" b="1" kern="0" dirty="0" smtClean="0">
                <a:solidFill>
                  <a:srgbClr val="FF0066"/>
                </a:solidFill>
                <a:cs typeface="Times New Roman" panose="02020603050405020304" pitchFamily="18" charset="0"/>
              </a:rPr>
              <a:t>yêu thiên nhiên, chăm sóc cây cối.</a:t>
            </a:r>
            <a:endParaRPr lang="en-US" sz="2000" b="1" kern="0" dirty="0">
              <a:solidFill>
                <a:srgbClr val="FF0066"/>
              </a:solidFill>
              <a:cs typeface="Times New Roman" panose="02020603050405020304" pitchFamily="18" charset="0"/>
            </a:endParaRPr>
          </a:p>
          <a:p>
            <a:pPr marL="514350" indent="-514350" algn="just">
              <a:lnSpc>
                <a:spcPct val="150000"/>
              </a:lnSpc>
              <a:buFont typeface="+mj-lt"/>
              <a:buAutoNum type="arabicPeriod"/>
            </a:pP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3566607" y="571500"/>
            <a:ext cx="8501464" cy="598603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5316380" y="2135695"/>
            <a:ext cx="4737518"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KHÁM PHÁ</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875621" y="1240765"/>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2</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9306492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Đây là giống hoa mới phải không?</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Không ạ! Vẫn giống cây đó thôi.</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nghĩ mãi về nguyên nhân biến đổi của cây. Có lẽ là do chỗ ở mới của chúng thoáng hơn, không bị rễ của cây khác tranh chất màu dưới đất. </a:t>
            </a:r>
          </a:p>
          <a:p>
            <a:pPr algn="just"/>
            <a:r>
              <a:rPr lang="en-US" sz="2000" dirty="0">
                <a:latin typeface="+mj-lt"/>
              </a:rPr>
              <a:t> </a:t>
            </a:r>
            <a:r>
              <a:rPr lang="en-US" sz="2000" dirty="0" smtClean="0">
                <a:latin typeface="+mj-lt"/>
              </a:rPr>
              <a:t>     </a:t>
            </a:r>
            <a:r>
              <a:rPr lang="vi-VN" sz="2000" dirty="0" smtClean="0">
                <a:latin typeface="+mj-lt"/>
              </a:rPr>
              <a:t>Đêm </a:t>
            </a:r>
            <a:r>
              <a:rPr lang="vi-VN" sz="2000" dirty="0">
                <a:latin typeface="+mj-lt"/>
              </a:rPr>
              <a:t>ấy, bên cửa sổ mở rộng, có tiếng thở nhẹ mơ hồ xen lẫn tiếng thì thầm: </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Bạn thân mến! – Bụi hoa hồng khẽ nói. – Hơi thở của bạn làm tôi dễ chịu quá.</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Cảm ơn bạn. – Cây hoa huệ cất giọng nhẹ nhàng. – Không có bạn, tôi làm sao được tươi tắn thế này</a:t>
            </a:r>
            <a:r>
              <a:rPr lang="vi-VN" sz="2000" dirty="0" smtClean="0">
                <a:latin typeface="+mj-lt"/>
              </a:rPr>
              <a:t>.</a:t>
            </a:r>
            <a:endParaRPr lang="vi-VN" sz="2000" dirty="0">
              <a:latin typeface="+mj-lt"/>
            </a:endParaRP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smtClean="0">
                <a:solidFill>
                  <a:schemeClr val="accent4">
                    <a:lumMod val="75000"/>
                  </a:schemeClr>
                </a:solidFill>
                <a:latin typeface="Cambria" panose="02040503050406030204" pitchFamily="18" charset="0"/>
                <a:ea typeface="Cambria" panose="02040503050406030204" pitchFamily="18" charset="0"/>
              </a:rPr>
              <a:t>Tiếng</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nói</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của</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cỏ</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7945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FA93C040-09E5-A94E-B727-FDBF20E66304}"/>
              </a:ext>
            </a:extLst>
          </p:cNvPr>
          <p:cNvGrpSpPr/>
          <p:nvPr/>
        </p:nvGrpSpPr>
        <p:grpSpPr>
          <a:xfrm>
            <a:off x="323850" y="1387591"/>
            <a:ext cx="11487150" cy="1201717"/>
            <a:chOff x="444182" y="1185545"/>
            <a:chExt cx="11072495" cy="1201717"/>
          </a:xfrm>
        </p:grpSpPr>
        <p:sp>
          <p:nvSpPr>
            <p:cNvPr id="3" name="Rectangle 2">
              <a:extLst>
                <a:ext uri="{FF2B5EF4-FFF2-40B4-BE49-F238E27FC236}">
                  <a16:creationId xmlns:a16="http://schemas.microsoft.com/office/drawing/2014/main" id="{D71F2AD1-94E9-4343-A1CD-978078AD0B38}"/>
                </a:ext>
              </a:extLst>
            </p:cNvPr>
            <p:cNvSpPr/>
            <p:nvPr/>
          </p:nvSpPr>
          <p:spPr>
            <a:xfrm>
              <a:off x="2563091" y="1185545"/>
              <a:ext cx="8953586"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1">
              <a:extLst>
                <a:ext uri="{FF2B5EF4-FFF2-40B4-BE49-F238E27FC236}">
                  <a16:creationId xmlns:a16="http://schemas.microsoft.com/office/drawing/2014/main" id="{D665DF54-AC7C-1D4A-8547-17E699EDFBE6}"/>
                </a:ext>
              </a:extLst>
            </p:cNvPr>
            <p:cNvGrpSpPr/>
            <p:nvPr/>
          </p:nvGrpSpPr>
          <p:grpSpPr>
            <a:xfrm>
              <a:off x="444182" y="1526355"/>
              <a:ext cx="2118908" cy="517326"/>
              <a:chOff x="444182" y="1526355"/>
              <a:chExt cx="2118908" cy="517326"/>
            </a:xfrm>
          </p:grpSpPr>
          <p:sp>
            <p:nvSpPr>
              <p:cNvPr id="14" name="Terminator 13">
                <a:extLst>
                  <a:ext uri="{FF2B5EF4-FFF2-40B4-BE49-F238E27FC236}">
                    <a16:creationId xmlns:a16="http://schemas.microsoft.com/office/drawing/2014/main" id="{C9A4C00F-82F4-6441-A751-8562B4846677}"/>
                  </a:ext>
                </a:extLst>
              </p:cNvPr>
              <p:cNvSpPr/>
              <p:nvPr/>
            </p:nvSpPr>
            <p:spPr>
              <a:xfrm>
                <a:off x="444182" y="1526355"/>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1</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04B26A83-EA2C-6A49-A52E-E899C636B191}"/>
                  </a:ext>
                </a:extLst>
              </p:cNvPr>
              <p:cNvCxnSpPr/>
              <p:nvPr/>
            </p:nvCxnSpPr>
            <p:spPr>
              <a:xfrm>
                <a:off x="1890611" y="1785018"/>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37D0A8C5-176D-A043-A388-043146EDDC09}"/>
              </a:ext>
            </a:extLst>
          </p:cNvPr>
          <p:cNvSpPr txBox="1"/>
          <p:nvPr/>
        </p:nvSpPr>
        <p:spPr>
          <a:xfrm>
            <a:off x="2636286" y="992624"/>
            <a:ext cx="9174714" cy="5770811"/>
          </a:xfrm>
          <a:prstGeom prst="rect">
            <a:avLst/>
          </a:prstGeom>
          <a:noFill/>
        </p:spPr>
        <p:txBody>
          <a:bodyPr wrap="square" rtlCol="0">
            <a:spAutoFit/>
          </a:bodyPr>
          <a:lstStyle/>
          <a:p>
            <a:pPr marL="0" marR="0" lvl="0" indent="0" algn="just" defTabSz="914400" rtl="0" eaLnBrk="1" fontAlgn="auto" latinLnBrk="0" hangingPunct="1">
              <a:lnSpc>
                <a:spcPct val="100000"/>
              </a:lnSpc>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TIẾNG</a:t>
            </a:r>
            <a:r>
              <a:rPr kumimoji="0" lang="vi-VN" sz="24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NÓI CỦA CỎ CÂY</a:t>
            </a:r>
            <a:endParaRPr kumimoji="0" lang="en-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algn="just">
              <a:spcAft>
                <a:spcPts val="300"/>
              </a:spcAft>
            </a:pPr>
            <a:r>
              <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000" dirty="0"/>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spcAft>
                <a:spcPts val="300"/>
              </a:spcAft>
            </a:pPr>
            <a:r>
              <a:rPr lang="vi-VN" sz="2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00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000" dirty="0" smtClean="0"/>
              <a:t>Những </a:t>
            </a:r>
            <a:r>
              <a:rPr lang="vi-VN" sz="2000" dirty="0"/>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t> </a:t>
            </a:r>
            <a:r>
              <a:rPr lang="en-US" sz="2000" dirty="0" smtClean="0"/>
              <a:t>    </a:t>
            </a:r>
            <a:r>
              <a:rPr lang="vi-VN" sz="2000" dirty="0" smtClean="0"/>
              <a:t>– </a:t>
            </a:r>
            <a:r>
              <a:rPr lang="vi-VN" sz="2000" dirty="0"/>
              <a:t>Đây là giống hoa mới phải không?</a:t>
            </a:r>
          </a:p>
          <a:p>
            <a:pPr algn="just"/>
            <a:r>
              <a:rPr lang="en-US" sz="2000" dirty="0"/>
              <a:t> </a:t>
            </a:r>
            <a:r>
              <a:rPr lang="en-US" sz="2000" dirty="0" smtClean="0"/>
              <a:t>    </a:t>
            </a:r>
            <a:r>
              <a:rPr lang="vi-VN" sz="2000" dirty="0" smtClean="0"/>
              <a:t>– </a:t>
            </a:r>
            <a:r>
              <a:rPr lang="vi-VN" sz="2000" dirty="0"/>
              <a:t>Không ạ! Vẫn giống cây đó thôi.</a:t>
            </a:r>
          </a:p>
          <a:p>
            <a:pPr algn="just"/>
            <a:r>
              <a:rPr lang="vi-VN" sz="2000" dirty="0" smtClean="0"/>
              <a:t>Ta-nhi-a </a:t>
            </a:r>
            <a:r>
              <a:rPr lang="vi-VN" sz="2000" dirty="0"/>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buClrTx/>
              <a:buSzTx/>
              <a:buFontTx/>
              <a:buNone/>
              <a:tabLst/>
              <a:defRPr/>
            </a:pPr>
            <a:endPar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E7107947-9D15-A147-8A0A-392D9ACC0141}"/>
              </a:ext>
            </a:extLst>
          </p:cNvPr>
          <p:cNvGrpSpPr/>
          <p:nvPr/>
        </p:nvGrpSpPr>
        <p:grpSpPr>
          <a:xfrm>
            <a:off x="323850" y="2644821"/>
            <a:ext cx="11487149" cy="3700729"/>
            <a:chOff x="444183" y="2530038"/>
            <a:chExt cx="11138216" cy="1201717"/>
          </a:xfrm>
        </p:grpSpPr>
        <p:sp>
          <p:nvSpPr>
            <p:cNvPr id="11" name="Terminator 10">
              <a:extLst>
                <a:ext uri="{FF2B5EF4-FFF2-40B4-BE49-F238E27FC236}">
                  <a16:creationId xmlns:a16="http://schemas.microsoft.com/office/drawing/2014/main" id="{0ABF04C6-C401-2946-971C-E4F7676AA5D9}"/>
                </a:ext>
              </a:extLst>
            </p:cNvPr>
            <p:cNvSpPr/>
            <p:nvPr/>
          </p:nvSpPr>
          <p:spPr>
            <a:xfrm>
              <a:off x="444183" y="2872233"/>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2</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903B5FB-DB73-0F4C-AC32-99F80516667F}"/>
                </a:ext>
              </a:extLst>
            </p:cNvPr>
            <p:cNvSpPr/>
            <p:nvPr/>
          </p:nvSpPr>
          <p:spPr>
            <a:xfrm>
              <a:off x="2563091" y="2530038"/>
              <a:ext cx="9019308"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890610" y="3114823"/>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99860" y="146807"/>
            <a:ext cx="2138516"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28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28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p>
        </p:txBody>
      </p:sp>
    </p:spTree>
    <p:extLst>
      <p:ext uri="{BB962C8B-B14F-4D97-AF65-F5344CB8AC3E}">
        <p14:creationId xmlns:p14="http://schemas.microsoft.com/office/powerpoint/2010/main" val="24340692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000" fill="hold"/>
                                        <p:tgtEl>
                                          <p:spTgt spid="23"/>
                                        </p:tgtEl>
                                        <p:attrNameLst>
                                          <p:attrName>ppt_w</p:attrName>
                                        </p:attrNameLst>
                                      </p:cBhvr>
                                      <p:tavLst>
                                        <p:tav tm="0">
                                          <p:val>
                                            <p:strVal val="#ppt_w*0.70"/>
                                          </p:val>
                                        </p:tav>
                                        <p:tav tm="100000">
                                          <p:val>
                                            <p:strVal val="#ppt_w"/>
                                          </p:val>
                                        </p:tav>
                                      </p:tavLst>
                                    </p:anim>
                                    <p:anim calcmode="lin" valueType="num">
                                      <p:cBhvr>
                                        <p:cTn id="21" dur="1000" fill="hold"/>
                                        <p:tgtEl>
                                          <p:spTgt spid="23"/>
                                        </p:tgtEl>
                                        <p:attrNameLst>
                                          <p:attrName>ppt_h</p:attrName>
                                        </p:attrNameLst>
                                      </p:cBhvr>
                                      <p:tavLst>
                                        <p:tav tm="0">
                                          <p:val>
                                            <p:strVal val="#ppt_h"/>
                                          </p:val>
                                        </p:tav>
                                        <p:tav tm="100000">
                                          <p:val>
                                            <p:strVal val="#ppt_h"/>
                                          </p:val>
                                        </p:tav>
                                      </p:tavLst>
                                    </p:anim>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0.70"/>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2038</Words>
  <Application>Microsoft Office PowerPoint</Application>
  <PresentationFormat>Widescreen</PresentationFormat>
  <Paragraphs>165</Paragraphs>
  <Slides>30</Slides>
  <Notes>30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等线</vt:lpstr>
      <vt:lpstr>Arial</vt:lpstr>
      <vt:lpstr>Cambria</vt:lpstr>
      <vt:lpstr>等线 Light</vt:lpstr>
      <vt:lpstr>#9SLIDE03 SFU FUTURA_05 EXTRABO</vt:lpstr>
      <vt:lpstr>#9Slide03 SVNNexa Rust Sans Bla</vt:lpstr>
      <vt:lpstr>Wide Latin</vt:lpstr>
      <vt:lpstr>Open Sans</vt:lpstr>
      <vt:lpstr>字魂17号-萌趣果冻体</vt:lpstr>
      <vt:lpstr>Times New Roman</vt:lpstr>
      <vt:lpstr>#9Slide07 SVNDessert Menu Scrip</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24</cp:revision>
  <dcterms:created xsi:type="dcterms:W3CDTF">2023-08-22T11:33:13Z</dcterms:created>
  <dcterms:modified xsi:type="dcterms:W3CDTF">2023-09-08T12:31:14Z</dcterms:modified>
</cp:coreProperties>
</file>