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40"/>
  </p:notesMasterIdLst>
  <p:handoutMasterIdLst>
    <p:handoutMasterId r:id="rId41"/>
  </p:handoutMasterIdLst>
  <p:sldIdLst>
    <p:sldId id="1268" r:id="rId3"/>
    <p:sldId id="1295" r:id="rId4"/>
    <p:sldId id="1294" r:id="rId5"/>
    <p:sldId id="1279" r:id="rId6"/>
    <p:sldId id="1274" r:id="rId7"/>
    <p:sldId id="1290" r:id="rId8"/>
    <p:sldId id="1278" r:id="rId9"/>
    <p:sldId id="1177" r:id="rId10"/>
    <p:sldId id="1270" r:id="rId11"/>
    <p:sldId id="1242" r:id="rId12"/>
    <p:sldId id="318" r:id="rId13"/>
    <p:sldId id="1284" r:id="rId14"/>
    <p:sldId id="259" r:id="rId15"/>
    <p:sldId id="282" r:id="rId16"/>
    <p:sldId id="283" r:id="rId17"/>
    <p:sldId id="284" r:id="rId18"/>
    <p:sldId id="266" r:id="rId19"/>
    <p:sldId id="1283" r:id="rId20"/>
    <p:sldId id="1256" r:id="rId21"/>
    <p:sldId id="1291" r:id="rId22"/>
    <p:sldId id="1275" r:id="rId23"/>
    <p:sldId id="269" r:id="rId24"/>
    <p:sldId id="1272" r:id="rId25"/>
    <p:sldId id="1265" r:id="rId26"/>
    <p:sldId id="1296" r:id="rId27"/>
    <p:sldId id="1276" r:id="rId28"/>
    <p:sldId id="1273" r:id="rId29"/>
    <p:sldId id="347" r:id="rId30"/>
    <p:sldId id="372" r:id="rId31"/>
    <p:sldId id="416" r:id="rId32"/>
    <p:sldId id="1266" r:id="rId33"/>
    <p:sldId id="1247" r:id="rId34"/>
    <p:sldId id="1248" r:id="rId35"/>
    <p:sldId id="1292" r:id="rId36"/>
    <p:sldId id="1245" r:id="rId37"/>
    <p:sldId id="1297" r:id="rId38"/>
    <p:sldId id="281" r:id="rId39"/>
  </p:sldIdLst>
  <p:sldSz cx="9144000" cy="5143500" type="screen16x9"/>
  <p:notesSz cx="6858000" cy="9144000"/>
  <p:custDataLst>
    <p:tags r:id="rId42"/>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10047"/>
    <a:srgbClr val="E5F1D5"/>
    <a:srgbClr val="FFFFFF"/>
    <a:srgbClr val="EAF6D9"/>
    <a:srgbClr val="6B7064"/>
    <a:srgbClr val="1D9BB8"/>
    <a:srgbClr val="3ACFDF"/>
    <a:srgbClr val="FF7500"/>
    <a:srgbClr val="EAA1A9"/>
    <a:srgbClr val="D9A2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44" autoAdjust="0"/>
    <p:restoredTop sz="90278" autoAdjust="0"/>
  </p:normalViewPr>
  <p:slideViewPr>
    <p:cSldViewPr snapToGrid="0">
      <p:cViewPr varScale="1">
        <p:scale>
          <a:sx n="93" d="100"/>
          <a:sy n="93" d="100"/>
        </p:scale>
        <p:origin x="378" y="78"/>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27102"/>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10/24/2024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09.881"/>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14.309"/>
    </inkml:context>
    <inkml:brush xml:id="br0">
      <inkml:brushProperty name="width" value="0.35" units="cm"/>
      <inkml:brushProperty name="height" value="0.35" units="cm"/>
      <inkml:brushProperty name="color" value="#FFFFFF"/>
    </inkml:brush>
  </inkml:definitions>
  <inkml:trace contextRef="#ctx0" brushRef="#br0">0 1 24575,'602'14'0,"-456"-3"0,-1 7 0,158 40 0,-264-49 0,1-2 0,1-2 0,-1-1 0,48-2 0,225-2 0,94-2 0,-349-2 0,62-14 0,-1 0 0,11 15 0,-93 4 0,73-8 0,10-18 0,-80 15 0,1 2 0,0 2 0,50-2 0,-49 8-1365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a:t>
            </a:fld>
            <a:endParaRPr lang="en-US"/>
          </a:p>
        </p:txBody>
      </p:sp>
    </p:spTree>
    <p:extLst>
      <p:ext uri="{BB962C8B-B14F-4D97-AF65-F5344CB8AC3E}">
        <p14:creationId xmlns:p14="http://schemas.microsoft.com/office/powerpoint/2010/main" val="236794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153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464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508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0240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04AA6-67A8-AD9E-D775-E1DBBC4BB6E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414A0CB-764E-0174-713E-7D56FBF27BA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56A6CB4-9CF3-E706-2BF8-2FB0C884F83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63485964-FEDF-9448-022D-F697D65F4066}"/>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8643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4392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0F14E2-7C29-456F-B69A-B31212F2FB4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8586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151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048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6ED8C-9FC6-41EA-BCF4-3C8787CD81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6101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6</a:t>
            </a:fld>
            <a:endParaRPr lang="en-US"/>
          </a:p>
        </p:txBody>
      </p:sp>
    </p:spTree>
    <p:extLst>
      <p:ext uri="{BB962C8B-B14F-4D97-AF65-F5344CB8AC3E}">
        <p14:creationId xmlns:p14="http://schemas.microsoft.com/office/powerpoint/2010/main" val="3358100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802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887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0947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2730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51408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75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366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8790A21-5113-4AB9-8F6D-306808A692B0}" type="datetimeFigureOut">
              <a:rPr lang="en-US" smtClean="0"/>
              <a:t>10/24/2024</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819091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C600B-D965-426E-90C9-E893872A4266}"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7D921-D34F-4675-8F5A-F44133247E60}" type="slidenum">
              <a:rPr lang="en-US" smtClean="0"/>
              <a:t>‹#›</a:t>
            </a:fld>
            <a:endParaRPr lang="en-US"/>
          </a:p>
        </p:txBody>
      </p:sp>
    </p:spTree>
    <p:extLst>
      <p:ext uri="{BB962C8B-B14F-4D97-AF65-F5344CB8AC3E}">
        <p14:creationId xmlns:p14="http://schemas.microsoft.com/office/powerpoint/2010/main" val="1447025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347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907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46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348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419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3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493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518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017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18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07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E413-6F53-3361-3C7A-8F2FFB967C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6ACC3C-7BC0-EBCF-D7F4-94B206A14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D57367-B1FC-70C8-84BC-15450FC5B94A}"/>
              </a:ext>
            </a:extLst>
          </p:cNvPr>
          <p:cNvSpPr>
            <a:spLocks noGrp="1"/>
          </p:cNvSpPr>
          <p:nvPr>
            <p:ph type="dt" sz="half" idx="10"/>
          </p:nvPr>
        </p:nvSpPr>
        <p:spPr/>
        <p:txBody>
          <a:bodyPr/>
          <a:lstStyle/>
          <a:p>
            <a:fld id="{91326B48-9BA4-492C-AD4B-055F8A8E9DF3}" type="datetimeFigureOut">
              <a:rPr lang="en-GB" smtClean="0"/>
              <a:t>24/10/2024</a:t>
            </a:fld>
            <a:endParaRPr lang="en-GB"/>
          </a:p>
        </p:txBody>
      </p:sp>
      <p:sp>
        <p:nvSpPr>
          <p:cNvPr id="5" name="Footer Placeholder 4">
            <a:extLst>
              <a:ext uri="{FF2B5EF4-FFF2-40B4-BE49-F238E27FC236}">
                <a16:creationId xmlns:a16="http://schemas.microsoft.com/office/drawing/2014/main" id="{FB03FBB4-AF59-1779-D301-7247001E1A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E5CCDF-70AD-4F7E-FDC1-A3A51CD35267}"/>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4071425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9144000" cy="51435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155176" y="151334"/>
            <a:ext cx="8833648" cy="484083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57267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defRPr/>
            </a:pPr>
            <a:fld id="{00000000-1234-1234-1234-123412341234}" type="slidenum">
              <a:rPr lang="en-GB" sz="1000" smtClean="0">
                <a:solidFill>
                  <a:srgbClr val="595959"/>
                </a:solidFill>
                <a:latin typeface="Arial"/>
              </a:rPr>
              <a:pPr algn="r">
                <a:defRPr/>
              </a:pPr>
              <a:t>‹#›</a:t>
            </a:fld>
            <a:endParaRPr lang="en-GB" sz="1000">
              <a:solidFill>
                <a:srgbClr val="595959"/>
              </a:solidFill>
              <a:latin typeface="Arial"/>
            </a:endParaRPr>
          </a:p>
        </p:txBody>
      </p:sp>
    </p:spTree>
    <p:extLst>
      <p:ext uri="{BB962C8B-B14F-4D97-AF65-F5344CB8AC3E}">
        <p14:creationId xmlns:p14="http://schemas.microsoft.com/office/powerpoint/2010/main" val="3640389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3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6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440"/>
          </a:xfrm>
          <a:prstGeom prst="rect">
            <a:avLst/>
          </a:prstGeom>
        </p:spPr>
      </p:pic>
    </p:spTree>
    <p:extLst>
      <p:ext uri="{BB962C8B-B14F-4D97-AF65-F5344CB8AC3E}">
        <p14:creationId xmlns:p14="http://schemas.microsoft.com/office/powerpoint/2010/main" val="3907964678"/>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3B91D46-63D5-4712-874F-89251782B5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09466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6670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843500" y="1451800"/>
            <a:ext cx="3780900" cy="814200"/>
          </a:xfrm>
          <a:prstGeom prst="rect">
            <a:avLst/>
          </a:prstGeom>
        </p:spPr>
        <p:txBody>
          <a:bodyPr spcFirstLastPara="1" wrap="square" lIns="68569" tIns="68569" rIns="68569" bIns="68569" anchor="t" anchorCtr="0">
            <a:noAutofit/>
          </a:bodyPr>
          <a:lstStyle>
            <a:lvl1pPr lvl="0">
              <a:spcBef>
                <a:spcPts val="0"/>
              </a:spcBef>
              <a:spcAft>
                <a:spcPts val="0"/>
              </a:spcAft>
              <a:buSzPts val="42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9"/>
          <p:cNvSpPr txBox="1">
            <a:spLocks noGrp="1"/>
          </p:cNvSpPr>
          <p:nvPr>
            <p:ph type="subTitle" idx="1"/>
          </p:nvPr>
        </p:nvSpPr>
        <p:spPr>
          <a:xfrm>
            <a:off x="843500" y="2305075"/>
            <a:ext cx="3566700" cy="1629600"/>
          </a:xfrm>
          <a:prstGeom prst="rect">
            <a:avLst/>
          </a:prstGeom>
        </p:spPr>
        <p:txBody>
          <a:bodyPr spcFirstLastPara="1" wrap="square" lIns="68569" tIns="68569" rIns="68569" bIns="68569"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9"/>
          <p:cNvSpPr/>
          <p:nvPr/>
        </p:nvSpPr>
        <p:spPr>
          <a:xfrm rot="5400000" flipH="1">
            <a:off x="-96838" y="-65516"/>
            <a:ext cx="1335487" cy="123129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9"/>
          <p:cNvSpPr/>
          <p:nvPr/>
        </p:nvSpPr>
        <p:spPr>
          <a:xfrm rot="3648625" flipH="1">
            <a:off x="7853097" y="4356569"/>
            <a:ext cx="1338529" cy="1393689"/>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9"/>
          <p:cNvSpPr/>
          <p:nvPr/>
        </p:nvSpPr>
        <p:spPr>
          <a:xfrm rot="10800000" flipH="1">
            <a:off x="7698740" y="-117645"/>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9"/>
          <p:cNvSpPr/>
          <p:nvPr/>
        </p:nvSpPr>
        <p:spPr>
          <a:xfrm rot="10800000" flipH="1">
            <a:off x="8296998" y="405445"/>
            <a:ext cx="337354" cy="318302"/>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9"/>
          <p:cNvSpPr/>
          <p:nvPr/>
        </p:nvSpPr>
        <p:spPr>
          <a:xfrm flipH="1">
            <a:off x="353372" y="4432123"/>
            <a:ext cx="306129" cy="664039"/>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9"/>
          <p:cNvSpPr/>
          <p:nvPr/>
        </p:nvSpPr>
        <p:spPr>
          <a:xfrm flipH="1">
            <a:off x="669707" y="4478273"/>
            <a:ext cx="239446" cy="665236"/>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9"/>
          <p:cNvSpPr/>
          <p:nvPr/>
        </p:nvSpPr>
        <p:spPr>
          <a:xfrm rot="3648711" flipH="1">
            <a:off x="7823228" y="4176502"/>
            <a:ext cx="1424261" cy="1482954"/>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9"/>
          <p:cNvSpPr/>
          <p:nvPr/>
        </p:nvSpPr>
        <p:spPr>
          <a:xfrm rot="10800000" flipH="1">
            <a:off x="7839140" y="-188694"/>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9"/>
          <p:cNvSpPr/>
          <p:nvPr/>
        </p:nvSpPr>
        <p:spPr>
          <a:xfrm flipH="1">
            <a:off x="-52903" y="4432123"/>
            <a:ext cx="306129" cy="664039"/>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447440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1886700" y="1126750"/>
            <a:ext cx="5370600" cy="15960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4200"/>
              <a:buNone/>
              <a:defRPr sz="1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70" name="Google Shape;370;p27"/>
          <p:cNvSpPr txBox="1">
            <a:spLocks noGrp="1"/>
          </p:cNvSpPr>
          <p:nvPr>
            <p:ph type="subTitle" idx="1"/>
          </p:nvPr>
        </p:nvSpPr>
        <p:spPr>
          <a:xfrm>
            <a:off x="1886700" y="2967700"/>
            <a:ext cx="5370600" cy="773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71" name="Google Shape;371;p27"/>
          <p:cNvSpPr/>
          <p:nvPr/>
        </p:nvSpPr>
        <p:spPr>
          <a:xfrm rot="-5400000" flipH="1">
            <a:off x="242083" y="3205268"/>
            <a:ext cx="1600166" cy="2454579"/>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27"/>
          <p:cNvSpPr/>
          <p:nvPr/>
        </p:nvSpPr>
        <p:spPr>
          <a:xfrm rot="-5400000" flipH="1">
            <a:off x="211598" y="3647602"/>
            <a:ext cx="1904205" cy="2467070"/>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27"/>
          <p:cNvSpPr/>
          <p:nvPr/>
        </p:nvSpPr>
        <p:spPr>
          <a:xfrm flipH="1">
            <a:off x="8592452" y="10256"/>
            <a:ext cx="575057" cy="681471"/>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27"/>
          <p:cNvSpPr/>
          <p:nvPr/>
        </p:nvSpPr>
        <p:spPr>
          <a:xfrm flipH="1">
            <a:off x="7759862" y="-185296"/>
            <a:ext cx="1417637" cy="83091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27"/>
          <p:cNvSpPr/>
          <p:nvPr/>
        </p:nvSpPr>
        <p:spPr>
          <a:xfrm flipH="1">
            <a:off x="8753640" y="583739"/>
            <a:ext cx="695213" cy="23762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27"/>
          <p:cNvSpPr/>
          <p:nvPr/>
        </p:nvSpPr>
        <p:spPr>
          <a:xfrm flipH="1">
            <a:off x="8651997" y="2963778"/>
            <a:ext cx="568900" cy="223753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7760453" y="4203896"/>
            <a:ext cx="584181" cy="154329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27"/>
          <p:cNvSpPr/>
          <p:nvPr/>
        </p:nvSpPr>
        <p:spPr>
          <a:xfrm flipH="1">
            <a:off x="8061256" y="4779562"/>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369698" y="-1267769"/>
            <a:ext cx="568900" cy="2818851"/>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15314" y="-68742"/>
            <a:ext cx="1066317" cy="1424962"/>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27"/>
          <p:cNvSpPr/>
          <p:nvPr/>
        </p:nvSpPr>
        <p:spPr>
          <a:xfrm rot="5400000" flipH="1">
            <a:off x="1048462" y="-1308125"/>
            <a:ext cx="568900" cy="318512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17524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47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21" Type="http://schemas.openxmlformats.org/officeDocument/2006/relationships/image" Target="../media/image5.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audio" Target="../media/media1.mp3"/><Relationship Id="rId20"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jpg"/><Relationship Id="rId5" Type="http://schemas.openxmlformats.org/officeDocument/2006/relationships/slideLayout" Target="../slideLayouts/slideLayout5.xml"/><Relationship Id="rId15" Type="http://schemas.microsoft.com/office/2007/relationships/media" Target="../media/media1.mp3"/><Relationship Id="rId23" Type="http://schemas.openxmlformats.org/officeDocument/2006/relationships/image" Target="../media/image7.emf"/><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6.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3.png"/><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2.emf"/><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image" Target="../media/image6.emf"/><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1.emf"/><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audio" Target="../media/media1.mp3"/><Relationship Id="rId28" Type="http://schemas.openxmlformats.org/officeDocument/2006/relationships/image" Target="../media/image5.emf"/><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image" Target="../media/image8.jp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microsoft.com/office/2007/relationships/media" Target="../media/media1.mp3"/><Relationship Id="rId27" Type="http://schemas.openxmlformats.org/officeDocument/2006/relationships/image" Target="../media/image4.emf"/><Relationship Id="rId30"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DCA3E0F-D17C-4AB8-9EBD-257A31C2FCE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7"/>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18"/>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16"/>
            <p:extLst>
              <p:ext uri="{DAA4B4D4-6D71-4841-9C94-3DE7FCFB9230}">
                <p14:media xmlns:p14="http://schemas.microsoft.com/office/powerpoint/2010/main" r:embed="rId15"/>
              </p:ext>
            </p:extLst>
          </p:nvPr>
        </p:nvPicPr>
        <p:blipFill>
          <a:blip r:embed="rId19"/>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20"/>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21"/>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2"/>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3"/>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id="{18208510-C547-4810-AD9F-CA72113AFD55}"/>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id="{04B30688-6307-4842-9552-6F49547FD94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41408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2" r:id="rId6"/>
    <p:sldLayoutId id="2147483655" r:id="rId7"/>
    <p:sldLayoutId id="2147483656" r:id="rId8"/>
    <p:sldLayoutId id="2147483657" r:id="rId9"/>
    <p:sldLayoutId id="2147483658" r:id="rId10"/>
    <p:sldLayoutId id="2147483659" r:id="rId11"/>
    <p:sldLayoutId id="2147483770" r:id="rId12"/>
    <p:sldLayoutId id="2147483777" r:id="rId13"/>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B726741-D0D8-41B2-99DA-75E4FD5B3BC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24"/>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25"/>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23"/>
            <p:extLst>
              <p:ext uri="{DAA4B4D4-6D71-4841-9C94-3DE7FCFB9230}">
                <p14:media xmlns:p14="http://schemas.microsoft.com/office/powerpoint/2010/main" r:embed="rId22"/>
              </p:ext>
            </p:extLst>
          </p:nvPr>
        </p:nvPicPr>
        <p:blipFill>
          <a:blip r:embed="rId26"/>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27"/>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28"/>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9"/>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30"/>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id="{B96923FA-B99C-422F-A7AF-F5663070111B}"/>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id="{01C92AFB-873E-499A-BBF8-FD901E2D2F17}"/>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2475133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5" r:id="rId7"/>
    <p:sldLayoutId id="2147483686" r:id="rId8"/>
    <p:sldLayoutId id="2147483687" r:id="rId9"/>
    <p:sldLayoutId id="2147483688" r:id="rId10"/>
    <p:sldLayoutId id="2147483689" r:id="rId11"/>
    <p:sldLayoutId id="2147483771" r:id="rId12"/>
    <p:sldLayoutId id="2147483772" r:id="rId13"/>
    <p:sldLayoutId id="2147483773" r:id="rId14"/>
    <p:sldLayoutId id="2147483774" r:id="rId15"/>
    <p:sldLayoutId id="2147483775" r:id="rId16"/>
    <p:sldLayoutId id="2147483776" r:id="rId17"/>
    <p:sldLayoutId id="2147483778" r:id="rId18"/>
    <p:sldLayoutId id="2147483779" r:id="rId19"/>
    <p:sldLayoutId id="2147483780" r:id="rId20"/>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microsoft.com/office/2007/relationships/hdphoto" Target="../media/hdphoto4.wdp"/><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52.GIF"/></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5.jpeg"/><Relationship Id="rId1" Type="http://schemas.openxmlformats.org/officeDocument/2006/relationships/slideLayout" Target="../slideLayouts/slideLayout25.xml"/><Relationship Id="rId6" Type="http://schemas.openxmlformats.org/officeDocument/2006/relationships/image" Target="../media/image310.png"/><Relationship Id="rId5" Type="http://schemas.openxmlformats.org/officeDocument/2006/relationships/customXml" Target="../ink/ink2.xml"/><Relationship Id="rId4" Type="http://schemas.openxmlformats.org/officeDocument/2006/relationships/image" Target="../media/image30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3.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87290" y="60197"/>
            <a:ext cx="7372350" cy="4409021"/>
          </a:xfrm>
          <a:prstGeom prst="rect">
            <a:avLst/>
          </a:prstGeom>
        </p:spPr>
      </p:pic>
      <p:pic>
        <p:nvPicPr>
          <p:cNvPr id="5" name="图片 15"/>
          <p:cNvPicPr>
            <a:picLocks noChangeAspect="1"/>
          </p:cNvPicPr>
          <p:nvPr/>
        </p:nvPicPr>
        <p:blipFill>
          <a:blip r:embed="rId4"/>
          <a:stretch>
            <a:fillRect/>
          </a:stretch>
        </p:blipFill>
        <p:spPr>
          <a:xfrm>
            <a:off x="336172" y="313658"/>
            <a:ext cx="1879255" cy="1838103"/>
          </a:xfrm>
          <a:prstGeom prst="rect">
            <a:avLst/>
          </a:prstGeom>
        </p:spPr>
      </p:pic>
      <p:pic>
        <p:nvPicPr>
          <p:cNvPr id="11"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063" t="14991" r="5461" b="15724"/>
          <a:stretch/>
        </p:blipFill>
        <p:spPr>
          <a:xfrm>
            <a:off x="7099272" y="1521522"/>
            <a:ext cx="2044728" cy="2801146"/>
          </a:xfrm>
          <a:prstGeom prst="rect">
            <a:avLst/>
          </a:prstGeom>
        </p:spPr>
      </p:pic>
      <p:pic>
        <p:nvPicPr>
          <p:cNvPr id="13" name="Picture 12" descr="Icon&#10;&#10;Description automatically generated">
            <a:extLst>
              <a:ext uri="{FF2B5EF4-FFF2-40B4-BE49-F238E27FC236}">
                <a16:creationId xmlns:a16="http://schemas.microsoft.com/office/drawing/2014/main" id="{0058BDAA-0CDA-84F4-2AD1-A7385D47F4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494" y="3021807"/>
            <a:ext cx="1311593" cy="1311593"/>
          </a:xfrm>
          <a:prstGeom prst="rect">
            <a:avLst/>
          </a:prstGeom>
        </p:spPr>
      </p:pic>
      <p:pic>
        <p:nvPicPr>
          <p:cNvPr id="15" name="Picture 14" descr="Icon&#10;&#10;Description automatically generated">
            <a:extLst>
              <a:ext uri="{FF2B5EF4-FFF2-40B4-BE49-F238E27FC236}">
                <a16:creationId xmlns:a16="http://schemas.microsoft.com/office/drawing/2014/main" id="{460C9741-50BF-CB69-F750-6164893A5B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82" y="2971801"/>
            <a:ext cx="1311593" cy="1311593"/>
          </a:xfrm>
          <a:prstGeom prst="rect">
            <a:avLst/>
          </a:prstGeom>
        </p:spPr>
      </p:pic>
      <p:sp>
        <p:nvSpPr>
          <p:cNvPr id="14" name="TextBox 13">
            <a:extLst>
              <a:ext uri="{FF2B5EF4-FFF2-40B4-BE49-F238E27FC236}">
                <a16:creationId xmlns:a16="http://schemas.microsoft.com/office/drawing/2014/main" id="{B84FACCA-2630-7029-B195-8AC3BA7347B8}"/>
              </a:ext>
            </a:extLst>
          </p:cNvPr>
          <p:cNvSpPr txBox="1"/>
          <p:nvPr/>
        </p:nvSpPr>
        <p:spPr>
          <a:xfrm>
            <a:off x="5872164" y="171450"/>
            <a:ext cx="4636294" cy="300082"/>
          </a:xfrm>
          <a:prstGeom prst="rect">
            <a:avLst/>
          </a:prstGeom>
          <a:noFill/>
        </p:spPr>
        <p:txBody>
          <a:bodyPr wrap="square" rtlCol="0">
            <a:spAutoFit/>
          </a:bodyPr>
          <a:lstStyle/>
          <a:p>
            <a:pPr>
              <a:defRPr/>
            </a:pPr>
            <a:r>
              <a:rPr lang="en-US" sz="1350" dirty="0" err="1">
                <a:solidFill>
                  <a:prstClr val="white"/>
                </a:solidFill>
                <a:latin typeface="Pattaya" panose="00000500000000000000" pitchFamily="2" charset="-34"/>
                <a:cs typeface="Pattaya" panose="00000500000000000000" pitchFamily="2" charset="-34"/>
              </a:rPr>
              <a:t>Hương</a:t>
            </a:r>
            <a:r>
              <a:rPr lang="en-US" sz="1350" dirty="0">
                <a:solidFill>
                  <a:prstClr val="white"/>
                </a:solidFill>
                <a:latin typeface="Pattaya" panose="00000500000000000000" pitchFamily="2" charset="-34"/>
                <a:cs typeface="Pattaya" panose="00000500000000000000" pitchFamily="2" charset="-34"/>
              </a:rPr>
              <a:t> </a:t>
            </a:r>
            <a:r>
              <a:rPr lang="en-US" sz="1350" dirty="0" err="1">
                <a:solidFill>
                  <a:prstClr val="white"/>
                </a:solidFill>
                <a:latin typeface="Pattaya" panose="00000500000000000000" pitchFamily="2" charset="-34"/>
                <a:cs typeface="Pattaya" panose="00000500000000000000" pitchFamily="2" charset="-34"/>
              </a:rPr>
              <a:t>Thảo</a:t>
            </a:r>
            <a:r>
              <a:rPr lang="en-US" sz="1350" dirty="0">
                <a:solidFill>
                  <a:prstClr val="white"/>
                </a:solidFill>
                <a:latin typeface="Pattaya" panose="00000500000000000000" pitchFamily="2" charset="-34"/>
                <a:cs typeface="Pattaya" panose="00000500000000000000" pitchFamily="2" charset="-34"/>
              </a:rPr>
              <a:t> – </a:t>
            </a:r>
            <a:r>
              <a:rPr lang="en-US" sz="1350" dirty="0" err="1">
                <a:solidFill>
                  <a:prstClr val="white"/>
                </a:solidFill>
                <a:latin typeface="Pattaya" panose="00000500000000000000" pitchFamily="2" charset="-34"/>
                <a:cs typeface="Pattaya" panose="00000500000000000000" pitchFamily="2" charset="-34"/>
              </a:rPr>
              <a:t>Zalo</a:t>
            </a:r>
            <a:r>
              <a:rPr lang="en-US" sz="1350" dirty="0">
                <a:solidFill>
                  <a:prstClr val="white"/>
                </a:solidFill>
                <a:latin typeface="Pattaya" panose="00000500000000000000" pitchFamily="2" charset="-34"/>
                <a:cs typeface="Pattaya" panose="00000500000000000000" pitchFamily="2" charset="-34"/>
              </a:rPr>
              <a:t> 0972.115.126</a:t>
            </a:r>
          </a:p>
        </p:txBody>
      </p:sp>
      <p:pic>
        <p:nvPicPr>
          <p:cNvPr id="6" name="Picture 5">
            <a:extLst>
              <a:ext uri="{FF2B5EF4-FFF2-40B4-BE49-F238E27FC236}">
                <a16:creationId xmlns:a16="http://schemas.microsoft.com/office/drawing/2014/main" id="{ABC95364-5C6E-2991-1667-461D7DE711F2}"/>
              </a:ext>
            </a:extLst>
          </p:cNvPr>
          <p:cNvPicPr>
            <a:picLocks noChangeAspect="1"/>
          </p:cNvPicPr>
          <p:nvPr/>
        </p:nvPicPr>
        <p:blipFill>
          <a:blip r:embed="rId7"/>
          <a:stretch>
            <a:fillRect/>
          </a:stretch>
        </p:blipFill>
        <p:spPr>
          <a:xfrm>
            <a:off x="1267001" y="-1075174"/>
            <a:ext cx="7987531" cy="3950431"/>
          </a:xfrm>
          <a:prstGeom prst="rect">
            <a:avLst/>
          </a:prstGeom>
        </p:spPr>
      </p:pic>
      <p:sp>
        <p:nvSpPr>
          <p:cNvPr id="16" name="Google Shape;744;p24">
            <a:extLst>
              <a:ext uri="{FF2B5EF4-FFF2-40B4-BE49-F238E27FC236}">
                <a16:creationId xmlns:a16="http://schemas.microsoft.com/office/drawing/2014/main" id="{F4F28842-0F4E-4AF3-89E7-7ED311B4BDA0}"/>
              </a:ext>
            </a:extLst>
          </p:cNvPr>
          <p:cNvSpPr txBox="1">
            <a:spLocks/>
          </p:cNvSpPr>
          <p:nvPr/>
        </p:nvSpPr>
        <p:spPr>
          <a:xfrm>
            <a:off x="1065361" y="2151761"/>
            <a:ext cx="6811638" cy="2210624"/>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algn="ctr"/>
            <a:r>
              <a:rPr lang="en-US" sz="4000" dirty="0">
                <a:solidFill>
                  <a:srgbClr val="FF0000"/>
                </a:solidFill>
                <a:latin typeface="Times New Roman" panose="02020603050405020304" pitchFamily="18" charset="0"/>
                <a:cs typeface="Times New Roman" panose="02020603050405020304" pitchFamily="18" charset="0"/>
              </a:rPr>
              <a:t>CHỦ ĐỀ</a:t>
            </a:r>
            <a:r>
              <a:rPr lang="vi-VN" sz="4000" dirty="0">
                <a:solidFill>
                  <a:srgbClr val="FF0000"/>
                </a:solidFill>
                <a:latin typeface="Times New Roman" panose="02020603050405020304" pitchFamily="18" charset="0"/>
                <a:cs typeface="Times New Roman" panose="02020603050405020304" pitchFamily="18" charset="0"/>
              </a:rPr>
              <a:t> </a:t>
            </a:r>
            <a:r>
              <a:rPr lang="en-US" sz="4000" dirty="0">
                <a:solidFill>
                  <a:srgbClr val="FF0000"/>
                </a:solidFill>
                <a:latin typeface="Times New Roman" panose="02020603050405020304" pitchFamily="18" charset="0"/>
                <a:cs typeface="Times New Roman" panose="02020603050405020304" pitchFamily="18" charset="0"/>
              </a:rPr>
              <a:t>2: NĂNG LƯỢNG</a:t>
            </a:r>
            <a:endParaRPr lang="vi-VN" sz="4000" dirty="0">
              <a:solidFill>
                <a:srgbClr val="FF0000"/>
              </a:solidFill>
              <a:latin typeface="Times New Roman" panose="02020603050405020304" pitchFamily="18" charset="0"/>
              <a:cs typeface="Times New Roman" panose="02020603050405020304" pitchFamily="18" charset="0"/>
            </a:endParaRPr>
          </a:p>
          <a:p>
            <a:pPr algn="ctr"/>
            <a:endParaRPr lang="en-US" sz="4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7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55" y="0"/>
            <a:ext cx="8896826" cy="1077218"/>
          </a:xfrm>
          <a:prstGeom prst="rect">
            <a:avLst/>
          </a:prstGeom>
          <a:solidFill>
            <a:schemeClr val="bg1"/>
          </a:solidFill>
        </p:spPr>
        <p:txBody>
          <a:bodyPr wrap="square">
            <a:spAutoFit/>
          </a:bodyPr>
          <a:lstStyle/>
          <a:p>
            <a:r>
              <a:rPr lang="nl-NL" sz="3200" b="1" i="1" dirty="0">
                <a:solidFill>
                  <a:srgbClr val="002060"/>
                </a:solidFill>
                <a:latin typeface="Times New Roman" panose="02020603050405020304" pitchFamily="18" charset="0"/>
                <a:cs typeface="Times New Roman" panose="02020603050405020304" pitchFamily="18" charset="0"/>
              </a:rPr>
              <a:t>Hãy cho biết vật phát sáng, vật được chiếu sáng trong các hình dưới đây.</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8DF4D51-76D0-30DD-8B69-EFC92552765D}"/>
              </a:ext>
            </a:extLst>
          </p:cNvPr>
          <p:cNvPicPr>
            <a:picLocks noChangeAspect="1"/>
          </p:cNvPicPr>
          <p:nvPr/>
        </p:nvPicPr>
        <p:blipFill>
          <a:blip r:embed="rId2"/>
          <a:stretch>
            <a:fillRect/>
          </a:stretch>
        </p:blipFill>
        <p:spPr>
          <a:xfrm>
            <a:off x="0" y="1077218"/>
            <a:ext cx="9072081" cy="4066282"/>
          </a:xfrm>
          <a:prstGeom prst="rect">
            <a:avLst/>
          </a:prstGeom>
        </p:spPr>
      </p:pic>
    </p:spTree>
    <p:extLst>
      <p:ext uri="{BB962C8B-B14F-4D97-AF65-F5344CB8AC3E}">
        <p14:creationId xmlns:p14="http://schemas.microsoft.com/office/powerpoint/2010/main" val="123414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buClr>
                <a:srgbClr val="000000"/>
              </a:buClr>
              <a:defRPr/>
            </a:pPr>
            <a:endParaRPr sz="3500"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243CFD4-FB66-4631-C1E3-5DD84C402B23}"/>
              </a:ext>
            </a:extLst>
          </p:cNvPr>
          <p:cNvGraphicFramePr>
            <a:graphicFrameLocks noGrp="1"/>
          </p:cNvGraphicFramePr>
          <p:nvPr>
            <p:extLst>
              <p:ext uri="{D42A27DB-BD31-4B8C-83A1-F6EECF244321}">
                <p14:modId xmlns:p14="http://schemas.microsoft.com/office/powerpoint/2010/main" val="873181667"/>
              </p:ext>
            </p:extLst>
          </p:nvPr>
        </p:nvGraphicFramePr>
        <p:xfrm>
          <a:off x="0" y="0"/>
          <a:ext cx="9144000" cy="4832868"/>
        </p:xfrm>
        <a:graphic>
          <a:graphicData uri="http://schemas.openxmlformats.org/drawingml/2006/table">
            <a:tbl>
              <a:tblPr firstRow="1" bandRow="1">
                <a:tableStyleId>{616DA210-FB5B-4158-B5E0-FEB733F419BA}</a:tableStyleId>
              </a:tblPr>
              <a:tblGrid>
                <a:gridCol w="2476072">
                  <a:extLst>
                    <a:ext uri="{9D8B030D-6E8A-4147-A177-3AD203B41FA5}">
                      <a16:colId xmlns:a16="http://schemas.microsoft.com/office/drawing/2014/main" val="4051090743"/>
                    </a:ext>
                  </a:extLst>
                </a:gridCol>
                <a:gridCol w="2938409">
                  <a:extLst>
                    <a:ext uri="{9D8B030D-6E8A-4147-A177-3AD203B41FA5}">
                      <a16:colId xmlns:a16="http://schemas.microsoft.com/office/drawing/2014/main" val="569387184"/>
                    </a:ext>
                  </a:extLst>
                </a:gridCol>
                <a:gridCol w="3729519">
                  <a:extLst>
                    <a:ext uri="{9D8B030D-6E8A-4147-A177-3AD203B41FA5}">
                      <a16:colId xmlns:a16="http://schemas.microsoft.com/office/drawing/2014/main" val="3766811096"/>
                    </a:ext>
                  </a:extLst>
                </a:gridCol>
              </a:tblGrid>
              <a:tr h="514148">
                <a:tc>
                  <a:txBody>
                    <a:bodyPr/>
                    <a:lstStyle/>
                    <a:p>
                      <a:pPr algn="ctr"/>
                      <a:r>
                        <a:rPr lang="en-US" sz="2800" dirty="0" err="1">
                          <a:latin typeface="Times New Roman" panose="02020603050405020304" pitchFamily="18" charset="0"/>
                          <a:cs typeface="Times New Roman" panose="02020603050405020304" pitchFamily="18" charset="0"/>
                        </a:rPr>
                        <a:t>Hình</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430084070"/>
                  </a:ext>
                </a:extLst>
              </a:tr>
              <a:tr h="1078677">
                <a:tc>
                  <a:txBody>
                    <a:bodyPr/>
                    <a:lstStyle/>
                    <a:p>
                      <a:endParaRPr lang="en-US" sz="1400" dirty="0">
                        <a:solidFill>
                          <a:srgbClr val="7030A0"/>
                        </a:solidFill>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pPr algn="ctr"/>
                      <a:endParaRPr lang="en-US" sz="2400" b="1" dirty="0">
                        <a:solidFill>
                          <a:srgbClr val="7030A0"/>
                        </a:solidFill>
                        <a:latin typeface="Times New Roman" panose="02020603050405020304" pitchFamily="18" charset="0"/>
                        <a:cs typeface="Times New Roman" panose="02020603050405020304" pitchFamily="18" charset="0"/>
                      </a:endParaRPr>
                    </a:p>
                  </a:txBody>
                  <a:tcPr anchor="ctr">
                    <a:solidFill>
                      <a:schemeClr val="bg1">
                        <a:alpha val="20000"/>
                      </a:schemeClr>
                    </a:solidFill>
                  </a:tcPr>
                </a:tc>
                <a:tc>
                  <a:txBody>
                    <a:bodyPr/>
                    <a:lstStyle/>
                    <a:p>
                      <a:pPr algn="ctr"/>
                      <a:endParaRPr lang="en-US" sz="2100" b="1" dirty="0">
                        <a:solidFill>
                          <a:srgbClr val="7030A0"/>
                        </a:solidFill>
                        <a:latin typeface="Times New Roman" panose="02020603050405020304" pitchFamily="18" charset="0"/>
                        <a:cs typeface="Times New Roman" panose="02020603050405020304" pitchFamily="18" charset="0"/>
                      </a:endParaRPr>
                    </a:p>
                  </a:txBody>
                  <a:tcPr anchor="ctr">
                    <a:solidFill>
                      <a:schemeClr val="bg1">
                        <a:alpha val="20000"/>
                      </a:schemeClr>
                    </a:solidFill>
                  </a:tcPr>
                </a:tc>
                <a:extLst>
                  <a:ext uri="{0D108BD9-81ED-4DB2-BD59-A6C34878D82A}">
                    <a16:rowId xmlns:a16="http://schemas.microsoft.com/office/drawing/2014/main" val="1497814991"/>
                  </a:ext>
                </a:extLst>
              </a:tr>
              <a:tr h="1078677">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sz="23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2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669496924"/>
                  </a:ext>
                </a:extLst>
              </a:tr>
              <a:tr h="1078677">
                <a:tc>
                  <a:txBody>
                    <a:bodyPr/>
                    <a:lstStyle/>
                    <a:p>
                      <a:endParaRPr lang="en-US"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sz="2300" b="1" dirty="0">
                        <a:solidFill>
                          <a:srgbClr val="002060"/>
                        </a:solidFill>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a16="http://schemas.microsoft.com/office/drawing/2014/main" val="4015243292"/>
                  </a:ext>
                </a:extLst>
              </a:tr>
              <a:tr h="1078677">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sz="2300" b="1" dirty="0">
                        <a:solidFill>
                          <a:srgbClr val="7030A0"/>
                        </a:solidFill>
                        <a:latin typeface="Times New Roman" panose="02020603050405020304" pitchFamily="18" charset="0"/>
                        <a:cs typeface="Times New Roman" panose="02020603050405020304" pitchFamily="18" charset="0"/>
                      </a:endParaRPr>
                    </a:p>
                  </a:txBody>
                  <a:tcPr/>
                </a:tc>
                <a:tc>
                  <a:txBody>
                    <a:bodyPr/>
                    <a:lstStyle/>
                    <a:p>
                      <a:endParaRPr lang="en-US" sz="2300" b="1" dirty="0">
                        <a:solidFill>
                          <a:srgbClr val="7030A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30074899"/>
                  </a:ext>
                </a:extLst>
              </a:tr>
            </a:tbl>
          </a:graphicData>
        </a:graphic>
      </p:graphicFrame>
      <p:pic>
        <p:nvPicPr>
          <p:cNvPr id="6" name="Picture 5">
            <a:extLst>
              <a:ext uri="{FF2B5EF4-FFF2-40B4-BE49-F238E27FC236}">
                <a16:creationId xmlns:a16="http://schemas.microsoft.com/office/drawing/2014/main" id="{E3DEA37A-C469-310C-917B-EBDA7851E3C2}"/>
              </a:ext>
            </a:extLst>
          </p:cNvPr>
          <p:cNvPicPr>
            <a:picLocks noChangeAspect="1"/>
          </p:cNvPicPr>
          <p:nvPr/>
        </p:nvPicPr>
        <p:blipFill>
          <a:blip r:embed="rId3"/>
          <a:stretch>
            <a:fillRect/>
          </a:stretch>
        </p:blipFill>
        <p:spPr>
          <a:xfrm>
            <a:off x="452063" y="595901"/>
            <a:ext cx="1654139" cy="924674"/>
          </a:xfrm>
          <a:prstGeom prst="rect">
            <a:avLst/>
          </a:prstGeom>
        </p:spPr>
      </p:pic>
      <p:pic>
        <p:nvPicPr>
          <p:cNvPr id="8" name="Picture 7">
            <a:extLst>
              <a:ext uri="{FF2B5EF4-FFF2-40B4-BE49-F238E27FC236}">
                <a16:creationId xmlns:a16="http://schemas.microsoft.com/office/drawing/2014/main" id="{213F967E-F254-84A5-2782-4A7E0CDF838C}"/>
              </a:ext>
            </a:extLst>
          </p:cNvPr>
          <p:cNvPicPr>
            <a:picLocks noChangeAspect="1"/>
          </p:cNvPicPr>
          <p:nvPr/>
        </p:nvPicPr>
        <p:blipFill>
          <a:blip r:embed="rId4"/>
          <a:stretch>
            <a:fillRect/>
          </a:stretch>
        </p:blipFill>
        <p:spPr>
          <a:xfrm>
            <a:off x="452063" y="1605712"/>
            <a:ext cx="1654139" cy="1021528"/>
          </a:xfrm>
          <a:prstGeom prst="rect">
            <a:avLst/>
          </a:prstGeom>
        </p:spPr>
      </p:pic>
      <p:pic>
        <p:nvPicPr>
          <p:cNvPr id="10" name="Picture 9">
            <a:extLst>
              <a:ext uri="{FF2B5EF4-FFF2-40B4-BE49-F238E27FC236}">
                <a16:creationId xmlns:a16="http://schemas.microsoft.com/office/drawing/2014/main" id="{994004FB-6C85-F465-BF7D-40F8969CADD1}"/>
              </a:ext>
            </a:extLst>
          </p:cNvPr>
          <p:cNvPicPr>
            <a:picLocks noChangeAspect="1"/>
          </p:cNvPicPr>
          <p:nvPr/>
        </p:nvPicPr>
        <p:blipFill>
          <a:blip r:embed="rId5"/>
          <a:stretch>
            <a:fillRect/>
          </a:stretch>
        </p:blipFill>
        <p:spPr>
          <a:xfrm>
            <a:off x="452063" y="2712377"/>
            <a:ext cx="1654139" cy="1021528"/>
          </a:xfrm>
          <a:prstGeom prst="rect">
            <a:avLst/>
          </a:prstGeom>
        </p:spPr>
      </p:pic>
      <p:pic>
        <p:nvPicPr>
          <p:cNvPr id="12" name="Picture 11">
            <a:extLst>
              <a:ext uri="{FF2B5EF4-FFF2-40B4-BE49-F238E27FC236}">
                <a16:creationId xmlns:a16="http://schemas.microsoft.com/office/drawing/2014/main" id="{97448B47-8FB5-40B4-AADF-E2BBD5B12F9C}"/>
              </a:ext>
            </a:extLst>
          </p:cNvPr>
          <p:cNvPicPr>
            <a:picLocks noChangeAspect="1"/>
          </p:cNvPicPr>
          <p:nvPr/>
        </p:nvPicPr>
        <p:blipFill>
          <a:blip r:embed="rId6"/>
          <a:stretch>
            <a:fillRect/>
          </a:stretch>
        </p:blipFill>
        <p:spPr>
          <a:xfrm>
            <a:off x="0" y="3819042"/>
            <a:ext cx="2416941" cy="1014201"/>
          </a:xfrm>
          <a:prstGeom prst="rect">
            <a:avLst/>
          </a:prstGeom>
        </p:spPr>
      </p:pic>
      <p:sp>
        <p:nvSpPr>
          <p:cNvPr id="13" name="Rectangle 12">
            <a:extLst>
              <a:ext uri="{FF2B5EF4-FFF2-40B4-BE49-F238E27FC236}">
                <a16:creationId xmlns:a16="http://schemas.microsoft.com/office/drawing/2014/main" id="{422DD760-C6E0-52D9-93AE-688D4E498F32}"/>
              </a:ext>
            </a:extLst>
          </p:cNvPr>
          <p:cNvSpPr/>
          <p:nvPr/>
        </p:nvSpPr>
        <p:spPr>
          <a:xfrm>
            <a:off x="2558265" y="883578"/>
            <a:ext cx="278429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solidFill>
                  <a:srgbClr val="7030A0"/>
                </a:solidFill>
                <a:latin typeface="Times New Roman" panose="02020603050405020304" pitchFamily="18" charset="0"/>
                <a:cs typeface="Times New Roman" panose="02020603050405020304" pitchFamily="18" charset="0"/>
              </a:rPr>
              <a:t>Mặt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Trời</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4" name="Rectangle 13">
            <a:extLst>
              <a:ext uri="{FF2B5EF4-FFF2-40B4-BE49-F238E27FC236}">
                <a16:creationId xmlns:a16="http://schemas.microsoft.com/office/drawing/2014/main" id="{9869A1CA-1449-B26F-43C1-99B950B61726}"/>
              </a:ext>
            </a:extLst>
          </p:cNvPr>
          <p:cNvSpPr/>
          <p:nvPr/>
        </p:nvSpPr>
        <p:spPr>
          <a:xfrm>
            <a:off x="2517168" y="1869896"/>
            <a:ext cx="2876763"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err="1">
                <a:solidFill>
                  <a:schemeClr val="tx1">
                    <a:lumMod val="50000"/>
                  </a:schemeClr>
                </a:solidFill>
                <a:latin typeface="Times New Roman" panose="02020603050405020304" pitchFamily="18" charset="0"/>
                <a:cs typeface="Times New Roman" panose="02020603050405020304" pitchFamily="18" charset="0"/>
              </a:rPr>
              <a:t>Đuôi</a:t>
            </a:r>
            <a:r>
              <a:rPr lang="en-US" sz="2600" b="1" dirty="0">
                <a:solidFill>
                  <a:schemeClr val="tx1">
                    <a:lumMod val="50000"/>
                  </a:schemeClr>
                </a:solidFill>
                <a:latin typeface="Times New Roman" panose="02020603050405020304" pitchFamily="18" charset="0"/>
                <a:cs typeface="Times New Roman" panose="02020603050405020304" pitchFamily="18" charset="0"/>
              </a:rPr>
              <a:t> con </a:t>
            </a:r>
            <a:r>
              <a:rPr lang="en-US" sz="2600" b="1" dirty="0" err="1">
                <a:solidFill>
                  <a:schemeClr val="tx1">
                    <a:lumMod val="50000"/>
                  </a:schemeClr>
                </a:solidFill>
                <a:latin typeface="Times New Roman" panose="02020603050405020304" pitchFamily="18" charset="0"/>
                <a:cs typeface="Times New Roman" panose="02020603050405020304" pitchFamily="18" charset="0"/>
              </a:rPr>
              <a:t>đom</a:t>
            </a:r>
            <a:r>
              <a:rPr lang="en-US" sz="2600" b="1" dirty="0">
                <a:solidFill>
                  <a:schemeClr val="tx1">
                    <a:lumMod val="50000"/>
                  </a:schemeClr>
                </a:solidFill>
                <a:latin typeface="Times New Roman" panose="02020603050405020304" pitchFamily="18" charset="0"/>
                <a:cs typeface="Times New Roman" panose="02020603050405020304" pitchFamily="18" charset="0"/>
              </a:rPr>
              <a:t> </a:t>
            </a:r>
            <a:r>
              <a:rPr lang="en-US" sz="2600" b="1" dirty="0" err="1">
                <a:solidFill>
                  <a:schemeClr val="tx1">
                    <a:lumMod val="50000"/>
                  </a:schemeClr>
                </a:solidFill>
                <a:latin typeface="Times New Roman" panose="02020603050405020304" pitchFamily="18" charset="0"/>
                <a:cs typeface="Times New Roman" panose="02020603050405020304" pitchFamily="18" charset="0"/>
              </a:rPr>
              <a:t>đóm</a:t>
            </a:r>
            <a:endParaRPr lang="en-US" sz="2600" b="1" dirty="0">
              <a:solidFill>
                <a:schemeClr val="tx1">
                  <a:lumMod val="50000"/>
                </a:schemeClr>
              </a:solidFill>
              <a:latin typeface="Times New Roman" panose="02020603050405020304" pitchFamily="18" charset="0"/>
              <a:cs typeface="Times New Roman" panose="02020603050405020304" pitchFamily="18" charset="0"/>
            </a:endParaRPr>
          </a:p>
          <a:p>
            <a:pPr algn="ctr"/>
            <a:endParaRPr lang="en-US" dirty="0"/>
          </a:p>
        </p:txBody>
      </p:sp>
      <p:sp>
        <p:nvSpPr>
          <p:cNvPr id="15" name="Rectangle 14">
            <a:extLst>
              <a:ext uri="{FF2B5EF4-FFF2-40B4-BE49-F238E27FC236}">
                <a16:creationId xmlns:a16="http://schemas.microsoft.com/office/drawing/2014/main" id="{F1268506-ED36-0B9F-A72C-4F13062C2173}"/>
              </a:ext>
            </a:extLst>
          </p:cNvPr>
          <p:cNvSpPr/>
          <p:nvPr/>
        </p:nvSpPr>
        <p:spPr>
          <a:xfrm>
            <a:off x="5455577" y="2031339"/>
            <a:ext cx="3719245"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500" b="1" dirty="0" err="1">
                <a:solidFill>
                  <a:schemeClr val="tx1">
                    <a:lumMod val="50000"/>
                  </a:schemeClr>
                </a:solidFill>
                <a:latin typeface="Times New Roman" panose="02020603050405020304" pitchFamily="18" charset="0"/>
                <a:cs typeface="Times New Roman" panose="02020603050405020304" pitchFamily="18" charset="0"/>
              </a:rPr>
              <a:t>Cây</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cối</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lá</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và</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không</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gian</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xung</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quanh</a:t>
            </a:r>
            <a:endParaRPr lang="en-US" sz="2500" b="1" dirty="0">
              <a:solidFill>
                <a:schemeClr val="tx1">
                  <a:lumMod val="50000"/>
                </a:schemeClr>
              </a:solidFill>
              <a:latin typeface="Times New Roman" panose="02020603050405020304" pitchFamily="18" charset="0"/>
              <a:cs typeface="Times New Roman" panose="02020603050405020304" pitchFamily="18" charset="0"/>
            </a:endParaRPr>
          </a:p>
          <a:p>
            <a:pPr algn="ctr"/>
            <a:endParaRPr lang="en-US" dirty="0"/>
          </a:p>
        </p:txBody>
      </p:sp>
      <p:sp>
        <p:nvSpPr>
          <p:cNvPr id="16" name="Rectangle 15">
            <a:extLst>
              <a:ext uri="{FF2B5EF4-FFF2-40B4-BE49-F238E27FC236}">
                <a16:creationId xmlns:a16="http://schemas.microsoft.com/office/drawing/2014/main" id="{BE30E7B6-8186-98C6-E9D4-456807A85027}"/>
              </a:ext>
            </a:extLst>
          </p:cNvPr>
          <p:cNvSpPr/>
          <p:nvPr/>
        </p:nvSpPr>
        <p:spPr>
          <a:xfrm>
            <a:off x="5424755" y="904128"/>
            <a:ext cx="3719245"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err="1">
                <a:solidFill>
                  <a:srgbClr val="7030A0"/>
                </a:solidFill>
                <a:latin typeface="Times New Roman" panose="02020603050405020304" pitchFamily="18" charset="0"/>
                <a:cs typeface="Times New Roman" panose="02020603050405020304" pitchFamily="18" charset="0"/>
              </a:rPr>
              <a:t>Các</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vật</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thể</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khác</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trên</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Trái</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Đất</a:t>
            </a:r>
            <a:endParaRPr lang="en-US" sz="26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7" name="Rectangle 16">
            <a:extLst>
              <a:ext uri="{FF2B5EF4-FFF2-40B4-BE49-F238E27FC236}">
                <a16:creationId xmlns:a16="http://schemas.microsoft.com/office/drawing/2014/main" id="{234CCDDA-39F7-BDAF-8E0F-D7D53BD320A6}"/>
              </a:ext>
            </a:extLst>
          </p:cNvPr>
          <p:cNvSpPr/>
          <p:nvPr/>
        </p:nvSpPr>
        <p:spPr>
          <a:xfrm>
            <a:off x="5424755" y="3032317"/>
            <a:ext cx="364732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500" b="1" dirty="0" err="1">
                <a:solidFill>
                  <a:srgbClr val="002060"/>
                </a:solidFill>
                <a:latin typeface="Times New Roman" panose="02020603050405020304" pitchFamily="18" charset="0"/>
                <a:cs typeface="Times New Roman" panose="02020603050405020304" pitchFamily="18" charset="0"/>
              </a:rPr>
              <a:t>Mặt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trăng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và</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không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gian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xung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quanh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mặt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trăng</a:t>
            </a:r>
            <a:endParaRPr lang="en-US" sz="2500" b="1" dirty="0">
              <a:solidFill>
                <a:srgbClr val="002060"/>
              </a:solidFill>
              <a:latin typeface="Times New Roman" panose="02020603050405020304" pitchFamily="18" charset="0"/>
              <a:cs typeface="Times New Roman" panose="02020603050405020304" pitchFamily="18" charset="0"/>
            </a:endParaRPr>
          </a:p>
          <a:p>
            <a:pPr algn="ctr"/>
            <a:endParaRPr lang="en-US" dirty="0"/>
          </a:p>
        </p:txBody>
      </p:sp>
      <p:sp>
        <p:nvSpPr>
          <p:cNvPr id="18" name="Rectangle 17">
            <a:extLst>
              <a:ext uri="{FF2B5EF4-FFF2-40B4-BE49-F238E27FC236}">
                <a16:creationId xmlns:a16="http://schemas.microsoft.com/office/drawing/2014/main" id="{F0CCB9D9-C7D2-4A2E-6268-9D09A978FF98}"/>
              </a:ext>
            </a:extLst>
          </p:cNvPr>
          <p:cNvSpPr/>
          <p:nvPr/>
        </p:nvSpPr>
        <p:spPr>
          <a:xfrm>
            <a:off x="2609636" y="4235147"/>
            <a:ext cx="278429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800" b="1" dirty="0" err="1">
                <a:solidFill>
                  <a:srgbClr val="7030A0"/>
                </a:solidFill>
                <a:latin typeface="Times New Roman" panose="02020603050405020304" pitchFamily="18" charset="0"/>
                <a:cs typeface="Times New Roman" panose="02020603050405020304" pitchFamily="18" charset="0"/>
              </a:rPr>
              <a:t>Các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bóng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đèn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được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bật</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9" name="Rectangle 18">
            <a:extLst>
              <a:ext uri="{FF2B5EF4-FFF2-40B4-BE49-F238E27FC236}">
                <a16:creationId xmlns:a16="http://schemas.microsoft.com/office/drawing/2014/main" id="{3D4766FA-C269-E780-2406-221D231C131D}"/>
              </a:ext>
            </a:extLst>
          </p:cNvPr>
          <p:cNvSpPr/>
          <p:nvPr/>
        </p:nvSpPr>
        <p:spPr>
          <a:xfrm>
            <a:off x="5424755" y="4110388"/>
            <a:ext cx="364732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800" b="1" dirty="0" err="1">
                <a:solidFill>
                  <a:srgbClr val="7030A0"/>
                </a:solidFill>
                <a:latin typeface="Times New Roman" panose="02020603050405020304" pitchFamily="18" charset="0"/>
                <a:cs typeface="Times New Roman" panose="02020603050405020304" pitchFamily="18" charset="0"/>
              </a:rPr>
              <a:t>Vật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dụng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trong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căn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phòng</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3315335979"/>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5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50" fill="hold"/>
                                        <p:tgtEl>
                                          <p:spTgt spid="8"/>
                                        </p:tgtEl>
                                        <p:attrNameLst>
                                          <p:attrName>ppt_x</p:attrName>
                                        </p:attrNameLst>
                                      </p:cBhvr>
                                      <p:tavLst>
                                        <p:tav tm="0">
                                          <p:val>
                                            <p:strVal val="#ppt_x"/>
                                          </p:val>
                                        </p:tav>
                                        <p:tav tm="100000">
                                          <p:val>
                                            <p:strVal val="#ppt_x"/>
                                          </p:val>
                                        </p:tav>
                                      </p:tavLst>
                                    </p:anim>
                                    <p:anim calcmode="lin" valueType="num">
                                      <p:cBhvr additive="base">
                                        <p:cTn id="21" dur="2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50"/>
                                        <p:tgtEl>
                                          <p:spTgt spid="1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5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250" fill="hold"/>
                                        <p:tgtEl>
                                          <p:spTgt spid="10"/>
                                        </p:tgtEl>
                                        <p:attrNameLst>
                                          <p:attrName>ppt_x</p:attrName>
                                        </p:attrNameLst>
                                      </p:cBhvr>
                                      <p:tavLst>
                                        <p:tav tm="0">
                                          <p:val>
                                            <p:strVal val="#ppt_x"/>
                                          </p:val>
                                        </p:tav>
                                        <p:tav tm="100000">
                                          <p:val>
                                            <p:strVal val="#ppt_x"/>
                                          </p:val>
                                        </p:tav>
                                      </p:tavLst>
                                    </p:anim>
                                    <p:anim calcmode="lin" valueType="num">
                                      <p:cBhvr additive="base">
                                        <p:cTn id="35"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ircle(in)">
                                      <p:cBhvr>
                                        <p:cTn id="40" dur="25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250" fill="hold"/>
                                        <p:tgtEl>
                                          <p:spTgt spid="12"/>
                                        </p:tgtEl>
                                        <p:attrNameLst>
                                          <p:attrName>ppt_x</p:attrName>
                                        </p:attrNameLst>
                                      </p:cBhvr>
                                      <p:tavLst>
                                        <p:tav tm="0">
                                          <p:val>
                                            <p:strVal val="#ppt_x"/>
                                          </p:val>
                                        </p:tav>
                                        <p:tav tm="100000">
                                          <p:val>
                                            <p:strVal val="#ppt_x"/>
                                          </p:val>
                                        </p:tav>
                                      </p:tavLst>
                                    </p:anim>
                                    <p:anim calcmode="lin" valueType="num">
                                      <p:cBhvr additive="base">
                                        <p:cTn id="46"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circle(in)">
                                      <p:cBhvr>
                                        <p:cTn id="51" dur="250"/>
                                        <p:tgtEl>
                                          <p:spTgt spid="18"/>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circle(in)">
                                      <p:cBhvr>
                                        <p:cTn id="54"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70 hình nền powerpoint dễ thương - Trung Tâm Anh Ngữ ...">
            <a:extLst>
              <a:ext uri="{FF2B5EF4-FFF2-40B4-BE49-F238E27FC236}">
                <a16:creationId xmlns:a16="http://schemas.microsoft.com/office/drawing/2014/main" id="{1EA95CC4-08BB-4932-3296-225E8EB8E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A7F828EC-2077-52DD-A055-AAE81A2DD8C9}"/>
              </a:ext>
            </a:extLst>
          </p:cNvPr>
          <p:cNvSpPr/>
          <p:nvPr/>
        </p:nvSpPr>
        <p:spPr>
          <a:xfrm>
            <a:off x="0" y="1075263"/>
            <a:ext cx="9144000" cy="2541240"/>
          </a:xfrm>
          <a:prstGeom prst="cloudCallout">
            <a:avLst>
              <a:gd name="adj1" fmla="val -156813"/>
              <a:gd name="adj2" fmla="val 59818"/>
            </a:avLst>
          </a:prstGeom>
          <a:solidFill>
            <a:schemeClr val="tx2">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b="1" dirty="0" err="1">
                <a:solidFill>
                  <a:srgbClr val="002060"/>
                </a:solidFill>
                <a:latin typeface="Times New Roman" panose="02020603050405020304" pitchFamily="18" charset="0"/>
                <a:cs typeface="Times New Roman" panose="02020603050405020304" pitchFamily="18" charset="0"/>
              </a:rPr>
              <a:t>Nêu</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thêm</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ví</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dụ</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về</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vật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phát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sáng</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và</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vật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được</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chiếu</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sáng</a:t>
            </a:r>
            <a:endParaRPr lang="en-GB" sz="3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9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2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2520315" cy="1938705"/>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5989910" y="0"/>
            <a:ext cx="3154091" cy="2134553"/>
          </a:xfrm>
          <a:prstGeom prst="rect">
            <a:avLst/>
          </a:prstGeom>
        </p:spPr>
      </p:pic>
      <p:sp>
        <p:nvSpPr>
          <p:cNvPr id="2" name="圆角矩形 2"/>
          <p:cNvSpPr/>
          <p:nvPr/>
        </p:nvSpPr>
        <p:spPr>
          <a:xfrm>
            <a:off x="478631" y="235744"/>
            <a:ext cx="8179594" cy="4679156"/>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40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397757" y="207169"/>
            <a:ext cx="1312445" cy="1200150"/>
          </a:xfrm>
          <a:prstGeom prst="rect">
            <a:avLst/>
          </a:prstGeom>
        </p:spPr>
      </p:pic>
      <p:grpSp>
        <p:nvGrpSpPr>
          <p:cNvPr id="8" name="Group 7"/>
          <p:cNvGrpSpPr/>
          <p:nvPr/>
        </p:nvGrpSpPr>
        <p:grpSpPr>
          <a:xfrm>
            <a:off x="2139831" y="393641"/>
            <a:ext cx="5904032" cy="649347"/>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defRPr/>
                </a:pPr>
                <a:endParaRPr lang="zh-CN" altLang="en-US" sz="36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2" y="2679013"/>
              <a:ext cx="9476462" cy="1598503"/>
            </a:xfrm>
            <a:prstGeom prst="rect">
              <a:avLst/>
            </a:prstGeom>
          </p:spPr>
          <p:txBody>
            <a:bodyPr wrap="square" anchor="ctr">
              <a:spAutoFit/>
            </a:bodyPr>
            <a:lstStyle/>
            <a:p>
              <a:pPr algn="ctr" defTabSz="685800">
                <a:defRPr/>
              </a:pP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phát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tự</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nhiên</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5" name="Group 14"/>
          <p:cNvGrpSpPr/>
          <p:nvPr/>
        </p:nvGrpSpPr>
        <p:grpSpPr>
          <a:xfrm>
            <a:off x="1539756" y="1407319"/>
            <a:ext cx="6504107" cy="781844"/>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defRPr/>
                </a:pPr>
                <a:endParaRPr lang="zh-CN" altLang="en-US" sz="36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814463"/>
              <a:ext cx="9476463" cy="1327609"/>
            </a:xfrm>
            <a:prstGeom prst="rect">
              <a:avLst/>
            </a:prstGeom>
          </p:spPr>
          <p:txBody>
            <a:bodyPr wrap="square" anchor="ctr">
              <a:spAutoFit/>
            </a:bodyPr>
            <a:lstStyle/>
            <a:p>
              <a:pPr algn="ctr" defTabSz="685800">
                <a:defRPr/>
              </a:pP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Con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thể</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tạo</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phát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grpSp>
      <p:cxnSp>
        <p:nvCxnSpPr>
          <p:cNvPr id="40" name="Straight Arrow Connector 39"/>
          <p:cNvCxnSpPr>
            <a:stCxn id="20" idx="2"/>
          </p:cNvCxnSpPr>
          <p:nvPr/>
        </p:nvCxnSpPr>
        <p:spPr>
          <a:xfrm flipH="1">
            <a:off x="1893094" y="2189163"/>
            <a:ext cx="2898716" cy="67151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983" y="2743200"/>
            <a:ext cx="1464473" cy="1464473"/>
          </a:xfrm>
          <a:prstGeom prst="rect">
            <a:avLst/>
          </a:prstGeom>
        </p:spPr>
      </p:pic>
      <p:sp>
        <p:nvSpPr>
          <p:cNvPr id="44" name="TextBox 43"/>
          <p:cNvSpPr txBox="1"/>
          <p:nvPr/>
        </p:nvSpPr>
        <p:spPr>
          <a:xfrm>
            <a:off x="957262" y="4143376"/>
            <a:ext cx="2214563" cy="500137"/>
          </a:xfrm>
          <a:prstGeom prst="rect">
            <a:avLst/>
          </a:prstGeom>
          <a:noFill/>
        </p:spPr>
        <p:txBody>
          <a:bodyPr wrap="square" lIns="68580" tIns="34290" rIns="68580" bIns="34290" rtlCol="0">
            <a:spAutoFit/>
          </a:bodyPr>
          <a:lstStyle/>
          <a:p>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Ngọn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đuốc</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45" name="Straight Arrow Connector 44"/>
          <p:cNvCxnSpPr/>
          <p:nvPr/>
        </p:nvCxnSpPr>
        <p:spPr>
          <a:xfrm flipH="1">
            <a:off x="4371975" y="2178844"/>
            <a:ext cx="435769" cy="87153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7594" y="3000375"/>
            <a:ext cx="1157288" cy="1157288"/>
          </a:xfrm>
          <a:prstGeom prst="rect">
            <a:avLst/>
          </a:prstGeom>
        </p:spPr>
      </p:pic>
      <p:sp>
        <p:nvSpPr>
          <p:cNvPr id="51" name="TextBox 50"/>
          <p:cNvSpPr txBox="1"/>
          <p:nvPr/>
        </p:nvSpPr>
        <p:spPr>
          <a:xfrm>
            <a:off x="3071813" y="4107657"/>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dầu</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54" name="Straight Arrow Connector 53"/>
          <p:cNvCxnSpPr>
            <a:stCxn id="20" idx="2"/>
          </p:cNvCxnSpPr>
          <p:nvPr/>
        </p:nvCxnSpPr>
        <p:spPr>
          <a:xfrm>
            <a:off x="4791809" y="2189163"/>
            <a:ext cx="1173222" cy="87153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4914900" y="3028950"/>
            <a:ext cx="1485900" cy="1485900"/>
          </a:xfrm>
          <a:prstGeom prst="rect">
            <a:avLst/>
          </a:prstGeom>
        </p:spPr>
      </p:pic>
      <p:sp>
        <p:nvSpPr>
          <p:cNvPr id="56" name="TextBox 55"/>
          <p:cNvSpPr txBox="1"/>
          <p:nvPr/>
        </p:nvSpPr>
        <p:spPr>
          <a:xfrm>
            <a:off x="4950619" y="4143376"/>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pin</a:t>
            </a:r>
          </a:p>
        </p:txBody>
      </p:sp>
      <p:cxnSp>
        <p:nvCxnSpPr>
          <p:cNvPr id="58" name="Straight Arrow Connector 57"/>
          <p:cNvCxnSpPr>
            <a:stCxn id="20" idx="2"/>
          </p:cNvCxnSpPr>
          <p:nvPr/>
        </p:nvCxnSpPr>
        <p:spPr>
          <a:xfrm>
            <a:off x="4791809" y="2189163"/>
            <a:ext cx="3066316" cy="88582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7616968" y="3178968"/>
            <a:ext cx="546999" cy="864394"/>
          </a:xfrm>
          <a:prstGeom prst="rect">
            <a:avLst/>
          </a:prstGeom>
        </p:spPr>
      </p:pic>
      <p:sp>
        <p:nvSpPr>
          <p:cNvPr id="60" name="TextBox 59"/>
          <p:cNvSpPr txBox="1"/>
          <p:nvPr/>
        </p:nvSpPr>
        <p:spPr>
          <a:xfrm>
            <a:off x="6879432" y="4121944"/>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điện</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96458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25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25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25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25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25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25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25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2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291751" y="123881"/>
            <a:ext cx="5989015" cy="162229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rgbClr val="FFFF00"/>
          </a:solidFill>
          <a:ln w="12700">
            <a:solidFill>
              <a:schemeClr val="bg1">
                <a:lumMod val="10000"/>
              </a:schemeClr>
            </a:solidFill>
          </a:ln>
        </p:spPr>
        <p:txBody>
          <a:bodyPr spcFirstLastPara="1" wrap="square" lIns="91425" tIns="91425" rIns="91425" bIns="91425" anchor="ctr" anchorCtr="0">
            <a:noAutofit/>
          </a:bodyPr>
          <a:lstStyle/>
          <a:p>
            <a:pPr>
              <a:buClr>
                <a:srgbClr val="000000"/>
              </a:buClr>
            </a:pPr>
            <a:endParaRPr sz="1400"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488227" y="249834"/>
            <a:ext cx="5538432" cy="1312595"/>
          </a:xfrm>
          <a:prstGeom prst="rect">
            <a:avLst/>
          </a:prstGeom>
        </p:spPr>
        <p:txBody>
          <a:bodyPr spcFirstLastPara="1" wrap="square" lIns="91425" tIns="91425" rIns="91425" bIns="91425" anchor="t" anchorCtr="0">
            <a:noAutofit/>
          </a:bodyPr>
          <a:lstStyle/>
          <a:p>
            <a:pPr algn="ctr"/>
            <a:r>
              <a:rPr lang="en-US" sz="3600" b="1" dirty="0" err="1">
                <a:latin typeface="Times New Roman" panose="02020603050405020304" pitchFamily="18" charset="0"/>
                <a:ea typeface="Lato" panose="020F0502020204030203" pitchFamily="34" charset="0"/>
                <a:cs typeface="Times New Roman" panose="02020603050405020304" pitchFamily="18" charset="0"/>
              </a:rPr>
              <a:t>Tại</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sao</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Mặt</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trăng</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không</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phải</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là</a:t>
            </a:r>
            <a:r>
              <a:rPr lang="en-US" sz="3600" b="1" dirty="0">
                <a:latin typeface="Times New Roman" panose="02020603050405020304" pitchFamily="18" charset="0"/>
                <a:ea typeface="Lato" panose="020F0502020204030203" pitchFamily="34" charset="0"/>
                <a:cs typeface="Times New Roman" panose="02020603050405020304" pitchFamily="18" charset="0"/>
              </a:rPr>
              <a:t> vật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tự</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phát</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sáng</a:t>
            </a:r>
            <a:r>
              <a:rPr lang="en-US" sz="3600" b="1" dirty="0">
                <a:latin typeface="Times New Roman" panose="02020603050405020304" pitchFamily="18" charset="0"/>
                <a:ea typeface="Lato" panose="020F0502020204030203" pitchFamily="34" charset="0"/>
                <a:cs typeface="Times New Roman" panose="02020603050405020304" pitchFamily="18" charset="0"/>
              </a:rPr>
              <a:t>?</a:t>
            </a:r>
            <a:endParaRPr sz="3600" b="1" dirty="0">
              <a:latin typeface="Times New Roman" panose="02020603050405020304" pitchFamily="18" charset="0"/>
              <a:ea typeface="Lato" panose="020F0502020204030203" pitchFamily="34" charset="0"/>
              <a:cs typeface="Times New Roman" panose="02020603050405020304" pitchFamily="18" charset="0"/>
            </a:endParaRPr>
          </a:p>
        </p:txBody>
      </p:sp>
      <p:grpSp>
        <p:nvGrpSpPr>
          <p:cNvPr id="839" name="Google Shape;839;p42"/>
          <p:cNvGrpSpPr/>
          <p:nvPr/>
        </p:nvGrpSpPr>
        <p:grpSpPr>
          <a:xfrm>
            <a:off x="6801492" y="1688382"/>
            <a:ext cx="2099161" cy="2549251"/>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21905" y="2385292"/>
            <a:ext cx="6554706" cy="2307023"/>
          </a:xfrm>
        </p:spPr>
        <p:txBody>
          <a:bodyPr/>
          <a:lstStyle/>
          <a:p>
            <a:pPr marL="276225" indent="0" algn="just"/>
            <a:r>
              <a:rPr lang="vi-VN" sz="3200" b="1" dirty="0">
                <a:solidFill>
                  <a:srgbClr val="FF0000"/>
                </a:solidFill>
                <a:latin typeface="Times New Roman" panose="02020603050405020304" pitchFamily="18" charset="0"/>
                <a:cs typeface="Times New Roman" panose="02020603050405020304" pitchFamily="18" charset="0"/>
              </a:rPr>
              <a:t>Mặt trăng không phải là vật tự phát sáng vì </a:t>
            </a:r>
            <a:r>
              <a:rPr lang="en-US" sz="3200" b="1" dirty="0" err="1">
                <a:solidFill>
                  <a:srgbClr val="FF0000"/>
                </a:solidFill>
                <a:latin typeface="Times New Roman" panose="02020603050405020304" pitchFamily="18" charset="0"/>
                <a:cs typeface="Times New Roman" panose="02020603050405020304" pitchFamily="18" charset="0"/>
              </a:rPr>
              <a:t>bản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thân</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nó không tự phát ra ánh sáng.</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Nó chỉ nhận ánh sáng từ Mặt trời rồi phản chiếu lại.</a:t>
            </a:r>
          </a:p>
        </p:txBody>
      </p:sp>
    </p:spTree>
    <p:extLst>
      <p:ext uri="{BB962C8B-B14F-4D97-AF65-F5344CB8AC3E}">
        <p14:creationId xmlns:p14="http://schemas.microsoft.com/office/powerpoint/2010/main" val="341585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2899611" y="215038"/>
            <a:ext cx="5173578" cy="468577"/>
          </a:xfrm>
          <a:prstGeom prst="rect">
            <a:avLst/>
          </a:prstGeom>
          <a:ln w="12700">
            <a:solidFill>
              <a:schemeClr val="accent2">
                <a:lumMod val="75000"/>
              </a:schemeClr>
            </a:solidFill>
          </a:ln>
        </p:spPr>
        <p:txBody>
          <a:bodyPr spcFirstLastPara="1" wrap="square" lIns="91425" tIns="91425" rIns="91425" bIns="91425" anchor="t" anchorCtr="0">
            <a:noAutofit/>
          </a:bodyPr>
          <a:lstStyle/>
          <a:p>
            <a:pPr marL="0" indent="0"/>
            <a:r>
              <a:rPr lang="vi-VN" sz="2200" b="1" dirty="0">
                <a:latin typeface="Times New Roman" panose="02020603050405020304" pitchFamily="18" charset="0"/>
                <a:cs typeface="Times New Roman" panose="02020603050405020304" pitchFamily="18" charset="0"/>
              </a:rPr>
              <a:t>Mặt Trăng nhận ánh sáng từ Mặt Trời</a:t>
            </a:r>
            <a:r>
              <a:rPr lang="vi-VN" sz="2200" b="1" dirty="0">
                <a:latin typeface="Calibri" panose="020F0502020204030204" pitchFamily="34" charset="0"/>
                <a:cs typeface="Calibri" panose="020F0502020204030204" pitchFamily="34" charset="0"/>
              </a:rPr>
              <a:t>.</a:t>
            </a:r>
            <a:endParaRPr sz="22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783773" y="837559"/>
            <a:ext cx="7722181" cy="37598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033" y="837559"/>
            <a:ext cx="7345936" cy="385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47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50"/>
                                        <p:tgtEl>
                                          <p:spTgt spid="1026"/>
                                        </p:tgtEl>
                                      </p:cBhvr>
                                    </p:animEffect>
                                    <p:anim calcmode="lin" valueType="num">
                                      <p:cBhvr>
                                        <p:cTn id="8" dur="250" fill="hold"/>
                                        <p:tgtEl>
                                          <p:spTgt spid="1026"/>
                                        </p:tgtEl>
                                        <p:attrNameLst>
                                          <p:attrName>ppt_x</p:attrName>
                                        </p:attrNameLst>
                                      </p:cBhvr>
                                      <p:tavLst>
                                        <p:tav tm="0">
                                          <p:val>
                                            <p:strVal val="#ppt_x"/>
                                          </p:val>
                                        </p:tav>
                                        <p:tav tm="100000">
                                          <p:val>
                                            <p:strVal val="#ppt_x"/>
                                          </p:val>
                                        </p:tav>
                                      </p:tavLst>
                                    </p:anim>
                                    <p:anim calcmode="lin" valueType="num">
                                      <p:cBhvr>
                                        <p:cTn id="9" dur="25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50"/>
                                        <p:tgtEl>
                                          <p:spTgt spid="1026"/>
                                        </p:tgtEl>
                                      </p:cBhvr>
                                    </p:animEffect>
                                    <p:set>
                                      <p:cBhvr>
                                        <p:cTn id="14" dur="1" fill="hold">
                                          <p:stCondLst>
                                            <p:cond delay="249"/>
                                          </p:stCondLst>
                                        </p:cTn>
                                        <p:tgtEl>
                                          <p:spTgt spid="1026"/>
                                        </p:tgtEl>
                                        <p:attrNameLst>
                                          <p:attrName>style.visibility</p:attrName>
                                        </p:attrNameLst>
                                      </p:cBhvr>
                                      <p:to>
                                        <p:strVal val="hidden"/>
                                      </p:to>
                                    </p:set>
                                  </p:childTnLst>
                                </p:cTn>
                              </p:par>
                              <p:par>
                                <p:cTn id="15" presetID="16" presetClass="entr" presetSubtype="21"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25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Chi tiết với hơn 94 về hình nền powerpoint dễ thương đáng yêu mới nhất -  trieuson5">
            <a:extLst>
              <a:ext uri="{FF2B5EF4-FFF2-40B4-BE49-F238E27FC236}">
                <a16:creationId xmlns:a16="http://schemas.microsoft.com/office/drawing/2014/main" id="{9719354E-9438-F84D-64C7-607A99364F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07"/>
          <a:stretch/>
        </p:blipFill>
        <p:spPr bwMode="auto">
          <a:xfrm>
            <a:off x="0" y="0"/>
            <a:ext cx="919734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43288D-CC68-C43E-8988-E3B32F915923}"/>
              </a:ext>
            </a:extLst>
          </p:cNvPr>
          <p:cNvSpPr txBox="1"/>
          <p:nvPr/>
        </p:nvSpPr>
        <p:spPr>
          <a:xfrm>
            <a:off x="215757" y="1353629"/>
            <a:ext cx="8753582" cy="3449086"/>
          </a:xfrm>
          <a:prstGeom prst="rect">
            <a:avLst/>
          </a:prstGeom>
          <a:noFill/>
        </p:spPr>
        <p:txBody>
          <a:bodyPr wrap="square">
            <a:spAutoFit/>
          </a:bodyPr>
          <a:lstStyle/>
          <a:p>
            <a:pPr marL="0" marR="0" algn="just">
              <a:lnSpc>
                <a:spcPct val="120000"/>
              </a:lnSpc>
              <a:spcBef>
                <a:spcPts val="0"/>
              </a:spcBef>
              <a:spcAft>
                <a:spcPts val="0"/>
              </a:spcAft>
            </a:pPr>
            <a:r>
              <a:rPr lang="nl-NL" sz="3700" b="1" i="1" dirty="0">
                <a:solidFill>
                  <a:srgbClr val="002060"/>
                </a:solidFill>
                <a:effectLst/>
                <a:latin typeface="Times New Roman" panose="02020603050405020304" pitchFamily="18" charset="0"/>
                <a:ea typeface="Times New Roman" panose="02020603050405020304" pitchFamily="18" charset="0"/>
              </a:rPr>
              <a:t>Xung quanh chúng ta có những vật phát sáng (gọi là nguồn sáng ) như Mặt Trời, đèn điện khi bật sáng, lửa.....và có những vật được chiếu sáng như Mặt Trăng, quyển sách, cây cối......</a:t>
            </a:r>
            <a:endParaRPr lang="en-US" sz="3700" b="1"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8460128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654247" y="2116475"/>
            <a:ext cx="1561672" cy="3027025"/>
          </a:xfrm>
          <a:prstGeom prst="rect">
            <a:avLst/>
          </a:prstGeom>
        </p:spPr>
      </p:pic>
      <p:sp>
        <p:nvSpPr>
          <p:cNvPr id="3" name="Rectangle 2"/>
          <p:cNvSpPr/>
          <p:nvPr/>
        </p:nvSpPr>
        <p:spPr>
          <a:xfrm>
            <a:off x="113015" y="173783"/>
            <a:ext cx="8785657" cy="1169551"/>
          </a:xfrm>
          <a:prstGeom prst="rect">
            <a:avLst/>
          </a:prstGeom>
        </p:spPr>
        <p:txBody>
          <a:bodyPr wrap="square">
            <a:spAutoFit/>
          </a:bodyPr>
          <a:lstStyle/>
          <a:p>
            <a:pPr algn="just">
              <a:spcBef>
                <a:spcPts val="1200"/>
              </a:spcBef>
              <a:spcAft>
                <a:spcPts val="0"/>
              </a:spcAft>
            </a:pPr>
            <a:r>
              <a:rPr lang="nl-NL" sz="3500" b="1" dirty="0">
                <a:solidFill>
                  <a:srgbClr val="FF0000"/>
                </a:solidFill>
                <a:latin typeface="Times New Roman" panose="02020603050405020304" pitchFamily="18" charset="0"/>
                <a:cs typeface="Times New Roman" panose="02020603050405020304" pitchFamily="18" charset="0"/>
              </a:rPr>
              <a:t>2. Sự truyền thẳng của ánh sáng. Vật cho ánh sáng truyền qua và vật cản ánh sáng</a:t>
            </a:r>
            <a:endParaRPr lang="en-US" sz="3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0E52F06-6AA9-1767-3F64-4BB509905017}"/>
              </a:ext>
            </a:extLst>
          </p:cNvPr>
          <p:cNvSpPr/>
          <p:nvPr/>
        </p:nvSpPr>
        <p:spPr>
          <a:xfrm>
            <a:off x="203771" y="1959590"/>
            <a:ext cx="7623424" cy="1200329"/>
          </a:xfrm>
          <a:prstGeom prst="rect">
            <a:avLst/>
          </a:prstGeom>
        </p:spPr>
        <p:txBody>
          <a:bodyPr wrap="square">
            <a:spAutoFit/>
          </a:bodyPr>
          <a:lstStyle/>
          <a:p>
            <a:pPr algn="just">
              <a:spcBef>
                <a:spcPts val="1200"/>
              </a:spcBef>
              <a:spcAft>
                <a:spcPts val="0"/>
              </a:spcAft>
            </a:pPr>
            <a:r>
              <a:rPr lang="nl-NL" sz="3600" b="1" kern="0" dirty="0">
                <a:solidFill>
                  <a:srgbClr val="002060"/>
                </a:solidFill>
                <a:effectLst/>
                <a:latin typeface="Times New Roman" panose="02020603050405020304" pitchFamily="18" charset="0"/>
                <a:ea typeface="Times New Roman" panose="02020603050405020304" pitchFamily="18" charset="0"/>
              </a:rPr>
              <a:t>Hoạt động 2</a:t>
            </a:r>
            <a:r>
              <a:rPr lang="nl-NL" sz="3600" b="1" dirty="0">
                <a:solidFill>
                  <a:srgbClr val="002060"/>
                </a:solidFill>
                <a:latin typeface="Times New Roman" panose="02020603050405020304" pitchFamily="18" charset="0"/>
                <a:cs typeface="Times New Roman" panose="02020603050405020304" pitchFamily="18" charset="0"/>
              </a:rPr>
              <a:t>. Tìm hiểu về đường truyền của ánh sáng</a:t>
            </a:r>
            <a:endParaRPr lang="en-US" sz="3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8783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078" y="-49741"/>
            <a:ext cx="8739843" cy="701859"/>
          </a:xfrm>
          <a:prstGeom prst="rect">
            <a:avLst/>
          </a:prstGeom>
          <a:solidFill>
            <a:schemeClr val="bg1"/>
          </a:solidFill>
        </p:spPr>
        <p:txBody>
          <a:bodyPr wrap="square">
            <a:spAutoFit/>
          </a:bodyPr>
          <a:lstStyle/>
          <a:p>
            <a:pPr algn="just">
              <a:lnSpc>
                <a:spcPct val="150000"/>
              </a:lnSpc>
              <a:spcAft>
                <a:spcPts val="0"/>
              </a:spcAft>
            </a:pPr>
            <a:r>
              <a:rPr lang="en-US" sz="3000" b="1" i="1" dirty="0" err="1">
                <a:solidFill>
                  <a:srgbClr val="FF0000"/>
                </a:solidFill>
                <a:latin typeface="Times New Roman" panose="02020603050405020304" pitchFamily="18" charset="0"/>
                <a:ea typeface="Times New Roman" panose="02020603050405020304" pitchFamily="18" charset="0"/>
              </a:rPr>
              <a:t>Hoạt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động</a:t>
            </a:r>
            <a:r>
              <a:rPr lang="en-US" sz="3000" b="1" i="1" dirty="0">
                <a:solidFill>
                  <a:srgbClr val="FF0000"/>
                </a:solidFill>
                <a:latin typeface="Times New Roman" panose="02020603050405020304" pitchFamily="18" charset="0"/>
                <a:ea typeface="Times New Roman" panose="02020603050405020304" pitchFamily="18" charset="0"/>
              </a:rPr>
              <a:t> 2. </a:t>
            </a:r>
            <a:r>
              <a:rPr lang="en-US" sz="3000" b="1" i="1" dirty="0" err="1">
                <a:solidFill>
                  <a:srgbClr val="FF0000"/>
                </a:solidFill>
                <a:latin typeface="Times New Roman" panose="02020603050405020304" pitchFamily="18" charset="0"/>
                <a:ea typeface="Times New Roman" panose="02020603050405020304" pitchFamily="18" charset="0"/>
              </a:rPr>
              <a:t>Tìm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hiểu</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về</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đường</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truyền</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của</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ánh</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sáng</a:t>
            </a:r>
            <a:r>
              <a:rPr lang="en-US" sz="3000" b="1" i="1" dirty="0">
                <a:solidFill>
                  <a:srgbClr val="FF0000"/>
                </a:solidFill>
                <a:latin typeface="Times New Roman" panose="02020603050405020304" pitchFamily="18" charset="0"/>
                <a:ea typeface="Times New Roman" panose="02020603050405020304" pitchFamily="18" charset="0"/>
              </a:rPr>
              <a:t>.</a:t>
            </a:r>
            <a:endParaRPr lang="en-US" sz="3000" b="1" dirty="0">
              <a:solidFill>
                <a:srgbClr val="FF0000"/>
              </a:solidFill>
              <a:latin typeface="Times New Roman" panose="02020603050405020304" pitchFamily="18" charset="0"/>
              <a:ea typeface="Times New Roman" panose="02020603050405020304" pitchFamily="18" charset="0"/>
            </a:endParaRPr>
          </a:p>
        </p:txBody>
      </p:sp>
      <p:sp>
        <p:nvSpPr>
          <p:cNvPr id="3" name="Rectangle 3">
            <a:extLst>
              <a:ext uri="{FF2B5EF4-FFF2-40B4-BE49-F238E27FC236}">
                <a16:creationId xmlns:a16="http://schemas.microsoft.com/office/drawing/2014/main" id="{DD30255E-349A-7B65-8B51-DE171109212B}"/>
              </a:ext>
            </a:extLst>
          </p:cNvPr>
          <p:cNvSpPr>
            <a:spLocks noChangeArrowheads="1"/>
          </p:cNvSpPr>
          <p:nvPr/>
        </p:nvSpPr>
        <p:spPr bwMode="auto">
          <a:xfrm>
            <a:off x="81357" y="609227"/>
            <a:ext cx="9062643"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600" b="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GV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Tiến</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thí</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nghiệm</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6/ tr30</a:t>
            </a:r>
            <a:endParaRPr kumimoji="0" lang="en-US" altLang="en-US" sz="2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63595D35-B690-03A6-CFB2-F5751BC335EB}"/>
              </a:ext>
            </a:extLst>
          </p:cNvPr>
          <p:cNvPicPr>
            <a:picLocks noChangeAspect="1"/>
          </p:cNvPicPr>
          <p:nvPr/>
        </p:nvPicPr>
        <p:blipFill>
          <a:blip r:embed="rId2"/>
          <a:stretch>
            <a:fillRect/>
          </a:stretch>
        </p:blipFill>
        <p:spPr>
          <a:xfrm>
            <a:off x="0" y="1191802"/>
            <a:ext cx="9144000" cy="3951699"/>
          </a:xfrm>
          <a:prstGeom prst="rect">
            <a:avLst/>
          </a:prstGeom>
        </p:spPr>
      </p:pic>
    </p:spTree>
    <p:extLst>
      <p:ext uri="{BB962C8B-B14F-4D97-AF65-F5344CB8AC3E}">
        <p14:creationId xmlns:p14="http://schemas.microsoft.com/office/powerpoint/2010/main" val="34633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EF829F-9953-C3E0-8A24-F800A76313F3}"/>
              </a:ext>
            </a:extLst>
          </p:cNvPr>
          <p:cNvSpPr txBox="1"/>
          <p:nvPr/>
        </p:nvSpPr>
        <p:spPr>
          <a:xfrm>
            <a:off x="1678075" y="1724200"/>
            <a:ext cx="5948624" cy="1200329"/>
          </a:xfrm>
          <a:prstGeom prst="rect">
            <a:avLst/>
          </a:prstGeom>
          <a:noFill/>
        </p:spPr>
        <p:txBody>
          <a:bodyPr wrap="square" rtlCol="0">
            <a:spAutoFit/>
          </a:bodyPr>
          <a:lstStyle/>
          <a:p>
            <a:pPr algn="ctr"/>
            <a:r>
              <a:rPr lang="en-US" sz="7200" b="1"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438101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E52F06-6AA9-1767-3F64-4BB509905017}"/>
              </a:ext>
            </a:extLst>
          </p:cNvPr>
          <p:cNvSpPr/>
          <p:nvPr/>
        </p:nvSpPr>
        <p:spPr>
          <a:xfrm>
            <a:off x="203771" y="0"/>
            <a:ext cx="8438424" cy="1138773"/>
          </a:xfrm>
          <a:prstGeom prst="rect">
            <a:avLst/>
          </a:prstGeom>
        </p:spPr>
        <p:txBody>
          <a:bodyPr wrap="square">
            <a:spAutoFit/>
          </a:bodyPr>
          <a:lstStyle/>
          <a:p>
            <a:pPr algn="just">
              <a:spcBef>
                <a:spcPts val="1200"/>
              </a:spcBef>
              <a:spcAft>
                <a:spcPts val="0"/>
              </a:spcAft>
            </a:pPr>
            <a:r>
              <a:rPr lang="nl-NL" sz="3400" b="1" kern="0" dirty="0">
                <a:solidFill>
                  <a:srgbClr val="002060"/>
                </a:solidFill>
                <a:effectLst/>
                <a:latin typeface="Times New Roman" panose="02020603050405020304" pitchFamily="18" charset="0"/>
                <a:ea typeface="Times New Roman" panose="02020603050405020304" pitchFamily="18" charset="0"/>
              </a:rPr>
              <a:t>Hoạt động 2</a:t>
            </a:r>
            <a:r>
              <a:rPr lang="nl-NL" sz="3400" b="1" dirty="0">
                <a:solidFill>
                  <a:srgbClr val="002060"/>
                </a:solidFill>
                <a:latin typeface="Times New Roman" panose="02020603050405020304" pitchFamily="18" charset="0"/>
                <a:cs typeface="Times New Roman" panose="02020603050405020304" pitchFamily="18" charset="0"/>
              </a:rPr>
              <a:t>. Tìm hiểu về đường truyền của ánh sáng</a:t>
            </a:r>
            <a:endParaRPr lang="en-US" sz="3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712811F-E3A4-DD67-0F3C-A249F67D59B3}"/>
              </a:ext>
            </a:extLst>
          </p:cNvPr>
          <p:cNvSpPr/>
          <p:nvPr/>
        </p:nvSpPr>
        <p:spPr>
          <a:xfrm>
            <a:off x="102742" y="1444170"/>
            <a:ext cx="8928242" cy="615553"/>
          </a:xfrm>
          <a:prstGeom prst="rect">
            <a:avLst/>
          </a:prstGeom>
          <a:solidFill>
            <a:schemeClr val="bg1"/>
          </a:solidFill>
        </p:spPr>
        <p:txBody>
          <a:bodyPr wrap="square">
            <a:spAutoFit/>
          </a:bodyPr>
          <a:lstStyle/>
          <a:p>
            <a:pPr algn="ctr">
              <a:spcBef>
                <a:spcPts val="1200"/>
              </a:spcBef>
              <a:spcAft>
                <a:spcPts val="0"/>
              </a:spcAft>
            </a:pPr>
            <a:r>
              <a:rPr lang="nl-NL" sz="3400" b="1" kern="0" dirty="0">
                <a:solidFill>
                  <a:schemeClr val="tx1">
                    <a:lumMod val="50000"/>
                  </a:schemeClr>
                </a:solidFill>
                <a:effectLst/>
                <a:latin typeface="Times New Roman" panose="02020603050405020304" pitchFamily="18" charset="0"/>
                <a:ea typeface="Times New Roman" panose="02020603050405020304" pitchFamily="18" charset="0"/>
              </a:rPr>
              <a:t>HS THỰC HÀNH (nhóm 6)</a:t>
            </a:r>
          </a:p>
        </p:txBody>
      </p:sp>
    </p:spTree>
    <p:extLst>
      <p:ext uri="{BB962C8B-B14F-4D97-AF65-F5344CB8AC3E}">
        <p14:creationId xmlns:p14="http://schemas.microsoft.com/office/powerpoint/2010/main" val="2583785510"/>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buClr>
                <a:srgbClr val="000000"/>
              </a:buClr>
              <a:defRPr/>
            </a:pPr>
            <a:endParaRPr sz="3500"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961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ổng Hợp 25 Background Hình Nền PowerPoint Dễ Thương Cho Thuyết Trình Của  Bạn">
            <a:extLst>
              <a:ext uri="{FF2B5EF4-FFF2-40B4-BE49-F238E27FC236}">
                <a16:creationId xmlns:a16="http://schemas.microsoft.com/office/drawing/2014/main" id="{DBDF4AF8-DF8E-12DF-10EC-7A980170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2FA0DC4-AC8F-5EBD-A7D3-EC09E8DB7BD0}"/>
                  </a:ext>
                </a:extLst>
              </p14:cNvPr>
              <p14:cNvContentPartPr/>
              <p14:nvPr/>
            </p14:nvContentPartPr>
            <p14:xfrm>
              <a:off x="-106800" y="4152630"/>
              <a:ext cx="270" cy="270"/>
            </p14:xfrm>
          </p:contentPart>
        </mc:Choice>
        <mc:Fallback xmlns="">
          <p:pic>
            <p:nvPicPr>
              <p:cNvPr id="6" name="Ink 5">
                <a:extLst>
                  <a:ext uri="{FF2B5EF4-FFF2-40B4-BE49-F238E27FC236}">
                    <a16:creationId xmlns:a16="http://schemas.microsoft.com/office/drawing/2014/main" id="{D2FA0DC4-AC8F-5EBD-A7D3-EC09E8DB7BD0}"/>
                  </a:ext>
                </a:extLst>
              </p:cNvPr>
              <p:cNvPicPr/>
              <p:nvPr/>
            </p:nvPicPr>
            <p:blipFill>
              <a:blip r:embed="rId4"/>
              <a:stretch>
                <a:fillRect/>
              </a:stretch>
            </p:blipFill>
            <p:spPr>
              <a:xfrm>
                <a:off x="-154050" y="4105380"/>
                <a:ext cx="94500" cy="94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93BBF49-4323-50FF-A5A7-FB9B65AA674A}"/>
                  </a:ext>
                </a:extLst>
              </p14:cNvPr>
              <p14:cNvContentPartPr/>
              <p14:nvPr/>
            </p14:nvContentPartPr>
            <p14:xfrm>
              <a:off x="2301240" y="792270"/>
              <a:ext cx="1120500" cy="46710"/>
            </p14:xfrm>
          </p:contentPart>
        </mc:Choice>
        <mc:Fallback xmlns="">
          <p:pic>
            <p:nvPicPr>
              <p:cNvPr id="7" name="Ink 6">
                <a:extLst>
                  <a:ext uri="{FF2B5EF4-FFF2-40B4-BE49-F238E27FC236}">
                    <a16:creationId xmlns:a16="http://schemas.microsoft.com/office/drawing/2014/main" id="{393BBF49-4323-50FF-A5A7-FB9B65AA674A}"/>
                  </a:ext>
                </a:extLst>
              </p:cNvPr>
              <p:cNvPicPr/>
              <p:nvPr/>
            </p:nvPicPr>
            <p:blipFill>
              <a:blip r:embed="rId6"/>
              <a:stretch>
                <a:fillRect/>
              </a:stretch>
            </p:blipFill>
            <p:spPr>
              <a:xfrm>
                <a:off x="2238270" y="728904"/>
                <a:ext cx="1246079" cy="173080"/>
              </a:xfrm>
              <a:prstGeom prst="rect">
                <a:avLst/>
              </a:prstGeom>
            </p:spPr>
          </p:pic>
        </mc:Fallback>
      </mc:AlternateContent>
      <p:sp>
        <p:nvSpPr>
          <p:cNvPr id="2" name="Rectangle 1">
            <a:extLst>
              <a:ext uri="{FF2B5EF4-FFF2-40B4-BE49-F238E27FC236}">
                <a16:creationId xmlns:a16="http://schemas.microsoft.com/office/drawing/2014/main" id="{B8ECFAB5-BCA8-6B80-732D-347C1BB85444}"/>
              </a:ext>
            </a:extLst>
          </p:cNvPr>
          <p:cNvSpPr/>
          <p:nvPr/>
        </p:nvSpPr>
        <p:spPr>
          <a:xfrm>
            <a:off x="780585" y="1088667"/>
            <a:ext cx="7527074" cy="126838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chemeClr val="bg2">
                    <a:lumMod val="10000"/>
                  </a:schemeClr>
                </a:solidFill>
                <a:latin typeface="Times New Roman" panose="02020603050405020304" pitchFamily="18" charset="0"/>
                <a:cs typeface="Times New Roman" panose="02020603050405020304" pitchFamily="18" charset="0"/>
              </a:rPr>
              <a:t>Trong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một</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môi</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trường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trong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suốt</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như</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không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khí</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nước</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thủy</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tinh</a:t>
            </a:r>
            <a:r>
              <a:rPr lang="en-US" sz="3600" b="1" dirty="0">
                <a:solidFill>
                  <a:schemeClr val="bg2">
                    <a:lumMod val="10000"/>
                  </a:schemeClr>
                </a:solidFill>
                <a:latin typeface="Times New Roman" panose="02020603050405020304" pitchFamily="18" charset="0"/>
                <a:cs typeface="Times New Roman" panose="02020603050405020304" pitchFamily="18" charset="0"/>
              </a:rPr>
              <a:t>,…</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thì</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ánh</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sáng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truyền</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theo</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đường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thẳng</a:t>
            </a:r>
            <a:r>
              <a:rPr lang="en-US" sz="3600" b="1" dirty="0">
                <a:solidFill>
                  <a:schemeClr val="bg2">
                    <a:lumMod val="1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961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81" y="183660"/>
            <a:ext cx="8245847" cy="1754326"/>
          </a:xfrm>
          <a:prstGeom prst="rect">
            <a:avLst/>
          </a:prstGeom>
        </p:spPr>
        <p:txBody>
          <a:bodyPr wrap="square">
            <a:spAutoFit/>
          </a:bodyPr>
          <a:lstStyle/>
          <a:p>
            <a:pPr algn="just">
              <a:spcAft>
                <a:spcPts val="0"/>
              </a:spcAft>
            </a:pPr>
            <a:r>
              <a:rPr lang="en-US" sz="3600" b="1" dirty="0" err="1">
                <a:solidFill>
                  <a:srgbClr val="FF0000"/>
                </a:solidFill>
                <a:latin typeface="Times New Roman" panose="02020603050405020304" pitchFamily="18" charset="0"/>
                <a:ea typeface="Times New Roman" panose="02020603050405020304" pitchFamily="18" charset="0"/>
              </a:rPr>
              <a:t>Hoạt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động</a:t>
            </a:r>
            <a:r>
              <a:rPr lang="en-US" sz="3600" b="1" dirty="0">
                <a:solidFill>
                  <a:srgbClr val="FF0000"/>
                </a:solidFill>
                <a:latin typeface="Times New Roman" panose="02020603050405020304" pitchFamily="18" charset="0"/>
                <a:ea typeface="Times New Roman" panose="02020603050405020304" pitchFamily="18" charset="0"/>
              </a:rPr>
              <a:t> 3. </a:t>
            </a:r>
            <a:r>
              <a:rPr lang="en-US" sz="3600" b="1" dirty="0" err="1">
                <a:solidFill>
                  <a:srgbClr val="FF0000"/>
                </a:solidFill>
                <a:latin typeface="Times New Roman" panose="02020603050405020304" pitchFamily="18" charset="0"/>
                <a:ea typeface="Times New Roman" panose="02020603050405020304" pitchFamily="18" charset="0"/>
              </a:rPr>
              <a:t>Tìm</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hiểu</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một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số</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vật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cho</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ánh</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sáng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truyền</a:t>
            </a:r>
            <a:r>
              <a:rPr lang="en-US" sz="3600" b="1" dirty="0">
                <a:solidFill>
                  <a:srgbClr val="FF0000"/>
                </a:solidFill>
                <a:latin typeface="Times New Roman" panose="02020603050405020304" pitchFamily="18" charset="0"/>
                <a:ea typeface="Times New Roman" panose="02020603050405020304" pitchFamily="18" charset="0"/>
              </a:rPr>
              <a:t> qua </a:t>
            </a:r>
            <a:r>
              <a:rPr lang="en-US" sz="3600" b="1" dirty="0" err="1">
                <a:solidFill>
                  <a:srgbClr val="FF0000"/>
                </a:solidFill>
                <a:latin typeface="Times New Roman" panose="02020603050405020304" pitchFamily="18" charset="0"/>
                <a:ea typeface="Times New Roman" panose="02020603050405020304" pitchFamily="18" charset="0"/>
              </a:rPr>
              <a:t>và</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một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số</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vật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cản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ánh</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sáng</a:t>
            </a:r>
            <a:r>
              <a:rPr lang="en-US" sz="3600" b="1" dirty="0">
                <a:solidFill>
                  <a:srgbClr val="FF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41414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ux filles étudiant dans la classe">
            <a:extLst>
              <a:ext uri="{FF2B5EF4-FFF2-40B4-BE49-F238E27FC236}">
                <a16:creationId xmlns:a16="http://schemas.microsoft.com/office/drawing/2014/main" id="{F3250DFA-57A8-4A01-A253-E5EE1E59E1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 b="8154"/>
          <a:stretch/>
        </p:blipFill>
        <p:spPr bwMode="auto">
          <a:xfrm>
            <a:off x="374650" y="1839074"/>
            <a:ext cx="3892485" cy="2936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ED7508-3E67-48A5-972E-8F2DCE35DB38}"/>
              </a:ext>
            </a:extLst>
          </p:cNvPr>
          <p:cNvSpPr txBox="1"/>
          <p:nvPr/>
        </p:nvSpPr>
        <p:spPr>
          <a:xfrm>
            <a:off x="1309527" y="477448"/>
            <a:ext cx="8724900" cy="86177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THẢO LUẬN NHÓM 6</a:t>
            </a:r>
          </a:p>
        </p:txBody>
      </p:sp>
      <p:pic>
        <p:nvPicPr>
          <p:cNvPr id="3" name="Picture 2" descr="Deux filles étudiant dans la classe">
            <a:extLst>
              <a:ext uri="{FF2B5EF4-FFF2-40B4-BE49-F238E27FC236}">
                <a16:creationId xmlns:a16="http://schemas.microsoft.com/office/drawing/2014/main" id="{2D5835EE-F450-0C7E-7E5A-9FBCC72091F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 b="8154"/>
          <a:stretch/>
        </p:blipFill>
        <p:spPr bwMode="auto">
          <a:xfrm>
            <a:off x="4267135" y="1724774"/>
            <a:ext cx="3892485" cy="293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11314"/>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2DC41-B4AE-A5E9-99F0-D8B29ABECB8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372BDBD-F197-3BCF-9097-E7E32A771B16}"/>
              </a:ext>
            </a:extLst>
          </p:cNvPr>
          <p:cNvSpPr/>
          <p:nvPr/>
        </p:nvSpPr>
        <p:spPr>
          <a:xfrm>
            <a:off x="203771" y="0"/>
            <a:ext cx="8438424" cy="1077218"/>
          </a:xfrm>
          <a:prstGeom prst="rect">
            <a:avLst/>
          </a:prstGeom>
        </p:spPr>
        <p:txBody>
          <a:bodyPr wrap="square">
            <a:spAutoFit/>
          </a:bodyPr>
          <a:lstStyle/>
          <a:p>
            <a:pPr algn="just">
              <a:spcAft>
                <a:spcPts val="0"/>
              </a:spcAft>
            </a:pPr>
            <a:r>
              <a:rPr lang="en-US" sz="3200" b="1" dirty="0" err="1">
                <a:solidFill>
                  <a:srgbClr val="FF0000"/>
                </a:solidFill>
                <a:latin typeface="Times New Roman" panose="02020603050405020304" pitchFamily="18" charset="0"/>
                <a:ea typeface="Times New Roman" panose="02020603050405020304" pitchFamily="18" charset="0"/>
              </a:rPr>
              <a:t>Hoạt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động</a:t>
            </a:r>
            <a:r>
              <a:rPr lang="en-US" sz="3200" b="1" dirty="0">
                <a:solidFill>
                  <a:srgbClr val="FF0000"/>
                </a:solidFill>
                <a:latin typeface="Times New Roman" panose="02020603050405020304" pitchFamily="18" charset="0"/>
                <a:ea typeface="Times New Roman" panose="02020603050405020304" pitchFamily="18" charset="0"/>
              </a:rPr>
              <a:t> 3. </a:t>
            </a:r>
            <a:r>
              <a:rPr lang="en-US" sz="3200" b="1" dirty="0" err="1">
                <a:solidFill>
                  <a:srgbClr val="FF0000"/>
                </a:solidFill>
                <a:latin typeface="Times New Roman" panose="02020603050405020304" pitchFamily="18" charset="0"/>
                <a:ea typeface="Times New Roman" panose="02020603050405020304" pitchFamily="18" charset="0"/>
              </a:rPr>
              <a:t>Tìm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hiểu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một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số</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ánh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sáng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truyền</a:t>
            </a:r>
            <a:r>
              <a:rPr lang="en-US" sz="3200" b="1" dirty="0">
                <a:solidFill>
                  <a:srgbClr val="FF0000"/>
                </a:solidFill>
                <a:latin typeface="Times New Roman" panose="02020603050405020304" pitchFamily="18" charset="0"/>
                <a:ea typeface="Times New Roman" panose="02020603050405020304" pitchFamily="18" charset="0"/>
              </a:rPr>
              <a:t> qua </a:t>
            </a:r>
            <a:r>
              <a:rPr lang="en-US" sz="3200" b="1" dirty="0" err="1">
                <a:solidFill>
                  <a:srgbClr val="FF0000"/>
                </a:solidFill>
                <a:latin typeface="Times New Roman" panose="02020603050405020304" pitchFamily="18" charset="0"/>
                <a:ea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một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số</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cản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ánh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sáng</a:t>
            </a:r>
            <a:r>
              <a:rPr lang="en-US" sz="3200" b="1" dirty="0">
                <a:solidFill>
                  <a:srgbClr val="FF0000"/>
                </a:solidFill>
                <a:latin typeface="Times New Roman" panose="02020603050405020304" pitchFamily="18" charset="0"/>
                <a:ea typeface="Times New Roman" panose="02020603050405020304" pitchFamily="18" charset="0"/>
              </a:rPr>
              <a:t>.</a:t>
            </a:r>
          </a:p>
        </p:txBody>
      </p:sp>
      <p:sp>
        <p:nvSpPr>
          <p:cNvPr id="5" name="Rectangle 4">
            <a:extLst>
              <a:ext uri="{FF2B5EF4-FFF2-40B4-BE49-F238E27FC236}">
                <a16:creationId xmlns:a16="http://schemas.microsoft.com/office/drawing/2014/main" id="{5A457697-19B9-BAAE-947C-D4424561B470}"/>
              </a:ext>
            </a:extLst>
          </p:cNvPr>
          <p:cNvSpPr/>
          <p:nvPr/>
        </p:nvSpPr>
        <p:spPr>
          <a:xfrm>
            <a:off x="102742" y="1444170"/>
            <a:ext cx="8928242" cy="615553"/>
          </a:xfrm>
          <a:prstGeom prst="rect">
            <a:avLst/>
          </a:prstGeom>
          <a:solidFill>
            <a:schemeClr val="bg1"/>
          </a:solidFill>
        </p:spPr>
        <p:txBody>
          <a:bodyPr wrap="square">
            <a:spAutoFit/>
          </a:bodyPr>
          <a:lstStyle/>
          <a:p>
            <a:pPr algn="ctr">
              <a:spcBef>
                <a:spcPts val="1200"/>
              </a:spcBef>
              <a:spcAft>
                <a:spcPts val="0"/>
              </a:spcAft>
            </a:pPr>
            <a:endParaRPr lang="nl-NL" sz="3400" b="1" kern="0" dirty="0">
              <a:solidFill>
                <a:schemeClr val="tx1">
                  <a:lumMod val="50000"/>
                </a:schemeClr>
              </a:solidFill>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86418E5C-C6B0-39F5-90F7-5CD1027AE283}"/>
              </a:ext>
            </a:extLst>
          </p:cNvPr>
          <p:cNvPicPr>
            <a:picLocks noChangeAspect="1"/>
          </p:cNvPicPr>
          <p:nvPr/>
        </p:nvPicPr>
        <p:blipFill>
          <a:blip r:embed="rId3"/>
          <a:stretch>
            <a:fillRect/>
          </a:stretch>
        </p:blipFill>
        <p:spPr>
          <a:xfrm>
            <a:off x="0" y="934497"/>
            <a:ext cx="9143999" cy="4209003"/>
          </a:xfrm>
          <a:prstGeom prst="rect">
            <a:avLst/>
          </a:prstGeom>
        </p:spPr>
      </p:pic>
    </p:spTree>
    <p:extLst>
      <p:ext uri="{BB962C8B-B14F-4D97-AF65-F5344CB8AC3E}">
        <p14:creationId xmlns:p14="http://schemas.microsoft.com/office/powerpoint/2010/main" val="3282500844"/>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buClr>
                <a:srgbClr val="000000"/>
              </a:buClr>
              <a:defRPr/>
            </a:pPr>
            <a:endParaRPr sz="3500"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67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70" y="81263"/>
            <a:ext cx="8718460" cy="553998"/>
          </a:xfrm>
          <a:prstGeom prst="rect">
            <a:avLst/>
          </a:prstGeom>
          <a:solidFill>
            <a:schemeClr val="bg1"/>
          </a:solidFill>
        </p:spPr>
        <p:txBody>
          <a:bodyPr wrap="square">
            <a:spAutoFit/>
          </a:bodyPr>
          <a:lstStyle/>
          <a:p>
            <a:pPr algn="just">
              <a:spcAft>
                <a:spcPts val="0"/>
              </a:spcAft>
            </a:pPr>
            <a:r>
              <a:rPr lang="en-US" sz="3000" b="1" i="1" dirty="0">
                <a:solidFill>
                  <a:schemeClr val="tx1">
                    <a:lumMod val="50000"/>
                  </a:schemeClr>
                </a:solidFill>
                <a:latin typeface="Times New Roman" panose="02020603050405020304" pitchFamily="18" charset="0"/>
                <a:ea typeface="Times New Roman" panose="02020603050405020304" pitchFamily="18" charset="0"/>
              </a:rPr>
              <a:t>* HS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thảo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luận</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nhóm</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viết</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kết</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quả</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vào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phiếu</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giao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việc</a:t>
            </a:r>
            <a:endParaRPr lang="en-US" sz="3000" b="1" i="1" dirty="0">
              <a:solidFill>
                <a:schemeClr val="tx1">
                  <a:lumMod val="50000"/>
                </a:schemeClr>
              </a:solidFill>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EC268C3F-F5AE-08A5-087A-D84E35E35CB4}"/>
              </a:ext>
            </a:extLst>
          </p:cNvPr>
          <p:cNvGraphicFramePr>
            <a:graphicFrameLocks noGrp="1"/>
          </p:cNvGraphicFramePr>
          <p:nvPr>
            <p:extLst>
              <p:ext uri="{D42A27DB-BD31-4B8C-83A1-F6EECF244321}">
                <p14:modId xmlns:p14="http://schemas.microsoft.com/office/powerpoint/2010/main" val="3372617753"/>
              </p:ext>
            </p:extLst>
          </p:nvPr>
        </p:nvGraphicFramePr>
        <p:xfrm>
          <a:off x="212770" y="635261"/>
          <a:ext cx="8794677" cy="2586404"/>
        </p:xfrm>
        <a:graphic>
          <a:graphicData uri="http://schemas.openxmlformats.org/drawingml/2006/table">
            <a:tbl>
              <a:tblPr firstRow="1" bandRow="1">
                <a:tableStyleId>{F2DE63D5-997A-4646-A377-4702673A728D}</a:tableStyleId>
              </a:tblPr>
              <a:tblGrid>
                <a:gridCol w="2755384">
                  <a:extLst>
                    <a:ext uri="{9D8B030D-6E8A-4147-A177-3AD203B41FA5}">
                      <a16:colId xmlns:a16="http://schemas.microsoft.com/office/drawing/2014/main" val="872255098"/>
                    </a:ext>
                  </a:extLst>
                </a:gridCol>
                <a:gridCol w="3523508">
                  <a:extLst>
                    <a:ext uri="{9D8B030D-6E8A-4147-A177-3AD203B41FA5}">
                      <a16:colId xmlns:a16="http://schemas.microsoft.com/office/drawing/2014/main" val="2771943912"/>
                    </a:ext>
                  </a:extLst>
                </a:gridCol>
                <a:gridCol w="2515785">
                  <a:extLst>
                    <a:ext uri="{9D8B030D-6E8A-4147-A177-3AD203B41FA5}">
                      <a16:colId xmlns:a16="http://schemas.microsoft.com/office/drawing/2014/main" val="651575559"/>
                    </a:ext>
                  </a:extLst>
                </a:gridCol>
              </a:tblGrid>
              <a:tr h="405925">
                <a:tc gridSpan="2">
                  <a:txBody>
                    <a:bodyPr/>
                    <a:lstStyle/>
                    <a:p>
                      <a:pPr algn="ctr"/>
                      <a:r>
                        <a:rPr lang="en-US" sz="2400" b="1" dirty="0" err="1">
                          <a:solidFill>
                            <a:srgbClr val="D10047"/>
                          </a:solidFill>
                          <a:latin typeface="Times New Roman" panose="02020603050405020304" pitchFamily="18" charset="0"/>
                          <a:cs typeface="Times New Roman" panose="02020603050405020304" pitchFamily="18" charset="0"/>
                        </a:rPr>
                        <a:t>Vật</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cho</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ánh</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sáng</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truyền</a:t>
                      </a:r>
                      <a:r>
                        <a:rPr lang="en-US" sz="2400" b="1" dirty="0">
                          <a:solidFill>
                            <a:srgbClr val="D10047"/>
                          </a:solidFill>
                          <a:latin typeface="Times New Roman" panose="02020603050405020304" pitchFamily="18" charset="0"/>
                          <a:cs typeface="Times New Roman" panose="02020603050405020304" pitchFamily="18" charset="0"/>
                        </a:rPr>
                        <a:t> qua</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dirty="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1306195"/>
                  </a:ext>
                </a:extLst>
              </a:tr>
              <a:tr h="1030426">
                <a:tc>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truyền</a:t>
                      </a:r>
                      <a:r>
                        <a:rPr lang="en-US" sz="2400" b="1" dirty="0">
                          <a:solidFill>
                            <a:srgbClr val="002060"/>
                          </a:solidFill>
                          <a:latin typeface="Times New Roman" panose="02020603050405020304" pitchFamily="18" charset="0"/>
                          <a:cs typeface="Times New Roman" panose="02020603050405020304" pitchFamily="18" charset="0"/>
                        </a:rPr>
                        <a:t> qua</a:t>
                      </a: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chỉ</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phần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truyền</a:t>
                      </a:r>
                      <a:r>
                        <a:rPr lang="en-US" sz="2400" b="1" dirty="0">
                          <a:solidFill>
                            <a:srgbClr val="002060"/>
                          </a:solidFill>
                          <a:latin typeface="Times New Roman" panose="02020603050405020304" pitchFamily="18" charset="0"/>
                          <a:cs typeface="Times New Roman" panose="02020603050405020304" pitchFamily="18" charset="0"/>
                        </a:rPr>
                        <a:t> qua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74353289"/>
                  </a:ext>
                </a:extLst>
              </a:tr>
              <a:tr h="940484">
                <a:tc>
                  <a:txBody>
                    <a:bodyPr/>
                    <a:lstStyle/>
                    <a:p>
                      <a:endParaRPr lang="en-US" dirty="0"/>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endParaRPr lang="en-US"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59568446"/>
                  </a:ext>
                </a:extLst>
              </a:tr>
            </a:tbl>
          </a:graphicData>
        </a:graphic>
      </p:graphicFrame>
      <p:sp>
        <p:nvSpPr>
          <p:cNvPr id="4" name="Rectangle 3">
            <a:extLst>
              <a:ext uri="{FF2B5EF4-FFF2-40B4-BE49-F238E27FC236}">
                <a16:creationId xmlns:a16="http://schemas.microsoft.com/office/drawing/2014/main" id="{B51989D0-E564-5798-4D8E-225B79818828}"/>
              </a:ext>
            </a:extLst>
          </p:cNvPr>
          <p:cNvSpPr/>
          <p:nvPr/>
        </p:nvSpPr>
        <p:spPr>
          <a:xfrm>
            <a:off x="333075" y="2351667"/>
            <a:ext cx="2584786"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kính</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trong</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0D596E9-F0C9-54D4-CE88-CE9F35A72B80}"/>
              </a:ext>
            </a:extLst>
          </p:cNvPr>
          <p:cNvSpPr/>
          <p:nvPr/>
        </p:nvSpPr>
        <p:spPr>
          <a:xfrm>
            <a:off x="3317715" y="2348411"/>
            <a:ext cx="2584786"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kính</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mờ</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58025C1-CB1D-E929-3FC0-CB4F96369222}"/>
              </a:ext>
            </a:extLst>
          </p:cNvPr>
          <p:cNvSpPr/>
          <p:nvPr/>
        </p:nvSpPr>
        <p:spPr>
          <a:xfrm>
            <a:off x="6673541" y="2267291"/>
            <a:ext cx="2333905"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bìa</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945DFB7-5CE1-BFDC-F661-627F9B50D44B}"/>
              </a:ext>
            </a:extLst>
          </p:cNvPr>
          <p:cNvSpPr/>
          <p:nvPr/>
        </p:nvSpPr>
        <p:spPr>
          <a:xfrm>
            <a:off x="333075" y="3221665"/>
            <a:ext cx="8245847" cy="553998"/>
          </a:xfrm>
          <a:prstGeom prst="rect">
            <a:avLst/>
          </a:prstGeom>
        </p:spPr>
        <p:txBody>
          <a:bodyPr wrap="square">
            <a:spAutoFit/>
          </a:bodyPr>
          <a:lstStyle/>
          <a:p>
            <a:pPr algn="just">
              <a:spcAft>
                <a:spcPts val="0"/>
              </a:spcAft>
            </a:pP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Từ</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kết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quả</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thí</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nghiệm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em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rút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ra</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nhận</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xét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gì</a:t>
            </a:r>
            <a:r>
              <a:rPr lang="en-US" sz="3000" b="1" i="1" dirty="0">
                <a:solidFill>
                  <a:srgbClr val="FF0000"/>
                </a:solidFill>
                <a:latin typeface="Times New Roman" panose="02020603050405020304" pitchFamily="18" charset="0"/>
                <a:ea typeface="Times New Roman" panose="02020603050405020304" pitchFamily="18" charset="0"/>
              </a:rPr>
              <a:t>?</a:t>
            </a:r>
          </a:p>
        </p:txBody>
      </p:sp>
      <p:sp>
        <p:nvSpPr>
          <p:cNvPr id="9" name="Rectangle 8">
            <a:extLst>
              <a:ext uri="{FF2B5EF4-FFF2-40B4-BE49-F238E27FC236}">
                <a16:creationId xmlns:a16="http://schemas.microsoft.com/office/drawing/2014/main" id="{9FF255AE-0EC7-4B33-9333-F0AE17728FC1}"/>
              </a:ext>
            </a:extLst>
          </p:cNvPr>
          <p:cNvSpPr/>
          <p:nvPr/>
        </p:nvSpPr>
        <p:spPr>
          <a:xfrm>
            <a:off x="449076" y="3838572"/>
            <a:ext cx="8245847" cy="1077218"/>
          </a:xfrm>
          <a:prstGeom prst="rect">
            <a:avLst/>
          </a:prstGeom>
          <a:solidFill>
            <a:schemeClr val="bg1"/>
          </a:solidFill>
        </p:spPr>
        <p:txBody>
          <a:bodyPr wrap="square">
            <a:spAutoFit/>
          </a:bodyPr>
          <a:lstStyle/>
          <a:p>
            <a:pPr algn="just">
              <a:spcAft>
                <a:spcPts val="0"/>
              </a:spcAft>
            </a:pPr>
            <a:r>
              <a:rPr lang="en-US" sz="3200" b="1" dirty="0" err="1">
                <a:solidFill>
                  <a:srgbClr val="002060"/>
                </a:solidFill>
                <a:latin typeface="Times New Roman" panose="02020603050405020304" pitchFamily="18" charset="0"/>
                <a:ea typeface="Times New Roman" panose="02020603050405020304" pitchFamily="18" charset="0"/>
              </a:rPr>
              <a:t>Một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số</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vật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cho</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ánh</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sáng</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truyền</a:t>
            </a:r>
            <a:r>
              <a:rPr lang="en-US" sz="3200" b="1" dirty="0">
                <a:solidFill>
                  <a:srgbClr val="002060"/>
                </a:solidFill>
                <a:latin typeface="Times New Roman" panose="02020603050405020304" pitchFamily="18" charset="0"/>
                <a:ea typeface="Times New Roman" panose="02020603050405020304" pitchFamily="18" charset="0"/>
              </a:rPr>
              <a:t> qua </a:t>
            </a:r>
            <a:r>
              <a:rPr lang="en-US" sz="3200" b="1" dirty="0" err="1">
                <a:solidFill>
                  <a:srgbClr val="002060"/>
                </a:solidFill>
                <a:latin typeface="Times New Roman" panose="02020603050405020304" pitchFamily="18" charset="0"/>
                <a:ea typeface="Times New Roman" panose="02020603050405020304" pitchFamily="18" charset="0"/>
              </a:rPr>
              <a:t>và</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một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số</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vật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cản</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ánh</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sáng</a:t>
            </a:r>
            <a:endParaRPr lang="en-US" sz="3200" b="1"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83068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anim calcmode="lin" valueType="num">
                                      <p:cBhvr>
                                        <p:cTn id="11" dur="250" fill="hold"/>
                                        <p:tgtEl>
                                          <p:spTgt spid="3"/>
                                        </p:tgtEl>
                                        <p:attrNameLst>
                                          <p:attrName>ppt_x</p:attrName>
                                        </p:attrNameLst>
                                      </p:cBhvr>
                                      <p:tavLst>
                                        <p:tav tm="0">
                                          <p:val>
                                            <p:strVal val="#ppt_x"/>
                                          </p:val>
                                        </p:tav>
                                        <p:tav tm="100000">
                                          <p:val>
                                            <p:strVal val="#ppt_x"/>
                                          </p:val>
                                        </p:tav>
                                      </p:tavLst>
                                    </p:anim>
                                    <p:anim calcmode="lin" valueType="num">
                                      <p:cBhvr>
                                        <p:cTn id="12" dur="25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50"/>
                                        <p:tgtEl>
                                          <p:spTgt spid="7">
                                            <p:txEl>
                                              <p:pRg st="0" end="0"/>
                                            </p:txEl>
                                          </p:spTgt>
                                        </p:tgtEl>
                                      </p:cBhvr>
                                    </p:animEffect>
                                    <p:anim calcmode="lin" valueType="num">
                                      <p:cBhvr>
                                        <p:cTn id="16" dur="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anim calcmode="lin" valueType="num">
                                      <p:cBhvr>
                                        <p:cTn id="23" dur="250" fill="hold"/>
                                        <p:tgtEl>
                                          <p:spTgt spid="4"/>
                                        </p:tgtEl>
                                        <p:attrNameLst>
                                          <p:attrName>ppt_x</p:attrName>
                                        </p:attrNameLst>
                                      </p:cBhvr>
                                      <p:tavLst>
                                        <p:tav tm="0">
                                          <p:val>
                                            <p:strVal val="#ppt_x"/>
                                          </p:val>
                                        </p:tav>
                                        <p:tav tm="100000">
                                          <p:val>
                                            <p:strVal val="#ppt_x"/>
                                          </p:val>
                                        </p:tav>
                                      </p:tavLst>
                                    </p:anim>
                                    <p:anim calcmode="lin" valueType="num">
                                      <p:cBhvr>
                                        <p:cTn id="24"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anim calcmode="lin" valueType="num">
                                      <p:cBhvr>
                                        <p:cTn id="30" dur="250" fill="hold"/>
                                        <p:tgtEl>
                                          <p:spTgt spid="5"/>
                                        </p:tgtEl>
                                        <p:attrNameLst>
                                          <p:attrName>ppt_x</p:attrName>
                                        </p:attrNameLst>
                                      </p:cBhvr>
                                      <p:tavLst>
                                        <p:tav tm="0">
                                          <p:val>
                                            <p:strVal val="#ppt_x"/>
                                          </p:val>
                                        </p:tav>
                                        <p:tav tm="100000">
                                          <p:val>
                                            <p:strVal val="#ppt_x"/>
                                          </p:val>
                                        </p:tav>
                                      </p:tavLst>
                                    </p:anim>
                                    <p:anim calcmode="lin" valueType="num">
                                      <p:cBhvr>
                                        <p:cTn id="31"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50"/>
                                        <p:tgtEl>
                                          <p:spTgt spid="6"/>
                                        </p:tgtEl>
                                      </p:cBhvr>
                                    </p:animEffect>
                                    <p:anim calcmode="lin" valueType="num">
                                      <p:cBhvr>
                                        <p:cTn id="37" dur="250" fill="hold"/>
                                        <p:tgtEl>
                                          <p:spTgt spid="6"/>
                                        </p:tgtEl>
                                        <p:attrNameLst>
                                          <p:attrName>ppt_x</p:attrName>
                                        </p:attrNameLst>
                                      </p:cBhvr>
                                      <p:tavLst>
                                        <p:tav tm="0">
                                          <p:val>
                                            <p:strVal val="#ppt_x"/>
                                          </p:val>
                                        </p:tav>
                                        <p:tav tm="100000">
                                          <p:val>
                                            <p:strVal val="#ppt_x"/>
                                          </p:val>
                                        </p:tav>
                                      </p:tavLst>
                                    </p:anim>
                                    <p:anim calcmode="lin" valueType="num">
                                      <p:cBhvr>
                                        <p:cTn id="38"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D8340AB-9615-4AFB-A3C4-7E66C1F9F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58480">
            <a:off x="2237827" y="-1908240"/>
            <a:ext cx="4726337" cy="8892147"/>
          </a:xfrm>
          <a:prstGeom prst="rect">
            <a:avLst/>
          </a:prstGeom>
        </p:spPr>
      </p:pic>
      <p:pic>
        <p:nvPicPr>
          <p:cNvPr id="9" name="图片 3">
            <a:extLst>
              <a:ext uri="{FF2B5EF4-FFF2-40B4-BE49-F238E27FC236}">
                <a16:creationId xmlns:a16="http://schemas.microsoft.com/office/drawing/2014/main" id="{EE8C839A-96C5-45C2-9F0E-41ECA312A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59" y="3945275"/>
            <a:ext cx="2126345" cy="1257581"/>
          </a:xfrm>
          <a:prstGeom prst="rect">
            <a:avLst/>
          </a:prstGeom>
        </p:spPr>
      </p:pic>
      <p:pic>
        <p:nvPicPr>
          <p:cNvPr id="10" name="图片 86">
            <a:extLst>
              <a:ext uri="{FF2B5EF4-FFF2-40B4-BE49-F238E27FC236}">
                <a16:creationId xmlns:a16="http://schemas.microsoft.com/office/drawing/2014/main" id="{9D4D40E0-32CD-4663-812E-D1899D241C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5619" y="-131608"/>
            <a:ext cx="1307008" cy="1072895"/>
          </a:xfrm>
          <a:prstGeom prst="rect">
            <a:avLst/>
          </a:prstGeom>
        </p:spPr>
      </p:pic>
      <p:sp>
        <p:nvSpPr>
          <p:cNvPr id="2" name="Rectangle 1">
            <a:extLst>
              <a:ext uri="{FF2B5EF4-FFF2-40B4-BE49-F238E27FC236}">
                <a16:creationId xmlns:a16="http://schemas.microsoft.com/office/drawing/2014/main" id="{1FC8DA1C-2B8F-0B49-DF8F-F56F8B781C5D}"/>
              </a:ext>
            </a:extLst>
          </p:cNvPr>
          <p:cNvSpPr/>
          <p:nvPr/>
        </p:nvSpPr>
        <p:spPr>
          <a:xfrm>
            <a:off x="667821" y="791110"/>
            <a:ext cx="7736440" cy="81165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7030A0"/>
                </a:solidFill>
                <a:latin typeface="Times New Roman" panose="02020603050405020304" pitchFamily="18" charset="0"/>
                <a:cs typeface="Times New Roman" panose="02020603050405020304" pitchFamily="18" charset="0"/>
              </a:rPr>
              <a:t>Mắt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của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chúng</a:t>
            </a:r>
            <a:r>
              <a:rPr lang="en-US" sz="3200" b="1" dirty="0">
                <a:solidFill>
                  <a:srgbClr val="7030A0"/>
                </a:solidFill>
                <a:latin typeface="Times New Roman" panose="02020603050405020304" pitchFamily="18" charset="0"/>
                <a:cs typeface="Times New Roman" panose="02020603050405020304" pitchFamily="18" charset="0"/>
              </a:rPr>
              <a:t> ta </a:t>
            </a:r>
            <a:r>
              <a:rPr lang="en-US" sz="3200" b="1" dirty="0" err="1">
                <a:solidFill>
                  <a:srgbClr val="7030A0"/>
                </a:solidFill>
                <a:latin typeface="Times New Roman" panose="02020603050405020304" pitchFamily="18" charset="0"/>
                <a:cs typeface="Times New Roman" panose="02020603050405020304" pitchFamily="18" charset="0"/>
              </a:rPr>
              <a:t>sẽ</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nhìn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thấy</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khi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nào</a:t>
            </a:r>
            <a:r>
              <a:rPr lang="en-US" sz="3200" b="1" dirty="0">
                <a:solidFill>
                  <a:srgbClr val="7030A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604FC269-A5F5-4202-3AFD-6D28998F44AC}"/>
              </a:ext>
            </a:extLst>
          </p:cNvPr>
          <p:cNvSpPr/>
          <p:nvPr/>
        </p:nvSpPr>
        <p:spPr>
          <a:xfrm>
            <a:off x="945222" y="2119657"/>
            <a:ext cx="6904233" cy="1257581"/>
          </a:xfrm>
          <a:prstGeom prst="rect">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4000" b="1" i="1" kern="0" dirty="0">
                <a:solidFill>
                  <a:srgbClr val="C00000"/>
                </a:solidFill>
                <a:effectLst/>
                <a:latin typeface="Times New Roman" panose="02020603050405020304" pitchFamily="18" charset="0"/>
                <a:ea typeface="Times New Roman" panose="02020603050405020304" pitchFamily="18" charset="0"/>
              </a:rPr>
              <a:t>Mắt chỉ nhìn thấy vật khi có ánh sáng từ vật truyền tới mắt.</a:t>
            </a:r>
            <a:endParaRPr lang="en-US" sz="5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334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25" fill="hold">
                                          <p:stCondLst>
                                            <p:cond delay="0"/>
                                          </p:stCondLst>
                                        </p:cTn>
                                        <p:tgtEl>
                                          <p:spTgt spid="9"/>
                                        </p:tgtEl>
                                        <p:attrNameLst>
                                          <p:attrName>r</p:attrName>
                                        </p:attrNameLst>
                                      </p:cBhvr>
                                    </p:animRot>
                                    <p:animRot by="-240000">
                                      <p:cBhvr>
                                        <p:cTn id="7" dur="250" fill="hold">
                                          <p:stCondLst>
                                            <p:cond delay="250"/>
                                          </p:stCondLst>
                                        </p:cTn>
                                        <p:tgtEl>
                                          <p:spTgt spid="9"/>
                                        </p:tgtEl>
                                        <p:attrNameLst>
                                          <p:attrName>r</p:attrName>
                                        </p:attrNameLst>
                                      </p:cBhvr>
                                    </p:animRot>
                                    <p:animRot by="240000">
                                      <p:cBhvr>
                                        <p:cTn id="8" dur="250" fill="hold">
                                          <p:stCondLst>
                                            <p:cond delay="500"/>
                                          </p:stCondLst>
                                        </p:cTn>
                                        <p:tgtEl>
                                          <p:spTgt spid="9"/>
                                        </p:tgtEl>
                                        <p:attrNameLst>
                                          <p:attrName>r</p:attrName>
                                        </p:attrNameLst>
                                      </p:cBhvr>
                                    </p:animRot>
                                    <p:animRot by="-240000">
                                      <p:cBhvr>
                                        <p:cTn id="9" dur="250" fill="hold">
                                          <p:stCondLst>
                                            <p:cond delay="750"/>
                                          </p:stCondLst>
                                        </p:cTn>
                                        <p:tgtEl>
                                          <p:spTgt spid="9"/>
                                        </p:tgtEl>
                                        <p:attrNameLst>
                                          <p:attrName>r</p:attrName>
                                        </p:attrNameLst>
                                      </p:cBhvr>
                                    </p:animRot>
                                    <p:animRot by="120000">
                                      <p:cBhvr>
                                        <p:cTn id="10" dur="250" fill="hold">
                                          <p:stCondLst>
                                            <p:cond delay="1000"/>
                                          </p:stCondLst>
                                        </p:cTn>
                                        <p:tgtEl>
                                          <p:spTgt spid="9"/>
                                        </p:tgtEl>
                                        <p:attrNameLst>
                                          <p:attrName>r</p:attrName>
                                        </p:attrNameLst>
                                      </p:cBhvr>
                                    </p:animRot>
                                  </p:childTnLst>
                                </p:cTn>
                              </p:par>
                              <p:par>
                                <p:cTn id="11" presetID="63" presetClass="path" presetSubtype="0" accel="50000" decel="50000" fill="hold" nodeType="withEffect">
                                  <p:stCondLst>
                                    <p:cond delay="0"/>
                                  </p:stCondLst>
                                  <p:childTnLst>
                                    <p:animMotion origin="layout" path="M 1.66667E-6 2.46914E-6 L 0.97153 2.46914E-6 " pathEditMode="relative" rAng="0" ptsTypes="AA">
                                      <p:cBhvr>
                                        <p:cTn id="12" dur="4000" fill="hold"/>
                                        <p:tgtEl>
                                          <p:spTgt spid="9"/>
                                        </p:tgtEl>
                                        <p:attrNameLst>
                                          <p:attrName>ppt_x</p:attrName>
                                          <p:attrName>ppt_y</p:attrName>
                                        </p:attrNameLst>
                                      </p:cBhvr>
                                      <p:rCtr x="48576" y="0"/>
                                    </p:animMotion>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a:extLst>
              <a:ext uri="{FF2B5EF4-FFF2-40B4-BE49-F238E27FC236}">
                <a16:creationId xmlns:a16="http://schemas.microsoft.com/office/drawing/2014/main" id="{22130DB4-B7D6-9F46-527B-31B01374220F}"/>
              </a:ext>
            </a:extLst>
          </p:cNvPr>
          <p:cNvSpPr/>
          <p:nvPr/>
        </p:nvSpPr>
        <p:spPr>
          <a:xfrm>
            <a:off x="256479" y="201042"/>
            <a:ext cx="8363414" cy="5093702"/>
          </a:xfrm>
          <a:prstGeom prst="rect">
            <a:avLst/>
          </a:prstGeom>
        </p:spPr>
        <p:txBody>
          <a:bodyPr wrap="square">
            <a:spAutoFit/>
          </a:bodyPr>
          <a:lstStyle/>
          <a:p>
            <a:pPr algn="ctr">
              <a:defRPr/>
            </a:pPr>
            <a:r>
              <a:rPr lang="en-US" altLang="zh-CN" sz="4000" b="1"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Kết</a:t>
            </a:r>
            <a:r>
              <a:rPr lang="en-US" altLang="zh-CN" sz="40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4000" b="1"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luận</a:t>
            </a:r>
            <a:r>
              <a:rPr lang="en-US" altLang="zh-CN" sz="40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just">
              <a:defRPr/>
            </a:pPr>
            <a:r>
              <a:rPr lang="en-US" altLang="zh-CN" sz="34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5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nl-NL" sz="3500" b="1" dirty="0">
                <a:solidFill>
                  <a:srgbClr val="7030A0"/>
                </a:solidFill>
                <a:latin typeface="Times New Roman" panose="02020603050405020304" pitchFamily="18" charset="0"/>
                <a:cs typeface="Times New Roman" panose="02020603050405020304" pitchFamily="18" charset="0"/>
              </a:rPr>
              <a:t>Có những vật cho ánh sáng truyền qua hầu như hoàn toàn, một số vật thì cho ánh sáng truyền qua một phần, và có những vật không cho ánh sáng truyền qua (vật cản ánh sáng).</a:t>
            </a:r>
          </a:p>
          <a:p>
            <a:pPr algn="just">
              <a:defRPr/>
            </a:pPr>
            <a:r>
              <a:rPr lang="nl-NL" sz="3500" b="1" kern="0" dirty="0">
                <a:solidFill>
                  <a:srgbClr val="002060"/>
                </a:solidFill>
                <a:latin typeface="Times New Roman" panose="02020603050405020304" pitchFamily="18" charset="0"/>
                <a:ea typeface="Times New Roman" panose="02020603050405020304" pitchFamily="18" charset="0"/>
              </a:rPr>
              <a:t>- Mắt chỉ nhìn thấy vật khi có ánh sáng từ vật truyền tới mắt.</a:t>
            </a:r>
            <a:endParaRPr lang="en-US" sz="3500" b="1" dirty="0">
              <a:solidFill>
                <a:srgbClr val="002060"/>
              </a:solidFill>
              <a:latin typeface="Times New Roman" panose="02020603050405020304" pitchFamily="18" charset="0"/>
              <a:cs typeface="Times New Roman" panose="02020603050405020304" pitchFamily="18" charset="0"/>
            </a:endParaRPr>
          </a:p>
          <a:p>
            <a:pPr algn="just">
              <a:defRPr/>
            </a:pPr>
            <a:endParaRPr lang="en-US" altLang="zh-CN"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图片 7">
            <a:extLst>
              <a:ext uri="{FF2B5EF4-FFF2-40B4-BE49-F238E27FC236}">
                <a16:creationId xmlns:a16="http://schemas.microsoft.com/office/drawing/2014/main" id="{A06D785F-4D33-8708-FD38-9848A34D4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3121" y="70702"/>
            <a:ext cx="1029303" cy="967224"/>
          </a:xfrm>
          <a:prstGeom prst="rect">
            <a:avLst/>
          </a:prstGeom>
        </p:spPr>
      </p:pic>
    </p:spTree>
    <p:extLst>
      <p:ext uri="{BB962C8B-B14F-4D97-AF65-F5344CB8AC3E}">
        <p14:creationId xmlns:p14="http://schemas.microsoft.com/office/powerpoint/2010/main" val="245064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8" presetClass="emph" presetSubtype="0" fill="hold" nodeType="withEffect">
                                  <p:stCondLst>
                                    <p:cond delay="0"/>
                                  </p:stCondLst>
                                  <p:childTnLst>
                                    <p:animRot by="21600000">
                                      <p:cBhvr>
                                        <p:cTn id="9"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mình, rất rất vui( nhạc chibi khởi động tiết học)">
            <a:hlinkClick r:id="" action="ppaction://media"/>
            <a:extLst>
              <a:ext uri="{FF2B5EF4-FFF2-40B4-BE49-F238E27FC236}">
                <a16:creationId xmlns:a16="http://schemas.microsoft.com/office/drawing/2014/main" id="{6815D072-F774-89BC-02DE-ED563684CC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62550"/>
          </a:xfrm>
          <a:prstGeom prst="rect">
            <a:avLst/>
          </a:prstGeom>
        </p:spPr>
      </p:pic>
    </p:spTree>
    <p:extLst>
      <p:ext uri="{BB962C8B-B14F-4D97-AF65-F5344CB8AC3E}">
        <p14:creationId xmlns:p14="http://schemas.microsoft.com/office/powerpoint/2010/main" val="42202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0591" y="336340"/>
            <a:ext cx="4306556" cy="4306556"/>
          </a:xfrm>
          <a:prstGeom prst="rect">
            <a:avLst/>
          </a:prstGeom>
        </p:spPr>
      </p:pic>
      <p:pic>
        <p:nvPicPr>
          <p:cNvPr id="34" name="图片 33">
            <a:extLst>
              <a:ext uri="{FF2B5EF4-FFF2-40B4-BE49-F238E27FC236}">
                <a16:creationId xmlns:a16="http://schemas.microsoft.com/office/drawing/2014/main" id="{6F5A0E23-5120-4F14-B380-7FF0B7293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177955" y="88049"/>
            <a:ext cx="1025876" cy="1206914"/>
          </a:xfrm>
          <a:prstGeom prst="rect">
            <a:avLst/>
          </a:prstGeom>
        </p:spPr>
      </p:pic>
      <p:pic>
        <p:nvPicPr>
          <p:cNvPr id="35" name="图片 34">
            <a:extLst>
              <a:ext uri="{FF2B5EF4-FFF2-40B4-BE49-F238E27FC236}">
                <a16:creationId xmlns:a16="http://schemas.microsoft.com/office/drawing/2014/main" id="{CF111373-74F5-4336-BC29-32920FD66F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3885712" y="647041"/>
            <a:ext cx="740482" cy="647922"/>
          </a:xfrm>
          <a:prstGeom prst="rect">
            <a:avLst/>
          </a:prstGeom>
        </p:spPr>
      </p:pic>
      <p:pic>
        <p:nvPicPr>
          <p:cNvPr id="39" name="图片 38">
            <a:extLst>
              <a:ext uri="{FF2B5EF4-FFF2-40B4-BE49-F238E27FC236}">
                <a16:creationId xmlns:a16="http://schemas.microsoft.com/office/drawing/2014/main" id="{53C8C096-7FAE-42EC-8AA9-CF952C996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7394348" y="4083569"/>
            <a:ext cx="1128298" cy="987260"/>
          </a:xfrm>
          <a:prstGeom prst="rect">
            <a:avLst/>
          </a:prstGeom>
        </p:spPr>
      </p:pic>
      <p:pic>
        <p:nvPicPr>
          <p:cNvPr id="8"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184919" y="3961133"/>
            <a:ext cx="1128298" cy="987260"/>
          </a:xfrm>
          <a:prstGeom prst="rect">
            <a:avLst/>
          </a:prstGeom>
        </p:spPr>
      </p:pic>
      <p:pic>
        <p:nvPicPr>
          <p:cNvPr id="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12334" t="71383" r="75068" b="21269"/>
          <a:stretch/>
        </p:blipFill>
        <p:spPr>
          <a:xfrm>
            <a:off x="7309854" y="288595"/>
            <a:ext cx="648643" cy="567563"/>
          </a:xfrm>
          <a:prstGeom prst="rect">
            <a:avLst/>
          </a:prstGeom>
        </p:spPr>
      </p:pic>
      <p:pic>
        <p:nvPicPr>
          <p:cNvPr id="10" name="图片 34"/>
          <p:cNvPicPr>
            <a:picLocks noChangeAspect="1"/>
          </p:cNvPicPr>
          <p:nvPr/>
        </p:nvPicPr>
        <p:blipFill rotWithShape="1">
          <a:blip r:embed="rId8" cstate="print">
            <a:extLst>
              <a:ext uri="{28A0092B-C50C-407E-A947-70E740481C1C}">
                <a14:useLocalDpi xmlns:a14="http://schemas.microsoft.com/office/drawing/2010/main" val="0"/>
              </a:ext>
            </a:extLst>
          </a:blip>
          <a:srcRect l="12334" t="71383" r="75068" b="21269"/>
          <a:stretch/>
        </p:blipFill>
        <p:spPr>
          <a:xfrm>
            <a:off x="3635737" y="3759608"/>
            <a:ext cx="652316" cy="570776"/>
          </a:xfrm>
          <a:prstGeom prst="rect">
            <a:avLst/>
          </a:prstGeom>
        </p:spPr>
      </p:pic>
      <p:sp>
        <p:nvSpPr>
          <p:cNvPr id="3" name="Rectangle 2">
            <a:extLst>
              <a:ext uri="{FF2B5EF4-FFF2-40B4-BE49-F238E27FC236}">
                <a16:creationId xmlns:a16="http://schemas.microsoft.com/office/drawing/2014/main" id="{403E8ABF-0860-A4F6-FC64-104209DDD410}"/>
              </a:ext>
            </a:extLst>
          </p:cNvPr>
          <p:cNvSpPr/>
          <p:nvPr/>
        </p:nvSpPr>
        <p:spPr>
          <a:xfrm>
            <a:off x="177955" y="971002"/>
            <a:ext cx="4799362" cy="2696444"/>
          </a:xfrm>
          <a:prstGeom prst="rect">
            <a:avLst/>
          </a:prstGeom>
        </p:spPr>
        <p:txBody>
          <a:bodyPr wrap="square">
            <a:spAutoFit/>
          </a:bodyPr>
          <a:lstStyle/>
          <a:p>
            <a:pPr algn="ctr">
              <a:lnSpc>
                <a:spcPct val="150000"/>
              </a:lnSpc>
              <a:spcBef>
                <a:spcPts val="1200"/>
              </a:spcBef>
              <a:spcAft>
                <a:spcPts val="0"/>
              </a:spcAft>
            </a:pPr>
            <a:r>
              <a:rPr lang="nl-NL" sz="6000" b="1" dirty="0">
                <a:solidFill>
                  <a:srgbClr val="FF0000"/>
                </a:solidFill>
                <a:latin typeface="Times New Roman" panose="02020603050405020304" pitchFamily="18" charset="0"/>
                <a:ea typeface="Times New Roman" panose="02020603050405020304" pitchFamily="18" charset="0"/>
              </a:rPr>
              <a:t>LUYỆN TẬP, VẬN DỤNG</a:t>
            </a:r>
            <a:endParaRPr lang="en-US" sz="60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3377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C6DD5B-4559-1BE7-DD3E-70F40F0151C1}"/>
              </a:ext>
            </a:extLst>
          </p:cNvPr>
          <p:cNvSpPr/>
          <p:nvPr/>
        </p:nvSpPr>
        <p:spPr>
          <a:xfrm>
            <a:off x="220894" y="1092067"/>
            <a:ext cx="8702211" cy="158079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a:solidFill>
                  <a:schemeClr val="accent5">
                    <a:lumMod val="50000"/>
                  </a:schemeClr>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Kể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thêm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ánh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truyền</a:t>
            </a:r>
            <a:r>
              <a:rPr lang="en-US" sz="3600" b="1" dirty="0">
                <a:solidFill>
                  <a:srgbClr val="002060"/>
                </a:solidFill>
                <a:latin typeface="Times New Roman" panose="02020603050405020304" pitchFamily="18" charset="0"/>
                <a:cs typeface="Times New Roman" panose="02020603050405020304" pitchFamily="18" charset="0"/>
              </a:rPr>
              <a:t> qua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cản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ánh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1200" b="1" dirty="0">
                <a:solidFill>
                  <a:srgbClr val="002060"/>
                </a:solidFill>
                <a:latin typeface="Times New Roman" panose="02020603050405020304" pitchFamily="18"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00B7FA7-F676-9252-57B6-05CCEA886516}"/>
              </a:ext>
            </a:extLst>
          </p:cNvPr>
          <p:cNvSpPr/>
          <p:nvPr/>
        </p:nvSpPr>
        <p:spPr>
          <a:xfrm>
            <a:off x="220893" y="2773346"/>
            <a:ext cx="8702211" cy="183248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l">
              <a:buFont typeface="Arial" panose="020B0604020202020204" pitchFamily="34" charset="0"/>
              <a:buChar char="•"/>
            </a:pPr>
            <a:r>
              <a:rPr lang="vi-VN" sz="2400" b="1" i="0" dirty="0">
                <a:solidFill>
                  <a:schemeClr val="accent1"/>
                </a:solidFill>
                <a:effectLst/>
                <a:latin typeface="Times New Roman" panose="02020603050405020304" pitchFamily="18" charset="0"/>
                <a:cs typeface="Times New Roman" panose="02020603050405020304" pitchFamily="18" charset="0"/>
              </a:rPr>
              <a:t>Vật cho ánh sáng truyền qua: Cốc nước làm bằng thủy tinh trong suốt, cửa sổ làm bằng kính trong suốt </a:t>
            </a:r>
            <a:r>
              <a:rPr lang="en-US" sz="2400" b="1" i="0" dirty="0">
                <a:solidFill>
                  <a:schemeClr val="accent1"/>
                </a:solidFill>
                <a:effectLst/>
                <a:latin typeface="Times New Roman" panose="02020603050405020304" pitchFamily="18" charset="0"/>
                <a:cs typeface="Times New Roman" panose="02020603050405020304" pitchFamily="18" charset="0"/>
              </a:rPr>
              <a:t>…</a:t>
            </a:r>
            <a:endParaRPr lang="vi-VN" sz="2400" b="1" i="0" dirty="0">
              <a:solidFill>
                <a:schemeClr val="accent1"/>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vi-VN" sz="2400" b="1" i="0" dirty="0">
                <a:solidFill>
                  <a:schemeClr val="accent1"/>
                </a:solidFill>
                <a:effectLst/>
                <a:latin typeface="Times New Roman" panose="02020603050405020304" pitchFamily="18" charset="0"/>
                <a:cs typeface="Times New Roman" panose="02020603050405020304" pitchFamily="18" charset="0"/>
              </a:rPr>
              <a:t>Vật cản ánh sáng: Khúc gỗ, quyển sách</a:t>
            </a:r>
            <a:r>
              <a:rPr lang="en-US" sz="2400" b="1" i="0" dirty="0">
                <a:solidFill>
                  <a:schemeClr val="accent1"/>
                </a:solidFill>
                <a:effectLst/>
                <a:latin typeface="Times New Roman" panose="02020603050405020304" pitchFamily="18" charset="0"/>
                <a:cs typeface="Times New Roman" panose="02020603050405020304" pitchFamily="18" charset="0"/>
              </a:rPr>
              <a:t> …</a:t>
            </a:r>
            <a:endParaRPr lang="vi-VN" sz="2400" b="1" i="0" dirty="0">
              <a:solidFill>
                <a:schemeClr val="accent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23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4"/>
          <p:cNvPicPr>
            <a:picLocks noChangeAspect="1"/>
          </p:cNvPicPr>
          <p:nvPr/>
        </p:nvPicPr>
        <p:blipFill rotWithShape="1">
          <a:blip r:embed="rId2">
            <a:extLst>
              <a:ext uri="{28A0092B-C50C-407E-A947-70E740481C1C}">
                <a14:useLocalDpi xmlns:a14="http://schemas.microsoft.com/office/drawing/2010/main" val="0"/>
              </a:ext>
            </a:extLst>
          </a:blip>
          <a:srcRect t="26381" b="32552"/>
          <a:stretch/>
        </p:blipFill>
        <p:spPr>
          <a:xfrm>
            <a:off x="132234" y="4189393"/>
            <a:ext cx="8748950" cy="954107"/>
          </a:xfrm>
          <a:prstGeom prst="rect">
            <a:avLst/>
          </a:prstGeom>
        </p:spPr>
      </p:pic>
      <p:sp>
        <p:nvSpPr>
          <p:cNvPr id="6" name="TextBox 5">
            <a:extLst>
              <a:ext uri="{FF2B5EF4-FFF2-40B4-BE49-F238E27FC236}">
                <a16:creationId xmlns:a16="http://schemas.microsoft.com/office/drawing/2014/main" id="{67B07D64-380B-05AD-8463-E6EA01B2F277}"/>
              </a:ext>
            </a:extLst>
          </p:cNvPr>
          <p:cNvSpPr txBox="1"/>
          <p:nvPr/>
        </p:nvSpPr>
        <p:spPr>
          <a:xfrm>
            <a:off x="132234" y="292186"/>
            <a:ext cx="8748950" cy="1569660"/>
          </a:xfrm>
          <a:prstGeom prst="rect">
            <a:avLst/>
          </a:prstGeom>
          <a:noFill/>
        </p:spPr>
        <p:txBody>
          <a:bodyPr wrap="square">
            <a:spAutoFit/>
          </a:bodyPr>
          <a:lstStyle/>
          <a:p>
            <a:pPr algn="just"/>
            <a:r>
              <a:rPr lang="en-US" sz="2400" b="1" kern="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nl-NL" sz="2400" b="1" kern="0" dirty="0">
                <a:solidFill>
                  <a:srgbClr val="002060"/>
                </a:solidFill>
                <a:effectLst/>
                <a:latin typeface="Times New Roman" panose="02020603050405020304" pitchFamily="18" charset="0"/>
                <a:ea typeface="Times New Roman" panose="02020603050405020304" pitchFamily="18" charset="0"/>
              </a:rPr>
              <a:t>Quan sát các vật trong hình 7,8,9</a:t>
            </a:r>
            <a:r>
              <a:rPr lang="nl-NL" sz="2400" b="1" kern="0" dirty="0">
                <a:solidFill>
                  <a:srgbClr val="002060"/>
                </a:solidFill>
                <a:latin typeface="Times New Roman" panose="02020603050405020304" pitchFamily="18" charset="0"/>
                <a:ea typeface="Times New Roman" panose="02020603050405020304" pitchFamily="18" charset="0"/>
              </a:rPr>
              <a:t>.</a:t>
            </a:r>
          </a:p>
          <a:p>
            <a:pPr algn="just"/>
            <a:r>
              <a:rPr lang="nl-NL" sz="2400" b="1" kern="0" dirty="0">
                <a:solidFill>
                  <a:srgbClr val="002060"/>
                </a:solidFill>
                <a:latin typeface="Times New Roman" panose="02020603050405020304" pitchFamily="18" charset="0"/>
                <a:ea typeface="Times New Roman" panose="02020603050405020304" pitchFamily="18" charset="0"/>
              </a:rPr>
              <a:t>- </a:t>
            </a:r>
            <a:r>
              <a:rPr lang="nl-NL" sz="2400" b="1" kern="0" dirty="0">
                <a:solidFill>
                  <a:srgbClr val="002060"/>
                </a:solidFill>
                <a:effectLst/>
                <a:latin typeface="Times New Roman" panose="02020603050405020304" pitchFamily="18" charset="0"/>
                <a:ea typeface="Times New Roman" panose="02020603050405020304" pitchFamily="18" charset="0"/>
              </a:rPr>
              <a:t> Nêu tên bộ phận của vật cho ánh sáng truyền qua. </a:t>
            </a:r>
          </a:p>
          <a:p>
            <a:pPr algn="just"/>
            <a:r>
              <a:rPr lang="nl-NL" sz="2400" b="1" kern="0" dirty="0">
                <a:solidFill>
                  <a:srgbClr val="002060"/>
                </a:solidFill>
                <a:latin typeface="Times New Roman" panose="02020603050405020304" pitchFamily="18" charset="0"/>
                <a:ea typeface="Times New Roman" panose="02020603050405020304" pitchFamily="18" charset="0"/>
              </a:rPr>
              <a:t>- </a:t>
            </a:r>
            <a:r>
              <a:rPr lang="nl-NL" sz="2400" b="1" kern="0" dirty="0">
                <a:solidFill>
                  <a:srgbClr val="002060"/>
                </a:solidFill>
                <a:effectLst/>
                <a:latin typeface="Times New Roman" panose="02020603050405020304" pitchFamily="18" charset="0"/>
                <a:ea typeface="Times New Roman" panose="02020603050405020304" pitchFamily="18" charset="0"/>
              </a:rPr>
              <a:t>Vì sao các bộ phận đó phải làm bằng chất liệu mà ánh </a:t>
            </a:r>
            <a:r>
              <a:rPr lang="nl-NL" sz="2400" b="1" kern="0" dirty="0">
                <a:solidFill>
                  <a:srgbClr val="002060"/>
                </a:solidFill>
                <a:latin typeface="Times New Roman" panose="02020603050405020304" pitchFamily="18" charset="0"/>
                <a:ea typeface="Times New Roman" panose="02020603050405020304" pitchFamily="18" charset="0"/>
              </a:rPr>
              <a:t>sáng truyền qua được?</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0871D60-EFFC-3FB0-ED02-FC3E6BBFDBFE}"/>
              </a:ext>
            </a:extLst>
          </p:cNvPr>
          <p:cNvPicPr>
            <a:picLocks noChangeAspect="1"/>
          </p:cNvPicPr>
          <p:nvPr/>
        </p:nvPicPr>
        <p:blipFill>
          <a:blip r:embed="rId3"/>
          <a:stretch>
            <a:fillRect/>
          </a:stretch>
        </p:blipFill>
        <p:spPr>
          <a:xfrm>
            <a:off x="0" y="1823959"/>
            <a:ext cx="9144000" cy="2789138"/>
          </a:xfrm>
          <a:prstGeom prst="rect">
            <a:avLst/>
          </a:prstGeom>
        </p:spPr>
      </p:pic>
    </p:spTree>
    <p:extLst>
      <p:ext uri="{BB962C8B-B14F-4D97-AF65-F5344CB8AC3E}">
        <p14:creationId xmlns:p14="http://schemas.microsoft.com/office/powerpoint/2010/main" val="792246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1767656"/>
            <a:ext cx="9144000" cy="2923877"/>
          </a:xfrm>
          <a:prstGeom prst="rect">
            <a:avLst/>
          </a:prstGeom>
          <a:solidFill>
            <a:schemeClr val="bg1"/>
          </a:solidFill>
        </p:spPr>
        <p:txBody>
          <a:bodyPr wrap="square">
            <a:spAutoFit/>
          </a:bodyPr>
          <a:lstStyle/>
          <a:p>
            <a:r>
              <a:rPr lang="en-US" sz="2300" b="1" dirty="0" err="1">
                <a:solidFill>
                  <a:srgbClr val="FF0000"/>
                </a:solidFill>
                <a:latin typeface="Times New Roman" panose="02020603050405020304" pitchFamily="18" charset="0"/>
                <a:cs typeface="Times New Roman" panose="02020603050405020304" pitchFamily="18" charset="0"/>
              </a:rPr>
              <a:t>Bộ</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phận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cho</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ánh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sáng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truyền</a:t>
            </a:r>
            <a:r>
              <a:rPr lang="en-US" sz="2300" b="1" dirty="0">
                <a:solidFill>
                  <a:srgbClr val="FF0000"/>
                </a:solidFill>
                <a:latin typeface="Times New Roman" panose="02020603050405020304" pitchFamily="18" charset="0"/>
                <a:cs typeface="Times New Roman" panose="02020603050405020304" pitchFamily="18" charset="0"/>
              </a:rPr>
              <a:t> qua:</a:t>
            </a:r>
            <a:endParaRPr lang="en-US" sz="2300" dirty="0">
              <a:solidFill>
                <a:srgbClr val="FF000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7: </a:t>
            </a:r>
            <a:r>
              <a:rPr lang="en-US" sz="2300" b="1" dirty="0" err="1">
                <a:solidFill>
                  <a:srgbClr val="002060"/>
                </a:solidFill>
                <a:latin typeface="Times New Roman" panose="02020603050405020304" pitchFamily="18" charset="0"/>
                <a:cs typeface="Times New Roman" panose="02020603050405020304" pitchFamily="18" charset="0"/>
              </a:rPr>
              <a:t>Ống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pin.</a:t>
            </a:r>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8: </a:t>
            </a:r>
            <a:r>
              <a:rPr lang="en-US" sz="2300" b="1" dirty="0" err="1">
                <a:solidFill>
                  <a:srgbClr val="002060"/>
                </a:solidFill>
                <a:latin typeface="Times New Roman" panose="02020603050405020304" pitchFamily="18" charset="0"/>
                <a:cs typeface="Times New Roman" panose="02020603050405020304" pitchFamily="18" charset="0"/>
              </a:rPr>
              <a:t>Mặt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đồng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hồ</a:t>
            </a:r>
            <a:r>
              <a:rPr lang="en-US" sz="2300" b="1" dirty="0">
                <a:solidFill>
                  <a:srgbClr val="002060"/>
                </a:solidFill>
                <a:latin typeface="Times New Roman" panose="02020603050405020304" pitchFamily="18" charset="0"/>
                <a:cs typeface="Times New Roman" panose="02020603050405020304" pitchFamily="18" charset="0"/>
              </a:rPr>
              <a:t>.</a:t>
            </a:r>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9: </a:t>
            </a:r>
            <a:r>
              <a:rPr lang="en-US" sz="2300" b="1" dirty="0" err="1">
                <a:solidFill>
                  <a:srgbClr val="002060"/>
                </a:solidFill>
                <a:latin typeface="Times New Roman" panose="02020603050405020304" pitchFamily="18" charset="0"/>
                <a:cs typeface="Times New Roman" panose="02020603050405020304" pitchFamily="18" charset="0"/>
              </a:rPr>
              <a:t>Mặt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ô </a:t>
            </a:r>
            <a:r>
              <a:rPr lang="en-US" sz="2300" b="1" dirty="0" err="1">
                <a:solidFill>
                  <a:srgbClr val="002060"/>
                </a:solidFill>
                <a:latin typeface="Times New Roman" panose="02020603050405020304" pitchFamily="18" charset="0"/>
                <a:cs typeface="Times New Roman" panose="02020603050405020304" pitchFamily="18" charset="0"/>
              </a:rPr>
              <a:t>tô</a:t>
            </a:r>
            <a:r>
              <a:rPr lang="en-US" sz="2300" b="1" dirty="0">
                <a:solidFill>
                  <a:srgbClr val="002060"/>
                </a:solidFill>
                <a:latin typeface="Times New Roman" panose="02020603050405020304" pitchFamily="18" charset="0"/>
                <a:cs typeface="Times New Roman" panose="02020603050405020304" pitchFamily="18" charset="0"/>
              </a:rPr>
              <a:t>.</a:t>
            </a:r>
          </a:p>
          <a:p>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err="1">
                <a:solidFill>
                  <a:srgbClr val="FF0000"/>
                </a:solidFill>
                <a:latin typeface="Times New Roman" panose="02020603050405020304" pitchFamily="18" charset="0"/>
                <a:cs typeface="Times New Roman" panose="02020603050405020304" pitchFamily="18" charset="0"/>
              </a:rPr>
              <a:t>Các</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bộ</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phận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đó</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phải</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làm</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bằng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vật</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liệu</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mà</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ánh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sáng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truyền</a:t>
            </a:r>
            <a:r>
              <a:rPr lang="en-US" sz="2300" b="1" dirty="0">
                <a:solidFill>
                  <a:srgbClr val="FF0000"/>
                </a:solidFill>
                <a:latin typeface="Times New Roman" panose="02020603050405020304" pitchFamily="18" charset="0"/>
                <a:cs typeface="Times New Roman" panose="02020603050405020304" pitchFamily="18" charset="0"/>
              </a:rPr>
              <a:t> qua </a:t>
            </a:r>
            <a:r>
              <a:rPr lang="en-US" sz="2300" b="1" dirty="0" err="1">
                <a:solidFill>
                  <a:srgbClr val="FF0000"/>
                </a:solidFill>
                <a:latin typeface="Times New Roman" panose="02020603050405020304" pitchFamily="18" charset="0"/>
                <a:cs typeface="Times New Roman" panose="02020603050405020304" pitchFamily="18" charset="0"/>
              </a:rPr>
              <a:t>được</a:t>
            </a:r>
            <a:r>
              <a:rPr lang="en-US" sz="2300" b="1" dirty="0">
                <a:solidFill>
                  <a:srgbClr val="FF0000"/>
                </a:solidFill>
                <a:latin typeface="Times New Roman" panose="02020603050405020304" pitchFamily="18" charset="0"/>
                <a:cs typeface="Times New Roman" panose="02020603050405020304" pitchFamily="18" charset="0"/>
              </a:rPr>
              <a:t>:</a:t>
            </a:r>
          </a:p>
          <a:p>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để</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giúp</a:t>
            </a:r>
            <a:r>
              <a:rPr lang="en-US" sz="2300" b="1" dirty="0">
                <a:solidFill>
                  <a:srgbClr val="002060"/>
                </a:solidFill>
                <a:latin typeface="Times New Roman" panose="02020603050405020304" pitchFamily="18" charset="0"/>
                <a:cs typeface="Times New Roman" panose="02020603050405020304" pitchFamily="18" charset="0"/>
              </a:rPr>
              <a:t> ta </a:t>
            </a:r>
            <a:r>
              <a:rPr lang="en-US" sz="2300" b="1" dirty="0" err="1">
                <a:solidFill>
                  <a:srgbClr val="002060"/>
                </a:solidFill>
                <a:latin typeface="Times New Roman" panose="02020603050405020304" pitchFamily="18" charset="0"/>
                <a:cs typeface="Times New Roman" panose="02020603050405020304" pitchFamily="18" charset="0"/>
              </a:rPr>
              <a:t>nhìn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thấy</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vật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8) </a:t>
            </a:r>
            <a:r>
              <a:rPr lang="en-US" sz="2300" b="1" dirty="0" err="1">
                <a:solidFill>
                  <a:srgbClr val="002060"/>
                </a:solidFill>
                <a:latin typeface="Times New Roman" panose="02020603050405020304" pitchFamily="18" charset="0"/>
                <a:cs typeface="Times New Roman" panose="02020603050405020304" pitchFamily="18" charset="0"/>
              </a:rPr>
              <a:t>hoặc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vật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được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chiếu</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sáng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từ</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pin, </a:t>
            </a:r>
          </a:p>
          <a:p>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ô </a:t>
            </a:r>
            <a:r>
              <a:rPr lang="en-US" sz="2300" b="1" dirty="0" err="1">
                <a:solidFill>
                  <a:srgbClr val="002060"/>
                </a:solidFill>
                <a:latin typeface="Times New Roman" panose="02020603050405020304" pitchFamily="18" charset="0"/>
                <a:cs typeface="Times New Roman" panose="02020603050405020304" pitchFamily="18" charset="0"/>
              </a:rPr>
              <a:t>tô</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7;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9).</a:t>
            </a:r>
            <a:endParaRPr lang="en-US" sz="2300"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2DD1E5A-6694-76FD-7049-08BE38A7F165}"/>
              </a:ext>
            </a:extLst>
          </p:cNvPr>
          <p:cNvPicPr>
            <a:picLocks noChangeAspect="1"/>
          </p:cNvPicPr>
          <p:nvPr/>
        </p:nvPicPr>
        <p:blipFill>
          <a:blip r:embed="rId2"/>
          <a:stretch>
            <a:fillRect/>
          </a:stretch>
        </p:blipFill>
        <p:spPr>
          <a:xfrm>
            <a:off x="0" y="0"/>
            <a:ext cx="9144000" cy="1767656"/>
          </a:xfrm>
          <a:prstGeom prst="rect">
            <a:avLst/>
          </a:prstGeom>
        </p:spPr>
      </p:pic>
    </p:spTree>
    <p:extLst>
      <p:ext uri="{BB962C8B-B14F-4D97-AF65-F5344CB8AC3E}">
        <p14:creationId xmlns:p14="http://schemas.microsoft.com/office/powerpoint/2010/main" val="412944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barn(inVertical)">
                                      <p:cBhvr>
                                        <p:cTn id="13" dur="500"/>
                                        <p:tgtEl>
                                          <p:spTgt spid="29">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xEl>
                                              <p:pRg st="1" end="1"/>
                                            </p:txEl>
                                          </p:spTgt>
                                        </p:tgtEl>
                                        <p:attrNameLst>
                                          <p:attrName>style.visibility</p:attrName>
                                        </p:attrNameLst>
                                      </p:cBhvr>
                                      <p:to>
                                        <p:strVal val="visible"/>
                                      </p:to>
                                    </p:set>
                                    <p:animEffect transition="in" filter="barn(inVertical)">
                                      <p:cBhvr>
                                        <p:cTn id="16" dur="500"/>
                                        <p:tgtEl>
                                          <p:spTgt spid="29">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9">
                                            <p:txEl>
                                              <p:pRg st="2" end="2"/>
                                            </p:txEl>
                                          </p:spTgt>
                                        </p:tgtEl>
                                        <p:attrNameLst>
                                          <p:attrName>style.visibility</p:attrName>
                                        </p:attrNameLst>
                                      </p:cBhvr>
                                      <p:to>
                                        <p:strVal val="visible"/>
                                      </p:to>
                                    </p:set>
                                    <p:animEffect transition="in" filter="barn(inVertical)">
                                      <p:cBhvr>
                                        <p:cTn id="19" dur="500"/>
                                        <p:tgtEl>
                                          <p:spTgt spid="29">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barn(inVertical)">
                                      <p:cBhvr>
                                        <p:cTn id="22" dur="500"/>
                                        <p:tgtEl>
                                          <p:spTgt spid="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xEl>
                                              <p:pRg st="5" end="5"/>
                                            </p:txEl>
                                          </p:spTgt>
                                        </p:tgtEl>
                                        <p:attrNameLst>
                                          <p:attrName>style.visibility</p:attrName>
                                        </p:attrNameLst>
                                      </p:cBhvr>
                                      <p:to>
                                        <p:strVal val="visible"/>
                                      </p:to>
                                    </p:set>
                                    <p:animEffect transition="in" filter="barn(inVertical)">
                                      <p:cBhvr>
                                        <p:cTn id="27" dur="500"/>
                                        <p:tgtEl>
                                          <p:spTgt spid="2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xEl>
                                              <p:pRg st="6" end="6"/>
                                            </p:txEl>
                                          </p:spTgt>
                                        </p:tgtEl>
                                        <p:attrNameLst>
                                          <p:attrName>style.visibility</p:attrName>
                                        </p:attrNameLst>
                                      </p:cBhvr>
                                      <p:to>
                                        <p:strVal val="visible"/>
                                      </p:to>
                                    </p:set>
                                    <p:animEffect transition="in" filter="barn(inVertical)">
                                      <p:cBhvr>
                                        <p:cTn id="32" dur="500"/>
                                        <p:tgtEl>
                                          <p:spTgt spid="2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9">
                                            <p:txEl>
                                              <p:pRg st="7" end="7"/>
                                            </p:txEl>
                                          </p:spTgt>
                                        </p:tgtEl>
                                        <p:attrNameLst>
                                          <p:attrName>style.visibility</p:attrName>
                                        </p:attrNameLst>
                                      </p:cBhvr>
                                      <p:to>
                                        <p:strVal val="visible"/>
                                      </p:to>
                                    </p:set>
                                    <p:animEffect transition="in" filter="barn(inVertical)">
                                      <p:cBhvr>
                                        <p:cTn id="37" dur="500"/>
                                        <p:tgtEl>
                                          <p:spTgt spid="2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ED3B3A-21F4-B6B9-5C2F-EE8A5A684E26}"/>
              </a:ext>
            </a:extLst>
          </p:cNvPr>
          <p:cNvSpPr txBox="1"/>
          <p:nvPr/>
        </p:nvSpPr>
        <p:spPr>
          <a:xfrm>
            <a:off x="277402" y="113016"/>
            <a:ext cx="8691937" cy="954107"/>
          </a:xfrm>
          <a:prstGeom prst="rect">
            <a:avLst/>
          </a:prstGeom>
          <a:solidFill>
            <a:schemeClr val="bg1"/>
          </a:solid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3. </a:t>
            </a:r>
            <a:r>
              <a:rPr lang="en-US" sz="2800" b="1" dirty="0" err="1">
                <a:solidFill>
                  <a:srgbClr val="002060"/>
                </a:solidFill>
                <a:latin typeface="Times New Roman" panose="02020603050405020304" pitchFamily="18" charset="0"/>
                <a:cs typeface="Times New Roman" panose="02020603050405020304" pitchFamily="18" charset="0"/>
              </a:rPr>
              <a:t>Dựa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dưới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đây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quanh</a:t>
            </a:r>
            <a:r>
              <a:rPr lang="en-US" sz="2800" b="1" dirty="0">
                <a:solidFill>
                  <a:srgbClr val="002060"/>
                </a:solidFill>
                <a:latin typeface="Times New Roman" panose="02020603050405020304" pitchFamily="18" charset="0"/>
                <a:cs typeface="Times New Roman" panose="02020603050405020304" pitchFamily="18" charset="0"/>
              </a:rPr>
              <a:t> ta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truyền</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1600" dirty="0"/>
              <a:t>.</a:t>
            </a:r>
          </a:p>
        </p:txBody>
      </p:sp>
      <p:pic>
        <p:nvPicPr>
          <p:cNvPr id="10" name="Picture 9">
            <a:extLst>
              <a:ext uri="{FF2B5EF4-FFF2-40B4-BE49-F238E27FC236}">
                <a16:creationId xmlns:a16="http://schemas.microsoft.com/office/drawing/2014/main" id="{B6E849DC-B933-6163-DE00-D27991261BAB}"/>
              </a:ext>
            </a:extLst>
          </p:cNvPr>
          <p:cNvPicPr>
            <a:picLocks noChangeAspect="1"/>
          </p:cNvPicPr>
          <p:nvPr/>
        </p:nvPicPr>
        <p:blipFill>
          <a:blip r:embed="rId2"/>
          <a:stretch>
            <a:fillRect/>
          </a:stretch>
        </p:blipFill>
        <p:spPr>
          <a:xfrm>
            <a:off x="51370" y="1067122"/>
            <a:ext cx="9144000" cy="2621299"/>
          </a:xfrm>
          <a:prstGeom prst="rect">
            <a:avLst/>
          </a:prstGeom>
        </p:spPr>
      </p:pic>
      <p:sp>
        <p:nvSpPr>
          <p:cNvPr id="13" name="TextBox 12">
            <a:extLst>
              <a:ext uri="{FF2B5EF4-FFF2-40B4-BE49-F238E27FC236}">
                <a16:creationId xmlns:a16="http://schemas.microsoft.com/office/drawing/2014/main" id="{AAF25D6C-00C1-96C8-F288-E4058365C1B4}"/>
              </a:ext>
            </a:extLst>
          </p:cNvPr>
          <p:cNvSpPr txBox="1"/>
          <p:nvPr/>
        </p:nvSpPr>
        <p:spPr>
          <a:xfrm>
            <a:off x="277402" y="3864967"/>
            <a:ext cx="8866598" cy="1077218"/>
          </a:xfrm>
          <a:prstGeom prst="rect">
            <a:avLst/>
          </a:prstGeom>
          <a:solidFill>
            <a:schemeClr val="bg1"/>
          </a:solid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khí</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xung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quanh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ánh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sáng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truyền</a:t>
            </a:r>
            <a:r>
              <a:rPr lang="en-US" sz="3200" b="1" dirty="0">
                <a:solidFill>
                  <a:srgbClr val="C00000"/>
                </a:solidFill>
                <a:latin typeface="Times New Roman" panose="02020603050405020304" pitchFamily="18" charset="0"/>
                <a:cs typeface="Times New Roman" panose="02020603050405020304" pitchFamily="18" charset="0"/>
              </a:rPr>
              <a:t> qua</a:t>
            </a:r>
            <a:endParaRPr lang="en-US" sz="1800" dirty="0">
              <a:solidFill>
                <a:srgbClr val="C00000"/>
              </a:solidFill>
            </a:endParaRPr>
          </a:p>
        </p:txBody>
      </p:sp>
    </p:spTree>
    <p:extLst>
      <p:ext uri="{BB962C8B-B14F-4D97-AF65-F5344CB8AC3E}">
        <p14:creationId xmlns:p14="http://schemas.microsoft.com/office/powerpoint/2010/main" val="148171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E48C7A-8C01-F236-6289-98BAE01E9260}"/>
              </a:ext>
            </a:extLst>
          </p:cNvPr>
          <p:cNvSpPr/>
          <p:nvPr/>
        </p:nvSpPr>
        <p:spPr>
          <a:xfrm>
            <a:off x="78059" y="2732049"/>
            <a:ext cx="9065941" cy="23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chiếu</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a:t>
            </a:r>
          </a:p>
          <a:p>
            <a:pPr algn="just"/>
            <a:r>
              <a:rPr lang="en-US" sz="2800" b="1" dirty="0">
                <a:solidFill>
                  <a:srgbClr val="002060"/>
                </a:solidFill>
                <a:latin typeface="Times New Roman" panose="02020603050405020304" pitchFamily="18" charset="0"/>
                <a:cs typeface="Times New Roman" panose="02020603050405020304" pitchFamily="18" charset="0"/>
              </a:rPr>
              <a:t>      Khi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phía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sau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chúng</a:t>
            </a:r>
            <a:r>
              <a:rPr lang="en-US" sz="2800" b="1" dirty="0">
                <a:solidFill>
                  <a:srgbClr val="002060"/>
                </a:solidFill>
                <a:latin typeface="Times New Roman" panose="02020603050405020304" pitchFamily="18" charset="0"/>
                <a:cs typeface="Times New Roman" panose="02020603050405020304" pitchFamily="18" charset="0"/>
              </a:rPr>
              <a:t> ta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nhìn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thấy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nữa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chiếu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xuyên</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tảng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A6FC9F01-CA3E-4430-7D9B-C56558C4B460}"/>
              </a:ext>
            </a:extLst>
          </p:cNvPr>
          <p:cNvPicPr>
            <a:picLocks noChangeAspect="1"/>
          </p:cNvPicPr>
          <p:nvPr/>
        </p:nvPicPr>
        <p:blipFill>
          <a:blip r:embed="rId2"/>
          <a:stretch>
            <a:fillRect/>
          </a:stretch>
        </p:blipFill>
        <p:spPr>
          <a:xfrm>
            <a:off x="0" y="125451"/>
            <a:ext cx="9124950" cy="2286000"/>
          </a:xfrm>
          <a:prstGeom prst="rect">
            <a:avLst/>
          </a:prstGeom>
        </p:spPr>
      </p:pic>
    </p:spTree>
    <p:extLst>
      <p:ext uri="{BB962C8B-B14F-4D97-AF65-F5344CB8AC3E}">
        <p14:creationId xmlns:p14="http://schemas.microsoft.com/office/powerpoint/2010/main" val="47447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ED235-BEE0-B948-BF09-668FDF8F7E7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8417078-A9BD-C829-54C4-1F44430BF9AF}"/>
              </a:ext>
            </a:extLst>
          </p:cNvPr>
          <p:cNvSpPr txBox="1"/>
          <p:nvPr/>
        </p:nvSpPr>
        <p:spPr>
          <a:xfrm>
            <a:off x="195209" y="383266"/>
            <a:ext cx="8753582" cy="3518912"/>
          </a:xfrm>
          <a:prstGeom prst="rect">
            <a:avLst/>
          </a:prstGeom>
          <a:noFill/>
        </p:spPr>
        <p:txBody>
          <a:bodyPr wrap="square">
            <a:spAutoFit/>
          </a:bodyPr>
          <a:lstStyle/>
          <a:p>
            <a:pPr algn="just">
              <a:lnSpc>
                <a:spcPct val="120000"/>
              </a:lnSpc>
            </a:pPr>
            <a:r>
              <a:rPr lang="nl-NL" sz="2000" b="1" dirty="0">
                <a:solidFill>
                  <a:srgbClr val="D10047"/>
                </a:solidFill>
                <a:latin typeface="Times New Roman" panose="02020603050405020304" pitchFamily="18" charset="0"/>
                <a:ea typeface="Times New Roman" panose="02020603050405020304" pitchFamily="18" charset="0"/>
              </a:rPr>
              <a:t>NỘI DUNG BÀI HỌC: </a:t>
            </a:r>
          </a:p>
          <a:p>
            <a:pPr algn="just">
              <a:lnSpc>
                <a:spcPct val="120000"/>
              </a:lnSpc>
            </a:pPr>
            <a:r>
              <a:rPr lang="nl-NL" sz="2800" b="1" i="1" dirty="0">
                <a:solidFill>
                  <a:srgbClr val="FF0000"/>
                </a:solidFill>
                <a:effectLst/>
                <a:latin typeface="Times New Roman" panose="02020603050405020304" pitchFamily="18" charset="0"/>
                <a:ea typeface="Times New Roman" panose="02020603050405020304" pitchFamily="18" charset="0"/>
              </a:rPr>
              <a:t>- Xung quanh chúng ta có những vật phát sáng và có những vật được chiếu sáng. </a:t>
            </a:r>
          </a:p>
          <a:p>
            <a:pPr algn="just">
              <a:lnSpc>
                <a:spcPct val="120000"/>
              </a:lnSpc>
            </a:pP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Ánh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truyền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theo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đường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thẳng</a:t>
            </a:r>
            <a:r>
              <a:rPr lang="en-US" sz="2800" b="1" i="1" dirty="0">
                <a:solidFill>
                  <a:srgbClr val="FF0000"/>
                </a:solidFill>
                <a:latin typeface="Times New Roman" panose="02020603050405020304" pitchFamily="18" charset="0"/>
                <a:cs typeface="Times New Roman" panose="02020603050405020304" pitchFamily="18" charset="0"/>
              </a:rPr>
              <a:t>.</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20000"/>
              </a:lnSpc>
            </a:pPr>
            <a:r>
              <a:rPr lang="nl-NL" sz="2800" b="1" i="1" dirty="0">
                <a:solidFill>
                  <a:srgbClr val="FF0000"/>
                </a:solidFill>
                <a:latin typeface="Times New Roman" panose="02020603050405020304" pitchFamily="18" charset="0"/>
                <a:cs typeface="Times New Roman" panose="02020603050405020304" pitchFamily="18" charset="0"/>
              </a:rPr>
              <a:t>- Có những vật cho ánh sáng truyền qua hầu như hoàn toàn, một số vật thì cho ánh sáng truyền qua một phần, và có những vật không cho ánh sáng truyền qua</a:t>
            </a:r>
            <a:endParaRPr lang="en-US" sz="2800" b="1" i="1"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2769760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0B91F2D5-EAD1-4FF4-97D3-DD69A44235ED}"/>
              </a:ext>
            </a:extLst>
          </p:cNvPr>
          <p:cNvGrpSpPr/>
          <p:nvPr/>
        </p:nvGrpSpPr>
        <p:grpSpPr>
          <a:xfrm>
            <a:off x="-68851" y="-6377"/>
            <a:ext cx="10132643" cy="5115162"/>
            <a:chOff x="-91801" y="-8503"/>
            <a:chExt cx="13510190" cy="6820216"/>
          </a:xfrm>
        </p:grpSpPr>
        <p:pic>
          <p:nvPicPr>
            <p:cNvPr id="33" name="图片 32">
              <a:extLst>
                <a:ext uri="{FF2B5EF4-FFF2-40B4-BE49-F238E27FC236}">
                  <a16:creationId xmlns:a16="http://schemas.microsoft.com/office/drawing/2014/main" id="{49C1AA0B-08DB-452B-B4DD-0D62B09E5F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5400000">
              <a:off x="-2938469" y="3039789"/>
              <a:ext cx="6608550" cy="915213"/>
            </a:xfrm>
            <a:prstGeom prst="rect">
              <a:avLst/>
            </a:prstGeom>
          </p:spPr>
        </p:pic>
        <p:pic>
          <p:nvPicPr>
            <p:cNvPr id="34" name="图片 33">
              <a:extLst>
                <a:ext uri="{FF2B5EF4-FFF2-40B4-BE49-F238E27FC236}">
                  <a16:creationId xmlns:a16="http://schemas.microsoft.com/office/drawing/2014/main" id="{11142150-AB7C-439C-AB2F-617C90F9C0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6200000" flipH="1">
              <a:off x="8566882" y="3039790"/>
              <a:ext cx="6608550" cy="915213"/>
            </a:xfrm>
            <a:prstGeom prst="rect">
              <a:avLst/>
            </a:prstGeom>
          </p:spPr>
        </p:pic>
        <p:grpSp>
          <p:nvGrpSpPr>
            <p:cNvPr id="26" name="组合 25">
              <a:extLst>
                <a:ext uri="{FF2B5EF4-FFF2-40B4-BE49-F238E27FC236}">
                  <a16:creationId xmlns:a16="http://schemas.microsoft.com/office/drawing/2014/main" id="{C9E58D1E-214D-43C9-8959-7D95E84E8F2D}"/>
                </a:ext>
              </a:extLst>
            </p:cNvPr>
            <p:cNvGrpSpPr/>
            <p:nvPr/>
          </p:nvGrpSpPr>
          <p:grpSpPr>
            <a:xfrm>
              <a:off x="413052" y="-8503"/>
              <a:ext cx="13005337" cy="915214"/>
              <a:chOff x="413052" y="-8503"/>
              <a:chExt cx="13005337" cy="915214"/>
            </a:xfrm>
          </p:grpSpPr>
          <p:pic>
            <p:nvPicPr>
              <p:cNvPr id="35" name="图片 34">
                <a:extLst>
                  <a:ext uri="{FF2B5EF4-FFF2-40B4-BE49-F238E27FC236}">
                    <a16:creationId xmlns:a16="http://schemas.microsoft.com/office/drawing/2014/main" id="{A0AFDE2C-C1E6-4D51-80E9-1CD15B6F18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413052" y="-8502"/>
                <a:ext cx="6608550" cy="915213"/>
              </a:xfrm>
              <a:prstGeom prst="rect">
                <a:avLst/>
              </a:prstGeom>
            </p:spPr>
          </p:pic>
          <p:pic>
            <p:nvPicPr>
              <p:cNvPr id="36" name="图片 35">
                <a:extLst>
                  <a:ext uri="{FF2B5EF4-FFF2-40B4-BE49-F238E27FC236}">
                    <a16:creationId xmlns:a16="http://schemas.microsoft.com/office/drawing/2014/main" id="{8AA94C1D-7A31-435E-8430-D3F17D6049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6809839" y="-8503"/>
                <a:ext cx="6608550" cy="915213"/>
              </a:xfrm>
              <a:prstGeom prst="rect">
                <a:avLst/>
              </a:prstGeom>
            </p:spPr>
          </p:pic>
        </p:grpSp>
        <p:grpSp>
          <p:nvGrpSpPr>
            <p:cNvPr id="37" name="组合 36">
              <a:extLst>
                <a:ext uri="{FF2B5EF4-FFF2-40B4-BE49-F238E27FC236}">
                  <a16:creationId xmlns:a16="http://schemas.microsoft.com/office/drawing/2014/main" id="{082DD493-5DE1-4647-9F2A-DBDEBD2155E1}"/>
                </a:ext>
              </a:extLst>
            </p:cNvPr>
            <p:cNvGrpSpPr/>
            <p:nvPr/>
          </p:nvGrpSpPr>
          <p:grpSpPr>
            <a:xfrm flipV="1">
              <a:off x="83762" y="5896499"/>
              <a:ext cx="13005337" cy="915214"/>
              <a:chOff x="413052" y="-8503"/>
              <a:chExt cx="13005337" cy="915214"/>
            </a:xfrm>
          </p:grpSpPr>
          <p:pic>
            <p:nvPicPr>
              <p:cNvPr id="38" name="图片 37">
                <a:extLst>
                  <a:ext uri="{FF2B5EF4-FFF2-40B4-BE49-F238E27FC236}">
                    <a16:creationId xmlns:a16="http://schemas.microsoft.com/office/drawing/2014/main" id="{933FDC70-ED12-4473-A5F0-8C071C031F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413052" y="-8502"/>
                <a:ext cx="6608550" cy="915213"/>
              </a:xfrm>
              <a:prstGeom prst="rect">
                <a:avLst/>
              </a:prstGeom>
            </p:spPr>
          </p:pic>
          <p:pic>
            <p:nvPicPr>
              <p:cNvPr id="39" name="图片 38">
                <a:extLst>
                  <a:ext uri="{FF2B5EF4-FFF2-40B4-BE49-F238E27FC236}">
                    <a16:creationId xmlns:a16="http://schemas.microsoft.com/office/drawing/2014/main" id="{5323427A-254A-45E1-B079-9EAC50A748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6809839" y="-8503"/>
                <a:ext cx="6608550" cy="915213"/>
              </a:xfrm>
              <a:prstGeom prst="rect">
                <a:avLst/>
              </a:prstGeom>
            </p:spPr>
          </p:pic>
        </p:grpSp>
      </p:grpSp>
      <p:pic>
        <p:nvPicPr>
          <p:cNvPr id="19" name="图片 18">
            <a:extLst>
              <a:ext uri="{FF2B5EF4-FFF2-40B4-BE49-F238E27FC236}">
                <a16:creationId xmlns:a16="http://schemas.microsoft.com/office/drawing/2014/main" id="{3FDDAC45-1F90-49D1-9266-461D430FF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51940" y="-1179316"/>
            <a:ext cx="5143269" cy="7298656"/>
          </a:xfrm>
          <a:prstGeom prst="rect">
            <a:avLst/>
          </a:prstGeom>
        </p:spPr>
      </p:pic>
      <p:pic>
        <p:nvPicPr>
          <p:cNvPr id="21" name="图片 20">
            <a:extLst>
              <a:ext uri="{FF2B5EF4-FFF2-40B4-BE49-F238E27FC236}">
                <a16:creationId xmlns:a16="http://schemas.microsoft.com/office/drawing/2014/main" id="{838F2092-E54C-469D-949E-52265839B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 r="-1"/>
          <a:stretch/>
        </p:blipFill>
        <p:spPr>
          <a:xfrm rot="5400000">
            <a:off x="-2096979" y="1929199"/>
            <a:ext cx="5143501" cy="1356507"/>
          </a:xfrm>
          <a:prstGeom prst="rect">
            <a:avLst/>
          </a:prstGeom>
        </p:spPr>
      </p:pic>
      <p:grpSp>
        <p:nvGrpSpPr>
          <p:cNvPr id="2" name="图形 1">
            <a:extLst>
              <a:ext uri="{FF2B5EF4-FFF2-40B4-BE49-F238E27FC236}">
                <a16:creationId xmlns:a16="http://schemas.microsoft.com/office/drawing/2014/main" id="{834AF82C-6485-4777-A7DC-8974450E7463}"/>
              </a:ext>
            </a:extLst>
          </p:cNvPr>
          <p:cNvGrpSpPr/>
          <p:nvPr/>
        </p:nvGrpSpPr>
        <p:grpSpPr>
          <a:xfrm>
            <a:off x="-462338" y="193814"/>
            <a:ext cx="9606337" cy="4808055"/>
            <a:chOff x="2319610" y="0"/>
            <a:chExt cx="7546563" cy="6854547"/>
          </a:xfrm>
          <a:solidFill>
            <a:srgbClr val="FBFF86"/>
          </a:solidFill>
        </p:grpSpPr>
        <p:sp>
          <p:nvSpPr>
            <p:cNvPr id="3" name="任意多边形: 形状 2">
              <a:extLst>
                <a:ext uri="{FF2B5EF4-FFF2-40B4-BE49-F238E27FC236}">
                  <a16:creationId xmlns:a16="http://schemas.microsoft.com/office/drawing/2014/main" id="{5D4E9DFC-2D80-408D-9865-B5D4BBA19D84}"/>
                </a:ext>
              </a:extLst>
            </p:cNvPr>
            <p:cNvSpPr/>
            <p:nvPr/>
          </p:nvSpPr>
          <p:spPr>
            <a:xfrm>
              <a:off x="3317609" y="799178"/>
              <a:ext cx="5849674" cy="5221196"/>
            </a:xfrm>
            <a:custGeom>
              <a:avLst/>
              <a:gdLst>
                <a:gd name="connsiteX0" fmla="*/ 3925534 w 5849673"/>
                <a:gd name="connsiteY0" fmla="*/ 450870 h 5221196"/>
                <a:gd name="connsiteX1" fmla="*/ 5237049 w 5849673"/>
                <a:gd name="connsiteY1" fmla="*/ 1353529 h 5221196"/>
                <a:gd name="connsiteX2" fmla="*/ 5623804 w 5849673"/>
                <a:gd name="connsiteY2" fmla="*/ 2691979 h 5221196"/>
                <a:gd name="connsiteX3" fmla="*/ 5129310 w 5849673"/>
                <a:gd name="connsiteY3" fmla="*/ 4105017 h 5221196"/>
                <a:gd name="connsiteX4" fmla="*/ 3624417 w 5849673"/>
                <a:gd name="connsiteY4" fmla="*/ 4922038 h 5221196"/>
                <a:gd name="connsiteX5" fmla="*/ 1977254 w 5849673"/>
                <a:gd name="connsiteY5" fmla="*/ 4884743 h 5221196"/>
                <a:gd name="connsiteX6" fmla="*/ 598748 w 5849673"/>
                <a:gd name="connsiteY6" fmla="*/ 3957221 h 5221196"/>
                <a:gd name="connsiteX7" fmla="*/ 243762 w 5849673"/>
                <a:gd name="connsiteY7" fmla="*/ 2562140 h 5221196"/>
                <a:gd name="connsiteX8" fmla="*/ 759666 w 5849673"/>
                <a:gd name="connsiteY8" fmla="*/ 1296207 h 5221196"/>
                <a:gd name="connsiteX9" fmla="*/ 2122287 w 5849673"/>
                <a:gd name="connsiteY9" fmla="*/ 425317 h 5221196"/>
                <a:gd name="connsiteX10" fmla="*/ 3925534 w 5849673"/>
                <a:gd name="connsiteY10" fmla="*/ 450870 h 522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9673" h="5221196">
                  <a:moveTo>
                    <a:pt x="3925534" y="450870"/>
                  </a:moveTo>
                  <a:cubicBezTo>
                    <a:pt x="3925534" y="450870"/>
                    <a:pt x="4806784" y="-43624"/>
                    <a:pt x="5237049" y="1353529"/>
                  </a:cubicBezTo>
                  <a:cubicBezTo>
                    <a:pt x="5237049" y="1353529"/>
                    <a:pt x="6312367" y="1622877"/>
                    <a:pt x="5623804" y="2691979"/>
                  </a:cubicBezTo>
                  <a:cubicBezTo>
                    <a:pt x="5623804" y="2691979"/>
                    <a:pt x="6268857" y="3654033"/>
                    <a:pt x="5129310" y="4105017"/>
                  </a:cubicBezTo>
                  <a:cubicBezTo>
                    <a:pt x="5129310" y="4105017"/>
                    <a:pt x="5150720" y="5136825"/>
                    <a:pt x="3624417" y="4922038"/>
                  </a:cubicBezTo>
                  <a:cubicBezTo>
                    <a:pt x="3624417" y="4922038"/>
                    <a:pt x="2614019" y="5626485"/>
                    <a:pt x="1977254" y="4884743"/>
                  </a:cubicBezTo>
                  <a:cubicBezTo>
                    <a:pt x="1977254" y="4884743"/>
                    <a:pt x="832182" y="5247326"/>
                    <a:pt x="598748" y="3957221"/>
                  </a:cubicBezTo>
                  <a:cubicBezTo>
                    <a:pt x="598748" y="3957221"/>
                    <a:pt x="-465520" y="3465489"/>
                    <a:pt x="243762" y="2562140"/>
                  </a:cubicBezTo>
                  <a:cubicBezTo>
                    <a:pt x="243762" y="2562140"/>
                    <a:pt x="-368831" y="1473700"/>
                    <a:pt x="759666" y="1296207"/>
                  </a:cubicBezTo>
                  <a:cubicBezTo>
                    <a:pt x="759666" y="1296207"/>
                    <a:pt x="792125" y="111078"/>
                    <a:pt x="2122287" y="425317"/>
                  </a:cubicBezTo>
                  <a:cubicBezTo>
                    <a:pt x="2122287" y="426698"/>
                    <a:pt x="2839857" y="-549169"/>
                    <a:pt x="3925534" y="450870"/>
                  </a:cubicBezTo>
                  <a:close/>
                </a:path>
              </a:pathLst>
            </a:custGeom>
            <a:solidFill>
              <a:srgbClr val="FBFF86"/>
            </a:solid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4" name="任意多边形: 形状 3">
              <a:extLst>
                <a:ext uri="{FF2B5EF4-FFF2-40B4-BE49-F238E27FC236}">
                  <a16:creationId xmlns:a16="http://schemas.microsoft.com/office/drawing/2014/main" id="{4004C6B5-946C-4CCA-8BE6-F859B7D1E8EF}"/>
                </a:ext>
              </a:extLst>
            </p:cNvPr>
            <p:cNvSpPr/>
            <p:nvPr/>
          </p:nvSpPr>
          <p:spPr>
            <a:xfrm>
              <a:off x="3792118" y="1222423"/>
              <a:ext cx="4903505" cy="4378622"/>
            </a:xfrm>
            <a:custGeom>
              <a:avLst/>
              <a:gdLst>
                <a:gd name="connsiteX0" fmla="*/ 3289417 w 4903504"/>
                <a:gd name="connsiteY0" fmla="*/ 377777 h 4378622"/>
                <a:gd name="connsiteX1" fmla="*/ 4388907 w 4903504"/>
                <a:gd name="connsiteY1" fmla="*/ 1134713 h 4378622"/>
                <a:gd name="connsiteX2" fmla="*/ 4713505 w 4903504"/>
                <a:gd name="connsiteY2" fmla="*/ 2256994 h 4378622"/>
                <a:gd name="connsiteX3" fmla="*/ 4299124 w 4903504"/>
                <a:gd name="connsiteY3" fmla="*/ 3441432 h 4378622"/>
                <a:gd name="connsiteX4" fmla="*/ 3038026 w 4903504"/>
                <a:gd name="connsiteY4" fmla="*/ 4125851 h 4378622"/>
                <a:gd name="connsiteX5" fmla="*/ 1657447 w 4903504"/>
                <a:gd name="connsiteY5" fmla="*/ 4094081 h 4378622"/>
                <a:gd name="connsiteX6" fmla="*/ 502016 w 4903504"/>
                <a:gd name="connsiteY6" fmla="*/ 3317118 h 4378622"/>
                <a:gd name="connsiteX7" fmla="*/ 204352 w 4903504"/>
                <a:gd name="connsiteY7" fmla="*/ 2147873 h 4378622"/>
                <a:gd name="connsiteX8" fmla="*/ 636690 w 4903504"/>
                <a:gd name="connsiteY8" fmla="*/ 1087059 h 4378622"/>
                <a:gd name="connsiteX9" fmla="*/ 1778999 w 4903504"/>
                <a:gd name="connsiteY9" fmla="*/ 357058 h 4378622"/>
                <a:gd name="connsiteX10" fmla="*/ 3289417 w 4903504"/>
                <a:gd name="connsiteY10" fmla="*/ 377777 h 43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03504" h="4378622">
                  <a:moveTo>
                    <a:pt x="3289417" y="377777"/>
                  </a:moveTo>
                  <a:cubicBezTo>
                    <a:pt x="3289417" y="377777"/>
                    <a:pt x="4028396" y="-36603"/>
                    <a:pt x="4388907" y="1134713"/>
                  </a:cubicBezTo>
                  <a:cubicBezTo>
                    <a:pt x="4388907" y="1134713"/>
                    <a:pt x="5290185" y="1360550"/>
                    <a:pt x="4713505" y="2256994"/>
                  </a:cubicBezTo>
                  <a:cubicBezTo>
                    <a:pt x="4713505" y="2256994"/>
                    <a:pt x="5254272" y="3062964"/>
                    <a:pt x="4299124" y="3441432"/>
                  </a:cubicBezTo>
                  <a:cubicBezTo>
                    <a:pt x="4299124" y="3441432"/>
                    <a:pt x="4317081" y="4306106"/>
                    <a:pt x="3038026" y="4125851"/>
                  </a:cubicBezTo>
                  <a:cubicBezTo>
                    <a:pt x="3038026" y="4125851"/>
                    <a:pt x="2191308" y="4715652"/>
                    <a:pt x="1657447" y="4094081"/>
                  </a:cubicBezTo>
                  <a:cubicBezTo>
                    <a:pt x="1657447" y="4094081"/>
                    <a:pt x="698156" y="4397961"/>
                    <a:pt x="502016" y="3317118"/>
                  </a:cubicBezTo>
                  <a:cubicBezTo>
                    <a:pt x="502016" y="3317118"/>
                    <a:pt x="-390284" y="2904809"/>
                    <a:pt x="204352" y="2147873"/>
                  </a:cubicBezTo>
                  <a:cubicBezTo>
                    <a:pt x="204352" y="2147873"/>
                    <a:pt x="-309480" y="1235545"/>
                    <a:pt x="636690" y="1087059"/>
                  </a:cubicBezTo>
                  <a:cubicBezTo>
                    <a:pt x="636690" y="1087059"/>
                    <a:pt x="663624" y="93927"/>
                    <a:pt x="1778999" y="357058"/>
                  </a:cubicBezTo>
                  <a:cubicBezTo>
                    <a:pt x="1777618" y="357058"/>
                    <a:pt x="2379161" y="-459962"/>
                    <a:pt x="3289417" y="377777"/>
                  </a:cubicBezTo>
                  <a:close/>
                </a:path>
              </a:pathLst>
            </a:custGeom>
            <a:solidFill>
              <a:srgbClr val="FFFFFF"/>
            </a:solidFill>
            <a:ln w="135001" cap="flat">
              <a:solidFill>
                <a:srgbClr val="F58791"/>
              </a:solidFill>
              <a:custDash>
                <a:ds d="188831" sp="188831"/>
              </a:custDash>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041D3474-608E-46BB-88DD-4BC8D40B6E22}"/>
                </a:ext>
              </a:extLst>
            </p:cNvPr>
            <p:cNvSpPr/>
            <p:nvPr/>
          </p:nvSpPr>
          <p:spPr>
            <a:xfrm>
              <a:off x="3055827" y="5567895"/>
              <a:ext cx="863293" cy="642290"/>
            </a:xfrm>
            <a:custGeom>
              <a:avLst/>
              <a:gdLst>
                <a:gd name="connsiteX0" fmla="*/ 863984 w 863293"/>
                <a:gd name="connsiteY0" fmla="*/ 0 h 642290"/>
                <a:gd name="connsiteX1" fmla="*/ 207190 w 863293"/>
                <a:gd name="connsiteY1" fmla="*/ 646434 h 642290"/>
                <a:gd name="connsiteX2" fmla="*/ 0 w 863293"/>
                <a:gd name="connsiteY2" fmla="*/ 258988 h 642290"/>
              </a:gdLst>
              <a:ahLst/>
              <a:cxnLst>
                <a:cxn ang="0">
                  <a:pos x="connsiteX0" y="connsiteY0"/>
                </a:cxn>
                <a:cxn ang="0">
                  <a:pos x="connsiteX1" y="connsiteY1"/>
                </a:cxn>
                <a:cxn ang="0">
                  <a:pos x="connsiteX2" y="connsiteY2"/>
                </a:cxn>
              </a:cxnLst>
              <a:rect l="l" t="t" r="r" b="b"/>
              <a:pathLst>
                <a:path w="863293" h="642290">
                  <a:moveTo>
                    <a:pt x="863984" y="0"/>
                  </a:moveTo>
                  <a:lnTo>
                    <a:pt x="207190" y="646434"/>
                  </a:lnTo>
                  <a:lnTo>
                    <a:pt x="0" y="258988"/>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6" name="任意多边形: 形状 5">
              <a:extLst>
                <a:ext uri="{FF2B5EF4-FFF2-40B4-BE49-F238E27FC236}">
                  <a16:creationId xmlns:a16="http://schemas.microsoft.com/office/drawing/2014/main" id="{AED819F5-9E11-4055-96B1-16D9A82BC49B}"/>
                </a:ext>
              </a:extLst>
            </p:cNvPr>
            <p:cNvSpPr/>
            <p:nvPr/>
          </p:nvSpPr>
          <p:spPr>
            <a:xfrm>
              <a:off x="3699498" y="5663893"/>
              <a:ext cx="345317" cy="745885"/>
            </a:xfrm>
            <a:custGeom>
              <a:avLst/>
              <a:gdLst>
                <a:gd name="connsiteX0" fmla="*/ 0 w 345317"/>
                <a:gd name="connsiteY0" fmla="*/ 745885 h 745885"/>
                <a:gd name="connsiteX1" fmla="*/ 293520 w 345317"/>
                <a:gd name="connsiteY1" fmla="*/ 0 h 745885"/>
                <a:gd name="connsiteX2" fmla="*/ 348080 w 345317"/>
                <a:gd name="connsiteY2" fmla="*/ 651959 h 745885"/>
              </a:gdLst>
              <a:ahLst/>
              <a:cxnLst>
                <a:cxn ang="0">
                  <a:pos x="connsiteX0" y="connsiteY0"/>
                </a:cxn>
                <a:cxn ang="0">
                  <a:pos x="connsiteX1" y="connsiteY1"/>
                </a:cxn>
                <a:cxn ang="0">
                  <a:pos x="connsiteX2" y="connsiteY2"/>
                </a:cxn>
              </a:cxnLst>
              <a:rect l="l" t="t" r="r" b="b"/>
              <a:pathLst>
                <a:path w="345317" h="745885">
                  <a:moveTo>
                    <a:pt x="0" y="745885"/>
                  </a:moveTo>
                  <a:lnTo>
                    <a:pt x="293520" y="0"/>
                  </a:lnTo>
                  <a:lnTo>
                    <a:pt x="348080" y="651959"/>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7" name="任意多边形: 形状 6">
              <a:extLst>
                <a:ext uri="{FF2B5EF4-FFF2-40B4-BE49-F238E27FC236}">
                  <a16:creationId xmlns:a16="http://schemas.microsoft.com/office/drawing/2014/main" id="{621173FE-B660-47C7-9A99-33894113BF06}"/>
                </a:ext>
              </a:extLst>
            </p:cNvPr>
            <p:cNvSpPr/>
            <p:nvPr/>
          </p:nvSpPr>
          <p:spPr>
            <a:xfrm>
              <a:off x="8693476" y="5473968"/>
              <a:ext cx="379849" cy="663009"/>
            </a:xfrm>
            <a:custGeom>
              <a:avLst/>
              <a:gdLst>
                <a:gd name="connsiteX0" fmla="*/ 0 w 379848"/>
                <a:gd name="connsiteY0" fmla="*/ 0 h 663009"/>
                <a:gd name="connsiteX1" fmla="*/ 382612 w 379848"/>
                <a:gd name="connsiteY1" fmla="*/ 613284 h 663009"/>
                <a:gd name="connsiteX2" fmla="*/ 30388 w 379848"/>
                <a:gd name="connsiteY2" fmla="*/ 669225 h 663009"/>
              </a:gdLst>
              <a:ahLst/>
              <a:cxnLst>
                <a:cxn ang="0">
                  <a:pos x="connsiteX0" y="connsiteY0"/>
                </a:cxn>
                <a:cxn ang="0">
                  <a:pos x="connsiteX1" y="connsiteY1"/>
                </a:cxn>
                <a:cxn ang="0">
                  <a:pos x="connsiteX2" y="connsiteY2"/>
                </a:cxn>
              </a:cxnLst>
              <a:rect l="l" t="t" r="r" b="b"/>
              <a:pathLst>
                <a:path w="379848" h="663009">
                  <a:moveTo>
                    <a:pt x="0" y="0"/>
                  </a:moveTo>
                  <a:lnTo>
                    <a:pt x="382612" y="613284"/>
                  </a:lnTo>
                  <a:lnTo>
                    <a:pt x="30388" y="669225"/>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8" name="任意多边形: 形状 7">
              <a:extLst>
                <a:ext uri="{FF2B5EF4-FFF2-40B4-BE49-F238E27FC236}">
                  <a16:creationId xmlns:a16="http://schemas.microsoft.com/office/drawing/2014/main" id="{3CC7B04A-BFEA-40B2-B8B6-F4BCACA9F31A}"/>
                </a:ext>
              </a:extLst>
            </p:cNvPr>
            <p:cNvSpPr/>
            <p:nvPr/>
          </p:nvSpPr>
          <p:spPr>
            <a:xfrm>
              <a:off x="8873041" y="5313742"/>
              <a:ext cx="649196" cy="573227"/>
            </a:xfrm>
            <a:custGeom>
              <a:avLst/>
              <a:gdLst>
                <a:gd name="connsiteX0" fmla="*/ 541458 w 649196"/>
                <a:gd name="connsiteY0" fmla="*/ 577370 h 573226"/>
                <a:gd name="connsiteX1" fmla="*/ 0 w 649196"/>
                <a:gd name="connsiteY1" fmla="*/ 0 h 573226"/>
                <a:gd name="connsiteX2" fmla="*/ 654031 w 649196"/>
                <a:gd name="connsiteY2" fmla="*/ 160227 h 573226"/>
              </a:gdLst>
              <a:ahLst/>
              <a:cxnLst>
                <a:cxn ang="0">
                  <a:pos x="connsiteX0" y="connsiteY0"/>
                </a:cxn>
                <a:cxn ang="0">
                  <a:pos x="connsiteX1" y="connsiteY1"/>
                </a:cxn>
                <a:cxn ang="0">
                  <a:pos x="connsiteX2" y="connsiteY2"/>
                </a:cxn>
              </a:cxnLst>
              <a:rect l="l" t="t" r="r" b="b"/>
              <a:pathLst>
                <a:path w="649196" h="573226">
                  <a:moveTo>
                    <a:pt x="541458" y="577370"/>
                  </a:moveTo>
                  <a:lnTo>
                    <a:pt x="0" y="0"/>
                  </a:lnTo>
                  <a:lnTo>
                    <a:pt x="654031" y="160227"/>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9" name="任意多边形: 形状 8">
              <a:extLst>
                <a:ext uri="{FF2B5EF4-FFF2-40B4-BE49-F238E27FC236}">
                  <a16:creationId xmlns:a16="http://schemas.microsoft.com/office/drawing/2014/main" id="{E5FE7196-3AF7-40E3-A8B1-CF12676ADA6A}"/>
                </a:ext>
              </a:extLst>
            </p:cNvPr>
            <p:cNvSpPr/>
            <p:nvPr/>
          </p:nvSpPr>
          <p:spPr>
            <a:xfrm>
              <a:off x="4459196" y="253463"/>
              <a:ext cx="656103" cy="573227"/>
            </a:xfrm>
            <a:custGeom>
              <a:avLst/>
              <a:gdLst>
                <a:gd name="connsiteX0" fmla="*/ 212715 w 656102"/>
                <a:gd name="connsiteY0" fmla="*/ 0 h 573226"/>
                <a:gd name="connsiteX1" fmla="*/ 657484 w 656102"/>
                <a:gd name="connsiteY1" fmla="*/ 577370 h 573226"/>
                <a:gd name="connsiteX2" fmla="*/ 0 w 656102"/>
                <a:gd name="connsiteY2" fmla="*/ 353605 h 573226"/>
              </a:gdLst>
              <a:ahLst/>
              <a:cxnLst>
                <a:cxn ang="0">
                  <a:pos x="connsiteX0" y="connsiteY0"/>
                </a:cxn>
                <a:cxn ang="0">
                  <a:pos x="connsiteX1" y="connsiteY1"/>
                </a:cxn>
                <a:cxn ang="0">
                  <a:pos x="connsiteX2" y="connsiteY2"/>
                </a:cxn>
              </a:cxnLst>
              <a:rect l="l" t="t" r="r" b="b"/>
              <a:pathLst>
                <a:path w="656102" h="573226">
                  <a:moveTo>
                    <a:pt x="212715" y="0"/>
                  </a:moveTo>
                  <a:lnTo>
                    <a:pt x="657484" y="577370"/>
                  </a:lnTo>
                  <a:lnTo>
                    <a:pt x="0" y="353605"/>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0" name="任意多边形: 形状 9">
              <a:extLst>
                <a:ext uri="{FF2B5EF4-FFF2-40B4-BE49-F238E27FC236}">
                  <a16:creationId xmlns:a16="http://schemas.microsoft.com/office/drawing/2014/main" id="{8B6566D8-D749-47CB-A850-1CBE72F339A4}"/>
                </a:ext>
              </a:extLst>
            </p:cNvPr>
            <p:cNvSpPr/>
            <p:nvPr/>
          </p:nvSpPr>
          <p:spPr>
            <a:xfrm>
              <a:off x="5187815" y="0"/>
              <a:ext cx="414381" cy="794230"/>
            </a:xfrm>
            <a:custGeom>
              <a:avLst/>
              <a:gdLst>
                <a:gd name="connsiteX0" fmla="*/ 55941 w 414380"/>
                <a:gd name="connsiteY0" fmla="*/ 799064 h 794229"/>
                <a:gd name="connsiteX1" fmla="*/ 0 w 414380"/>
                <a:gd name="connsiteY1" fmla="*/ 0 h 794229"/>
                <a:gd name="connsiteX2" fmla="*/ 414381 w 414380"/>
                <a:gd name="connsiteY2" fmla="*/ 229981 h 794229"/>
              </a:gdLst>
              <a:ahLst/>
              <a:cxnLst>
                <a:cxn ang="0">
                  <a:pos x="connsiteX0" y="connsiteY0"/>
                </a:cxn>
                <a:cxn ang="0">
                  <a:pos x="connsiteX1" y="connsiteY1"/>
                </a:cxn>
                <a:cxn ang="0">
                  <a:pos x="connsiteX2" y="connsiteY2"/>
                </a:cxn>
              </a:cxnLst>
              <a:rect l="l" t="t" r="r" b="b"/>
              <a:pathLst>
                <a:path w="414380" h="794229">
                  <a:moveTo>
                    <a:pt x="55941" y="799064"/>
                  </a:moveTo>
                  <a:lnTo>
                    <a:pt x="0" y="0"/>
                  </a:lnTo>
                  <a:lnTo>
                    <a:pt x="414381" y="229981"/>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1" name="任意多边形: 形状 10">
              <a:extLst>
                <a:ext uri="{FF2B5EF4-FFF2-40B4-BE49-F238E27FC236}">
                  <a16:creationId xmlns:a16="http://schemas.microsoft.com/office/drawing/2014/main" id="{37A1C99E-ECB7-4456-967E-736FFAED7536}"/>
                </a:ext>
              </a:extLst>
            </p:cNvPr>
            <p:cNvSpPr/>
            <p:nvPr/>
          </p:nvSpPr>
          <p:spPr>
            <a:xfrm>
              <a:off x="2319610" y="3754979"/>
              <a:ext cx="393662" cy="393662"/>
            </a:xfrm>
            <a:custGeom>
              <a:avLst/>
              <a:gdLst>
                <a:gd name="connsiteX0" fmla="*/ 397805 w 393661"/>
                <a:gd name="connsiteY0" fmla="*/ 198903 h 393661"/>
                <a:gd name="connsiteX1" fmla="*/ 198903 w 393661"/>
                <a:gd name="connsiteY1" fmla="*/ 397805 h 393661"/>
                <a:gd name="connsiteX2" fmla="*/ 0 w 393661"/>
                <a:gd name="connsiteY2" fmla="*/ 198903 h 393661"/>
                <a:gd name="connsiteX3" fmla="*/ 198903 w 393661"/>
                <a:gd name="connsiteY3" fmla="*/ 0 h 393661"/>
                <a:gd name="connsiteX4" fmla="*/ 397805 w 393661"/>
                <a:gd name="connsiteY4" fmla="*/ 198903 h 39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61" h="393661">
                  <a:moveTo>
                    <a:pt x="397805" y="198903"/>
                  </a:moveTo>
                  <a:cubicBezTo>
                    <a:pt x="397805" y="308754"/>
                    <a:pt x="308754" y="397805"/>
                    <a:pt x="198903" y="397805"/>
                  </a:cubicBezTo>
                  <a:cubicBezTo>
                    <a:pt x="89052" y="397805"/>
                    <a:pt x="0" y="308753"/>
                    <a:pt x="0" y="198903"/>
                  </a:cubicBezTo>
                  <a:cubicBezTo>
                    <a:pt x="0" y="89052"/>
                    <a:pt x="89052" y="0"/>
                    <a:pt x="198903" y="0"/>
                  </a:cubicBezTo>
                  <a:cubicBezTo>
                    <a:pt x="308754" y="0"/>
                    <a:pt x="397805" y="89052"/>
                    <a:pt x="397805" y="198903"/>
                  </a:cubicBezTo>
                  <a:close/>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2" name="任意多边形: 形状 11">
              <a:extLst>
                <a:ext uri="{FF2B5EF4-FFF2-40B4-BE49-F238E27FC236}">
                  <a16:creationId xmlns:a16="http://schemas.microsoft.com/office/drawing/2014/main" id="{1B76F1BF-A772-4534-A5EB-1D3C8684B382}"/>
                </a:ext>
              </a:extLst>
            </p:cNvPr>
            <p:cNvSpPr/>
            <p:nvPr/>
          </p:nvSpPr>
          <p:spPr>
            <a:xfrm>
              <a:off x="9472511" y="2294288"/>
              <a:ext cx="393662" cy="393662"/>
            </a:xfrm>
            <a:custGeom>
              <a:avLst/>
              <a:gdLst>
                <a:gd name="connsiteX0" fmla="*/ 397805 w 393661"/>
                <a:gd name="connsiteY0" fmla="*/ 198903 h 393661"/>
                <a:gd name="connsiteX1" fmla="*/ 198902 w 393661"/>
                <a:gd name="connsiteY1" fmla="*/ 397805 h 393661"/>
                <a:gd name="connsiteX2" fmla="*/ -1 w 393661"/>
                <a:gd name="connsiteY2" fmla="*/ 198903 h 393661"/>
                <a:gd name="connsiteX3" fmla="*/ 198902 w 393661"/>
                <a:gd name="connsiteY3" fmla="*/ 0 h 393661"/>
                <a:gd name="connsiteX4" fmla="*/ 397805 w 393661"/>
                <a:gd name="connsiteY4" fmla="*/ 198903 h 39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61" h="393661">
                  <a:moveTo>
                    <a:pt x="397805" y="198903"/>
                  </a:moveTo>
                  <a:cubicBezTo>
                    <a:pt x="397805" y="308754"/>
                    <a:pt x="308754" y="397805"/>
                    <a:pt x="198902" y="397805"/>
                  </a:cubicBezTo>
                  <a:cubicBezTo>
                    <a:pt x="89052" y="397805"/>
                    <a:pt x="-1" y="308754"/>
                    <a:pt x="-1" y="198903"/>
                  </a:cubicBezTo>
                  <a:cubicBezTo>
                    <a:pt x="-1" y="89052"/>
                    <a:pt x="89051" y="0"/>
                    <a:pt x="198902" y="0"/>
                  </a:cubicBezTo>
                  <a:cubicBezTo>
                    <a:pt x="308753" y="0"/>
                    <a:pt x="397805" y="89052"/>
                    <a:pt x="397805" y="198903"/>
                  </a:cubicBezTo>
                  <a:close/>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3" name="任意多边形: 形状 12">
              <a:extLst>
                <a:ext uri="{FF2B5EF4-FFF2-40B4-BE49-F238E27FC236}">
                  <a16:creationId xmlns:a16="http://schemas.microsoft.com/office/drawing/2014/main" id="{D5AA9153-AD0A-4310-AFC6-08DCA5EB34F3}"/>
                </a:ext>
              </a:extLst>
            </p:cNvPr>
            <p:cNvSpPr/>
            <p:nvPr/>
          </p:nvSpPr>
          <p:spPr>
            <a:xfrm>
              <a:off x="3133178" y="1466908"/>
              <a:ext cx="352224" cy="276254"/>
            </a:xfrm>
            <a:custGeom>
              <a:avLst/>
              <a:gdLst>
                <a:gd name="connsiteX0" fmla="*/ 0 w 352223"/>
                <a:gd name="connsiteY0" fmla="*/ 0 h 276253"/>
                <a:gd name="connsiteX1" fmla="*/ 354986 w 352223"/>
                <a:gd name="connsiteY1" fmla="*/ 279016 h 276253"/>
              </a:gdLst>
              <a:ahLst/>
              <a:cxnLst>
                <a:cxn ang="0">
                  <a:pos x="connsiteX0" y="connsiteY0"/>
                </a:cxn>
                <a:cxn ang="0">
                  <a:pos x="connsiteX1" y="connsiteY1"/>
                </a:cxn>
              </a:cxnLst>
              <a:rect l="l" t="t" r="r" b="b"/>
              <a:pathLst>
                <a:path w="352223" h="276253">
                  <a:moveTo>
                    <a:pt x="0" y="0"/>
                  </a:moveTo>
                  <a:lnTo>
                    <a:pt x="354986" y="279016"/>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4" name="任意多边形: 形状 13">
              <a:extLst>
                <a:ext uri="{FF2B5EF4-FFF2-40B4-BE49-F238E27FC236}">
                  <a16:creationId xmlns:a16="http://schemas.microsoft.com/office/drawing/2014/main" id="{AA8D8F0A-A13C-4737-A443-613F30F8B049}"/>
                </a:ext>
              </a:extLst>
            </p:cNvPr>
            <p:cNvSpPr/>
            <p:nvPr/>
          </p:nvSpPr>
          <p:spPr>
            <a:xfrm>
              <a:off x="2892837" y="1940683"/>
              <a:ext cx="414381" cy="103595"/>
            </a:xfrm>
            <a:custGeom>
              <a:avLst/>
              <a:gdLst>
                <a:gd name="connsiteX0" fmla="*/ 0 w 414380"/>
                <a:gd name="connsiteY0" fmla="*/ 0 h 103595"/>
                <a:gd name="connsiteX1" fmla="*/ 417834 w 414380"/>
                <a:gd name="connsiteY1" fmla="*/ 104977 h 103595"/>
              </a:gdLst>
              <a:ahLst/>
              <a:cxnLst>
                <a:cxn ang="0">
                  <a:pos x="connsiteX0" y="connsiteY0"/>
                </a:cxn>
                <a:cxn ang="0">
                  <a:pos x="connsiteX1" y="connsiteY1"/>
                </a:cxn>
              </a:cxnLst>
              <a:rect l="l" t="t" r="r" b="b"/>
              <a:pathLst>
                <a:path w="414380" h="103595">
                  <a:moveTo>
                    <a:pt x="0" y="0"/>
                  </a:moveTo>
                  <a:lnTo>
                    <a:pt x="417834" y="104977"/>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5" name="任意多边形: 形状 14">
              <a:extLst>
                <a:ext uri="{FF2B5EF4-FFF2-40B4-BE49-F238E27FC236}">
                  <a16:creationId xmlns:a16="http://schemas.microsoft.com/office/drawing/2014/main" id="{98B901F3-5B18-426D-93B3-336CBECFF165}"/>
                </a:ext>
              </a:extLst>
            </p:cNvPr>
            <p:cNvSpPr/>
            <p:nvPr/>
          </p:nvSpPr>
          <p:spPr>
            <a:xfrm>
              <a:off x="6281780" y="6357290"/>
              <a:ext cx="6906" cy="497257"/>
            </a:xfrm>
            <a:custGeom>
              <a:avLst/>
              <a:gdLst>
                <a:gd name="connsiteX0" fmla="*/ 0 w 0"/>
                <a:gd name="connsiteY0" fmla="*/ 0 h 497256"/>
                <a:gd name="connsiteX1" fmla="*/ 0 w 0"/>
                <a:gd name="connsiteY1" fmla="*/ 497947 h 497256"/>
              </a:gdLst>
              <a:ahLst/>
              <a:cxnLst>
                <a:cxn ang="0">
                  <a:pos x="connsiteX0" y="connsiteY0"/>
                </a:cxn>
                <a:cxn ang="0">
                  <a:pos x="connsiteX1" y="connsiteY1"/>
                </a:cxn>
              </a:cxnLst>
              <a:rect l="l" t="t" r="r" b="b"/>
              <a:pathLst>
                <a:path h="497256">
                  <a:moveTo>
                    <a:pt x="0" y="0"/>
                  </a:moveTo>
                  <a:lnTo>
                    <a:pt x="0" y="497947"/>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6" name="任意多边形: 形状 15">
              <a:extLst>
                <a:ext uri="{FF2B5EF4-FFF2-40B4-BE49-F238E27FC236}">
                  <a16:creationId xmlns:a16="http://schemas.microsoft.com/office/drawing/2014/main" id="{71F05251-6AF7-4E9C-91A4-DDB87BB98583}"/>
                </a:ext>
              </a:extLst>
            </p:cNvPr>
            <p:cNvSpPr/>
            <p:nvPr/>
          </p:nvSpPr>
          <p:spPr>
            <a:xfrm>
              <a:off x="6462036" y="6370412"/>
              <a:ext cx="158846" cy="366036"/>
            </a:xfrm>
            <a:custGeom>
              <a:avLst/>
              <a:gdLst>
                <a:gd name="connsiteX0" fmla="*/ 0 w 158845"/>
                <a:gd name="connsiteY0" fmla="*/ 0 h 366036"/>
                <a:gd name="connsiteX1" fmla="*/ 165062 w 158845"/>
                <a:gd name="connsiteY1" fmla="*/ 372252 h 366036"/>
              </a:gdLst>
              <a:ahLst/>
              <a:cxnLst>
                <a:cxn ang="0">
                  <a:pos x="connsiteX0" y="connsiteY0"/>
                </a:cxn>
                <a:cxn ang="0">
                  <a:pos x="connsiteX1" y="connsiteY1"/>
                </a:cxn>
              </a:cxnLst>
              <a:rect l="l" t="t" r="r" b="b"/>
              <a:pathLst>
                <a:path w="158845" h="366036">
                  <a:moveTo>
                    <a:pt x="0" y="0"/>
                  </a:moveTo>
                  <a:lnTo>
                    <a:pt x="165062" y="372252"/>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7" name="任意多边形: 形状 16">
              <a:extLst>
                <a:ext uri="{FF2B5EF4-FFF2-40B4-BE49-F238E27FC236}">
                  <a16:creationId xmlns:a16="http://schemas.microsoft.com/office/drawing/2014/main" id="{7BCB6E61-426C-4B0A-8FF3-52E33CFA0730}"/>
                </a:ext>
              </a:extLst>
            </p:cNvPr>
            <p:cNvSpPr/>
            <p:nvPr/>
          </p:nvSpPr>
          <p:spPr>
            <a:xfrm>
              <a:off x="7788745" y="399877"/>
              <a:ext cx="269347" cy="476538"/>
            </a:xfrm>
            <a:custGeom>
              <a:avLst/>
              <a:gdLst>
                <a:gd name="connsiteX0" fmla="*/ 0 w 269347"/>
                <a:gd name="connsiteY0" fmla="*/ 479991 h 476537"/>
                <a:gd name="connsiteX1" fmla="*/ 270729 w 269347"/>
                <a:gd name="connsiteY1" fmla="*/ 0 h 476537"/>
              </a:gdLst>
              <a:ahLst/>
              <a:cxnLst>
                <a:cxn ang="0">
                  <a:pos x="connsiteX0" y="connsiteY0"/>
                </a:cxn>
                <a:cxn ang="0">
                  <a:pos x="connsiteX1" y="connsiteY1"/>
                </a:cxn>
              </a:cxnLst>
              <a:rect l="l" t="t" r="r" b="b"/>
              <a:pathLst>
                <a:path w="269347" h="476537">
                  <a:moveTo>
                    <a:pt x="0" y="479991"/>
                  </a:moveTo>
                  <a:lnTo>
                    <a:pt x="270729" y="0"/>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8" name="任意多边形: 形状 17">
              <a:extLst>
                <a:ext uri="{FF2B5EF4-FFF2-40B4-BE49-F238E27FC236}">
                  <a16:creationId xmlns:a16="http://schemas.microsoft.com/office/drawing/2014/main" id="{64E8A0C8-CC40-45AA-B253-A4D32E72556E}"/>
                </a:ext>
              </a:extLst>
            </p:cNvPr>
            <p:cNvSpPr/>
            <p:nvPr/>
          </p:nvSpPr>
          <p:spPr>
            <a:xfrm>
              <a:off x="8059473" y="709282"/>
              <a:ext cx="386755" cy="234816"/>
            </a:xfrm>
            <a:custGeom>
              <a:avLst/>
              <a:gdLst>
                <a:gd name="connsiteX0" fmla="*/ 0 w 386755"/>
                <a:gd name="connsiteY0" fmla="*/ 240341 h 234815"/>
                <a:gd name="connsiteX1" fmla="*/ 390208 w 386755"/>
                <a:gd name="connsiteY1" fmla="*/ 0 h 234815"/>
              </a:gdLst>
              <a:ahLst/>
              <a:cxnLst>
                <a:cxn ang="0">
                  <a:pos x="connsiteX0" y="connsiteY0"/>
                </a:cxn>
                <a:cxn ang="0">
                  <a:pos x="connsiteX1" y="connsiteY1"/>
                </a:cxn>
              </a:cxnLst>
              <a:rect l="l" t="t" r="r" b="b"/>
              <a:pathLst>
                <a:path w="386755" h="234815">
                  <a:moveTo>
                    <a:pt x="0" y="240341"/>
                  </a:moveTo>
                  <a:lnTo>
                    <a:pt x="390208" y="0"/>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grpSp>
      <p:sp>
        <p:nvSpPr>
          <p:cNvPr id="32" name="矩形 31">
            <a:extLst>
              <a:ext uri="{FF2B5EF4-FFF2-40B4-BE49-F238E27FC236}">
                <a16:creationId xmlns:a16="http://schemas.microsoft.com/office/drawing/2014/main" id="{0D95FDFC-741B-4D37-8E77-F6B058CB8259}"/>
              </a:ext>
            </a:extLst>
          </p:cNvPr>
          <p:cNvSpPr/>
          <p:nvPr/>
        </p:nvSpPr>
        <p:spPr>
          <a:xfrm>
            <a:off x="4438877" y="-357826"/>
            <a:ext cx="2674753" cy="2091842"/>
          </a:xfrm>
          <a:prstGeom prst="rect">
            <a:avLst/>
          </a:prstGeom>
          <a:blipFill>
            <a:blip r:embed="rId6">
              <a:alphaModFix amt="79000"/>
            </a:blip>
            <a:stretch>
              <a:fillRect b="-243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a:solidFill>
                <a:prstClr val="white"/>
              </a:solidFill>
              <a:latin typeface="等线" panose="020F0502020204030204"/>
              <a:ea typeface="等线" panose="02010600030101010101" pitchFamily="2" charset="-122"/>
            </a:endParaRPr>
          </a:p>
        </p:txBody>
      </p:sp>
      <p:pic>
        <p:nvPicPr>
          <p:cNvPr id="22" name="图片 21">
            <a:extLst>
              <a:ext uri="{FF2B5EF4-FFF2-40B4-BE49-F238E27FC236}">
                <a16:creationId xmlns:a16="http://schemas.microsoft.com/office/drawing/2014/main" id="{2F68929C-CE83-4D4E-A717-74A4C75356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 r="-1"/>
          <a:stretch/>
        </p:blipFill>
        <p:spPr>
          <a:xfrm rot="5400000">
            <a:off x="5573321" y="188764"/>
            <a:ext cx="5143501" cy="1356507"/>
          </a:xfrm>
          <a:prstGeom prst="rect">
            <a:avLst/>
          </a:prstGeom>
        </p:spPr>
      </p:pic>
      <p:pic>
        <p:nvPicPr>
          <p:cNvPr id="24" name="图片 23">
            <a:extLst>
              <a:ext uri="{FF2B5EF4-FFF2-40B4-BE49-F238E27FC236}">
                <a16:creationId xmlns:a16="http://schemas.microsoft.com/office/drawing/2014/main" id="{080A02C2-C108-4433-BB17-315BA29475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7973" y="2"/>
            <a:ext cx="3734734" cy="2637466"/>
          </a:xfrm>
          <a:prstGeom prst="rect">
            <a:avLst/>
          </a:prstGeom>
        </p:spPr>
      </p:pic>
      <p:pic>
        <p:nvPicPr>
          <p:cNvPr id="25" name="图片 24">
            <a:extLst>
              <a:ext uri="{FF2B5EF4-FFF2-40B4-BE49-F238E27FC236}">
                <a16:creationId xmlns:a16="http://schemas.microsoft.com/office/drawing/2014/main" id="{55127B8F-AD36-4CB0-9FA9-65A7F31B68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 r="-1"/>
          <a:stretch/>
        </p:blipFill>
        <p:spPr>
          <a:xfrm rot="5400000">
            <a:off x="4239591" y="13426"/>
            <a:ext cx="3805835" cy="1003721"/>
          </a:xfrm>
          <a:prstGeom prst="rect">
            <a:avLst/>
          </a:prstGeom>
        </p:spPr>
      </p:pic>
      <p:sp>
        <p:nvSpPr>
          <p:cNvPr id="31" name="矩形 30">
            <a:extLst>
              <a:ext uri="{FF2B5EF4-FFF2-40B4-BE49-F238E27FC236}">
                <a16:creationId xmlns:a16="http://schemas.microsoft.com/office/drawing/2014/main" id="{1B4506AE-CB58-4AC0-AF84-3EBC4DB2CA48}"/>
              </a:ext>
            </a:extLst>
          </p:cNvPr>
          <p:cNvSpPr/>
          <p:nvPr/>
        </p:nvSpPr>
        <p:spPr>
          <a:xfrm>
            <a:off x="7466815" y="3335744"/>
            <a:ext cx="1786706" cy="1598004"/>
          </a:xfrm>
          <a:prstGeom prst="rect">
            <a:avLst/>
          </a:prstGeom>
          <a:blipFill dpi="0" rotWithShape="1">
            <a:blip r:embed="rId9">
              <a:alphaModFix amt="79000"/>
            </a:blip>
            <a:srcRect/>
            <a:stretch>
              <a:fillRect b="-243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TextBox 19">
            <a:extLst>
              <a:ext uri="{FF2B5EF4-FFF2-40B4-BE49-F238E27FC236}">
                <a16:creationId xmlns:a16="http://schemas.microsoft.com/office/drawing/2014/main" id="{C26FD1F7-CD28-1B28-57EB-0622B3FBDFE4}"/>
              </a:ext>
            </a:extLst>
          </p:cNvPr>
          <p:cNvSpPr txBox="1"/>
          <p:nvPr/>
        </p:nvSpPr>
        <p:spPr>
          <a:xfrm>
            <a:off x="1616405" y="1414548"/>
            <a:ext cx="5576739" cy="2554545"/>
          </a:xfrm>
          <a:prstGeom prst="rect">
            <a:avLst/>
          </a:prstGeom>
          <a:noFill/>
        </p:spPr>
        <p:txBody>
          <a:bodyPr wrap="square" rtlCol="0">
            <a:spAutoFit/>
          </a:bodyPr>
          <a:lstStyle/>
          <a:p>
            <a:pPr algn="ctr">
              <a:buClr>
                <a:srgbClr val="000000"/>
              </a:buClr>
            </a:pPr>
            <a:r>
              <a:rPr lang="en-US" sz="4000" b="1" kern="0" dirty="0">
                <a:solidFill>
                  <a:srgbClr val="FF0000"/>
                </a:solidFill>
                <a:latin typeface="Times New Roman" panose="02020603050405020304" pitchFamily="18" charset="0"/>
                <a:cs typeface="Times New Roman" panose="02020603050405020304" pitchFamily="18" charset="0"/>
                <a:sym typeface="Arial"/>
              </a:rPr>
              <a:t>CHÚC QUÝ THẦY CÔ NHIỀU SỨC KHỎE. CHÚC CÁC EM HỌC TẬP TỐT!</a:t>
            </a:r>
          </a:p>
        </p:txBody>
      </p:sp>
    </p:spTree>
    <p:extLst>
      <p:ext uri="{BB962C8B-B14F-4D97-AF65-F5344CB8AC3E}">
        <p14:creationId xmlns:p14="http://schemas.microsoft.com/office/powerpoint/2010/main" val="65188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out)">
                                      <p:cBhvr>
                                        <p:cTn id="11" dur="1250"/>
                                        <p:tgtEl>
                                          <p:spTgt spid="2"/>
                                        </p:tgtEl>
                                      </p:cBhvr>
                                    </p:animEffect>
                                  </p:childTnLst>
                                </p:cTn>
                              </p:par>
                            </p:childTnLst>
                          </p:cTn>
                        </p:par>
                        <p:par>
                          <p:cTn id="12" fill="hold">
                            <p:stCondLst>
                              <p:cond delay="175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9" name="图片 2498"/>
          <p:cNvPicPr>
            <a:picLocks noChangeAspect="1"/>
          </p:cNvPicPr>
          <p:nvPr/>
        </p:nvPicPr>
        <p:blipFill>
          <a:blip r:embed="rId3"/>
          <a:stretch>
            <a:fillRect/>
          </a:stretch>
        </p:blipFill>
        <p:spPr>
          <a:xfrm>
            <a:off x="-166116" y="-224820"/>
            <a:ext cx="1768885" cy="1334429"/>
          </a:xfrm>
          <a:prstGeom prst="rect">
            <a:avLst/>
          </a:prstGeom>
        </p:spPr>
      </p:pic>
      <p:sp>
        <p:nvSpPr>
          <p:cNvPr id="2515" name="品 11"/>
          <p:cNvSpPr/>
          <p:nvPr/>
        </p:nvSpPr>
        <p:spPr>
          <a:xfrm>
            <a:off x="409073" y="3183172"/>
            <a:ext cx="8819148" cy="1569660"/>
          </a:xfrm>
          <a:prstGeom prst="rect">
            <a:avLst/>
          </a:prstGeom>
        </p:spPr>
        <p:txBody>
          <a:bodyPr wrap="square">
            <a:spAutoFit/>
          </a:bodyPr>
          <a:lstStyle/>
          <a:p>
            <a:r>
              <a:rPr lang="nl-NL" sz="3200" b="1" i="1" dirty="0">
                <a:solidFill>
                  <a:srgbClr val="002060"/>
                </a:solidFill>
                <a:latin typeface="Times New Roman" panose="02020603050405020304" pitchFamily="18" charset="0"/>
                <a:cs typeface="Times New Roman" panose="02020603050405020304" pitchFamily="18" charset="0"/>
              </a:rPr>
              <a:t>- Quan sát hình 1 và cho biết:</a:t>
            </a:r>
          </a:p>
          <a:p>
            <a:r>
              <a:rPr lang="nl-NL" sz="3200" b="1" i="1" dirty="0">
                <a:solidFill>
                  <a:srgbClr val="002060"/>
                </a:solidFill>
                <a:latin typeface="Times New Roman" panose="02020603050405020304" pitchFamily="18" charset="0"/>
                <a:cs typeface="Times New Roman" panose="02020603050405020304" pitchFamily="18" charset="0"/>
              </a:rPr>
              <a:t>+ Vì sao có bóng cây?</a:t>
            </a:r>
          </a:p>
          <a:p>
            <a:r>
              <a:rPr lang="nl-NL" sz="3200" b="1" i="1" dirty="0">
                <a:solidFill>
                  <a:srgbClr val="002060"/>
                </a:solidFill>
                <a:latin typeface="Times New Roman" panose="02020603050405020304" pitchFamily="18" charset="0"/>
                <a:cs typeface="Times New Roman" panose="02020603050405020304" pitchFamily="18" charset="0"/>
              </a:rPr>
              <a:t>+ Cho biết ánh sáng chiếu đến cây từ phía nào? </a:t>
            </a:r>
          </a:p>
        </p:txBody>
      </p:sp>
      <p:pic>
        <p:nvPicPr>
          <p:cNvPr id="4" name="Picture 3">
            <a:extLst>
              <a:ext uri="{FF2B5EF4-FFF2-40B4-BE49-F238E27FC236}">
                <a16:creationId xmlns:a16="http://schemas.microsoft.com/office/drawing/2014/main" id="{78AF16DD-96ED-055C-6E21-B62F25604CE0}"/>
              </a:ext>
            </a:extLst>
          </p:cNvPr>
          <p:cNvPicPr>
            <a:picLocks noChangeAspect="1"/>
          </p:cNvPicPr>
          <p:nvPr/>
        </p:nvPicPr>
        <p:blipFill>
          <a:blip r:embed="rId4"/>
          <a:stretch>
            <a:fillRect/>
          </a:stretch>
        </p:blipFill>
        <p:spPr>
          <a:xfrm>
            <a:off x="1366463" y="60091"/>
            <a:ext cx="6524090" cy="3123082"/>
          </a:xfrm>
          <a:prstGeom prst="rect">
            <a:avLst/>
          </a:prstGeom>
        </p:spPr>
      </p:pic>
    </p:spTree>
    <p:extLst>
      <p:ext uri="{BB962C8B-B14F-4D97-AF65-F5344CB8AC3E}">
        <p14:creationId xmlns:p14="http://schemas.microsoft.com/office/powerpoint/2010/main" val="71730238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28340"/>
            <a:ext cx="9144002" cy="516428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2418271" cy="1182821"/>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6725730" y="0"/>
            <a:ext cx="2418271" cy="1182821"/>
          </a:xfrm>
          <a:prstGeom prst="rect">
            <a:avLst/>
          </a:prstGeom>
        </p:spPr>
      </p:pic>
      <p:sp>
        <p:nvSpPr>
          <p:cNvPr id="11" name="Title 1">
            <a:extLst>
              <a:ext uri="{FF2B5EF4-FFF2-40B4-BE49-F238E27FC236}">
                <a16:creationId xmlns:a16="http://schemas.microsoft.com/office/drawing/2014/main" id="{4064E76B-DB01-4728-A305-1E4254FC317E}"/>
              </a:ext>
            </a:extLst>
          </p:cNvPr>
          <p:cNvSpPr txBox="1">
            <a:spLocks/>
          </p:cNvSpPr>
          <p:nvPr/>
        </p:nvSpPr>
        <p:spPr>
          <a:xfrm>
            <a:off x="7644898" y="-188276"/>
            <a:ext cx="1639685" cy="59055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defRPr/>
            </a:pPr>
            <a:r>
              <a:rPr lang="en-US" sz="7200">
                <a:solidFill>
                  <a:srgbClr val="0070C0">
                    <a:lumMod val="20000"/>
                    <a:lumOff val="80000"/>
                  </a:srgbClr>
                </a:solidFill>
                <a:latin typeface="SVN-Internation" panose="02040603050506020204" pitchFamily="18" charset="0"/>
              </a:rPr>
              <a:t>Măng Non</a:t>
            </a:r>
            <a:endParaRPr lang="en-US" sz="7200" dirty="0">
              <a:solidFill>
                <a:srgbClr val="0070C0">
                  <a:lumMod val="20000"/>
                  <a:lumOff val="80000"/>
                </a:srgbClr>
              </a:solidFill>
              <a:latin typeface="SVN-Internation" panose="02040603050506020204" pitchFamily="18" charset="0"/>
            </a:endParaRPr>
          </a:p>
        </p:txBody>
      </p:sp>
      <p:pic>
        <p:nvPicPr>
          <p:cNvPr id="4" name="Picture 3">
            <a:extLst>
              <a:ext uri="{FF2B5EF4-FFF2-40B4-BE49-F238E27FC236}">
                <a16:creationId xmlns:a16="http://schemas.microsoft.com/office/drawing/2014/main" id="{8D42E002-E0D8-2A58-E0F7-99B0EDAF0FC1}"/>
              </a:ext>
            </a:extLst>
          </p:cNvPr>
          <p:cNvPicPr>
            <a:picLocks noChangeAspect="1"/>
          </p:cNvPicPr>
          <p:nvPr/>
        </p:nvPicPr>
        <p:blipFill>
          <a:blip r:embed="rId5"/>
          <a:stretch>
            <a:fillRect/>
          </a:stretch>
        </p:blipFill>
        <p:spPr>
          <a:xfrm>
            <a:off x="0" y="28340"/>
            <a:ext cx="9144000" cy="5135950"/>
          </a:xfrm>
          <a:prstGeom prst="rect">
            <a:avLst/>
          </a:prstGeom>
        </p:spPr>
      </p:pic>
    </p:spTree>
    <p:extLst>
      <p:ext uri="{BB962C8B-B14F-4D97-AF65-F5344CB8AC3E}">
        <p14:creationId xmlns:p14="http://schemas.microsoft.com/office/powerpoint/2010/main" val="1000681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B140BE-6F72-A5D4-260B-D9241EA72B1C}"/>
              </a:ext>
            </a:extLst>
          </p:cNvPr>
          <p:cNvSpPr txBox="1"/>
          <p:nvPr/>
        </p:nvSpPr>
        <p:spPr>
          <a:xfrm>
            <a:off x="0" y="266653"/>
            <a:ext cx="8642147" cy="1723549"/>
          </a:xfrm>
          <a:prstGeom prst="rect">
            <a:avLst/>
          </a:prstGeom>
          <a:noFill/>
        </p:spPr>
        <p:txBody>
          <a:bodyPr wrap="square" rtlCol="0">
            <a:spAutoFit/>
          </a:bodyPr>
          <a:lstStyle/>
          <a:p>
            <a:pPr algn="ctr"/>
            <a:r>
              <a:rPr lang="en-US" sz="3600" b="1" i="1" dirty="0" err="1">
                <a:solidFill>
                  <a:srgbClr val="0070C0"/>
                </a:solidFill>
                <a:latin typeface="Times New Roman" panose="02020603050405020304" pitchFamily="18" charset="0"/>
                <a:cs typeface="Times New Roman" panose="02020603050405020304" pitchFamily="18" charset="0"/>
              </a:rPr>
              <a:t>Thứ</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năm</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ngày</a:t>
            </a:r>
            <a:r>
              <a:rPr lang="en-US" sz="3600" b="1" i="1" dirty="0">
                <a:solidFill>
                  <a:srgbClr val="0070C0"/>
                </a:solidFill>
                <a:latin typeface="Times New Roman" panose="02020603050405020304" pitchFamily="18" charset="0"/>
                <a:cs typeface="Times New Roman" panose="02020603050405020304" pitchFamily="18" charset="0"/>
              </a:rPr>
              <a:t> 17 </a:t>
            </a:r>
            <a:r>
              <a:rPr lang="en-US" sz="3600" b="1" i="1" dirty="0" err="1">
                <a:solidFill>
                  <a:srgbClr val="0070C0"/>
                </a:solidFill>
                <a:latin typeface="Times New Roman" panose="02020603050405020304" pitchFamily="18" charset="0"/>
                <a:cs typeface="Times New Roman" panose="02020603050405020304" pitchFamily="18" charset="0"/>
              </a:rPr>
              <a:t>tháng</a:t>
            </a:r>
            <a:r>
              <a:rPr lang="en-US" sz="3600" b="1" i="1" dirty="0">
                <a:solidFill>
                  <a:srgbClr val="0070C0"/>
                </a:solidFill>
                <a:latin typeface="Times New Roman" panose="02020603050405020304" pitchFamily="18" charset="0"/>
                <a:cs typeface="Times New Roman" panose="02020603050405020304" pitchFamily="18" charset="0"/>
              </a:rPr>
              <a:t> 10 </a:t>
            </a:r>
            <a:r>
              <a:rPr lang="en-US" sz="3600" b="1" i="1" dirty="0" err="1">
                <a:solidFill>
                  <a:srgbClr val="0070C0"/>
                </a:solidFill>
                <a:latin typeface="Times New Roman" panose="02020603050405020304" pitchFamily="18" charset="0"/>
                <a:cs typeface="Times New Roman" panose="02020603050405020304" pitchFamily="18" charset="0"/>
              </a:rPr>
              <a:t>năm</a:t>
            </a:r>
            <a:r>
              <a:rPr lang="en-US" sz="3600" b="1" i="1" dirty="0">
                <a:solidFill>
                  <a:srgbClr val="0070C0"/>
                </a:solidFill>
                <a:latin typeface="Times New Roman" panose="02020603050405020304" pitchFamily="18" charset="0"/>
                <a:cs typeface="Times New Roman" panose="02020603050405020304" pitchFamily="18" charset="0"/>
              </a:rPr>
              <a:t> 2024</a:t>
            </a:r>
          </a:p>
          <a:p>
            <a:pPr algn="ctr"/>
            <a:r>
              <a:rPr lang="en-US" sz="3500" b="1" dirty="0">
                <a:solidFill>
                  <a:srgbClr val="002060"/>
                </a:solidFill>
                <a:latin typeface="Times New Roman" panose="02020603050405020304" pitchFamily="18" charset="0"/>
                <a:cs typeface="Times New Roman" panose="02020603050405020304" pitchFamily="18" charset="0"/>
              </a:rPr>
              <a:t>MÔN : KHOA HỌC (PPCT 16)</a:t>
            </a:r>
          </a:p>
          <a:p>
            <a:pPr algn="ctr"/>
            <a:r>
              <a:rPr lang="en-US" sz="3500" b="1" dirty="0">
                <a:solidFill>
                  <a:srgbClr val="FF0000"/>
                </a:solidFill>
                <a:latin typeface="Times New Roman" panose="02020603050405020304" pitchFamily="18" charset="0"/>
                <a:cs typeface="Times New Roman" panose="02020603050405020304" pitchFamily="18" charset="0"/>
              </a:rPr>
              <a:t>BÀI 7: SỰ TRUYỀN ÁNH SÁNG. (TIẾT 1)</a:t>
            </a:r>
          </a:p>
        </p:txBody>
      </p:sp>
      <p:sp>
        <p:nvSpPr>
          <p:cNvPr id="3" name="Rectangle 2">
            <a:extLst>
              <a:ext uri="{FF2B5EF4-FFF2-40B4-BE49-F238E27FC236}">
                <a16:creationId xmlns:a16="http://schemas.microsoft.com/office/drawing/2014/main" id="{D1368F5B-8B6A-5ED4-2D25-DCA9498B1E25}"/>
              </a:ext>
            </a:extLst>
          </p:cNvPr>
          <p:cNvSpPr/>
          <p:nvPr/>
        </p:nvSpPr>
        <p:spPr>
          <a:xfrm>
            <a:off x="400602" y="2460436"/>
            <a:ext cx="8599469" cy="2554545"/>
          </a:xfrm>
          <a:prstGeom prst="rect">
            <a:avLst/>
          </a:prstGeom>
        </p:spPr>
        <p:txBody>
          <a:bodyPr wrap="square">
            <a:spAutoFit/>
          </a:bodyPr>
          <a:lstStyle/>
          <a:p>
            <a:pPr algn="just">
              <a:spcBef>
                <a:spcPts val="1200"/>
              </a:spcBef>
              <a:spcAft>
                <a:spcPts val="0"/>
              </a:spcAft>
            </a:pPr>
            <a:r>
              <a:rPr lang="nl-NL" sz="3200" b="1" dirty="0">
                <a:solidFill>
                  <a:srgbClr val="FF0000"/>
                </a:solidFill>
                <a:latin typeface="Times New Roman" panose="02020603050405020304" pitchFamily="18" charset="0"/>
                <a:cs typeface="Times New Roman" panose="02020603050405020304" pitchFamily="18" charset="0"/>
              </a:rPr>
              <a:t>1. Vật phát sáng và vật được chiếu sáng</a:t>
            </a:r>
          </a:p>
          <a:p>
            <a:pPr algn="just">
              <a:spcBef>
                <a:spcPts val="1200"/>
              </a:spcBef>
            </a:pPr>
            <a:r>
              <a:rPr lang="nl-NL" sz="3200" b="1" dirty="0">
                <a:solidFill>
                  <a:srgbClr val="FF0000"/>
                </a:solidFill>
                <a:latin typeface="Times New Roman" panose="02020603050405020304" pitchFamily="18" charset="0"/>
                <a:cs typeface="Times New Roman" panose="02020603050405020304" pitchFamily="18" charset="0"/>
              </a:rPr>
              <a:t>2. Sự truyền thẳng của ánh sáng. Vật cho ánh sáng truyền qua và vật cản ánh sáng</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742950" indent="-742950" algn="just">
              <a:spcBef>
                <a:spcPts val="1200"/>
              </a:spcBef>
              <a:spcAft>
                <a:spcPts val="0"/>
              </a:spcAft>
              <a:buAutoNum type="arabicPeriod"/>
            </a:pPr>
            <a:endPar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245063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8CBAD8-DEE1-CE7C-FEAB-937E20B4E090}"/>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A69C5AC9-EF7D-1B43-7DA0-E6A17DD53FBF}"/>
              </a:ext>
            </a:extLst>
          </p:cNvPr>
          <p:cNvSpPr txBox="1"/>
          <p:nvPr/>
        </p:nvSpPr>
        <p:spPr>
          <a:xfrm>
            <a:off x="1356188" y="1831187"/>
            <a:ext cx="6606284" cy="592470"/>
          </a:xfrm>
          <a:prstGeom prst="rect">
            <a:avLst/>
          </a:prstGeom>
          <a:noFill/>
        </p:spPr>
        <p:txBody>
          <a:bodyPr wrap="square" lIns="68580" tIns="34290" rIns="68580" bIns="34290">
            <a:spAutoFit/>
          </a:bodyPr>
          <a:lstStyle/>
          <a:p>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MỚI</a:t>
            </a:r>
            <a:endParaRPr lang="en-GB" sz="3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577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181636" y="2712377"/>
            <a:ext cx="2034283" cy="2431123"/>
          </a:xfrm>
          <a:prstGeom prst="rect">
            <a:avLst/>
          </a:prstGeom>
        </p:spPr>
      </p:pic>
      <p:sp>
        <p:nvSpPr>
          <p:cNvPr id="3" name="Rectangle 2"/>
          <p:cNvSpPr/>
          <p:nvPr/>
        </p:nvSpPr>
        <p:spPr>
          <a:xfrm>
            <a:off x="154112" y="543652"/>
            <a:ext cx="8599469" cy="1446550"/>
          </a:xfrm>
          <a:prstGeom prst="rect">
            <a:avLst/>
          </a:prstGeom>
        </p:spPr>
        <p:txBody>
          <a:bodyPr wrap="square">
            <a:spAutoFit/>
          </a:bodyPr>
          <a:lstStyle/>
          <a:p>
            <a:pPr algn="just">
              <a:spcBef>
                <a:spcPts val="1200"/>
              </a:spcBef>
              <a:spcAft>
                <a:spcPts val="0"/>
              </a:spcAft>
            </a:pPr>
            <a:r>
              <a:rPr lang="nl-NL" sz="4400" b="1" dirty="0">
                <a:solidFill>
                  <a:srgbClr val="FF0000"/>
                </a:solidFill>
                <a:latin typeface="Times New Roman" panose="02020603050405020304" pitchFamily="18" charset="0"/>
                <a:cs typeface="Times New Roman" panose="02020603050405020304" pitchFamily="18" charset="0"/>
              </a:rPr>
              <a:t>1. Vật phát sáng và vật được chiếu sáng</a:t>
            </a:r>
            <a:endPar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3699F4C-C35F-B512-9521-709A5C1294AD}"/>
              </a:ext>
            </a:extLst>
          </p:cNvPr>
          <p:cNvSpPr/>
          <p:nvPr/>
        </p:nvSpPr>
        <p:spPr>
          <a:xfrm>
            <a:off x="154113" y="2038458"/>
            <a:ext cx="8167954" cy="1446550"/>
          </a:xfrm>
          <a:prstGeom prst="rect">
            <a:avLst/>
          </a:prstGeom>
        </p:spPr>
        <p:txBody>
          <a:bodyPr wrap="square">
            <a:spAutoFit/>
          </a:bodyPr>
          <a:lstStyle/>
          <a:p>
            <a:pPr algn="just">
              <a:spcBef>
                <a:spcPts val="1200"/>
              </a:spcBef>
              <a:spcAft>
                <a:spcPts val="0"/>
              </a:spcAft>
            </a:pPr>
            <a:r>
              <a:rPr lang="nl-NL" sz="4400" b="1" dirty="0">
                <a:solidFill>
                  <a:srgbClr val="002060"/>
                </a:solidFill>
                <a:latin typeface="Times New Roman" panose="02020603050405020304" pitchFamily="18" charset="0"/>
                <a:cs typeface="Times New Roman" panose="02020603050405020304" pitchFamily="18" charset="0"/>
              </a:rPr>
              <a:t>Hoạt động 1. Tìm hiểu vật phát sáng và vật được chiếu sáng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190483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ux filles étudiant dans la classe">
            <a:extLst>
              <a:ext uri="{FF2B5EF4-FFF2-40B4-BE49-F238E27FC236}">
                <a16:creationId xmlns:a16="http://schemas.microsoft.com/office/drawing/2014/main" id="{F3250DFA-57A8-4A01-A253-E5EE1E59E1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 b="8154"/>
          <a:stretch/>
        </p:blipFill>
        <p:spPr bwMode="auto">
          <a:xfrm>
            <a:off x="1981201" y="1221135"/>
            <a:ext cx="4711700" cy="35540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ED7508-3E67-48A5-972E-8F2DCE35DB38}"/>
              </a:ext>
            </a:extLst>
          </p:cNvPr>
          <p:cNvSpPr txBox="1"/>
          <p:nvPr/>
        </p:nvSpPr>
        <p:spPr>
          <a:xfrm>
            <a:off x="703351" y="347597"/>
            <a:ext cx="8724900" cy="861774"/>
          </a:xfrm>
          <a:prstGeom prst="rect">
            <a:avLst/>
          </a:prstGeom>
          <a:noFill/>
        </p:spPr>
        <p:txBody>
          <a:bodyPr wrap="square" rtlCol="0">
            <a:spAutoFit/>
          </a:bodyPr>
          <a:lstStyle/>
          <a:p>
            <a:r>
              <a:rPr lang="en-US" sz="5000" b="1" dirty="0">
                <a:solidFill>
                  <a:srgbClr val="FF0000"/>
                </a:solidFill>
                <a:latin typeface="Times New Roman" panose="02020603050405020304" pitchFamily="18" charset="0"/>
                <a:cs typeface="Times New Roman" panose="02020603050405020304" pitchFamily="18" charset="0"/>
              </a:rPr>
              <a:t>THẢO LUẬN NHÓM ĐÔI</a:t>
            </a:r>
          </a:p>
        </p:txBody>
      </p:sp>
    </p:spTree>
    <p:extLst>
      <p:ext uri="{BB962C8B-B14F-4D97-AF65-F5344CB8AC3E}">
        <p14:creationId xmlns:p14="http://schemas.microsoft.com/office/powerpoint/2010/main" val="3674915948"/>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Presentation"/>
</p:tagLst>
</file>

<file path=ppt/theme/theme1.xml><?xml version="1.0" encoding="utf-8"?>
<a:theme xmlns:a="http://schemas.openxmlformats.org/drawingml/2006/main" name="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35376</TotalTime>
  <Words>1039</Words>
  <Application>Microsoft Office PowerPoint</Application>
  <PresentationFormat>On-screen Show (16:9)</PresentationFormat>
  <Paragraphs>102</Paragraphs>
  <Slides>37</Slides>
  <Notes>19</Notes>
  <HiddenSlides>0</HiddenSlides>
  <MMClips>1</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37</vt:i4>
      </vt:variant>
    </vt:vector>
  </HeadingPairs>
  <TitlesOfParts>
    <vt:vector size="57" baseType="lpstr">
      <vt:lpstr>等线</vt:lpstr>
      <vt:lpstr>SimSun</vt:lpstr>
      <vt:lpstr>SimSun</vt:lpstr>
      <vt:lpstr>#9Slide03 Arima Madurai Medium</vt:lpstr>
      <vt:lpstr>Arial</vt:lpstr>
      <vt:lpstr>Calibri</vt:lpstr>
      <vt:lpstr>Cambria</vt:lpstr>
      <vt:lpstr>Georgia</vt:lpstr>
      <vt:lpstr>Griffy</vt:lpstr>
      <vt:lpstr>Lato</vt:lpstr>
      <vt:lpstr>Lato Light</vt:lpstr>
      <vt:lpstr>Lato Regular</vt:lpstr>
      <vt:lpstr>Pattaya</vt:lpstr>
      <vt:lpstr>SVN-Internation</vt:lpstr>
      <vt:lpstr>Times New Roman</vt:lpstr>
      <vt:lpstr>仓耳章鱼小丸子体 W01</vt:lpstr>
      <vt:lpstr>字魂105号-简雅黑</vt:lpstr>
      <vt:lpstr>字魂59号-创粗黑</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Administrator</cp:lastModifiedBy>
  <cp:revision>207</cp:revision>
  <dcterms:created xsi:type="dcterms:W3CDTF">2014-11-26T08:06:19Z</dcterms:created>
  <dcterms:modified xsi:type="dcterms:W3CDTF">2024-10-24T18:47:45Z</dcterms:modified>
</cp:coreProperties>
</file>