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 id="2147483676" r:id="rId4"/>
  </p:sldMasterIdLst>
  <p:notesMasterIdLst>
    <p:notesMasterId r:id="rId31"/>
  </p:notesMasterIdLst>
  <p:sldIdLst>
    <p:sldId id="3391" r:id="rId5"/>
    <p:sldId id="343" r:id="rId6"/>
    <p:sldId id="359" r:id="rId7"/>
    <p:sldId id="319" r:id="rId8"/>
    <p:sldId id="358" r:id="rId9"/>
    <p:sldId id="3392" r:id="rId10"/>
    <p:sldId id="344" r:id="rId11"/>
    <p:sldId id="345" r:id="rId12"/>
    <p:sldId id="347" r:id="rId13"/>
    <p:sldId id="360" r:id="rId14"/>
    <p:sldId id="3377" r:id="rId15"/>
    <p:sldId id="3378" r:id="rId16"/>
    <p:sldId id="3379" r:id="rId17"/>
    <p:sldId id="3380" r:id="rId18"/>
    <p:sldId id="3381" r:id="rId19"/>
    <p:sldId id="349" r:id="rId20"/>
    <p:sldId id="3382" r:id="rId21"/>
    <p:sldId id="3385" r:id="rId22"/>
    <p:sldId id="357" r:id="rId23"/>
    <p:sldId id="3383" r:id="rId24"/>
    <p:sldId id="3386" r:id="rId25"/>
    <p:sldId id="3387" r:id="rId26"/>
    <p:sldId id="3388" r:id="rId27"/>
    <p:sldId id="3389" r:id="rId28"/>
    <p:sldId id="3390"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78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9D14F-BCD3-409C-949C-9C3E91460183}" type="datetimeFigureOut">
              <a:rPr lang="en-US" smtClean="0"/>
              <a:t>26/12/2024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AB70A-E2E5-43B9-A8F4-6B084554C083}" type="slidenum">
              <a:rPr lang="en-US" smtClean="0"/>
              <a:t>‹#›</a:t>
            </a:fld>
            <a:endParaRPr lang="en-US"/>
          </a:p>
        </p:txBody>
      </p:sp>
    </p:spTree>
    <p:extLst>
      <p:ext uri="{BB962C8B-B14F-4D97-AF65-F5344CB8AC3E}">
        <p14:creationId xmlns:p14="http://schemas.microsoft.com/office/powerpoint/2010/main" val="3410974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THIẾT KẾ: HƯƠNG THẢO – ZALO 0972115126. CÁC NICK KHÁC ĐỀU LÀ GIẢ MẠO</a:t>
            </a:r>
          </a:p>
        </p:txBody>
      </p:sp>
      <p:sp>
        <p:nvSpPr>
          <p:cNvPr id="4" name="Slide Number Placeholder 3"/>
          <p:cNvSpPr>
            <a:spLocks noGrp="1"/>
          </p:cNvSpPr>
          <p:nvPr>
            <p:ph type="sldNum" sz="quarter" idx="5"/>
          </p:nvPr>
        </p:nvSpPr>
        <p:spPr/>
        <p:txBody>
          <a:bodyPr/>
          <a:lstStyle/>
          <a:p>
            <a:fld id="{78113DB3-27D8-4536-8CDE-FD7F8DBC7B9A}" type="slidenum">
              <a:rPr lang="en-US" smtClean="0"/>
              <a:t>1</a:t>
            </a:fld>
            <a:endParaRPr lang="en-US"/>
          </a:p>
        </p:txBody>
      </p:sp>
    </p:spTree>
    <p:extLst>
      <p:ext uri="{BB962C8B-B14F-4D97-AF65-F5344CB8AC3E}">
        <p14:creationId xmlns:p14="http://schemas.microsoft.com/office/powerpoint/2010/main" val="46281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825491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856771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91359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34352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72781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168475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C3F9A1-47D5-4996-B777-8DE19D127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93282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3409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 Id="rId5" Type="http://schemas.openxmlformats.org/officeDocument/2006/relationships/image" Target="../media/image5.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46164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1065081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2891863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791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76408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869226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62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spTree>
    <p:extLst>
      <p:ext uri="{BB962C8B-B14F-4D97-AF65-F5344CB8AC3E}">
        <p14:creationId xmlns:p14="http://schemas.microsoft.com/office/powerpoint/2010/main" val="284580949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E0A1DBC-A844-F94F-9338-93EA258DA9CE}"/>
              </a:ext>
            </a:extLst>
          </p:cNvPr>
          <p:cNvPicPr>
            <a:picLocks noChangeAspect="1"/>
          </p:cNvPicPr>
          <p:nvPr userDrawn="1"/>
        </p:nvPicPr>
        <p:blipFill>
          <a:blip r:embed="rId2"/>
          <a:stretch>
            <a:fillRect/>
          </a:stretch>
        </p:blipFill>
        <p:spPr>
          <a:xfrm>
            <a:off x="0" y="504"/>
            <a:ext cx="12192000" cy="6856992"/>
          </a:xfrm>
          <a:prstGeom prst="rect">
            <a:avLst/>
          </a:prstGeom>
        </p:spPr>
      </p:pic>
      <p:pic>
        <p:nvPicPr>
          <p:cNvPr id="4" name="图片 3">
            <a:extLst>
              <a:ext uri="{FF2B5EF4-FFF2-40B4-BE49-F238E27FC236}">
                <a16:creationId xmlns:a16="http://schemas.microsoft.com/office/drawing/2014/main" id="{3F3851B7-A3E2-3A4B-95FA-6E2D84F82F30}"/>
              </a:ext>
            </a:extLst>
          </p:cNvPr>
          <p:cNvPicPr>
            <a:picLocks noChangeAspect="1"/>
          </p:cNvPicPr>
          <p:nvPr userDrawn="1"/>
        </p:nvPicPr>
        <p:blipFill>
          <a:blip r:embed="rId3">
            <a:clrChange>
              <a:clrFrom>
                <a:srgbClr val="000000">
                  <a:alpha val="0"/>
                </a:srgbClr>
              </a:clrFrom>
              <a:clrTo>
                <a:srgbClr val="000000">
                  <a:alpha val="0"/>
                </a:srgbClr>
              </a:clrTo>
            </a:clrChange>
            <a:duotone>
              <a:prstClr val="black"/>
              <a:schemeClr val="accent3">
                <a:tint val="45000"/>
                <a:satMod val="400000"/>
              </a:schemeClr>
            </a:duotone>
            <a:extLst>
              <a:ext uri="{BEBA8EAE-BF5A-486C-A8C5-ECC9F3942E4B}">
                <a14:imgProps xmlns:a14="http://schemas.microsoft.com/office/drawing/2010/main">
                  <a14:imgLayer r:embed="rId4">
                    <a14:imgEffect>
                      <a14:sharpenSoften amount="-2000"/>
                    </a14:imgEffect>
                    <a14:imgEffect>
                      <a14:saturation sat="96000"/>
                    </a14:imgEffect>
                    <a14:imgEffect>
                      <a14:brightnessContrast bright="40000"/>
                    </a14:imgEffect>
                  </a14:imgLayer>
                </a14:imgProps>
              </a:ext>
            </a:extLst>
          </a:blip>
          <a:stretch>
            <a:fillRect/>
          </a:stretch>
        </p:blipFill>
        <p:spPr>
          <a:xfrm rot="20965734" flipH="1">
            <a:off x="270048" y="2525262"/>
            <a:ext cx="12287901" cy="4080811"/>
          </a:xfrm>
          <a:prstGeom prst="rect">
            <a:avLst/>
          </a:prstGeom>
        </p:spPr>
      </p:pic>
      <p:pic>
        <p:nvPicPr>
          <p:cNvPr id="2" name="图片 1">
            <a:extLst>
              <a:ext uri="{FF2B5EF4-FFF2-40B4-BE49-F238E27FC236}">
                <a16:creationId xmlns:a16="http://schemas.microsoft.com/office/drawing/2014/main" id="{36DE3246-3B93-474A-81DC-609B75059959}"/>
              </a:ext>
            </a:extLst>
          </p:cNvPr>
          <p:cNvPicPr>
            <a:picLocks noChangeAspect="1"/>
          </p:cNvPicPr>
          <p:nvPr userDrawn="1"/>
        </p:nvPicPr>
        <p:blipFill>
          <a:blip r:embed="rId5"/>
          <a:stretch>
            <a:fillRect/>
          </a:stretch>
        </p:blipFill>
        <p:spPr>
          <a:xfrm>
            <a:off x="-2" y="504"/>
            <a:ext cx="12188560" cy="6858000"/>
          </a:xfrm>
          <a:prstGeom prst="rect">
            <a:avLst/>
          </a:prstGeom>
        </p:spPr>
      </p:pic>
    </p:spTree>
    <p:extLst>
      <p:ext uri="{BB962C8B-B14F-4D97-AF65-F5344CB8AC3E}">
        <p14:creationId xmlns:p14="http://schemas.microsoft.com/office/powerpoint/2010/main" val="22816461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473D01A-DE36-6641-93D5-6C6DBE99568A}"/>
              </a:ext>
            </a:extLst>
          </p:cNvPr>
          <p:cNvPicPr>
            <a:picLocks noChangeAspect="1"/>
          </p:cNvPicPr>
          <p:nvPr userDrawn="1"/>
        </p:nvPicPr>
        <p:blipFill>
          <a:blip r:embed="rId2"/>
          <a:stretch>
            <a:fillRect/>
          </a:stretch>
        </p:blipFill>
        <p:spPr>
          <a:xfrm>
            <a:off x="0" y="504"/>
            <a:ext cx="12192000" cy="6856992"/>
          </a:xfrm>
          <a:prstGeom prst="rect">
            <a:avLst/>
          </a:prstGeom>
        </p:spPr>
      </p:pic>
      <p:cxnSp>
        <p:nvCxnSpPr>
          <p:cNvPr id="4" name="直接连接符 3">
            <a:extLst>
              <a:ext uri="{FF2B5EF4-FFF2-40B4-BE49-F238E27FC236}">
                <a16:creationId xmlns:a16="http://schemas.microsoft.com/office/drawing/2014/main" id="{9AEA4C04-7787-46AE-ACC9-4C22BC5912B9}"/>
              </a:ext>
            </a:extLst>
          </p:cNvPr>
          <p:cNvCxnSpPr>
            <a:cxnSpLocks/>
          </p:cNvCxnSpPr>
          <p:nvPr userDrawn="1"/>
        </p:nvCxnSpPr>
        <p:spPr>
          <a:xfrm>
            <a:off x="0" y="275772"/>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022A270A-A988-4BCF-8D5C-C5D07168162F}"/>
              </a:ext>
            </a:extLst>
          </p:cNvPr>
          <p:cNvCxnSpPr>
            <a:cxnSpLocks/>
          </p:cNvCxnSpPr>
          <p:nvPr userDrawn="1"/>
        </p:nvCxnSpPr>
        <p:spPr>
          <a:xfrm>
            <a:off x="0" y="6567714"/>
            <a:ext cx="12192000"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4E69D7C1-8249-44CA-AE54-813B54703FAA}"/>
              </a:ext>
            </a:extLst>
          </p:cNvPr>
          <p:cNvCxnSpPr/>
          <p:nvPr userDrawn="1"/>
        </p:nvCxnSpPr>
        <p:spPr>
          <a:xfrm>
            <a:off x="11843657" y="0"/>
            <a:ext cx="0" cy="685800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C92B6FEF-50DA-48E8-90F5-647348D81D79}"/>
              </a:ext>
            </a:extLst>
          </p:cNvPr>
          <p:cNvCxnSpPr>
            <a:cxnSpLocks/>
          </p:cNvCxnSpPr>
          <p:nvPr userDrawn="1"/>
        </p:nvCxnSpPr>
        <p:spPr>
          <a:xfrm>
            <a:off x="348342" y="0"/>
            <a:ext cx="0" cy="6857999"/>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36DE3246-3B93-474A-81DC-609B75059959}"/>
              </a:ext>
            </a:extLst>
          </p:cNvPr>
          <p:cNvPicPr>
            <a:picLocks noChangeAspect="1"/>
          </p:cNvPicPr>
          <p:nvPr userDrawn="1"/>
        </p:nvPicPr>
        <p:blipFill rotWithShape="1">
          <a:blip r:embed="rId3"/>
          <a:srcRect r="51954"/>
          <a:stretch/>
        </p:blipFill>
        <p:spPr>
          <a:xfrm>
            <a:off x="3440" y="504"/>
            <a:ext cx="5856184" cy="6858000"/>
          </a:xfrm>
          <a:prstGeom prst="rect">
            <a:avLst/>
          </a:prstGeom>
        </p:spPr>
      </p:pic>
    </p:spTree>
    <p:extLst>
      <p:ext uri="{BB962C8B-B14F-4D97-AF65-F5344CB8AC3E}">
        <p14:creationId xmlns:p14="http://schemas.microsoft.com/office/powerpoint/2010/main" val="217568082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53756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411819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27560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3033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7E85A86-66AB-DF49-AE80-08F9732903FE}"/>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2024/12/26</a:t>
            </a:fld>
            <a:endParaRPr kumimoji="1" lang="zh-CN" altLang="en-US"/>
          </a:p>
        </p:txBody>
      </p:sp>
      <p:sp>
        <p:nvSpPr>
          <p:cNvPr id="3" name="页脚占位符 2">
            <a:extLst>
              <a:ext uri="{FF2B5EF4-FFF2-40B4-BE49-F238E27FC236}">
                <a16:creationId xmlns:a16="http://schemas.microsoft.com/office/drawing/2014/main" id="{C7F3B89A-9338-A641-A875-53C74D6E003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1EC248F7-DBE3-5C45-8EEF-6B8BECD1DEDF}"/>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308059588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CA8F2-2D41-7240-A514-AD77F6216E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4F69A5A-F8FF-C94F-9687-152BDE675E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AE359CE1-DDA3-4E44-9DAE-921975C7A53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05D0B5A6-1B84-E542-B1D3-FEBAF58D9D72}"/>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2024/12/26</a:t>
            </a:fld>
            <a:endParaRPr kumimoji="1" lang="zh-CN" altLang="en-US"/>
          </a:p>
        </p:txBody>
      </p:sp>
      <p:sp>
        <p:nvSpPr>
          <p:cNvPr id="6" name="页脚占位符 5">
            <a:extLst>
              <a:ext uri="{FF2B5EF4-FFF2-40B4-BE49-F238E27FC236}">
                <a16:creationId xmlns:a16="http://schemas.microsoft.com/office/drawing/2014/main" id="{53884A28-640C-0F42-A5D4-E61E370B5F50}"/>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FBACC20E-C3AD-3941-B33C-891ED32A2652}"/>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36399404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CDEE42-3B6B-2A4D-BE7C-B5F9C7E81B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00D1C273-22F5-834A-9F46-F54E0EB6C13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A72E9EE9-41F8-0C4C-93FF-3C39610A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F2D7ABD-E9D9-6741-8EE1-914AE7190FE6}"/>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2024/12/26</a:t>
            </a:fld>
            <a:endParaRPr kumimoji="1" lang="zh-CN" altLang="en-US"/>
          </a:p>
        </p:txBody>
      </p:sp>
      <p:sp>
        <p:nvSpPr>
          <p:cNvPr id="6" name="页脚占位符 5">
            <a:extLst>
              <a:ext uri="{FF2B5EF4-FFF2-40B4-BE49-F238E27FC236}">
                <a16:creationId xmlns:a16="http://schemas.microsoft.com/office/drawing/2014/main" id="{A29F5713-6356-5C41-9E3F-4BD4F3CB27C1}"/>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3DEFFFC-4EB9-2240-8EBF-7F344433C885}"/>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159450838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46F1A-C43D-AB4B-8B2E-AE8F2AF5F440}"/>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FBB13897-F9EB-4D4F-BA84-80EF43DE0EBF}"/>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2A96053-AF6F-C14A-9129-17A70CECB106}"/>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2024/12/26</a:t>
            </a:fld>
            <a:endParaRPr kumimoji="1" lang="zh-CN" altLang="en-US"/>
          </a:p>
        </p:txBody>
      </p:sp>
      <p:sp>
        <p:nvSpPr>
          <p:cNvPr id="5" name="页脚占位符 4">
            <a:extLst>
              <a:ext uri="{FF2B5EF4-FFF2-40B4-BE49-F238E27FC236}">
                <a16:creationId xmlns:a16="http://schemas.microsoft.com/office/drawing/2014/main" id="{5B117F1D-38F1-6B4B-9075-89A3FAC9EEAE}"/>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F968DEF-DD26-2644-A014-4C39A6D0B06B}"/>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44198891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C84CE0-B882-EF42-BF38-F5CFD122EDE2}"/>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7912E983-B505-574B-8ACC-DE166EB73258}"/>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D0644086-3838-594D-8C2F-80758E40B481}"/>
              </a:ext>
            </a:extLst>
          </p:cNvPr>
          <p:cNvSpPr>
            <a:spLocks noGrp="1"/>
          </p:cNvSpPr>
          <p:nvPr>
            <p:ph type="dt" sz="half" idx="10"/>
          </p:nvPr>
        </p:nvSpPr>
        <p:spPr>
          <a:xfrm>
            <a:off x="838200" y="6356350"/>
            <a:ext cx="2743200" cy="365125"/>
          </a:xfrm>
          <a:prstGeom prst="rect">
            <a:avLst/>
          </a:prstGeom>
        </p:spPr>
        <p:txBody>
          <a:bodyPr/>
          <a:lstStyle/>
          <a:p>
            <a:fld id="{16161C2E-0B64-0141-9E17-2996C7D62B16}" type="datetimeFigureOut">
              <a:rPr kumimoji="1" lang="zh-CN" altLang="en-US" smtClean="0"/>
              <a:t>2024/12/26</a:t>
            </a:fld>
            <a:endParaRPr kumimoji="1" lang="zh-CN" altLang="en-US"/>
          </a:p>
        </p:txBody>
      </p:sp>
      <p:sp>
        <p:nvSpPr>
          <p:cNvPr id="5" name="页脚占位符 4">
            <a:extLst>
              <a:ext uri="{FF2B5EF4-FFF2-40B4-BE49-F238E27FC236}">
                <a16:creationId xmlns:a16="http://schemas.microsoft.com/office/drawing/2014/main" id="{5494BF3C-5D08-9649-8011-1E50B12087B5}"/>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630BF612-0736-1445-8AEA-18A384660B84}"/>
              </a:ext>
            </a:extLst>
          </p:cNvPr>
          <p:cNvSpPr>
            <a:spLocks noGrp="1"/>
          </p:cNvSpPr>
          <p:nvPr>
            <p:ph type="sldNum" sz="quarter" idx="12"/>
          </p:nvPr>
        </p:nvSpPr>
        <p:spPr>
          <a:xfrm>
            <a:off x="8610600" y="6356350"/>
            <a:ext cx="2743200" cy="365125"/>
          </a:xfrm>
          <a:prstGeom prst="rect">
            <a:avLst/>
          </a:prstGeom>
        </p:spPr>
        <p:txBody>
          <a:bodyPr/>
          <a:lstStyle/>
          <a:p>
            <a:fld id="{36A566A7-6CD8-294F-87F7-F802BE3AC78F}" type="slidenum">
              <a:rPr kumimoji="1" lang="zh-CN" altLang="en-US" smtClean="0"/>
              <a:t>‹#›</a:t>
            </a:fld>
            <a:endParaRPr kumimoji="1" lang="zh-CN" altLang="en-US"/>
          </a:p>
        </p:txBody>
      </p:sp>
    </p:spTree>
    <p:extLst>
      <p:ext uri="{BB962C8B-B14F-4D97-AF65-F5344CB8AC3E}">
        <p14:creationId xmlns:p14="http://schemas.microsoft.com/office/powerpoint/2010/main" val="350162994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26/12/2024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604291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26/12/2024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3201050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26/12/2024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1658651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26/12/2024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257248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26/12/2024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76204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26/12/2024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1228812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CCF4353-4CF6-4593-BBB9-5717FDB9A99E}" type="datetimeFigureOut">
              <a:rPr lang="en-US" smtClean="0"/>
              <a:t>26/12/2024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7109E-8F28-47A4-8645-46BEABB3589A}" type="slidenum">
              <a:rPr lang="en-US" smtClean="0"/>
              <a:t>‹#›</a:t>
            </a:fld>
            <a:endParaRPr lang="en-US"/>
          </a:p>
        </p:txBody>
      </p:sp>
    </p:spTree>
    <p:extLst>
      <p:ext uri="{BB962C8B-B14F-4D97-AF65-F5344CB8AC3E}">
        <p14:creationId xmlns:p14="http://schemas.microsoft.com/office/powerpoint/2010/main" val="365713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788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Mn 6">
            <a:extLst>
              <a:ext uri="{FF2B5EF4-FFF2-40B4-BE49-F238E27FC236}">
                <a16:creationId xmlns:a16="http://schemas.microsoft.com/office/drawing/2014/main" id="{8A5E4DBC-ED20-409C-9000-5AA467B254D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529" r="5531"/>
          <a:stretch/>
        </p:blipFill>
        <p:spPr>
          <a:xfrm>
            <a:off x="0" y="0"/>
            <a:ext cx="12192000" cy="6858000"/>
          </a:xfrm>
          <a:prstGeom prst="rect">
            <a:avLst/>
          </a:prstGeom>
        </p:spPr>
      </p:pic>
    </p:spTree>
    <p:extLst>
      <p:ext uri="{BB962C8B-B14F-4D97-AF65-F5344CB8AC3E}">
        <p14:creationId xmlns:p14="http://schemas.microsoft.com/office/powerpoint/2010/main" val="3069009851"/>
      </p:ext>
    </p:extLst>
  </p:cSld>
  <p:clrMap bg1="lt1" tx1="dk1" bg2="lt2" tx2="dk2" accent1="accent1" accent2="accent2" accent3="accent3" accent4="accent4" accent5="accent5" accent6="accent6" hlink="hlink" folHlink="folHlink"/>
  <p:sldLayoutIdLst>
    <p:sldLayoutId id="2147483673" r:id="rId1"/>
    <p:sldLayoutId id="2147483688" r:id="rId2"/>
    <p:sldLayoutId id="2147483689"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1FB52B-4F7F-4137-9D14-A0EA2D5019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Tree>
    <p:extLst>
      <p:ext uri="{BB962C8B-B14F-4D97-AF65-F5344CB8AC3E}">
        <p14:creationId xmlns:p14="http://schemas.microsoft.com/office/powerpoint/2010/main" val="4005670535"/>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A3B2D1B2-AC4E-4E16-8B98-E3B8730259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7176558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9.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62.sv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62.sv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62.sv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62.sv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C7D7EBAB-C4DB-40F0-9E65-B729C44F2994}"/>
              </a:ext>
            </a:extLst>
          </p:cNvPr>
          <p:cNvPicPr>
            <a:picLocks noChangeAspect="1"/>
          </p:cNvPicPr>
          <p:nvPr/>
        </p:nvPicPr>
        <p:blipFill rotWithShape="1">
          <a:blip r:embed="rId3">
            <a:extLst>
              <a:ext uri="{28A0092B-C50C-407E-A947-70E740481C1C}">
                <a14:useLocalDpi xmlns:a14="http://schemas.microsoft.com/office/drawing/2010/main" val="0"/>
              </a:ext>
            </a:extLst>
          </a:blip>
          <a:srcRect l="16992" t="-937" r="50159" b="17087"/>
          <a:stretch/>
        </p:blipFill>
        <p:spPr>
          <a:xfrm>
            <a:off x="362653" y="-1246911"/>
            <a:ext cx="12341761" cy="8628083"/>
          </a:xfrm>
          <a:prstGeom prst="rect">
            <a:avLst/>
          </a:prstGeom>
        </p:spPr>
      </p:pic>
      <p:sp>
        <p:nvSpPr>
          <p:cNvPr id="5" name="Rectangle 4"/>
          <p:cNvSpPr/>
          <p:nvPr/>
        </p:nvSpPr>
        <p:spPr>
          <a:xfrm>
            <a:off x="2263890" y="1056287"/>
            <a:ext cx="7674473" cy="707886"/>
          </a:xfrm>
          <a:prstGeom prst="rect">
            <a:avLst/>
          </a:prstGeom>
        </p:spPr>
        <p:txBody>
          <a:bodyPr wrap="none">
            <a:spAutoFit/>
          </a:bodyPr>
          <a:lstStyle/>
          <a:p>
            <a:r>
              <a:rPr lang="en-US" sz="4000" dirty="0">
                <a:solidFill>
                  <a:srgbClr val="FF0000"/>
                </a:solidFill>
              </a:rPr>
              <a:t>TRƯỜNG TIỂU HỌC THẠNH HƯNG 2</a:t>
            </a:r>
            <a:endParaRPr lang="en-US" sz="4000" dirty="0">
              <a:solidFill>
                <a:srgbClr val="FF0000"/>
              </a:solidFill>
            </a:endParaRPr>
          </a:p>
        </p:txBody>
      </p:sp>
      <p:sp>
        <p:nvSpPr>
          <p:cNvPr id="6" name="Rectangle 5"/>
          <p:cNvSpPr/>
          <p:nvPr/>
        </p:nvSpPr>
        <p:spPr>
          <a:xfrm>
            <a:off x="4584302" y="1941144"/>
            <a:ext cx="3033651" cy="707886"/>
          </a:xfrm>
          <a:prstGeom prst="rect">
            <a:avLst/>
          </a:prstGeom>
        </p:spPr>
        <p:txBody>
          <a:bodyPr wrap="none">
            <a:spAutoFit/>
          </a:bodyPr>
          <a:lstStyle/>
          <a:p>
            <a:r>
              <a:rPr lang="en-US" sz="4000" dirty="0" err="1">
                <a:solidFill>
                  <a:srgbClr val="FF0000"/>
                </a:solidFill>
              </a:rPr>
              <a:t>Bài</a:t>
            </a:r>
            <a:r>
              <a:rPr lang="en-US" sz="4000" dirty="0">
                <a:solidFill>
                  <a:srgbClr val="FF0000"/>
                </a:solidFill>
              </a:rPr>
              <a:t> 17 – </a:t>
            </a:r>
            <a:r>
              <a:rPr lang="en-US" sz="4000" dirty="0" err="1">
                <a:solidFill>
                  <a:srgbClr val="FF0000"/>
                </a:solidFill>
              </a:rPr>
              <a:t>tiết</a:t>
            </a:r>
            <a:r>
              <a:rPr lang="en-US" sz="4000" dirty="0">
                <a:solidFill>
                  <a:srgbClr val="FF0000"/>
                </a:solidFill>
              </a:rPr>
              <a:t> 1</a:t>
            </a:r>
            <a:endParaRPr lang="en-US" sz="4000" dirty="0">
              <a:solidFill>
                <a:srgbClr val="FF0000"/>
              </a:solidFill>
            </a:endParaRPr>
          </a:p>
        </p:txBody>
      </p:sp>
      <p:pic>
        <p:nvPicPr>
          <p:cNvPr id="11" name="Picture 10">
            <a:extLst>
              <a:ext uri="{FF2B5EF4-FFF2-40B4-BE49-F238E27FC236}">
                <a16:creationId xmlns:a16="http://schemas.microsoft.com/office/drawing/2014/main" id="{F2EFE8AA-7B93-1C62-1917-3B5366950CDF}"/>
              </a:ext>
            </a:extLst>
          </p:cNvPr>
          <p:cNvPicPr>
            <a:picLocks noChangeAspect="1"/>
          </p:cNvPicPr>
          <p:nvPr/>
        </p:nvPicPr>
        <p:blipFill>
          <a:blip r:embed="rId4"/>
          <a:stretch>
            <a:fillRect/>
          </a:stretch>
        </p:blipFill>
        <p:spPr>
          <a:xfrm>
            <a:off x="1059299" y="2295087"/>
            <a:ext cx="10083658" cy="2688569"/>
          </a:xfrm>
          <a:prstGeom prst="rect">
            <a:avLst/>
          </a:prstGeom>
        </p:spPr>
      </p:pic>
      <p:sp>
        <p:nvSpPr>
          <p:cNvPr id="9" name="Rectangle 8"/>
          <p:cNvSpPr/>
          <p:nvPr/>
        </p:nvSpPr>
        <p:spPr>
          <a:xfrm>
            <a:off x="2461991" y="4952879"/>
            <a:ext cx="7278275" cy="707886"/>
          </a:xfrm>
          <a:prstGeom prst="rect">
            <a:avLst/>
          </a:prstGeom>
        </p:spPr>
        <p:txBody>
          <a:bodyPr wrap="none">
            <a:spAutoFit/>
          </a:bodyPr>
          <a:lstStyle/>
          <a:p>
            <a:r>
              <a:rPr lang="en-US" sz="4000" dirty="0" err="1">
                <a:solidFill>
                  <a:srgbClr val="002060"/>
                </a:solidFill>
                <a:latin typeface="HP001 5 hàng 1 ô ly" panose="020B0603050302020204" pitchFamily="34" charset="0"/>
              </a:rPr>
              <a:t>Giáo</a:t>
            </a:r>
            <a:r>
              <a:rPr lang="en-US" sz="4000" dirty="0">
                <a:solidFill>
                  <a:srgbClr val="002060"/>
                </a:solidFill>
                <a:latin typeface="HP001 5 hàng 1 ô ly" panose="020B0603050302020204" pitchFamily="34" charset="0"/>
              </a:rPr>
              <a:t> </a:t>
            </a:r>
            <a:r>
              <a:rPr lang="en-US" sz="4000" dirty="0" err="1">
                <a:solidFill>
                  <a:srgbClr val="002060"/>
                </a:solidFill>
                <a:latin typeface="HP001 5 hàng 1 ô ly" panose="020B0603050302020204" pitchFamily="34" charset="0"/>
              </a:rPr>
              <a:t>viên</a:t>
            </a:r>
            <a:r>
              <a:rPr lang="en-US" sz="4000" dirty="0">
                <a:solidFill>
                  <a:srgbClr val="002060"/>
                </a:solidFill>
                <a:latin typeface="HP001 5 hàng 1 ô ly" panose="020B0603050302020204" pitchFamily="34" charset="0"/>
              </a:rPr>
              <a:t> : </a:t>
            </a:r>
            <a:r>
              <a:rPr lang="en-US" sz="4000" dirty="0" err="1">
                <a:solidFill>
                  <a:srgbClr val="002060"/>
                </a:solidFill>
                <a:latin typeface="HP001 5 hàng 1 ô ly" panose="020B0603050302020204" pitchFamily="34" charset="0"/>
              </a:rPr>
              <a:t>Châu</a:t>
            </a:r>
            <a:r>
              <a:rPr lang="en-US" sz="4000" dirty="0">
                <a:solidFill>
                  <a:srgbClr val="002060"/>
                </a:solidFill>
                <a:latin typeface="HP001 5 hàng 1 ô ly" panose="020B0603050302020204" pitchFamily="34" charset="0"/>
              </a:rPr>
              <a:t> </a:t>
            </a:r>
            <a:r>
              <a:rPr lang="en-US" sz="4000" dirty="0" err="1">
                <a:solidFill>
                  <a:srgbClr val="002060"/>
                </a:solidFill>
                <a:latin typeface="HP001 5 hàng 1 ô ly" panose="020B0603050302020204" pitchFamily="34" charset="0"/>
              </a:rPr>
              <a:t>Ngọc</a:t>
            </a:r>
            <a:r>
              <a:rPr lang="en-US" sz="4000" dirty="0">
                <a:solidFill>
                  <a:srgbClr val="002060"/>
                </a:solidFill>
                <a:latin typeface="HP001 5 hàng 1 ô ly" panose="020B0603050302020204" pitchFamily="34" charset="0"/>
              </a:rPr>
              <a:t> </a:t>
            </a:r>
            <a:r>
              <a:rPr lang="en-US" sz="4000" dirty="0" err="1">
                <a:solidFill>
                  <a:srgbClr val="002060"/>
                </a:solidFill>
                <a:latin typeface="HP001 5 hàng 1 ô ly" panose="020B0603050302020204" pitchFamily="34" charset="0"/>
              </a:rPr>
              <a:t>Phượng</a:t>
            </a:r>
            <a:endParaRPr lang="en-US" sz="4000" dirty="0">
              <a:solidFill>
                <a:srgbClr val="002060"/>
              </a:solidFill>
              <a:latin typeface="HP001 5 hàng 1 ô ly" panose="020B0603050302020204" pitchFamily="34" charset="0"/>
            </a:endParaRPr>
          </a:p>
        </p:txBody>
      </p:sp>
    </p:spTree>
    <p:extLst>
      <p:ext uri="{BB962C8B-B14F-4D97-AF65-F5344CB8AC3E}">
        <p14:creationId xmlns:p14="http://schemas.microsoft.com/office/powerpoint/2010/main" val="3814131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000BF-B015-BE89-6712-4188469346A0}"/>
              </a:ext>
            </a:extLst>
          </p:cNvPr>
          <p:cNvPicPr>
            <a:picLocks noChangeAspect="1"/>
          </p:cNvPicPr>
          <p:nvPr/>
        </p:nvPicPr>
        <p:blipFill>
          <a:blip r:embed="rId3"/>
          <a:stretch>
            <a:fillRect/>
          </a:stretch>
        </p:blipFill>
        <p:spPr>
          <a:xfrm>
            <a:off x="547687" y="1719262"/>
            <a:ext cx="4403115" cy="3367088"/>
          </a:xfrm>
          <a:prstGeom prst="rect">
            <a:avLst/>
          </a:prstGeom>
        </p:spPr>
      </p:pic>
      <p:sp>
        <p:nvSpPr>
          <p:cNvPr id="4" name="Rectangle 9">
            <a:extLst>
              <a:ext uri="{FF2B5EF4-FFF2-40B4-BE49-F238E27FC236}">
                <a16:creationId xmlns:a16="http://schemas.microsoft.com/office/drawing/2014/main" id="{5B028F6A-4F7D-BF94-4CF5-0ADFEC5E9C54}"/>
              </a:ext>
            </a:extLst>
          </p:cNvPr>
          <p:cNvSpPr>
            <a:spLocks noChangeArrowheads="1"/>
          </p:cNvSpPr>
          <p:nvPr/>
        </p:nvSpPr>
        <p:spPr bwMode="auto">
          <a:xfrm>
            <a:off x="5200650" y="1809751"/>
            <a:ext cx="6582982" cy="2676524"/>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Hang Sơn Đòong (Quảng Bình): là hang động lớn nhất thế giới thuộc vùng lõi của Vườn quốc gia Phong Nha-Kẻ Bàng.</a:t>
            </a:r>
            <a:endParaRPr lang="en-US"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3194846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E329DB-BBD7-86D9-E7AC-CC499DB0A91E}"/>
              </a:ext>
            </a:extLst>
          </p:cNvPr>
          <p:cNvSpPr/>
          <p:nvPr/>
        </p:nvSpPr>
        <p:spPr>
          <a:xfrm>
            <a:off x="400050" y="186292"/>
            <a:ext cx="11382374" cy="192825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2800" b="1" dirty="0">
                <a:solidFill>
                  <a:srgbClr val="002060"/>
                </a:solidFill>
                <a:effectLst/>
                <a:latin typeface="Cambria" panose="02040503050406030204" pitchFamily="18" charset="0"/>
                <a:ea typeface="Cambria" panose="02040503050406030204" pitchFamily="18" charset="0"/>
              </a:rPr>
              <a:t>Năm 2009 Sơn Đoòng được đoàn thám hiểm thuộc Hiệp hội Hang động Hoàng gia Anh thám hiểm và công bố là Hang động có kích thước lớn nhất thế giới với chiều dài gần 9km, rộng hơn 150m, cao 200m. </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Hang Sơn Đoòng Quảng Bình, khám phá hang động lớn nhất thế giới">
            <a:extLst>
              <a:ext uri="{FF2B5EF4-FFF2-40B4-BE49-F238E27FC236}">
                <a16:creationId xmlns:a16="http://schemas.microsoft.com/office/drawing/2014/main" id="{369170A7-E234-FC96-4998-3D0E26893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2226469"/>
            <a:ext cx="5387975" cy="40409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ành trình chinh phục hang Sơn Đoòng, không phải ai cũng có thể vượt qua  được">
            <a:extLst>
              <a:ext uri="{FF2B5EF4-FFF2-40B4-BE49-F238E27FC236}">
                <a16:creationId xmlns:a16="http://schemas.microsoft.com/office/drawing/2014/main" id="{893DF84D-C4DA-7D93-F368-16C238504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551" y="2266951"/>
            <a:ext cx="53086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8026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37E329DB-BBD7-86D9-E7AC-CC499DB0A91E}"/>
                  </a:ext>
                </a:extLst>
              </p:cNvPr>
              <p:cNvSpPr/>
              <p:nvPr/>
            </p:nvSpPr>
            <p:spPr>
              <a:xfrm>
                <a:off x="400050" y="186292"/>
                <a:ext cx="11382374" cy="139485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dirty="0">
                    <a:solidFill>
                      <a:srgbClr val="002060"/>
                    </a:solidFill>
                    <a:latin typeface="Cambria" panose="02040503050406030204" pitchFamily="18" charset="0"/>
                    <a:ea typeface="Cambria" panose="02040503050406030204" pitchFamily="18" charset="0"/>
                  </a:rPr>
                  <a:t>Năm 2013 được đưa vào sách kỉ lục ghi-nét là hang động tự nhiên lớn nhất thế giới, năm 2015 được công nhận là hang lớn nhất thế giới về thể tích (38,5 triệu </a:t>
                </a:r>
                <a14:m>
                  <m:oMath xmlns:m="http://schemas.openxmlformats.org/officeDocument/2006/math">
                    <m:sSup>
                      <m:sSupPr>
                        <m:ctrlPr>
                          <a:rPr lang="en-US" sz="2400" i="1">
                            <a:solidFill>
                              <a:srgbClr val="002060"/>
                            </a:solidFill>
                            <a:latin typeface="Cambria Math" panose="02040503050406030204" pitchFamily="18" charset="0"/>
                          </a:rPr>
                        </m:ctrlPr>
                      </m:sSupPr>
                      <m:e>
                        <m:r>
                          <a:rPr lang="nl-NL" sz="2400" i="1">
                            <a:solidFill>
                              <a:srgbClr val="002060"/>
                            </a:solidFill>
                            <a:latin typeface="Cambria Math" panose="02040503050406030204" pitchFamily="18" charset="0"/>
                          </a:rPr>
                          <m:t>𝑚</m:t>
                        </m:r>
                      </m:e>
                      <m:sup>
                        <m:r>
                          <a:rPr lang="nl-NL" sz="2400" i="1">
                            <a:solidFill>
                              <a:srgbClr val="002060"/>
                            </a:solidFill>
                            <a:latin typeface="Cambria Math" panose="02040503050406030204" pitchFamily="18" charset="0"/>
                          </a:rPr>
                          <m:t>3</m:t>
                        </m:r>
                      </m:sup>
                    </m:sSup>
                  </m:oMath>
                </a14:m>
                <a:r>
                  <a:rPr lang="nl-NL" sz="2400" dirty="0">
                    <a:solidFill>
                      <a:srgbClr val="002060"/>
                    </a:solidFill>
                    <a:latin typeface="Cambria" panose="02040503050406030204" pitchFamily="18" charset="0"/>
                    <a:ea typeface="Cambria" panose="02040503050406030204" pitchFamily="18" charset="0"/>
                  </a:rPr>
                  <a:t>), hai lần UNESCO  ghi danh là Di sản thiên nhiên thế giới vào năm 2003 và 2015.</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2" name="Rectangle 1">
                <a:extLst>
                  <a:ext uri="{FF2B5EF4-FFF2-40B4-BE49-F238E27FC236}">
                    <a16:creationId xmlns:a16="http://schemas.microsoft.com/office/drawing/2014/main" id="{37E329DB-BBD7-86D9-E7AC-CC499DB0A91E}"/>
                  </a:ext>
                </a:extLst>
              </p:cNvPr>
              <p:cNvSpPr>
                <a:spLocks noRot="1" noChangeAspect="1" noMove="1" noResize="1" noEditPoints="1" noAdjustHandles="1" noChangeArrowheads="1" noChangeShapeType="1" noTextEdit="1"/>
              </p:cNvSpPr>
              <p:nvPr/>
            </p:nvSpPr>
            <p:spPr>
              <a:xfrm>
                <a:off x="400050" y="186292"/>
                <a:ext cx="11382374" cy="1394858"/>
              </a:xfrm>
              <a:prstGeom prst="rect">
                <a:avLst/>
              </a:prstGeom>
              <a:blipFill>
                <a:blip r:embed="rId3"/>
                <a:stretch>
                  <a:fillRect l="-857" r="-589" b="-3070"/>
                </a:stretch>
              </a:blipFill>
              <a:ln>
                <a:noFill/>
              </a:ln>
            </p:spPr>
            <p:txBody>
              <a:bodyPr/>
              <a:lstStyle/>
              <a:p>
                <a:r>
                  <a:rPr lang="en-US">
                    <a:noFill/>
                  </a:rPr>
                  <a:t> </a:t>
                </a:r>
              </a:p>
            </p:txBody>
          </p:sp>
        </mc:Fallback>
      </mc:AlternateContent>
      <p:pic>
        <p:nvPicPr>
          <p:cNvPr id="2050" name="Picture 2" descr="Phát hiện một hệ thống hang ngầm tại Hang Sơn Đoòng">
            <a:extLst>
              <a:ext uri="{FF2B5EF4-FFF2-40B4-BE49-F238E27FC236}">
                <a16:creationId xmlns:a16="http://schemas.microsoft.com/office/drawing/2014/main" id="{038D02BB-B986-45FC-04FD-F73AFF4F4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1943099"/>
            <a:ext cx="7905750" cy="413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1172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5B028F6A-4F7D-BF94-4CF5-0ADFEC5E9C54}"/>
              </a:ext>
            </a:extLst>
          </p:cNvPr>
          <p:cNvSpPr>
            <a:spLocks noChangeArrowheads="1"/>
          </p:cNvSpPr>
          <p:nvPr/>
        </p:nvSpPr>
        <p:spPr bwMode="auto">
          <a:xfrm>
            <a:off x="5200650" y="876300"/>
            <a:ext cx="6582982" cy="504825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Biểu diễn nhạc cung đình Huế: Đây là buổi biểu diễn Nhã nhạc cung đình Huế tại Nhà hát Duyệt Thị Đường (nhà hát cổ nhất nước ta được xây dựng năm 1826) để vua và Hoàng hậu Nhật Bản thưởng thức nhân dịp đến thăm Cố đô Huế năm 2017.</a:t>
            </a:r>
            <a:endParaRPr kumimoji="0" lang="en-US" altLang="en-US" sz="35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5" name="Picture 4">
            <a:extLst>
              <a:ext uri="{FF2B5EF4-FFF2-40B4-BE49-F238E27FC236}">
                <a16:creationId xmlns:a16="http://schemas.microsoft.com/office/drawing/2014/main" id="{51C37526-6F58-23C1-55C5-038CF69707F8}"/>
              </a:ext>
            </a:extLst>
          </p:cNvPr>
          <p:cNvPicPr>
            <a:picLocks noChangeAspect="1"/>
          </p:cNvPicPr>
          <p:nvPr/>
        </p:nvPicPr>
        <p:blipFill>
          <a:blip r:embed="rId3"/>
          <a:stretch>
            <a:fillRect/>
          </a:stretch>
        </p:blipFill>
        <p:spPr>
          <a:xfrm>
            <a:off x="538162" y="1724026"/>
            <a:ext cx="4307533" cy="3281362"/>
          </a:xfrm>
          <a:prstGeom prst="rect">
            <a:avLst/>
          </a:prstGeom>
        </p:spPr>
      </p:pic>
    </p:spTree>
    <p:extLst>
      <p:ext uri="{BB962C8B-B14F-4D97-AF65-F5344CB8AC3E}">
        <p14:creationId xmlns:p14="http://schemas.microsoft.com/office/powerpoint/2010/main" val="14267082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ự hào Nhã Nhạc cung đình Huế - Một trong những di sản văn hóa phi vật">
            <a:extLst>
              <a:ext uri="{FF2B5EF4-FFF2-40B4-BE49-F238E27FC236}">
                <a16:creationId xmlns:a16="http://schemas.microsoft.com/office/drawing/2014/main" id="{F18281F0-529E-A82D-FF41-19F49F8425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4" y="396969"/>
            <a:ext cx="5497633" cy="28129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ã nhạc cung đình Huế có gì đặc biệt? Xem ở đâu?">
            <a:extLst>
              <a:ext uri="{FF2B5EF4-FFF2-40B4-BE49-F238E27FC236}">
                <a16:creationId xmlns:a16="http://schemas.microsoft.com/office/drawing/2014/main" id="{C74D77C1-E559-89E7-9999-D295D6CCF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75" y="2708275"/>
            <a:ext cx="5638800" cy="375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345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arn(inVertical)">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C6C383-0670-4592-B9EC-6B717F0F7DB2}"/>
              </a:ext>
            </a:extLst>
          </p:cNvPr>
          <p:cNvSpPr txBox="1"/>
          <p:nvPr/>
        </p:nvSpPr>
        <p:spPr>
          <a:xfrm>
            <a:off x="715124" y="242029"/>
            <a:ext cx="10638676" cy="1077218"/>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tên</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xác</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vị</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trí</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di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sản</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giới</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vùng</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Duyên</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hải</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2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miền</a:t>
            </a:r>
            <a:r>
              <a:rPr kumimoji="0" lang="en-US" altLang="en-US" sz="32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Trung</a:t>
            </a:r>
          </a:p>
        </p:txBody>
      </p:sp>
      <p:pic>
        <p:nvPicPr>
          <p:cNvPr id="3" name="Picture 2">
            <a:extLst>
              <a:ext uri="{FF2B5EF4-FFF2-40B4-BE49-F238E27FC236}">
                <a16:creationId xmlns:a16="http://schemas.microsoft.com/office/drawing/2014/main" id="{D5B0C5C6-3AEF-9009-A0C7-043C922CBF9F}"/>
              </a:ext>
            </a:extLst>
          </p:cNvPr>
          <p:cNvPicPr>
            <a:picLocks noChangeAspect="1"/>
          </p:cNvPicPr>
          <p:nvPr/>
        </p:nvPicPr>
        <p:blipFill>
          <a:blip r:embed="rId3"/>
          <a:stretch>
            <a:fillRect/>
          </a:stretch>
        </p:blipFill>
        <p:spPr>
          <a:xfrm>
            <a:off x="358100" y="1304926"/>
            <a:ext cx="5290225" cy="5180012"/>
          </a:xfrm>
          <a:prstGeom prst="rect">
            <a:avLst/>
          </a:prstGeom>
        </p:spPr>
      </p:pic>
      <p:sp>
        <p:nvSpPr>
          <p:cNvPr id="4" name="Speech Bubble: Rectangle with Corners Rounded 3">
            <a:extLst>
              <a:ext uri="{FF2B5EF4-FFF2-40B4-BE49-F238E27FC236}">
                <a16:creationId xmlns:a16="http://schemas.microsoft.com/office/drawing/2014/main" id="{0324ED7E-9F27-37F6-ACF9-CDD57C874955}"/>
              </a:ext>
            </a:extLst>
          </p:cNvPr>
          <p:cNvSpPr/>
          <p:nvPr/>
        </p:nvSpPr>
        <p:spPr>
          <a:xfrm>
            <a:off x="5105400" y="1762125"/>
            <a:ext cx="4695825" cy="542925"/>
          </a:xfrm>
          <a:prstGeom prst="wedgeRoundRectCallout">
            <a:avLst>
              <a:gd name="adj1" fmla="val -91237"/>
              <a:gd name="adj2" fmla="val -6053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Thành </a:t>
            </a:r>
            <a:r>
              <a:rPr lang="en-US" sz="2400" b="1" dirty="0" err="1">
                <a:solidFill>
                  <a:srgbClr val="002060"/>
                </a:solidFill>
                <a:latin typeface="Cambria" panose="02040503050406030204" pitchFamily="18" charset="0"/>
                <a:ea typeface="Cambria" panose="02040503050406030204" pitchFamily="18" charset="0"/>
              </a:rPr>
              <a:t>nhà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Hồ</a:t>
            </a:r>
            <a:r>
              <a:rPr lang="en-US" sz="2400" b="1" dirty="0">
                <a:solidFill>
                  <a:srgbClr val="002060"/>
                </a:solidFill>
                <a:latin typeface="Cambria" panose="02040503050406030204" pitchFamily="18" charset="0"/>
                <a:ea typeface="Cambria" panose="02040503050406030204" pitchFamily="18" charset="0"/>
              </a:rPr>
              <a:t> ở Thanh </a:t>
            </a:r>
            <a:r>
              <a:rPr lang="en-US" sz="2400" b="1" dirty="0" err="1">
                <a:solidFill>
                  <a:srgbClr val="002060"/>
                </a:solidFill>
                <a:latin typeface="Cambria" panose="02040503050406030204" pitchFamily="18" charset="0"/>
                <a:ea typeface="Cambria" panose="02040503050406030204" pitchFamily="18" charset="0"/>
              </a:rPr>
              <a:t>Hóa</a:t>
            </a:r>
            <a:r>
              <a:rPr lang="en-US" sz="2400" b="1" dirty="0">
                <a:solidFill>
                  <a:srgbClr val="002060"/>
                </a:solidFill>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79B7C035-4585-DE74-D43F-BD430C891F07}"/>
              </a:ext>
            </a:extLst>
          </p:cNvPr>
          <p:cNvSpPr/>
          <p:nvPr/>
        </p:nvSpPr>
        <p:spPr>
          <a:xfrm>
            <a:off x="5934075" y="3409951"/>
            <a:ext cx="4695825" cy="590550"/>
          </a:xfrm>
          <a:prstGeom prst="wedgeRoundRectCallout">
            <a:avLst>
              <a:gd name="adj1" fmla="val -90427"/>
              <a:gd name="adj2" fmla="val -5477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Quần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thể</a:t>
            </a:r>
            <a:r>
              <a:rPr lang="en-US" sz="2400" b="1" dirty="0">
                <a:solidFill>
                  <a:srgbClr val="002060"/>
                </a:solidFill>
                <a:latin typeface="Cambria" panose="02040503050406030204" pitchFamily="18" charset="0"/>
                <a:ea typeface="Cambria" panose="02040503050406030204" pitchFamily="18" charset="0"/>
              </a:rPr>
              <a:t> di </a:t>
            </a:r>
            <a:r>
              <a:rPr lang="en-US" sz="2400" b="1" dirty="0" err="1">
                <a:solidFill>
                  <a:srgbClr val="002060"/>
                </a:solidFill>
                <a:latin typeface="Cambria" panose="02040503050406030204" pitchFamily="18" charset="0"/>
                <a:ea typeface="Cambria" panose="02040503050406030204" pitchFamily="18" charset="0"/>
              </a:rPr>
              <a:t>tích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Cố</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đô</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Huế</a:t>
            </a:r>
            <a:endParaRPr lang="en-US" sz="2400" b="1" dirty="0">
              <a:solidFill>
                <a:srgbClr val="002060"/>
              </a:solidFill>
              <a:latin typeface="Cambria" panose="02040503050406030204" pitchFamily="18" charset="0"/>
              <a:ea typeface="Cambria" panose="02040503050406030204" pitchFamily="18" charset="0"/>
            </a:endParaRPr>
          </a:p>
        </p:txBody>
      </p:sp>
      <p:sp>
        <p:nvSpPr>
          <p:cNvPr id="7" name="Speech Bubble: Rectangle with Corners Rounded 6">
            <a:extLst>
              <a:ext uri="{FF2B5EF4-FFF2-40B4-BE49-F238E27FC236}">
                <a16:creationId xmlns:a16="http://schemas.microsoft.com/office/drawing/2014/main" id="{AEC0B5EC-BD0C-BA34-8305-20866462A873}"/>
              </a:ext>
            </a:extLst>
          </p:cNvPr>
          <p:cNvSpPr/>
          <p:nvPr/>
        </p:nvSpPr>
        <p:spPr>
          <a:xfrm>
            <a:off x="5372100" y="2562226"/>
            <a:ext cx="5324476" cy="600074"/>
          </a:xfrm>
          <a:prstGeom prst="wedgeRoundRectCallout">
            <a:avLst>
              <a:gd name="adj1" fmla="val -86229"/>
              <a:gd name="adj2" fmla="val -39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Vườn quốc gia Phong Nha-Kẻ Bàng</a:t>
            </a:r>
            <a:endParaRPr lang="en-US" sz="2400" b="1" dirty="0">
              <a:solidFill>
                <a:srgbClr val="002060"/>
              </a:solidFill>
              <a:latin typeface="Cambria" panose="02040503050406030204" pitchFamily="18" charset="0"/>
              <a:ea typeface="Cambria" panose="02040503050406030204" pitchFamily="18" charset="0"/>
            </a:endParaRPr>
          </a:p>
        </p:txBody>
      </p:sp>
      <p:sp>
        <p:nvSpPr>
          <p:cNvPr id="8" name="Speech Bubble: Rectangle with Corners Rounded 7">
            <a:extLst>
              <a:ext uri="{FF2B5EF4-FFF2-40B4-BE49-F238E27FC236}">
                <a16:creationId xmlns:a16="http://schemas.microsoft.com/office/drawing/2014/main" id="{E8E83E63-1910-3E31-F855-54FF099B0C1D}"/>
              </a:ext>
            </a:extLst>
          </p:cNvPr>
          <p:cNvSpPr/>
          <p:nvPr/>
        </p:nvSpPr>
        <p:spPr>
          <a:xfrm>
            <a:off x="6172200" y="4438650"/>
            <a:ext cx="4695825" cy="847725"/>
          </a:xfrm>
          <a:prstGeom prst="wedgeRoundRectCallout">
            <a:avLst>
              <a:gd name="adj1" fmla="val -92252"/>
              <a:gd name="adj2" fmla="val -12107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Khu di tích Thánh địa Mỹ Sơn </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104371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s://i.pinimg.com/564x/3b/10/37/3b1037fde6f90055ff49d688133d9c45.jpg">
            <a:extLst>
              <a:ext uri="{FF2B5EF4-FFF2-40B4-BE49-F238E27FC236}">
                <a16:creationId xmlns:a16="http://schemas.microsoft.com/office/drawing/2014/main" id="{86A19393-061B-5C63-6F0A-01573279B4A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152645" y="3600449"/>
            <a:ext cx="4141770" cy="3114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143682-D501-61DB-D65C-B9BF69E9D21D}"/>
              </a:ext>
            </a:extLst>
          </p:cNvPr>
          <p:cNvSpPr txBox="1"/>
          <p:nvPr/>
        </p:nvSpPr>
        <p:spPr>
          <a:xfrm>
            <a:off x="1909984" y="584931"/>
            <a:ext cx="9785250" cy="2800767"/>
          </a:xfrm>
          <a:custGeom>
            <a:avLst/>
            <a:gdLst>
              <a:gd name="connsiteX0" fmla="*/ 0 w 9785250"/>
              <a:gd name="connsiteY0" fmla="*/ 0 h 2800767"/>
              <a:gd name="connsiteX1" fmla="*/ 9785250 w 9785250"/>
              <a:gd name="connsiteY1" fmla="*/ 0 h 2800767"/>
              <a:gd name="connsiteX2" fmla="*/ 9785250 w 9785250"/>
              <a:gd name="connsiteY2" fmla="*/ 2800767 h 2800767"/>
              <a:gd name="connsiteX3" fmla="*/ 0 w 9785250"/>
              <a:gd name="connsiteY3" fmla="*/ 2800767 h 2800767"/>
              <a:gd name="connsiteX4" fmla="*/ 0 w 978525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2800767" fill="none" extrusionOk="0">
                <a:moveTo>
                  <a:pt x="0" y="0"/>
                </a:moveTo>
                <a:cubicBezTo>
                  <a:pt x="2798310" y="5222"/>
                  <a:pt x="5065594" y="24918"/>
                  <a:pt x="9785250" y="0"/>
                </a:cubicBezTo>
                <a:cubicBezTo>
                  <a:pt x="9624005" y="824835"/>
                  <a:pt x="9741490" y="1838800"/>
                  <a:pt x="9785250" y="2800767"/>
                </a:cubicBezTo>
                <a:cubicBezTo>
                  <a:pt x="5179584" y="2636006"/>
                  <a:pt x="1500937" y="2918917"/>
                  <a:pt x="0" y="2800767"/>
                </a:cubicBezTo>
                <a:cubicBezTo>
                  <a:pt x="-55725" y="1748758"/>
                  <a:pt x="17072" y="400304"/>
                  <a:pt x="0" y="0"/>
                </a:cubicBezTo>
                <a:close/>
              </a:path>
              <a:path w="9785250" h="2800767" stroke="0" extrusionOk="0">
                <a:moveTo>
                  <a:pt x="0" y="0"/>
                </a:moveTo>
                <a:cubicBezTo>
                  <a:pt x="4066812" y="11849"/>
                  <a:pt x="6842666" y="-161459"/>
                  <a:pt x="9785250" y="0"/>
                </a:cubicBezTo>
                <a:cubicBezTo>
                  <a:pt x="9788380" y="576155"/>
                  <a:pt x="9684074" y="1970127"/>
                  <a:pt x="9785250" y="2800767"/>
                </a:cubicBezTo>
                <a:cubicBezTo>
                  <a:pt x="6334790" y="2654907"/>
                  <a:pt x="2018902" y="2722443"/>
                  <a:pt x="0" y="2800767"/>
                </a:cubicBezTo>
                <a:cubicBezTo>
                  <a:pt x="74291" y="1938890"/>
                  <a:pt x="168006" y="818816"/>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400" b="1" i="1" dirty="0">
                <a:solidFill>
                  <a:prstClr val="black"/>
                </a:solidFill>
                <a:latin typeface="Calibri" panose="020F0502020204030204" pitchFamily="34" charset="0"/>
                <a:cs typeface="Calibri" panose="020F0502020204030204" pitchFamily="34" charset="0"/>
              </a:rPr>
              <a:t>Duyên hải miền Trung là vùng đất hội tụ nhiều di sản thế gới như: Cố đô Huế, Thánh địa Mỹ Sơn, Vườn quốc gia Phong Nha-Kẻ Bàng,...</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992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C6C383-0670-4592-B9EC-6B717F0F7DB2}"/>
              </a:ext>
            </a:extLst>
          </p:cNvPr>
          <p:cNvSpPr txBox="1"/>
          <p:nvPr/>
        </p:nvSpPr>
        <p:spPr>
          <a:xfrm>
            <a:off x="352425" y="337279"/>
            <a:ext cx="11277599" cy="646331"/>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nhóm</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thành</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phiếu</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tập</a:t>
            </a:r>
            <a:endPar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descr="A paper with text and numbers&#10;&#10;Description automatically generated">
            <a:extLst>
              <a:ext uri="{FF2B5EF4-FFF2-40B4-BE49-F238E27FC236}">
                <a16:creationId xmlns:a16="http://schemas.microsoft.com/office/drawing/2014/main" id="{FB3511F1-F681-4670-0DD0-6AECF2BAE9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10074" y="928545"/>
            <a:ext cx="3895725" cy="5510219"/>
          </a:xfrm>
          <a:prstGeom prst="rect">
            <a:avLst/>
          </a:prstGeom>
        </p:spPr>
      </p:pic>
    </p:spTree>
    <p:extLst>
      <p:ext uri="{BB962C8B-B14F-4D97-AF65-F5344CB8AC3E}">
        <p14:creationId xmlns:p14="http://schemas.microsoft.com/office/powerpoint/2010/main" val="13262349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F511ACF-1361-D3CE-91F0-A00F1A52157E}"/>
              </a:ext>
            </a:extLst>
          </p:cNvPr>
          <p:cNvGraphicFramePr>
            <a:graphicFrameLocks noGrp="1"/>
          </p:cNvGraphicFramePr>
          <p:nvPr>
            <p:extLst>
              <p:ext uri="{D42A27DB-BD31-4B8C-83A1-F6EECF244321}">
                <p14:modId xmlns:p14="http://schemas.microsoft.com/office/powerpoint/2010/main" val="3095874041"/>
              </p:ext>
            </p:extLst>
          </p:nvPr>
        </p:nvGraphicFramePr>
        <p:xfrm>
          <a:off x="552450" y="719666"/>
          <a:ext cx="10753724" cy="5713548"/>
        </p:xfrm>
        <a:graphic>
          <a:graphicData uri="http://schemas.openxmlformats.org/drawingml/2006/table">
            <a:tbl>
              <a:tblPr firstRow="1" bandRow="1">
                <a:tableStyleId>{21E4AEA4-8DFA-4A89-87EB-49C32662AFE0}</a:tableStyleId>
              </a:tblPr>
              <a:tblGrid>
                <a:gridCol w="2943225">
                  <a:extLst>
                    <a:ext uri="{9D8B030D-6E8A-4147-A177-3AD203B41FA5}">
                      <a16:colId xmlns:a16="http://schemas.microsoft.com/office/drawing/2014/main" val="1162763933"/>
                    </a:ext>
                  </a:extLst>
                </a:gridCol>
                <a:gridCol w="2433637">
                  <a:extLst>
                    <a:ext uri="{9D8B030D-6E8A-4147-A177-3AD203B41FA5}">
                      <a16:colId xmlns:a16="http://schemas.microsoft.com/office/drawing/2014/main" val="3310460687"/>
                    </a:ext>
                  </a:extLst>
                </a:gridCol>
                <a:gridCol w="2688431">
                  <a:extLst>
                    <a:ext uri="{9D8B030D-6E8A-4147-A177-3AD203B41FA5}">
                      <a16:colId xmlns:a16="http://schemas.microsoft.com/office/drawing/2014/main" val="3265812407"/>
                    </a:ext>
                  </a:extLst>
                </a:gridCol>
                <a:gridCol w="2688431">
                  <a:extLst>
                    <a:ext uri="{9D8B030D-6E8A-4147-A177-3AD203B41FA5}">
                      <a16:colId xmlns:a16="http://schemas.microsoft.com/office/drawing/2014/main" val="1780591160"/>
                    </a:ext>
                  </a:extLst>
                </a:gridCol>
              </a:tblGrid>
              <a:tr h="746276">
                <a:tc>
                  <a:txBody>
                    <a:bodyPr/>
                    <a:lstStyle/>
                    <a:p>
                      <a:r>
                        <a:rPr lang="en-US" sz="2400" dirty="0" err="1">
                          <a:solidFill>
                            <a:srgbClr val="002060"/>
                          </a:solidFill>
                          <a:latin typeface="Cambria" panose="02040503050406030204" pitchFamily="18" charset="0"/>
                          <a:ea typeface="Cambria" panose="02040503050406030204" pitchFamily="18" charset="0"/>
                        </a:rPr>
                        <a:t>Loại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hình</a:t>
                      </a:r>
                      <a:r>
                        <a:rPr lang="en-US" sz="2400" dirty="0">
                          <a:solidFill>
                            <a:srgbClr val="002060"/>
                          </a:solidFill>
                          <a:latin typeface="Cambria" panose="02040503050406030204" pitchFamily="18" charset="0"/>
                          <a:ea typeface="Cambria" panose="02040503050406030204" pitchFamily="18" charset="0"/>
                        </a:rPr>
                        <a:t> di </a:t>
                      </a:r>
                      <a:r>
                        <a:rPr lang="en-US" sz="2400" dirty="0" err="1">
                          <a:solidFill>
                            <a:srgbClr val="002060"/>
                          </a:solidFill>
                          <a:latin typeface="Cambria" panose="02040503050406030204" pitchFamily="18" charset="0"/>
                          <a:ea typeface="Cambria" panose="02040503050406030204" pitchFamily="18" charset="0"/>
                        </a:rPr>
                        <a:t>sản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400" dirty="0" err="1">
                          <a:solidFill>
                            <a:srgbClr val="002060"/>
                          </a:solidFill>
                          <a:latin typeface="Cambria" panose="02040503050406030204" pitchFamily="18" charset="0"/>
                          <a:ea typeface="Cambria" panose="02040503050406030204" pitchFamily="18" charset="0"/>
                        </a:rPr>
                        <a:t>Tên</a:t>
                      </a:r>
                      <a:r>
                        <a:rPr lang="en-US" sz="2400" dirty="0">
                          <a:solidFill>
                            <a:srgbClr val="002060"/>
                          </a:solidFill>
                          <a:latin typeface="Cambria" panose="02040503050406030204" pitchFamily="18" charset="0"/>
                          <a:ea typeface="Cambria" panose="02040503050406030204" pitchFamily="18" charset="0"/>
                        </a:rPr>
                        <a:t> di </a:t>
                      </a:r>
                      <a:r>
                        <a:rPr lang="en-US" sz="2400" dirty="0" err="1">
                          <a:solidFill>
                            <a:srgbClr val="002060"/>
                          </a:solidFill>
                          <a:latin typeface="Cambria" panose="02040503050406030204" pitchFamily="18" charset="0"/>
                          <a:ea typeface="Cambria" panose="02040503050406030204" pitchFamily="18" charset="0"/>
                        </a:rPr>
                        <a:t>sản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400" dirty="0" err="1">
                          <a:solidFill>
                            <a:srgbClr val="002060"/>
                          </a:solidFill>
                          <a:latin typeface="Cambria" panose="02040503050406030204" pitchFamily="18" charset="0"/>
                          <a:ea typeface="Cambria" panose="02040503050406030204" pitchFamily="18" charset="0"/>
                        </a:rPr>
                        <a:t>Địa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điểm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tỉnh</a:t>
                      </a:r>
                      <a:r>
                        <a:rPr lang="en-US" sz="24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400" dirty="0" err="1">
                          <a:solidFill>
                            <a:srgbClr val="002060"/>
                          </a:solidFill>
                          <a:latin typeface="Cambria" panose="02040503050406030204" pitchFamily="18" charset="0"/>
                          <a:ea typeface="Cambria" panose="02040503050406030204" pitchFamily="18" charset="0"/>
                        </a:rPr>
                        <a:t>Năm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ghi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danh</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29384059"/>
                  </a:ext>
                </a:extLst>
              </a:tr>
              <a:tr h="746276">
                <a:tc rowSpan="3">
                  <a:txBody>
                    <a:bodyPr/>
                    <a:lstStyle/>
                    <a:p>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p>
                    <a:p>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Cố</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Huế</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Thừa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Huế</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1993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9858817"/>
                  </a:ext>
                </a:extLst>
              </a:tr>
              <a:tr h="74627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phi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endParaRPr lang="en-US" sz="2400" dirty="0">
                        <a:solidFill>
                          <a:srgbClr val="002060"/>
                        </a:solidFill>
                        <a:latin typeface="Cambria" panose="02040503050406030204" pitchFamily="18" charset="0"/>
                        <a:ea typeface="Cambria" panose="02040503050406030204" pitchFamily="18" charset="0"/>
                      </a:endParaRPr>
                    </a:p>
                    <a:p>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Thánh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địa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Sơn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Quảng</a:t>
                      </a:r>
                      <a:r>
                        <a:rPr lang="en-US" sz="2400" dirty="0">
                          <a:solidFill>
                            <a:srgbClr val="002060"/>
                          </a:solidFill>
                          <a:latin typeface="Cambria" panose="02040503050406030204" pitchFamily="18" charset="0"/>
                          <a:ea typeface="Cambria" panose="02040503050406030204" pitchFamily="18" charset="0"/>
                        </a:rPr>
                        <a:t> 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1999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5226423"/>
                  </a:ext>
                </a:extLst>
              </a:tr>
              <a:tr h="746276">
                <a:tc vMerge="1">
                  <a:txBody>
                    <a:bodyPr/>
                    <a:lstStyle/>
                    <a:p>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Đô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thị</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cổ</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Hội</a:t>
                      </a:r>
                      <a:r>
                        <a:rPr lang="en-US" sz="2400" dirty="0">
                          <a:solidFill>
                            <a:srgbClr val="002060"/>
                          </a:solidFill>
                          <a:latin typeface="Cambria" panose="02040503050406030204" pitchFamily="18" charset="0"/>
                          <a:ea typeface="Cambria" panose="02040503050406030204" pitchFamily="18" charset="0"/>
                        </a:rPr>
                        <a:t> 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Cambria" panose="02040503050406030204" pitchFamily="18" charset="0"/>
                          <a:ea typeface="Cambria" panose="02040503050406030204" pitchFamily="18" charset="0"/>
                        </a:rPr>
                        <a:t>Quảng</a:t>
                      </a:r>
                      <a:r>
                        <a:rPr lang="en-US" sz="2400" dirty="0">
                          <a:solidFill>
                            <a:srgbClr val="002060"/>
                          </a:solidFill>
                          <a:latin typeface="Cambria" panose="02040503050406030204" pitchFamily="18" charset="0"/>
                          <a:ea typeface="Cambria" panose="02040503050406030204" pitchFamily="18" charset="0"/>
                        </a:rPr>
                        <a:t> Nam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1999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6312216"/>
                  </a:ext>
                </a:extLst>
              </a:tr>
              <a:tr h="7462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phi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Nhã</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cung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đình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Huế</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Huế</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2003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3719618"/>
                  </a:ext>
                </a:extLst>
              </a:tr>
              <a:tr h="7462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nhiên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err="1">
                          <a:solidFill>
                            <a:srgbClr val="002060"/>
                          </a:solidFill>
                          <a:latin typeface="Cambria" panose="02040503050406030204" pitchFamily="18" charset="0"/>
                          <a:ea typeface="Cambria" panose="02040503050406030204" pitchFamily="18" charset="0"/>
                        </a:rPr>
                        <a:t>Vườn</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quốc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gia</a:t>
                      </a:r>
                      <a:r>
                        <a:rPr lang="en-US" sz="2000" dirty="0">
                          <a:solidFill>
                            <a:srgbClr val="002060"/>
                          </a:solidFill>
                          <a:latin typeface="Cambria" panose="02040503050406030204" pitchFamily="18" charset="0"/>
                          <a:ea typeface="Cambria" panose="02040503050406030204" pitchFamily="18" charset="0"/>
                        </a:rPr>
                        <a:t> Phong </a:t>
                      </a:r>
                      <a:r>
                        <a:rPr lang="en-US" sz="2000" dirty="0" err="1">
                          <a:solidFill>
                            <a:srgbClr val="002060"/>
                          </a:solidFill>
                          <a:latin typeface="Cambria" panose="02040503050406030204" pitchFamily="18" charset="0"/>
                          <a:ea typeface="Cambria" panose="02040503050406030204" pitchFamily="18" charset="0"/>
                        </a:rPr>
                        <a:t>Nha</a:t>
                      </a:r>
                      <a:r>
                        <a:rPr lang="en-US" sz="2000" dirty="0">
                          <a:solidFill>
                            <a:srgbClr val="002060"/>
                          </a:solidFill>
                          <a:latin typeface="Cambria" panose="02040503050406030204" pitchFamily="18" charset="0"/>
                          <a:ea typeface="Cambria" panose="02040503050406030204" pitchFamily="18" charset="0"/>
                        </a:rPr>
                        <a:t> – </a:t>
                      </a:r>
                      <a:r>
                        <a:rPr lang="en-US" sz="2000" dirty="0" err="1">
                          <a:solidFill>
                            <a:srgbClr val="002060"/>
                          </a:solidFill>
                          <a:latin typeface="Cambria" panose="02040503050406030204" pitchFamily="18" charset="0"/>
                          <a:ea typeface="Cambria" panose="02040503050406030204" pitchFamily="18" charset="0"/>
                        </a:rPr>
                        <a:t>Kẻ</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Bảng</a:t>
                      </a:r>
                      <a:endParaRPr lang="en-US" sz="2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Quảng</a:t>
                      </a:r>
                      <a:r>
                        <a:rPr lang="en-US" sz="2400" dirty="0">
                          <a:solidFill>
                            <a:srgbClr val="002060"/>
                          </a:solidFill>
                          <a:latin typeface="Cambria" panose="02040503050406030204" pitchFamily="18" charset="0"/>
                          <a:ea typeface="Cambria" panose="02040503050406030204" pitchFamily="18" charset="0"/>
                        </a:rPr>
                        <a:t> Bình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2003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7632154"/>
                  </a:ext>
                </a:extLst>
              </a:tr>
              <a:tr h="7462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mbria" panose="02040503050406030204" pitchFamily="18" charset="0"/>
                          <a:ea typeface="Cambria" panose="02040503050406030204" pitchFamily="18" charset="0"/>
                        </a:rPr>
                        <a:t>Di </a:t>
                      </a:r>
                      <a:r>
                        <a:rPr lang="en-US" sz="2400" dirty="0" err="1">
                          <a:solidFill>
                            <a:srgbClr val="002060"/>
                          </a:solidFill>
                          <a:latin typeface="Cambria" panose="02040503050406030204" pitchFamily="18" charset="0"/>
                          <a:ea typeface="Cambria" panose="02040503050406030204" pitchFamily="18" charset="0"/>
                        </a:rPr>
                        <a:t>sản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hoá</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tư</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liệu</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Cambria" panose="02040503050406030204" pitchFamily="18" charset="0"/>
                          <a:ea typeface="Cambria" panose="02040503050406030204" pitchFamily="18" charset="0"/>
                        </a:rPr>
                        <a:t>Mộc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bản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triều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Nguyễn</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Lâm </a:t>
                      </a:r>
                      <a:r>
                        <a:rPr lang="en-US" sz="2400" dirty="0" err="1">
                          <a:solidFill>
                            <a:srgbClr val="002060"/>
                          </a:solidFill>
                          <a:latin typeface="Cambria" panose="02040503050406030204" pitchFamily="18" charset="0"/>
                          <a:ea typeface="Cambria" panose="02040503050406030204" pitchFamily="18" charset="0"/>
                        </a:rPr>
                        <a:t>Đồng</a:t>
                      </a:r>
                      <a:endParaRPr lang="en-US" sz="24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2060"/>
                          </a:solidFill>
                          <a:latin typeface="Cambria" panose="02040503050406030204" pitchFamily="18" charset="0"/>
                          <a:ea typeface="Cambria" panose="02040503050406030204" pitchFamily="18" charset="0"/>
                        </a:rPr>
                        <a:t>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5155773"/>
                  </a:ext>
                </a:extLst>
              </a:tr>
            </a:tbl>
          </a:graphicData>
        </a:graphic>
      </p:graphicFrame>
    </p:spTree>
    <p:extLst>
      <p:ext uri="{BB962C8B-B14F-4D97-AF65-F5344CB8AC3E}">
        <p14:creationId xmlns:p14="http://schemas.microsoft.com/office/powerpoint/2010/main" val="1315050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92E84E7-E2D5-44FB-9B9B-A9F9544BCB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300" y="-488813"/>
            <a:ext cx="14163675" cy="7691788"/>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5769" y1="21786" x2="56923" y2="27143"/>
                        <a14:foregroundMark x1="60385" y1="37500" x2="60385" y2="39643"/>
                        <a14:foregroundMark x1="67692" y1="47857" x2="70385" y2="70357"/>
                      </a14:backgroundRemoval>
                    </a14:imgEffect>
                  </a14:imgLayer>
                </a14:imgProps>
              </a:ext>
              <a:ext uri="{28A0092B-C50C-407E-A947-70E740481C1C}">
                <a14:useLocalDpi xmlns:a14="http://schemas.microsoft.com/office/drawing/2010/main" val="0"/>
              </a:ext>
            </a:extLst>
          </a:blip>
          <a:stretch>
            <a:fillRect/>
          </a:stretch>
        </p:blipFill>
        <p:spPr>
          <a:xfrm>
            <a:off x="9439025" y="-174539"/>
            <a:ext cx="2767411" cy="2222307"/>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594" y="4448857"/>
            <a:ext cx="2804919" cy="2604230"/>
          </a:xfrm>
          <a:prstGeom prst="rect">
            <a:avLst/>
          </a:prstGeom>
        </p:spPr>
      </p:pic>
      <p:sp>
        <p:nvSpPr>
          <p:cNvPr id="6" name="Rectangle 5">
            <a:extLst>
              <a:ext uri="{FF2B5EF4-FFF2-40B4-BE49-F238E27FC236}">
                <a16:creationId xmlns:a16="http://schemas.microsoft.com/office/drawing/2014/main" id="{7336A834-0F92-4325-BE55-8AA8F2597094}"/>
              </a:ext>
            </a:extLst>
          </p:cNvPr>
          <p:cNvSpPr/>
          <p:nvPr/>
        </p:nvSpPr>
        <p:spPr>
          <a:xfrm>
            <a:off x="2057400" y="2579820"/>
            <a:ext cx="8340415" cy="3539430"/>
          </a:xfrm>
          <a:prstGeom prst="rect">
            <a:avLst/>
          </a:prstGeom>
        </p:spPr>
        <p:txBody>
          <a:bodyPr wrap="square">
            <a:spAutoFit/>
          </a:bodyPr>
          <a:lstStyle/>
          <a:p>
            <a:pPr lvl="0" algn="just"/>
            <a:r>
              <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Duyên hải miền Trung hội tụ nhiều loại hình di sản thế giới như: </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di sản thiên nhiên, di sản văn hóa vật thể, di sản văn hóa phi vật thể</a:t>
            </a:r>
            <a:r>
              <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có cả loại hình độc đáo như </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di sản tư liệu</a:t>
            </a:r>
            <a:r>
              <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Các di sản này </a:t>
            </a:r>
            <a:r>
              <a:rPr lang="vi-VN"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trải dài từ Thanh Hóa đến Phú Yên</a:t>
            </a:r>
            <a:r>
              <a:rPr lang="vi-VN" altLang="en-US" sz="320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nhưng tập trung nhiều nhất là ở Thừa Thiên Huế và Quảng Nam. </a:t>
            </a:r>
          </a:p>
        </p:txBody>
      </p:sp>
      <p:sp>
        <p:nvSpPr>
          <p:cNvPr id="7" name="Rectangle 6">
            <a:extLst>
              <a:ext uri="{FF2B5EF4-FFF2-40B4-BE49-F238E27FC236}">
                <a16:creationId xmlns:a16="http://schemas.microsoft.com/office/drawing/2014/main" id="{5CBE83D1-4BB0-4A6E-95F2-AB96A31D21D0}"/>
              </a:ext>
            </a:extLst>
          </p:cNvPr>
          <p:cNvSpPr/>
          <p:nvPr/>
        </p:nvSpPr>
        <p:spPr>
          <a:xfrm>
            <a:off x="5002092" y="667748"/>
            <a:ext cx="293236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ahoma" panose="020B0604030504040204" pitchFamily="34" charset="0"/>
                <a:ea typeface="+mn-ea"/>
                <a:cs typeface="Tahoma" panose="020B0604030504040204" pitchFamily="34" charset="0"/>
              </a:rPr>
              <a:t>Kết</a:t>
            </a:r>
            <a:r>
              <a:rPr kumimoji="0" lang="en-US" sz="4000" b="1" i="0" u="none" strike="noStrike" kern="1200" cap="none" spc="0" normalizeH="0" noProof="0" dirty="0">
                <a:ln>
                  <a:noFill/>
                </a:ln>
                <a:solidFill>
                  <a:srgbClr val="FFFF00"/>
                </a:solidFill>
                <a:effectLst/>
                <a:uLnTx/>
                <a:uFillTx/>
                <a:latin typeface="Tahoma" panose="020B0604030504040204" pitchFamily="34" charset="0"/>
                <a:ea typeface="+mn-ea"/>
                <a:cs typeface="Tahoma" panose="020B0604030504040204" pitchFamily="34" charset="0"/>
              </a:rPr>
              <a:t> </a:t>
            </a:r>
            <a:r>
              <a:rPr kumimoji="0" lang="en-US" sz="4000" b="1" i="0" u="none" strike="noStrike" kern="1200" cap="none" spc="0" normalizeH="0" noProof="0" dirty="0" err="1">
                <a:ln>
                  <a:noFill/>
                </a:ln>
                <a:solidFill>
                  <a:srgbClr val="FFFF00"/>
                </a:solidFill>
                <a:effectLst/>
                <a:uLnTx/>
                <a:uFillTx/>
                <a:latin typeface="Tahoma" panose="020B0604030504040204" pitchFamily="34" charset="0"/>
                <a:ea typeface="+mn-ea"/>
                <a:cs typeface="Tahoma" panose="020B0604030504040204" pitchFamily="34" charset="0"/>
              </a:rPr>
              <a:t>luận</a:t>
            </a:r>
            <a:endParaRPr kumimoji="0" lang="en-US" sz="4000" b="1" i="0" u="none" strike="noStrike" kern="1200" cap="none" spc="0" normalizeH="0" baseline="0" noProof="0" dirty="0">
              <a:ln>
                <a:noFill/>
              </a:ln>
              <a:solidFill>
                <a:srgbClr val="FFFF00"/>
              </a:solidFill>
              <a:effectLst/>
              <a:uLnTx/>
              <a:uFillTx/>
              <a:latin typeface="UTM Avenida" panose="02040603050506020204" pitchFamily="18" charset="0"/>
              <a:ea typeface="+mn-ea"/>
              <a:cs typeface="+mn-cs"/>
            </a:endParaRPr>
          </a:p>
        </p:txBody>
      </p:sp>
    </p:spTree>
    <p:extLst>
      <p:ext uri="{BB962C8B-B14F-4D97-AF65-F5344CB8AC3E}">
        <p14:creationId xmlns:p14="http://schemas.microsoft.com/office/powerpoint/2010/main" val="1968789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7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8046" y="5053349"/>
            <a:ext cx="6955016" cy="178546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681" y="5053348"/>
            <a:ext cx="6955016" cy="178546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7C93A09-C1C6-0AB3-6D31-9449D259C9C5}"/>
              </a:ext>
            </a:extLst>
          </p:cNvPr>
          <p:cNvPicPr>
            <a:picLocks noChangeAspect="1"/>
          </p:cNvPicPr>
          <p:nvPr/>
        </p:nvPicPr>
        <p:blipFill>
          <a:blip r:embed="rId4"/>
          <a:stretch>
            <a:fillRect/>
          </a:stretch>
        </p:blipFill>
        <p:spPr>
          <a:xfrm>
            <a:off x="1151701" y="-1383838"/>
            <a:ext cx="10943268" cy="6645216"/>
          </a:xfrm>
          <a:prstGeom prst="rect">
            <a:avLst/>
          </a:prstGeom>
        </p:spPr>
      </p:pic>
    </p:spTree>
    <p:extLst>
      <p:ext uri="{BB962C8B-B14F-4D97-AF65-F5344CB8AC3E}">
        <p14:creationId xmlns:p14="http://schemas.microsoft.com/office/powerpoint/2010/main" val="361738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0EC6431-F692-4179-8166-E2B3FF27FB1F}"/>
              </a:ext>
            </a:extLst>
          </p:cNvPr>
          <p:cNvPicPr>
            <a:picLocks noChangeAspect="1"/>
          </p:cNvPicPr>
          <p:nvPr/>
        </p:nvPicPr>
        <p:blipFill rotWithShape="1">
          <a:blip r:embed="rId2">
            <a:extLst>
              <a:ext uri="{28A0092B-C50C-407E-A947-70E740481C1C}">
                <a14:useLocalDpi xmlns:a14="http://schemas.microsoft.com/office/drawing/2010/main" val="0"/>
              </a:ext>
            </a:extLst>
          </a:blip>
          <a:srcRect t="86683" r="63070"/>
          <a:stretch/>
        </p:blipFill>
        <p:spPr>
          <a:xfrm>
            <a:off x="0" y="5334000"/>
            <a:ext cx="14290766" cy="1524000"/>
          </a:xfrm>
          <a:prstGeom prst="rect">
            <a:avLst/>
          </a:prstGeom>
        </p:spPr>
      </p:pic>
      <p:pic>
        <p:nvPicPr>
          <p:cNvPr id="4" name="图片 3">
            <a:extLst>
              <a:ext uri="{FF2B5EF4-FFF2-40B4-BE49-F238E27FC236}">
                <a16:creationId xmlns:a16="http://schemas.microsoft.com/office/drawing/2014/main" id="{41FB0482-0533-4A62-9269-2E4358521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57" y="-1998163"/>
            <a:ext cx="11308886" cy="8989728"/>
          </a:xfrm>
          <a:prstGeom prst="rect">
            <a:avLst/>
          </a:prstGeom>
        </p:spPr>
      </p:pic>
      <p:pic>
        <p:nvPicPr>
          <p:cNvPr id="5" name="Picture 4">
            <a:extLst>
              <a:ext uri="{FF2B5EF4-FFF2-40B4-BE49-F238E27FC236}">
                <a16:creationId xmlns:a16="http://schemas.microsoft.com/office/drawing/2014/main" id="{97096B22-06AC-A20B-0A67-01DF7AC9C7F6}"/>
              </a:ext>
            </a:extLst>
          </p:cNvPr>
          <p:cNvPicPr>
            <a:picLocks noChangeAspect="1"/>
          </p:cNvPicPr>
          <p:nvPr/>
        </p:nvPicPr>
        <p:blipFill>
          <a:blip r:embed="rId4"/>
          <a:stretch>
            <a:fillRect/>
          </a:stretch>
        </p:blipFill>
        <p:spPr>
          <a:xfrm>
            <a:off x="3717200" y="1970055"/>
            <a:ext cx="5005250" cy="2213040"/>
          </a:xfrm>
          <a:prstGeom prst="rect">
            <a:avLst/>
          </a:prstGeom>
        </p:spPr>
      </p:pic>
    </p:spTree>
    <p:extLst>
      <p:ext uri="{BB962C8B-B14F-4D97-AF65-F5344CB8AC3E}">
        <p14:creationId xmlns:p14="http://schemas.microsoft.com/office/powerpoint/2010/main" val="2108095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2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iáo án điện tử toán 3 cánh diều bài 7: Tìm thành phần chưa biết của phép  tính (tiếp theo) | Bài giảng điện tử toán 3 cánh diều | Kenhgiaovien.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73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3366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0" y="-140529"/>
            <a:ext cx="12192000" cy="6833668"/>
            <a:chOff x="-88148" y="-57150"/>
            <a:chExt cx="4351261" cy="2544777"/>
          </a:xfrm>
        </p:grpSpPr>
        <p:sp>
          <p:nvSpPr>
            <p:cNvPr id="6" name="Freeform 3"/>
            <p:cNvSpPr/>
            <p:nvPr/>
          </p:nvSpPr>
          <p:spPr>
            <a:xfrm>
              <a:off x="-88148" y="-4819"/>
              <a:ext cx="4351261" cy="2489664"/>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sp>
        <p:sp>
          <p:nvSpPr>
            <p:cNvPr id="7" name="TextBox 4"/>
            <p:cNvSpPr txBox="1"/>
            <p:nvPr/>
          </p:nvSpPr>
          <p:spPr>
            <a:xfrm>
              <a:off x="0" y="-57150"/>
              <a:ext cx="4206219" cy="2544777"/>
            </a:xfrm>
            <a:prstGeom prst="rect">
              <a:avLst/>
            </a:prstGeom>
          </p:spPr>
          <p:txBody>
            <a:bodyPr lIns="33867" tIns="33867" rIns="33867" bIns="33867" rtlCol="0" anchor="ctr"/>
            <a:lstStyle/>
            <a:p>
              <a:pPr algn="ctr">
                <a:lnSpc>
                  <a:spcPts val="1773"/>
                </a:lnSpc>
              </a:pPr>
              <a:endParaRPr sz="1200"/>
            </a:p>
          </p:txBody>
        </p:sp>
      </p:grpSp>
      <p:grpSp>
        <p:nvGrpSpPr>
          <p:cNvPr id="8" name="Group 5"/>
          <p:cNvGrpSpPr/>
          <p:nvPr/>
        </p:nvGrpSpPr>
        <p:grpSpPr>
          <a:xfrm>
            <a:off x="277408" y="152105"/>
            <a:ext cx="11799628" cy="6248399"/>
            <a:chOff x="0" y="-57150"/>
            <a:chExt cx="3977877" cy="2261336"/>
          </a:xfrm>
        </p:grpSpPr>
        <p:sp>
          <p:nvSpPr>
            <p:cNvPr id="9" name="Freeform 6"/>
            <p:cNvSpPr/>
            <p:nvPr/>
          </p:nvSpPr>
          <p:spPr>
            <a:xfrm>
              <a:off x="17963" y="-9682"/>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sp>
        <p:sp>
          <p:nvSpPr>
            <p:cNvPr id="10" name="TextBox 7"/>
            <p:cNvSpPr txBox="1"/>
            <p:nvPr/>
          </p:nvSpPr>
          <p:spPr>
            <a:xfrm>
              <a:off x="0" y="-57150"/>
              <a:ext cx="3959914" cy="2261336"/>
            </a:xfrm>
            <a:prstGeom prst="rect">
              <a:avLst/>
            </a:prstGeom>
          </p:spPr>
          <p:txBody>
            <a:bodyPr lIns="33867" tIns="33867" rIns="33867" bIns="33867" rtlCol="0" anchor="ctr"/>
            <a:lstStyle/>
            <a:p>
              <a:pPr algn="ctr">
                <a:lnSpc>
                  <a:spcPts val="1773"/>
                </a:lnSpc>
              </a:pPr>
              <a:endParaRPr sz="1200"/>
            </a:p>
          </p:txBody>
        </p:sp>
      </p:grpSp>
      <p:sp>
        <p:nvSpPr>
          <p:cNvPr id="11" name="Freeform 8"/>
          <p:cNvSpPr/>
          <p:nvPr/>
        </p:nvSpPr>
        <p:spPr>
          <a:xfrm>
            <a:off x="-101600" y="-1168639"/>
            <a:ext cx="1376915" cy="2794477"/>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8"/>
          <p:cNvSpPr/>
          <p:nvPr/>
        </p:nvSpPr>
        <p:spPr>
          <a:xfrm rot="7613291">
            <a:off x="10280706" y="4021926"/>
            <a:ext cx="1790588" cy="3761034"/>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Title 12"/>
          <p:cNvSpPr>
            <a:spLocks noGrp="1"/>
          </p:cNvSpPr>
          <p:nvPr>
            <p:ph type="ctrTitle"/>
          </p:nvPr>
        </p:nvSpPr>
        <p:spPr>
          <a:xfrm>
            <a:off x="2641600" y="685801"/>
            <a:ext cx="7010400" cy="1473199"/>
          </a:xfrm>
        </p:spPr>
        <p:txBody>
          <a:bodyPr>
            <a:noAutofit/>
          </a:bodyPr>
          <a:lstStyle/>
          <a:p>
            <a:r>
              <a:rPr lang="en-US" sz="6667" dirty="0">
                <a:solidFill>
                  <a:schemeClr val="accent6">
                    <a:lumMod val="50000"/>
                  </a:schemeClr>
                </a:solidFill>
                <a:latin typeface="Times New Roman" panose="02020603050405020304" charset="0"/>
                <a:cs typeface="Times New Roman" panose="02020603050405020304" charset="0"/>
              </a:rPr>
              <a:t>CÂU HỎI</a:t>
            </a:r>
            <a:endParaRPr lang="en-GB" sz="6667" dirty="0">
              <a:solidFill>
                <a:schemeClr val="accent6">
                  <a:lumMod val="50000"/>
                </a:schemeClr>
              </a:solidFill>
              <a:latin typeface="Times New Roman" panose="02020603050405020304" charset="0"/>
              <a:cs typeface="Times New Roman" panose="02020603050405020304" charset="0"/>
            </a:endParaRPr>
          </a:p>
        </p:txBody>
      </p:sp>
      <p:sp>
        <p:nvSpPr>
          <p:cNvPr id="14" name="Subtitle 13"/>
          <p:cNvSpPr>
            <a:spLocks noGrp="1"/>
          </p:cNvSpPr>
          <p:nvPr>
            <p:ph type="subTitle" idx="1"/>
          </p:nvPr>
        </p:nvSpPr>
        <p:spPr>
          <a:xfrm>
            <a:off x="711200" y="2007907"/>
            <a:ext cx="10566400" cy="2538693"/>
          </a:xfrm>
        </p:spPr>
        <p:txBody>
          <a:bodyPr>
            <a:normAutofit fontScale="25000" lnSpcReduction="20000"/>
          </a:bodyPr>
          <a:lstStyle/>
          <a:p>
            <a:pPr algn="just">
              <a:lnSpc>
                <a:spcPts val="2800"/>
              </a:lnSpc>
            </a:pPr>
            <a:r>
              <a:rPr lang="vi-VN" sz="9600" b="1" dirty="0">
                <a:solidFill>
                  <a:schemeClr val="tx1"/>
                </a:solidFill>
                <a:latin typeface="Times New Roman" panose="02020603050405020304" charset="0"/>
                <a:cs typeface="Times New Roman" panose="02020603050405020304" charset="0"/>
              </a:rPr>
              <a:t>Câu 1:</a:t>
            </a:r>
            <a:r>
              <a:rPr lang="vi-VN" sz="9600" dirty="0">
                <a:solidFill>
                  <a:schemeClr val="tx1"/>
                </a:solidFill>
                <a:latin typeface="Times New Roman" panose="02020603050405020304" charset="0"/>
                <a:cs typeface="Times New Roman" panose="02020603050405020304" charset="0"/>
              </a:rPr>
              <a:t> </a:t>
            </a:r>
            <a:r>
              <a:rPr lang="en-US" sz="9600" dirty="0" err="1">
                <a:solidFill>
                  <a:srgbClr val="5D381C"/>
                </a:solidFill>
                <a:latin typeface="Times New Roman" panose="02020603050405020304" charset="0"/>
                <a:cs typeface="Times New Roman" panose="02020603050405020304" charset="0"/>
                <a:sym typeface="+mn-ea"/>
              </a:rPr>
              <a:t>Tính</a:t>
            </a:r>
            <a:r>
              <a:rPr lang="en-US" sz="9600" dirty="0">
                <a:solidFill>
                  <a:srgbClr val="5D381C"/>
                </a:solidFill>
                <a:latin typeface="Times New Roman" panose="02020603050405020304" charset="0"/>
                <a:cs typeface="Times New Roman" panose="02020603050405020304" charset="0"/>
                <a:sym typeface="+mn-ea"/>
              </a:rPr>
              <a:t> </a:t>
            </a:r>
            <a:r>
              <a:rPr lang="en-US" sz="9600" dirty="0" err="1">
                <a:solidFill>
                  <a:srgbClr val="5D381C"/>
                </a:solidFill>
                <a:latin typeface="Times New Roman" panose="02020603050405020304" charset="0"/>
                <a:cs typeface="Times New Roman" panose="02020603050405020304" charset="0"/>
                <a:sym typeface="+mn-ea"/>
              </a:rPr>
              <a:t>đến</a:t>
            </a:r>
            <a:r>
              <a:rPr lang="en-US" sz="9600" dirty="0">
                <a:solidFill>
                  <a:srgbClr val="5D381C"/>
                </a:solidFill>
                <a:latin typeface="Times New Roman" panose="02020603050405020304" charset="0"/>
                <a:cs typeface="Times New Roman" panose="02020603050405020304" charset="0"/>
                <a:sym typeface="+mn-ea"/>
              </a:rPr>
              <a:t> </a:t>
            </a:r>
            <a:r>
              <a:rPr lang="en-US" sz="9600" dirty="0" err="1">
                <a:solidFill>
                  <a:srgbClr val="5D381C"/>
                </a:solidFill>
                <a:latin typeface="Times New Roman" panose="02020603050405020304" charset="0"/>
                <a:cs typeface="Times New Roman" panose="02020603050405020304" charset="0"/>
                <a:sym typeface="+mn-ea"/>
              </a:rPr>
              <a:t>năm</a:t>
            </a:r>
            <a:r>
              <a:rPr lang="en-US" sz="9600" dirty="0">
                <a:solidFill>
                  <a:srgbClr val="5D381C"/>
                </a:solidFill>
                <a:latin typeface="Times New Roman" panose="02020603050405020304" charset="0"/>
                <a:cs typeface="Times New Roman" panose="02020603050405020304" charset="0"/>
                <a:sym typeface="+mn-ea"/>
              </a:rPr>
              <a:t> 2020, </a:t>
            </a:r>
            <a:r>
              <a:rPr lang="en-US" sz="9600" dirty="0" err="1">
                <a:solidFill>
                  <a:srgbClr val="5D381C"/>
                </a:solidFill>
                <a:latin typeface="Times New Roman" panose="02020603050405020304" charset="0"/>
                <a:cs typeface="Times New Roman" panose="02020603050405020304" charset="0"/>
                <a:sym typeface="+mn-ea"/>
              </a:rPr>
              <a:t>vùng</a:t>
            </a:r>
            <a:r>
              <a:rPr lang="en-US" sz="9600" dirty="0">
                <a:solidFill>
                  <a:srgbClr val="5D381C"/>
                </a:solidFill>
                <a:latin typeface="Times New Roman" panose="02020603050405020304" charset="0"/>
                <a:cs typeface="Times New Roman" panose="02020603050405020304" charset="0"/>
                <a:sym typeface="+mn-ea"/>
              </a:rPr>
              <a:t> </a:t>
            </a:r>
            <a:r>
              <a:rPr lang="en-US" sz="9600" dirty="0" err="1">
                <a:solidFill>
                  <a:srgbClr val="5D381C"/>
                </a:solidFill>
                <a:latin typeface="Times New Roman" panose="02020603050405020304" charset="0"/>
                <a:cs typeface="Times New Roman" panose="02020603050405020304" charset="0"/>
                <a:sym typeface="+mn-ea"/>
              </a:rPr>
              <a:t>Duyên</a:t>
            </a:r>
            <a:r>
              <a:rPr lang="en-US" sz="9600" dirty="0">
                <a:solidFill>
                  <a:srgbClr val="5D381C"/>
                </a:solidFill>
                <a:latin typeface="Times New Roman" panose="02020603050405020304" charset="0"/>
                <a:cs typeface="Times New Roman" panose="02020603050405020304" charset="0"/>
                <a:sym typeface="+mn-ea"/>
              </a:rPr>
              <a:t> </a:t>
            </a:r>
            <a:r>
              <a:rPr lang="en-US" sz="9600" dirty="0" err="1">
                <a:solidFill>
                  <a:srgbClr val="5D381C"/>
                </a:solidFill>
                <a:latin typeface="Times New Roman" panose="02020603050405020304" charset="0"/>
                <a:cs typeface="Times New Roman" panose="02020603050405020304" charset="0"/>
                <a:sym typeface="+mn-ea"/>
              </a:rPr>
              <a:t>hải</a:t>
            </a:r>
            <a:r>
              <a:rPr lang="en-US" sz="9600" dirty="0">
                <a:solidFill>
                  <a:srgbClr val="5D381C"/>
                </a:solidFill>
                <a:latin typeface="Times New Roman" panose="02020603050405020304" charset="0"/>
                <a:cs typeface="Times New Roman" panose="02020603050405020304" charset="0"/>
                <a:sym typeface="+mn-ea"/>
              </a:rPr>
              <a:t> </a:t>
            </a:r>
            <a:r>
              <a:rPr lang="en-US" sz="9600" dirty="0" err="1">
                <a:solidFill>
                  <a:srgbClr val="5D381C"/>
                </a:solidFill>
                <a:latin typeface="Times New Roman" panose="02020603050405020304" charset="0"/>
                <a:cs typeface="Times New Roman" panose="02020603050405020304" charset="0"/>
                <a:sym typeface="+mn-ea"/>
              </a:rPr>
              <a:t>miền</a:t>
            </a:r>
            <a:r>
              <a:rPr lang="en-US" sz="9600" dirty="0">
                <a:solidFill>
                  <a:srgbClr val="5D381C"/>
                </a:solidFill>
                <a:latin typeface="Times New Roman" panose="02020603050405020304" charset="0"/>
                <a:cs typeface="Times New Roman" panose="02020603050405020304" charset="0"/>
                <a:sym typeface="+mn-ea"/>
              </a:rPr>
              <a:t> </a:t>
            </a:r>
            <a:r>
              <a:rPr lang="en-US" sz="9600" dirty="0" err="1">
                <a:solidFill>
                  <a:srgbClr val="5D381C"/>
                </a:solidFill>
                <a:latin typeface="Times New Roman" panose="02020603050405020304" charset="0"/>
                <a:cs typeface="Times New Roman" panose="02020603050405020304" charset="0"/>
                <a:sym typeface="+mn-ea"/>
              </a:rPr>
              <a:t>Trung</a:t>
            </a:r>
            <a:r>
              <a:rPr lang="en-US" sz="9600" dirty="0">
                <a:solidFill>
                  <a:srgbClr val="5D381C"/>
                </a:solidFill>
                <a:latin typeface="Times New Roman" panose="02020603050405020304" charset="0"/>
                <a:cs typeface="Times New Roman" panose="02020603050405020304" charset="0"/>
                <a:sym typeface="+mn-ea"/>
              </a:rPr>
              <a:t> </a:t>
            </a:r>
            <a:r>
              <a:rPr lang="en-US" sz="9600" dirty="0" err="1">
                <a:solidFill>
                  <a:srgbClr val="5D381C"/>
                </a:solidFill>
                <a:latin typeface="Times New Roman" panose="02020603050405020304" charset="0"/>
                <a:cs typeface="Times New Roman" panose="02020603050405020304" charset="0"/>
                <a:sym typeface="+mn-ea"/>
              </a:rPr>
              <a:t>có</a:t>
            </a:r>
            <a:r>
              <a:rPr lang="en-US" sz="9600" dirty="0">
                <a:solidFill>
                  <a:srgbClr val="5D381C"/>
                </a:solidFill>
                <a:latin typeface="Times New Roman" panose="02020603050405020304" charset="0"/>
                <a:cs typeface="Times New Roman" panose="02020603050405020304" charset="0"/>
                <a:sym typeface="+mn-ea"/>
              </a:rPr>
              <a:t> </a:t>
            </a:r>
            <a:r>
              <a:rPr lang="en-US" sz="9600" dirty="0" err="1">
                <a:solidFill>
                  <a:srgbClr val="5D381C"/>
                </a:solidFill>
                <a:latin typeface="Times New Roman" panose="02020603050405020304" charset="0"/>
                <a:cs typeface="Times New Roman" panose="02020603050405020304" charset="0"/>
                <a:sym typeface="+mn-ea"/>
              </a:rPr>
              <a:t>khoảng</a:t>
            </a:r>
            <a:r>
              <a:rPr lang="en-US" sz="9600" dirty="0">
                <a:solidFill>
                  <a:srgbClr val="5D381C"/>
                </a:solidFill>
                <a:latin typeface="Times New Roman" panose="02020603050405020304" charset="0"/>
                <a:cs typeface="Times New Roman" panose="02020603050405020304" charset="0"/>
                <a:sym typeface="+mn-ea"/>
              </a:rPr>
              <a:t> bao nhiêu di </a:t>
            </a:r>
            <a:r>
              <a:rPr lang="en-US" sz="9600" dirty="0" err="1">
                <a:solidFill>
                  <a:srgbClr val="5D381C"/>
                </a:solidFill>
                <a:latin typeface="Times New Roman" panose="02020603050405020304" charset="0"/>
                <a:cs typeface="Times New Roman" panose="02020603050405020304" charset="0"/>
                <a:sym typeface="+mn-ea"/>
              </a:rPr>
              <a:t>sản</a:t>
            </a:r>
            <a:r>
              <a:rPr lang="en-US" sz="9600" dirty="0">
                <a:solidFill>
                  <a:srgbClr val="5D381C"/>
                </a:solidFill>
                <a:latin typeface="Times New Roman" panose="02020603050405020304" charset="0"/>
                <a:cs typeface="Times New Roman" panose="02020603050405020304" charset="0"/>
                <a:sym typeface="+mn-ea"/>
              </a:rPr>
              <a:t> </a:t>
            </a:r>
            <a:r>
              <a:rPr lang="en-US" sz="9600" dirty="0" err="1">
                <a:solidFill>
                  <a:srgbClr val="5D381C"/>
                </a:solidFill>
                <a:latin typeface="Times New Roman" panose="02020603050405020304" charset="0"/>
                <a:cs typeface="Times New Roman" panose="02020603050405020304" charset="0"/>
                <a:sym typeface="+mn-ea"/>
              </a:rPr>
              <a:t>thế</a:t>
            </a:r>
            <a:r>
              <a:rPr lang="en-US" sz="9600" dirty="0">
                <a:solidFill>
                  <a:srgbClr val="5D381C"/>
                </a:solidFill>
                <a:latin typeface="Times New Roman" panose="02020603050405020304" charset="0"/>
                <a:cs typeface="Times New Roman" panose="02020603050405020304" charset="0"/>
                <a:sym typeface="+mn-ea"/>
              </a:rPr>
              <a:t> </a:t>
            </a:r>
            <a:r>
              <a:rPr lang="en-US" sz="9600" dirty="0" err="1">
                <a:solidFill>
                  <a:srgbClr val="5D381C"/>
                </a:solidFill>
                <a:latin typeface="Times New Roman" panose="02020603050405020304" charset="0"/>
                <a:cs typeface="Times New Roman" panose="02020603050405020304" charset="0"/>
                <a:sym typeface="+mn-ea"/>
              </a:rPr>
              <a:t>giới</a:t>
            </a:r>
            <a:r>
              <a:rPr lang="en-US" sz="9600" dirty="0">
                <a:solidFill>
                  <a:srgbClr val="5D381C"/>
                </a:solidFill>
                <a:latin typeface="Times New Roman" panose="02020603050405020304" charset="0"/>
                <a:cs typeface="Times New Roman" panose="02020603050405020304" charset="0"/>
                <a:sym typeface="+mn-ea"/>
              </a:rPr>
              <a:t> </a:t>
            </a:r>
            <a:r>
              <a:rPr lang="en-US" sz="9600" dirty="0" err="1">
                <a:solidFill>
                  <a:srgbClr val="5D381C"/>
                </a:solidFill>
                <a:latin typeface="Times New Roman" panose="02020603050405020304" charset="0"/>
                <a:cs typeface="Times New Roman" panose="02020603050405020304" charset="0"/>
                <a:sym typeface="+mn-ea"/>
              </a:rPr>
              <a:t>được</a:t>
            </a:r>
            <a:r>
              <a:rPr lang="en-US" sz="9600" dirty="0">
                <a:solidFill>
                  <a:srgbClr val="5D381C"/>
                </a:solidFill>
                <a:latin typeface="Times New Roman" panose="02020603050405020304" charset="0"/>
                <a:cs typeface="Times New Roman" panose="02020603050405020304" charset="0"/>
                <a:sym typeface="+mn-ea"/>
              </a:rPr>
              <a:t> UNESCO </a:t>
            </a:r>
            <a:r>
              <a:rPr lang="en-US" sz="9600" dirty="0" err="1">
                <a:solidFill>
                  <a:srgbClr val="5D381C"/>
                </a:solidFill>
                <a:latin typeface="Times New Roman" panose="02020603050405020304" charset="0"/>
                <a:cs typeface="Times New Roman" panose="02020603050405020304" charset="0"/>
                <a:sym typeface="+mn-ea"/>
              </a:rPr>
              <a:t>ghi</a:t>
            </a:r>
            <a:r>
              <a:rPr lang="en-US" sz="9600" dirty="0">
                <a:solidFill>
                  <a:srgbClr val="5D381C"/>
                </a:solidFill>
                <a:latin typeface="Times New Roman" panose="02020603050405020304" charset="0"/>
                <a:cs typeface="Times New Roman" panose="02020603050405020304" charset="0"/>
                <a:sym typeface="+mn-ea"/>
              </a:rPr>
              <a:t> </a:t>
            </a:r>
            <a:r>
              <a:rPr lang="en-US" sz="9600" dirty="0" err="1">
                <a:solidFill>
                  <a:srgbClr val="5D381C"/>
                </a:solidFill>
                <a:latin typeface="Times New Roman" panose="02020603050405020304" charset="0"/>
                <a:cs typeface="Times New Roman" panose="02020603050405020304" charset="0"/>
                <a:sym typeface="+mn-ea"/>
              </a:rPr>
              <a:t>danh</a:t>
            </a:r>
            <a:r>
              <a:rPr lang="en-US" sz="9600" dirty="0">
                <a:solidFill>
                  <a:srgbClr val="5D381C"/>
                </a:solidFill>
                <a:latin typeface="Times New Roman" panose="02020603050405020304" charset="0"/>
                <a:cs typeface="Times New Roman" panose="02020603050405020304" charset="0"/>
                <a:sym typeface="+mn-ea"/>
              </a:rPr>
              <a:t>.</a:t>
            </a:r>
            <a:r>
              <a:rPr lang="vi-VN" sz="9600" dirty="0">
                <a:solidFill>
                  <a:schemeClr val="tx1"/>
                </a:solidFill>
                <a:latin typeface="Times New Roman" panose="02020603050405020304" charset="0"/>
                <a:cs typeface="Times New Roman" panose="02020603050405020304" charset="0"/>
              </a:rPr>
              <a:t>?</a:t>
            </a:r>
          </a:p>
          <a:p>
            <a:pPr marL="342917" indent="-342917" algn="just">
              <a:buAutoNum type="alphaUcPeriod"/>
            </a:pPr>
            <a:r>
              <a:rPr lang="en-US" altLang="vi-VN" sz="9600" dirty="0">
                <a:solidFill>
                  <a:schemeClr val="tx1"/>
                </a:solidFill>
                <a:latin typeface="Times New Roman" panose="02020603050405020304" charset="0"/>
                <a:cs typeface="Times New Roman" panose="02020603050405020304" charset="0"/>
              </a:rPr>
              <a:t> 5 di sản</a:t>
            </a:r>
            <a:endParaRPr lang="en-US" sz="9600" dirty="0">
              <a:solidFill>
                <a:schemeClr val="tx1"/>
              </a:solidFill>
              <a:latin typeface="Times New Roman" panose="02020603050405020304" charset="0"/>
              <a:cs typeface="Times New Roman" panose="02020603050405020304" charset="0"/>
            </a:endParaRPr>
          </a:p>
          <a:p>
            <a:pPr algn="just"/>
            <a:r>
              <a:rPr lang="vi-VN" sz="9600" dirty="0">
                <a:solidFill>
                  <a:schemeClr val="tx1"/>
                </a:solidFill>
                <a:latin typeface="Times New Roman" panose="02020603050405020304" charset="0"/>
                <a:cs typeface="Times New Roman" panose="02020603050405020304" charset="0"/>
              </a:rPr>
              <a:t>B. </a:t>
            </a:r>
            <a:r>
              <a:rPr lang="en-US" altLang="vi-VN" sz="9600" dirty="0">
                <a:solidFill>
                  <a:schemeClr val="tx1"/>
                </a:solidFill>
                <a:latin typeface="Times New Roman" panose="02020603050405020304" charset="0"/>
                <a:cs typeface="Times New Roman" panose="02020603050405020304" charset="0"/>
              </a:rPr>
              <a:t>7 di sản</a:t>
            </a:r>
            <a:endParaRPr lang="vi-VN" sz="9600" dirty="0">
              <a:solidFill>
                <a:schemeClr val="tx1"/>
              </a:solidFill>
              <a:latin typeface="Times New Roman" panose="02020603050405020304" charset="0"/>
              <a:cs typeface="Times New Roman" panose="02020603050405020304" charset="0"/>
            </a:endParaRPr>
          </a:p>
          <a:p>
            <a:pPr algn="just"/>
            <a:r>
              <a:rPr lang="vi-VN" sz="9600" dirty="0">
                <a:solidFill>
                  <a:schemeClr val="tx1"/>
                </a:solidFill>
                <a:latin typeface="Times New Roman" panose="02020603050405020304" charset="0"/>
                <a:cs typeface="Times New Roman" panose="02020603050405020304" charset="0"/>
              </a:rPr>
              <a:t>C. </a:t>
            </a:r>
            <a:r>
              <a:rPr lang="en-US" altLang="vi-VN" sz="9600" dirty="0">
                <a:solidFill>
                  <a:schemeClr val="tx1"/>
                </a:solidFill>
                <a:latin typeface="Times New Roman" panose="02020603050405020304" charset="0"/>
                <a:cs typeface="Times New Roman" panose="02020603050405020304" charset="0"/>
              </a:rPr>
              <a:t>12 di sản</a:t>
            </a:r>
            <a:endParaRPr lang="vi-VN" sz="9600" dirty="0">
              <a:solidFill>
                <a:schemeClr val="tx1"/>
              </a:solidFill>
              <a:latin typeface="Times New Roman" panose="02020603050405020304" charset="0"/>
              <a:cs typeface="Times New Roman" panose="02020603050405020304" charset="0"/>
            </a:endParaRPr>
          </a:p>
          <a:p>
            <a:pPr algn="just"/>
            <a:r>
              <a:rPr lang="vi-VN" sz="9600" dirty="0">
                <a:solidFill>
                  <a:schemeClr val="tx1"/>
                </a:solidFill>
                <a:latin typeface="Times New Roman" panose="02020603050405020304" charset="0"/>
                <a:cs typeface="Times New Roman" panose="02020603050405020304" charset="0"/>
              </a:rPr>
              <a:t>D. </a:t>
            </a:r>
            <a:r>
              <a:rPr lang="en-US" altLang="vi-VN" sz="9600" dirty="0">
                <a:solidFill>
                  <a:schemeClr val="tx1"/>
                </a:solidFill>
                <a:latin typeface="Times New Roman" panose="02020603050405020304" charset="0"/>
                <a:cs typeface="Times New Roman" panose="02020603050405020304" charset="0"/>
              </a:rPr>
              <a:t>10 di sản</a:t>
            </a:r>
            <a:endParaRPr lang="vi-VN" sz="9600" dirty="0">
              <a:solidFill>
                <a:schemeClr val="tx1"/>
              </a:solidFill>
              <a:latin typeface="Times New Roman" panose="02020603050405020304" charset="0"/>
              <a:cs typeface="Times New Roman" panose="02020603050405020304" charset="0"/>
            </a:endParaRPr>
          </a:p>
          <a:p>
            <a:endParaRPr lang="en-GB" dirty="0">
              <a:solidFill>
                <a:schemeClr val="tx1"/>
              </a:solidFill>
            </a:endParaRPr>
          </a:p>
        </p:txBody>
      </p:sp>
      <p:sp>
        <p:nvSpPr>
          <p:cNvPr id="15" name="Rectangle 14"/>
          <p:cNvSpPr/>
          <p:nvPr/>
        </p:nvSpPr>
        <p:spPr>
          <a:xfrm>
            <a:off x="438813" y="3276305"/>
            <a:ext cx="7282788" cy="461665"/>
          </a:xfrm>
          <a:prstGeom prst="rect">
            <a:avLst/>
          </a:prstGeom>
        </p:spPr>
        <p:txBody>
          <a:bodyPr wrap="square">
            <a:spAutoFit/>
          </a:bodyPr>
          <a:lstStyle/>
          <a:p>
            <a:pPr algn="just"/>
            <a:r>
              <a:rPr lang="vi-VN" sz="2400" dirty="0">
                <a:latin typeface="Times New Roman" panose="02020603050405020304" charset="0"/>
                <a:cs typeface="Times New Roman" panose="02020603050405020304" charset="0"/>
              </a:rPr>
              <a:t> </a:t>
            </a:r>
          </a:p>
        </p:txBody>
      </p:sp>
      <p:sp>
        <p:nvSpPr>
          <p:cNvPr id="16" name="Oval 15"/>
          <p:cNvSpPr/>
          <p:nvPr/>
        </p:nvSpPr>
        <p:spPr>
          <a:xfrm>
            <a:off x="626110" y="3831590"/>
            <a:ext cx="485140" cy="3949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Tree>
    <p:extLst>
      <p:ext uri="{BB962C8B-B14F-4D97-AF65-F5344CB8AC3E}">
        <p14:creationId xmlns:p14="http://schemas.microsoft.com/office/powerpoint/2010/main" val="74326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0" y="-140529"/>
            <a:ext cx="12192000" cy="6833668"/>
            <a:chOff x="-88148" y="-57150"/>
            <a:chExt cx="4351261" cy="2544777"/>
          </a:xfrm>
        </p:grpSpPr>
        <p:sp>
          <p:nvSpPr>
            <p:cNvPr id="6" name="Freeform 3"/>
            <p:cNvSpPr/>
            <p:nvPr/>
          </p:nvSpPr>
          <p:spPr>
            <a:xfrm>
              <a:off x="-88148" y="-4819"/>
              <a:ext cx="4351261" cy="2489664"/>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sp>
        <p:sp>
          <p:nvSpPr>
            <p:cNvPr id="7" name="TextBox 4"/>
            <p:cNvSpPr txBox="1"/>
            <p:nvPr/>
          </p:nvSpPr>
          <p:spPr>
            <a:xfrm>
              <a:off x="0" y="-57150"/>
              <a:ext cx="4206219" cy="2544777"/>
            </a:xfrm>
            <a:prstGeom prst="rect">
              <a:avLst/>
            </a:prstGeom>
          </p:spPr>
          <p:txBody>
            <a:bodyPr lIns="33867" tIns="33867" rIns="33867" bIns="33867" rtlCol="0" anchor="ctr"/>
            <a:lstStyle/>
            <a:p>
              <a:pPr algn="ctr">
                <a:lnSpc>
                  <a:spcPts val="1773"/>
                </a:lnSpc>
              </a:pPr>
              <a:endParaRPr sz="1200"/>
            </a:p>
          </p:txBody>
        </p:sp>
      </p:grpSp>
      <p:grpSp>
        <p:nvGrpSpPr>
          <p:cNvPr id="8" name="Group 5"/>
          <p:cNvGrpSpPr/>
          <p:nvPr/>
        </p:nvGrpSpPr>
        <p:grpSpPr>
          <a:xfrm>
            <a:off x="277408" y="152105"/>
            <a:ext cx="11799628" cy="6248399"/>
            <a:chOff x="0" y="-57150"/>
            <a:chExt cx="3977877" cy="2261336"/>
          </a:xfrm>
        </p:grpSpPr>
        <p:sp>
          <p:nvSpPr>
            <p:cNvPr id="9" name="Freeform 6"/>
            <p:cNvSpPr/>
            <p:nvPr/>
          </p:nvSpPr>
          <p:spPr>
            <a:xfrm>
              <a:off x="17963" y="-9682"/>
              <a:ext cx="3959914"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sp>
        <p:sp>
          <p:nvSpPr>
            <p:cNvPr id="10" name="TextBox 7"/>
            <p:cNvSpPr txBox="1"/>
            <p:nvPr/>
          </p:nvSpPr>
          <p:spPr>
            <a:xfrm>
              <a:off x="0" y="-57150"/>
              <a:ext cx="3959914" cy="2261336"/>
            </a:xfrm>
            <a:prstGeom prst="rect">
              <a:avLst/>
            </a:prstGeom>
          </p:spPr>
          <p:txBody>
            <a:bodyPr lIns="33867" tIns="33867" rIns="33867" bIns="33867" rtlCol="0" anchor="ctr"/>
            <a:lstStyle/>
            <a:p>
              <a:pPr algn="ctr">
                <a:lnSpc>
                  <a:spcPts val="1773"/>
                </a:lnSpc>
              </a:pPr>
              <a:endParaRPr sz="1200"/>
            </a:p>
          </p:txBody>
        </p:sp>
      </p:grpSp>
      <p:sp>
        <p:nvSpPr>
          <p:cNvPr id="11" name="Freeform 8"/>
          <p:cNvSpPr/>
          <p:nvPr/>
        </p:nvSpPr>
        <p:spPr>
          <a:xfrm>
            <a:off x="-101600" y="-1168639"/>
            <a:ext cx="1376915" cy="2794477"/>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8"/>
          <p:cNvSpPr/>
          <p:nvPr/>
        </p:nvSpPr>
        <p:spPr>
          <a:xfrm rot="7613291">
            <a:off x="10280706" y="4021926"/>
            <a:ext cx="1790588" cy="3761034"/>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Title 12"/>
          <p:cNvSpPr>
            <a:spLocks noGrp="1"/>
          </p:cNvSpPr>
          <p:nvPr>
            <p:ph type="ctrTitle"/>
          </p:nvPr>
        </p:nvSpPr>
        <p:spPr>
          <a:xfrm>
            <a:off x="2641600" y="685801"/>
            <a:ext cx="7010400" cy="1473199"/>
          </a:xfrm>
        </p:spPr>
        <p:txBody>
          <a:bodyPr>
            <a:noAutofit/>
          </a:bodyPr>
          <a:lstStyle/>
          <a:p>
            <a:r>
              <a:rPr lang="en-US" sz="6667" dirty="0">
                <a:solidFill>
                  <a:schemeClr val="accent6">
                    <a:lumMod val="50000"/>
                  </a:schemeClr>
                </a:solidFill>
                <a:latin typeface="Times New Roman" panose="02020603050405020304" charset="0"/>
                <a:cs typeface="Times New Roman" panose="02020603050405020304" charset="0"/>
              </a:rPr>
              <a:t>CÂU HỎI</a:t>
            </a:r>
            <a:endParaRPr lang="en-GB" sz="6667" dirty="0">
              <a:solidFill>
                <a:schemeClr val="accent6">
                  <a:lumMod val="50000"/>
                </a:schemeClr>
              </a:solidFill>
              <a:latin typeface="Times New Roman" panose="02020603050405020304" charset="0"/>
              <a:cs typeface="Times New Roman" panose="02020603050405020304" charset="0"/>
            </a:endParaRPr>
          </a:p>
        </p:txBody>
      </p:sp>
      <p:sp>
        <p:nvSpPr>
          <p:cNvPr id="14" name="Subtitle 13"/>
          <p:cNvSpPr>
            <a:spLocks noGrp="1"/>
          </p:cNvSpPr>
          <p:nvPr>
            <p:ph type="subTitle" idx="1"/>
          </p:nvPr>
        </p:nvSpPr>
        <p:spPr>
          <a:xfrm>
            <a:off x="711200" y="2007907"/>
            <a:ext cx="10566400" cy="2538693"/>
          </a:xfrm>
        </p:spPr>
        <p:txBody>
          <a:bodyPr>
            <a:normAutofit fontScale="32500" lnSpcReduction="20000"/>
          </a:bodyPr>
          <a:lstStyle/>
          <a:p>
            <a:pPr algn="just"/>
            <a:r>
              <a:rPr lang="vi-VN" sz="9600" b="1" dirty="0">
                <a:solidFill>
                  <a:schemeClr val="tx1"/>
                </a:solidFill>
                <a:latin typeface="Times New Roman" panose="02020603050405020304" charset="0"/>
                <a:cs typeface="Times New Roman" panose="02020603050405020304" charset="0"/>
              </a:rPr>
              <a:t>Câu </a:t>
            </a:r>
            <a:r>
              <a:rPr lang="en-US" altLang="vi-VN" sz="9600" b="1" dirty="0">
                <a:solidFill>
                  <a:schemeClr val="tx1"/>
                </a:solidFill>
                <a:latin typeface="Times New Roman" panose="02020603050405020304" charset="0"/>
                <a:cs typeface="Times New Roman" panose="02020603050405020304" charset="0"/>
              </a:rPr>
              <a:t>2</a:t>
            </a:r>
            <a:r>
              <a:rPr lang="vi-VN" sz="9600" b="1" dirty="0">
                <a:solidFill>
                  <a:schemeClr val="tx1"/>
                </a:solidFill>
                <a:latin typeface="Times New Roman" panose="02020603050405020304" charset="0"/>
                <a:cs typeface="Times New Roman" panose="02020603050405020304" charset="0"/>
              </a:rPr>
              <a:t>:</a:t>
            </a:r>
            <a:r>
              <a:rPr lang="vi-VN" sz="9600" dirty="0">
                <a:solidFill>
                  <a:schemeClr val="tx1"/>
                </a:solidFill>
                <a:latin typeface="Times New Roman" panose="02020603050405020304" charset="0"/>
                <a:cs typeface="Times New Roman" panose="02020603050405020304" charset="0"/>
              </a:rPr>
              <a:t> Thánh địa Mỹ Sơn thuộc tỉnh nào?</a:t>
            </a:r>
          </a:p>
          <a:p>
            <a:pPr marL="342917" indent="-342917" algn="just">
              <a:buAutoNum type="alphaUcPeriod"/>
            </a:pPr>
            <a:r>
              <a:rPr lang="en-US" altLang="vi-VN" sz="9600" dirty="0">
                <a:solidFill>
                  <a:schemeClr val="tx1"/>
                </a:solidFill>
                <a:latin typeface="Times New Roman" panose="02020603050405020304" charset="0"/>
                <a:cs typeface="Times New Roman" panose="02020603050405020304" charset="0"/>
              </a:rPr>
              <a:t> </a:t>
            </a:r>
            <a:r>
              <a:rPr lang="vi-VN" sz="9600" dirty="0">
                <a:solidFill>
                  <a:schemeClr val="tx1"/>
                </a:solidFill>
                <a:latin typeface="Times New Roman" panose="02020603050405020304" charset="0"/>
                <a:cs typeface="Times New Roman" panose="02020603050405020304" charset="0"/>
              </a:rPr>
              <a:t>Hà Nội</a:t>
            </a:r>
            <a:endParaRPr lang="en-US" sz="9600" dirty="0">
              <a:solidFill>
                <a:schemeClr val="tx1"/>
              </a:solidFill>
              <a:latin typeface="Times New Roman" panose="02020603050405020304" charset="0"/>
              <a:cs typeface="Times New Roman" panose="02020603050405020304" charset="0"/>
            </a:endParaRPr>
          </a:p>
          <a:p>
            <a:pPr algn="just"/>
            <a:r>
              <a:rPr lang="vi-VN" sz="9600" dirty="0">
                <a:solidFill>
                  <a:schemeClr val="tx1"/>
                </a:solidFill>
                <a:latin typeface="Times New Roman" panose="02020603050405020304" charset="0"/>
                <a:cs typeface="Times New Roman" panose="02020603050405020304" charset="0"/>
              </a:rPr>
              <a:t>B. Huế</a:t>
            </a:r>
          </a:p>
          <a:p>
            <a:pPr algn="just"/>
            <a:r>
              <a:rPr lang="vi-VN" sz="9600" dirty="0">
                <a:solidFill>
                  <a:schemeClr val="tx1"/>
                </a:solidFill>
                <a:latin typeface="Times New Roman" panose="02020603050405020304" charset="0"/>
                <a:cs typeface="Times New Roman" panose="02020603050405020304" charset="0"/>
              </a:rPr>
              <a:t>C. Quảng </a:t>
            </a:r>
            <a:r>
              <a:rPr lang="en-US" altLang="vi-VN" sz="9600" dirty="0">
                <a:solidFill>
                  <a:schemeClr val="tx1"/>
                </a:solidFill>
                <a:latin typeface="Times New Roman" panose="02020603050405020304" charset="0"/>
                <a:cs typeface="Times New Roman" panose="02020603050405020304" charset="0"/>
              </a:rPr>
              <a:t>Nam</a:t>
            </a:r>
            <a:endParaRPr lang="vi-VN" sz="9600" dirty="0">
              <a:solidFill>
                <a:schemeClr val="tx1"/>
              </a:solidFill>
              <a:latin typeface="Times New Roman" panose="02020603050405020304" charset="0"/>
              <a:cs typeface="Times New Roman" panose="02020603050405020304" charset="0"/>
            </a:endParaRPr>
          </a:p>
          <a:p>
            <a:pPr algn="just"/>
            <a:r>
              <a:rPr lang="vi-VN" sz="9600" dirty="0">
                <a:solidFill>
                  <a:schemeClr val="tx1"/>
                </a:solidFill>
                <a:latin typeface="Times New Roman" panose="02020603050405020304" charset="0"/>
                <a:cs typeface="Times New Roman" panose="02020603050405020304" charset="0"/>
              </a:rPr>
              <a:t>D. Quảng </a:t>
            </a:r>
            <a:r>
              <a:rPr lang="en-US" altLang="vi-VN" sz="9600" dirty="0">
                <a:solidFill>
                  <a:schemeClr val="tx1"/>
                </a:solidFill>
                <a:latin typeface="Times New Roman" panose="02020603050405020304" charset="0"/>
                <a:cs typeface="Times New Roman" panose="02020603050405020304" charset="0"/>
              </a:rPr>
              <a:t>Bình</a:t>
            </a:r>
            <a:endParaRPr lang="vi-VN" sz="9600" dirty="0">
              <a:solidFill>
                <a:schemeClr val="tx1"/>
              </a:solidFill>
              <a:latin typeface="Times New Roman" panose="02020603050405020304" charset="0"/>
              <a:cs typeface="Times New Roman" panose="02020603050405020304" charset="0"/>
            </a:endParaRPr>
          </a:p>
          <a:p>
            <a:endParaRPr lang="en-GB" dirty="0">
              <a:solidFill>
                <a:schemeClr val="tx1"/>
              </a:solidFill>
            </a:endParaRPr>
          </a:p>
        </p:txBody>
      </p:sp>
      <p:sp>
        <p:nvSpPr>
          <p:cNvPr id="15" name="Rectangle 14"/>
          <p:cNvSpPr/>
          <p:nvPr/>
        </p:nvSpPr>
        <p:spPr>
          <a:xfrm>
            <a:off x="438813" y="3276305"/>
            <a:ext cx="7282788" cy="461665"/>
          </a:xfrm>
          <a:prstGeom prst="rect">
            <a:avLst/>
          </a:prstGeom>
        </p:spPr>
        <p:txBody>
          <a:bodyPr wrap="square">
            <a:spAutoFit/>
          </a:bodyPr>
          <a:lstStyle/>
          <a:p>
            <a:pPr algn="just"/>
            <a:r>
              <a:rPr lang="vi-VN" sz="2400" dirty="0">
                <a:latin typeface="Times New Roman" panose="02020603050405020304" charset="0"/>
                <a:cs typeface="Times New Roman" panose="02020603050405020304" charset="0"/>
              </a:rPr>
              <a:t> </a:t>
            </a:r>
          </a:p>
        </p:txBody>
      </p:sp>
      <p:sp>
        <p:nvSpPr>
          <p:cNvPr id="16" name="Oval 15"/>
          <p:cNvSpPr/>
          <p:nvPr/>
        </p:nvSpPr>
        <p:spPr>
          <a:xfrm>
            <a:off x="603674" y="3429001"/>
            <a:ext cx="593513" cy="4627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Tree>
    <p:extLst>
      <p:ext uri="{BB962C8B-B14F-4D97-AF65-F5344CB8AC3E}">
        <p14:creationId xmlns:p14="http://schemas.microsoft.com/office/powerpoint/2010/main" val="291148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48012" y="-296674"/>
            <a:ext cx="12143989" cy="7230875"/>
            <a:chOff x="-15627" y="-57150"/>
            <a:chExt cx="4334126" cy="2692692"/>
          </a:xfrm>
        </p:grpSpPr>
        <p:sp>
          <p:nvSpPr>
            <p:cNvPr id="6" name="Freeform 3"/>
            <p:cNvSpPr/>
            <p:nvPr/>
          </p:nvSpPr>
          <p:spPr>
            <a:xfrm>
              <a:off x="-15627" y="77527"/>
              <a:ext cx="4334126" cy="2558015"/>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sp>
        <p:sp>
          <p:nvSpPr>
            <p:cNvPr id="7" name="TextBox 4"/>
            <p:cNvSpPr txBox="1"/>
            <p:nvPr/>
          </p:nvSpPr>
          <p:spPr>
            <a:xfrm>
              <a:off x="0" y="-57150"/>
              <a:ext cx="4206219" cy="2544777"/>
            </a:xfrm>
            <a:prstGeom prst="rect">
              <a:avLst/>
            </a:prstGeom>
          </p:spPr>
          <p:txBody>
            <a:bodyPr lIns="33867" tIns="33867" rIns="33867" bIns="33867" rtlCol="0" anchor="ctr"/>
            <a:lstStyle/>
            <a:p>
              <a:pPr algn="ctr">
                <a:lnSpc>
                  <a:spcPts val="1773"/>
                </a:lnSpc>
              </a:pPr>
              <a:endParaRPr sz="1200"/>
            </a:p>
          </p:txBody>
        </p:sp>
      </p:grpSp>
      <p:grpSp>
        <p:nvGrpSpPr>
          <p:cNvPr id="8" name="Group 5"/>
          <p:cNvGrpSpPr/>
          <p:nvPr/>
        </p:nvGrpSpPr>
        <p:grpSpPr>
          <a:xfrm>
            <a:off x="73869" y="133593"/>
            <a:ext cx="11944419" cy="6546607"/>
            <a:chOff x="0" y="-57150"/>
            <a:chExt cx="3959914" cy="2261336"/>
          </a:xfrm>
        </p:grpSpPr>
        <p:sp>
          <p:nvSpPr>
            <p:cNvPr id="9" name="Freeform 6"/>
            <p:cNvSpPr/>
            <p:nvPr/>
          </p:nvSpPr>
          <p:spPr>
            <a:xfrm>
              <a:off x="47188" y="-9682"/>
              <a:ext cx="3871961" cy="2204186"/>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sp>
        <p:sp>
          <p:nvSpPr>
            <p:cNvPr id="10" name="TextBox 7"/>
            <p:cNvSpPr txBox="1"/>
            <p:nvPr/>
          </p:nvSpPr>
          <p:spPr>
            <a:xfrm>
              <a:off x="0" y="-57150"/>
              <a:ext cx="3959914" cy="2261336"/>
            </a:xfrm>
            <a:prstGeom prst="rect">
              <a:avLst/>
            </a:prstGeom>
          </p:spPr>
          <p:txBody>
            <a:bodyPr lIns="33867" tIns="33867" rIns="33867" bIns="33867" rtlCol="0" anchor="ctr"/>
            <a:lstStyle/>
            <a:p>
              <a:pPr algn="ctr">
                <a:lnSpc>
                  <a:spcPts val="1773"/>
                </a:lnSpc>
              </a:pPr>
              <a:endParaRPr sz="1200"/>
            </a:p>
          </p:txBody>
        </p:sp>
      </p:grpSp>
      <p:sp>
        <p:nvSpPr>
          <p:cNvPr id="11" name="Freeform 8"/>
          <p:cNvSpPr/>
          <p:nvPr/>
        </p:nvSpPr>
        <p:spPr>
          <a:xfrm>
            <a:off x="-101600" y="-1168639"/>
            <a:ext cx="1376915" cy="2794477"/>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8"/>
          <p:cNvSpPr/>
          <p:nvPr/>
        </p:nvSpPr>
        <p:spPr>
          <a:xfrm rot="7613291">
            <a:off x="10774677" y="4090482"/>
            <a:ext cx="1790588" cy="3761034"/>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Title 12"/>
          <p:cNvSpPr>
            <a:spLocks noGrp="1"/>
          </p:cNvSpPr>
          <p:nvPr>
            <p:ph type="ctrTitle"/>
          </p:nvPr>
        </p:nvSpPr>
        <p:spPr>
          <a:xfrm>
            <a:off x="2641600" y="685801"/>
            <a:ext cx="7010400" cy="1473199"/>
          </a:xfrm>
        </p:spPr>
        <p:txBody>
          <a:bodyPr>
            <a:noAutofit/>
          </a:bodyPr>
          <a:lstStyle/>
          <a:p>
            <a:r>
              <a:rPr lang="en-US" sz="6667" dirty="0">
                <a:solidFill>
                  <a:schemeClr val="accent6">
                    <a:lumMod val="50000"/>
                  </a:schemeClr>
                </a:solidFill>
                <a:latin typeface="Times New Roman" panose="02020603050405020304" charset="0"/>
                <a:cs typeface="Times New Roman" panose="02020603050405020304" charset="0"/>
              </a:rPr>
              <a:t>CÂU HỎI</a:t>
            </a:r>
            <a:endParaRPr lang="en-GB" sz="6667" dirty="0">
              <a:solidFill>
                <a:schemeClr val="accent6">
                  <a:lumMod val="50000"/>
                </a:schemeClr>
              </a:solidFill>
              <a:latin typeface="Times New Roman" panose="02020603050405020304" charset="0"/>
              <a:cs typeface="Times New Roman" panose="02020603050405020304" charset="0"/>
            </a:endParaRPr>
          </a:p>
        </p:txBody>
      </p:sp>
      <p:sp>
        <p:nvSpPr>
          <p:cNvPr id="14" name="Subtitle 13"/>
          <p:cNvSpPr>
            <a:spLocks noGrp="1"/>
          </p:cNvSpPr>
          <p:nvPr>
            <p:ph type="subTitle" idx="1"/>
          </p:nvPr>
        </p:nvSpPr>
        <p:spPr>
          <a:xfrm>
            <a:off x="549789" y="2065513"/>
            <a:ext cx="10293057" cy="3402293"/>
          </a:xfrm>
        </p:spPr>
        <p:txBody>
          <a:bodyPr>
            <a:noAutofit/>
          </a:bodyPr>
          <a:lstStyle/>
          <a:p>
            <a:pPr algn="just"/>
            <a:r>
              <a:rPr lang="vi-VN" sz="2400" b="1" dirty="0">
                <a:solidFill>
                  <a:schemeClr val="tx1"/>
                </a:solidFill>
                <a:latin typeface="Times New Roman" panose="02020603050405020304" charset="0"/>
                <a:cs typeface="Times New Roman" panose="02020603050405020304" charset="0"/>
              </a:rPr>
              <a:t>Câu </a:t>
            </a:r>
            <a:r>
              <a:rPr lang="en-US" altLang="vi-VN" sz="2400" b="1" dirty="0">
                <a:solidFill>
                  <a:schemeClr val="tx1"/>
                </a:solidFill>
                <a:latin typeface="Times New Roman" panose="02020603050405020304" charset="0"/>
                <a:cs typeface="Times New Roman" panose="02020603050405020304" charset="0"/>
              </a:rPr>
              <a:t>3</a:t>
            </a:r>
            <a:r>
              <a:rPr lang="vi-VN" sz="2400" b="1" dirty="0">
                <a:solidFill>
                  <a:schemeClr val="tx1"/>
                </a:solidFill>
                <a:latin typeface="Times New Roman" panose="02020603050405020304" charset="0"/>
                <a:cs typeface="Times New Roman" panose="02020603050405020304" charset="0"/>
              </a:rPr>
              <a:t>:</a:t>
            </a:r>
            <a:r>
              <a:rPr lang="vi-VN" sz="2400" dirty="0">
                <a:solidFill>
                  <a:schemeClr val="tx1"/>
                </a:solidFill>
                <a:latin typeface="Times New Roman" panose="02020603050405020304" charset="0"/>
                <a:cs typeface="Times New Roman" panose="02020603050405020304" charset="0"/>
              </a:rPr>
              <a:t> Di sản nào sau đây thuộc vùng Duyên hải miền Trung?</a:t>
            </a:r>
          </a:p>
          <a:p>
            <a:pPr algn="just"/>
            <a:r>
              <a:rPr lang="vi-VN" sz="2400" dirty="0">
                <a:solidFill>
                  <a:schemeClr val="tx1"/>
                </a:solidFill>
                <a:latin typeface="Times New Roman" panose="02020603050405020304" charset="0"/>
                <a:cs typeface="Times New Roman" panose="02020603050405020304" charset="0"/>
              </a:rPr>
              <a:t>A. Nhã nhạc cung đình Huế</a:t>
            </a:r>
          </a:p>
          <a:p>
            <a:pPr algn="just"/>
            <a:r>
              <a:rPr lang="vi-VN" sz="2400" dirty="0">
                <a:solidFill>
                  <a:schemeClr val="tx1"/>
                </a:solidFill>
                <a:latin typeface="Times New Roman" panose="02020603050405020304" charset="0"/>
                <a:cs typeface="Times New Roman" panose="02020603050405020304" charset="0"/>
              </a:rPr>
              <a:t>B. Phố cổ Hội An</a:t>
            </a:r>
          </a:p>
          <a:p>
            <a:pPr algn="just"/>
            <a:r>
              <a:rPr lang="vi-VN" sz="2400" dirty="0">
                <a:solidFill>
                  <a:schemeClr val="tx1"/>
                </a:solidFill>
                <a:latin typeface="Times New Roman" panose="02020603050405020304" charset="0"/>
                <a:cs typeface="Times New Roman" panose="02020603050405020304" charset="0"/>
              </a:rPr>
              <a:t>C. Vườn quốc gia Phong Nha- Kẻ Bàng</a:t>
            </a:r>
          </a:p>
          <a:p>
            <a:pPr algn="just"/>
            <a:r>
              <a:rPr lang="vi-VN" sz="2400" dirty="0">
                <a:solidFill>
                  <a:schemeClr val="tx1"/>
                </a:solidFill>
                <a:latin typeface="Times New Roman" panose="02020603050405020304" charset="0"/>
                <a:cs typeface="Times New Roman" panose="02020603050405020304" charset="0"/>
              </a:rPr>
              <a:t>D. Tất cả phương án trên đúng</a:t>
            </a:r>
          </a:p>
          <a:p>
            <a:endParaRPr lang="en-GB" sz="2400" dirty="0">
              <a:solidFill>
                <a:schemeClr val="tx1"/>
              </a:solidFill>
              <a:latin typeface="Times New Roman" panose="02020603050405020304" charset="0"/>
              <a:cs typeface="Times New Roman" panose="02020603050405020304" charset="0"/>
            </a:endParaRPr>
          </a:p>
        </p:txBody>
      </p:sp>
      <p:sp>
        <p:nvSpPr>
          <p:cNvPr id="15" name="Rectangle 14"/>
          <p:cNvSpPr/>
          <p:nvPr/>
        </p:nvSpPr>
        <p:spPr>
          <a:xfrm>
            <a:off x="438813" y="3276305"/>
            <a:ext cx="7282788" cy="461665"/>
          </a:xfrm>
          <a:prstGeom prst="rect">
            <a:avLst/>
          </a:prstGeom>
        </p:spPr>
        <p:txBody>
          <a:bodyPr wrap="square">
            <a:spAutoFit/>
          </a:bodyPr>
          <a:lstStyle/>
          <a:p>
            <a:pPr algn="just"/>
            <a:r>
              <a:rPr lang="vi-VN" sz="2400" dirty="0">
                <a:latin typeface="Times New Roman" panose="02020603050405020304" charset="0"/>
                <a:cs typeface="Times New Roman" panose="02020603050405020304" charset="0"/>
              </a:rPr>
              <a:t> </a:t>
            </a:r>
          </a:p>
        </p:txBody>
      </p:sp>
      <p:sp>
        <p:nvSpPr>
          <p:cNvPr id="2" name="Oval 1"/>
          <p:cNvSpPr/>
          <p:nvPr/>
        </p:nvSpPr>
        <p:spPr>
          <a:xfrm>
            <a:off x="438574" y="3772747"/>
            <a:ext cx="518583" cy="4796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Tree>
    <p:extLst>
      <p:ext uri="{BB962C8B-B14F-4D97-AF65-F5344CB8AC3E}">
        <p14:creationId xmlns:p14="http://schemas.microsoft.com/office/powerpoint/2010/main" val="99299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0" y="-482600"/>
            <a:ext cx="12446000" cy="7340600"/>
            <a:chOff x="-15627" y="-57150"/>
            <a:chExt cx="4221846" cy="2544777"/>
          </a:xfrm>
        </p:grpSpPr>
        <p:sp>
          <p:nvSpPr>
            <p:cNvPr id="6" name="Freeform 3"/>
            <p:cNvSpPr/>
            <p:nvPr/>
          </p:nvSpPr>
          <p:spPr>
            <a:xfrm>
              <a:off x="-15627" y="77527"/>
              <a:ext cx="4206219" cy="2407318"/>
            </a:xfrm>
            <a:custGeom>
              <a:avLst/>
              <a:gdLst/>
              <a:ahLst/>
              <a:cxnLst/>
              <a:rect l="l" t="t" r="r" b="b"/>
              <a:pathLst>
                <a:path w="4206219" h="2487627">
                  <a:moveTo>
                    <a:pt x="24723" y="0"/>
                  </a:moveTo>
                  <a:lnTo>
                    <a:pt x="4181496" y="0"/>
                  </a:lnTo>
                  <a:cubicBezTo>
                    <a:pt x="4188053" y="0"/>
                    <a:pt x="4194341" y="2605"/>
                    <a:pt x="4198978" y="7241"/>
                  </a:cubicBezTo>
                  <a:cubicBezTo>
                    <a:pt x="4203614" y="11878"/>
                    <a:pt x="4206219" y="18166"/>
                    <a:pt x="4206219" y="24723"/>
                  </a:cubicBezTo>
                  <a:lnTo>
                    <a:pt x="4206219" y="2462904"/>
                  </a:lnTo>
                  <a:cubicBezTo>
                    <a:pt x="4206219" y="2469461"/>
                    <a:pt x="4203614" y="2475749"/>
                    <a:pt x="4198978" y="2480386"/>
                  </a:cubicBezTo>
                  <a:cubicBezTo>
                    <a:pt x="4194341" y="2485022"/>
                    <a:pt x="4188053" y="2487627"/>
                    <a:pt x="4181496" y="2487627"/>
                  </a:cubicBezTo>
                  <a:lnTo>
                    <a:pt x="24723" y="2487627"/>
                  </a:lnTo>
                  <a:cubicBezTo>
                    <a:pt x="18166" y="2487627"/>
                    <a:pt x="11878" y="2485022"/>
                    <a:pt x="7241" y="2480386"/>
                  </a:cubicBezTo>
                  <a:cubicBezTo>
                    <a:pt x="2605" y="2475749"/>
                    <a:pt x="0" y="2469461"/>
                    <a:pt x="0" y="2462904"/>
                  </a:cubicBezTo>
                  <a:lnTo>
                    <a:pt x="0" y="24723"/>
                  </a:lnTo>
                  <a:cubicBezTo>
                    <a:pt x="0" y="18166"/>
                    <a:pt x="2605" y="11878"/>
                    <a:pt x="7241" y="7241"/>
                  </a:cubicBezTo>
                  <a:cubicBezTo>
                    <a:pt x="11878" y="2605"/>
                    <a:pt x="18166" y="0"/>
                    <a:pt x="24723" y="0"/>
                  </a:cubicBezTo>
                  <a:close/>
                </a:path>
              </a:pathLst>
            </a:custGeom>
            <a:solidFill>
              <a:srgbClr val="5D381C"/>
            </a:solidFill>
          </p:spPr>
        </p:sp>
        <p:sp>
          <p:nvSpPr>
            <p:cNvPr id="7" name="TextBox 4"/>
            <p:cNvSpPr txBox="1"/>
            <p:nvPr/>
          </p:nvSpPr>
          <p:spPr>
            <a:xfrm>
              <a:off x="0" y="-57150"/>
              <a:ext cx="4206219" cy="2544777"/>
            </a:xfrm>
            <a:prstGeom prst="rect">
              <a:avLst/>
            </a:prstGeom>
          </p:spPr>
          <p:txBody>
            <a:bodyPr lIns="33867" tIns="33867" rIns="33867" bIns="33867" rtlCol="0" anchor="ctr"/>
            <a:lstStyle/>
            <a:p>
              <a:pPr algn="ctr">
                <a:lnSpc>
                  <a:spcPts val="1773"/>
                </a:lnSpc>
              </a:pPr>
              <a:endParaRPr sz="1200"/>
            </a:p>
          </p:txBody>
        </p:sp>
      </p:grpSp>
      <p:grpSp>
        <p:nvGrpSpPr>
          <p:cNvPr id="8" name="Group 5"/>
          <p:cNvGrpSpPr/>
          <p:nvPr/>
        </p:nvGrpSpPr>
        <p:grpSpPr>
          <a:xfrm>
            <a:off x="203201" y="112026"/>
            <a:ext cx="11988799" cy="6531809"/>
            <a:chOff x="0" y="-57150"/>
            <a:chExt cx="3967460" cy="2326081"/>
          </a:xfrm>
        </p:grpSpPr>
        <p:sp>
          <p:nvSpPr>
            <p:cNvPr id="9" name="Freeform 6"/>
            <p:cNvSpPr/>
            <p:nvPr/>
          </p:nvSpPr>
          <p:spPr>
            <a:xfrm>
              <a:off x="7546" y="38123"/>
              <a:ext cx="3959914" cy="2230808"/>
            </a:xfrm>
            <a:custGeom>
              <a:avLst/>
              <a:gdLst/>
              <a:ahLst/>
              <a:cxnLst/>
              <a:rect l="l" t="t" r="r" b="b"/>
              <a:pathLst>
                <a:path w="3959914" h="2204186">
                  <a:moveTo>
                    <a:pt x="26261" y="0"/>
                  </a:moveTo>
                  <a:lnTo>
                    <a:pt x="3933653" y="0"/>
                  </a:lnTo>
                  <a:cubicBezTo>
                    <a:pt x="3948157" y="0"/>
                    <a:pt x="3959914" y="11757"/>
                    <a:pt x="3959914" y="26261"/>
                  </a:cubicBezTo>
                  <a:lnTo>
                    <a:pt x="3959914" y="2177925"/>
                  </a:lnTo>
                  <a:cubicBezTo>
                    <a:pt x="3959914" y="2184890"/>
                    <a:pt x="3957147" y="2191569"/>
                    <a:pt x="3952223" y="2196494"/>
                  </a:cubicBezTo>
                  <a:cubicBezTo>
                    <a:pt x="3947298" y="2201419"/>
                    <a:pt x="3940618" y="2204186"/>
                    <a:pt x="3933653" y="2204186"/>
                  </a:cubicBezTo>
                  <a:lnTo>
                    <a:pt x="26261" y="2204186"/>
                  </a:lnTo>
                  <a:cubicBezTo>
                    <a:pt x="19296" y="2204186"/>
                    <a:pt x="12616" y="2201419"/>
                    <a:pt x="7692" y="2196494"/>
                  </a:cubicBezTo>
                  <a:cubicBezTo>
                    <a:pt x="2767" y="2191569"/>
                    <a:pt x="0" y="2184890"/>
                    <a:pt x="0" y="2177925"/>
                  </a:cubicBezTo>
                  <a:lnTo>
                    <a:pt x="0" y="26261"/>
                  </a:lnTo>
                  <a:cubicBezTo>
                    <a:pt x="0" y="19296"/>
                    <a:pt x="2767" y="12616"/>
                    <a:pt x="7692" y="7692"/>
                  </a:cubicBezTo>
                  <a:cubicBezTo>
                    <a:pt x="12616" y="2767"/>
                    <a:pt x="19296" y="0"/>
                    <a:pt x="26261" y="0"/>
                  </a:cubicBezTo>
                  <a:close/>
                </a:path>
              </a:pathLst>
            </a:custGeom>
            <a:solidFill>
              <a:srgbClr val="FFF1DF"/>
            </a:solidFill>
          </p:spPr>
        </p:sp>
        <p:sp>
          <p:nvSpPr>
            <p:cNvPr id="10" name="TextBox 7"/>
            <p:cNvSpPr txBox="1"/>
            <p:nvPr/>
          </p:nvSpPr>
          <p:spPr>
            <a:xfrm>
              <a:off x="0" y="-57150"/>
              <a:ext cx="3959914" cy="2261336"/>
            </a:xfrm>
            <a:prstGeom prst="rect">
              <a:avLst/>
            </a:prstGeom>
          </p:spPr>
          <p:txBody>
            <a:bodyPr lIns="33867" tIns="33867" rIns="33867" bIns="33867" rtlCol="0" anchor="ctr"/>
            <a:lstStyle/>
            <a:p>
              <a:pPr algn="ctr">
                <a:lnSpc>
                  <a:spcPts val="1773"/>
                </a:lnSpc>
              </a:pPr>
              <a:endParaRPr sz="1200"/>
            </a:p>
          </p:txBody>
        </p:sp>
      </p:grpSp>
      <p:sp>
        <p:nvSpPr>
          <p:cNvPr id="11" name="Freeform 8"/>
          <p:cNvSpPr/>
          <p:nvPr/>
        </p:nvSpPr>
        <p:spPr>
          <a:xfrm>
            <a:off x="-101600" y="-1168639"/>
            <a:ext cx="1376915" cy="2794477"/>
          </a:xfrm>
          <a:custGeom>
            <a:avLst/>
            <a:gdLst/>
            <a:ahLst/>
            <a:cxnLst/>
            <a:rect l="l" t="t" r="r" b="b"/>
            <a:pathLst>
              <a:path w="2065372" h="4191715">
                <a:moveTo>
                  <a:pt x="0" y="0"/>
                </a:moveTo>
                <a:lnTo>
                  <a:pt x="2065372" y="0"/>
                </a:lnTo>
                <a:lnTo>
                  <a:pt x="2065372" y="4191715"/>
                </a:lnTo>
                <a:lnTo>
                  <a:pt x="0" y="419171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8"/>
          <p:cNvSpPr/>
          <p:nvPr/>
        </p:nvSpPr>
        <p:spPr>
          <a:xfrm rot="7613291">
            <a:off x="10280706" y="4021926"/>
            <a:ext cx="1790588" cy="3761034"/>
          </a:xfrm>
          <a:custGeom>
            <a:avLst/>
            <a:gdLst/>
            <a:ahLst/>
            <a:cxnLst/>
            <a:rect l="l" t="t" r="r" b="b"/>
            <a:pathLst>
              <a:path w="2685882" h="5641551">
                <a:moveTo>
                  <a:pt x="0" y="0"/>
                </a:moveTo>
                <a:lnTo>
                  <a:pt x="2685882" y="0"/>
                </a:lnTo>
                <a:lnTo>
                  <a:pt x="2685882" y="5641551"/>
                </a:lnTo>
                <a:lnTo>
                  <a:pt x="0" y="564155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Title 12"/>
          <p:cNvSpPr>
            <a:spLocks noGrp="1"/>
          </p:cNvSpPr>
          <p:nvPr>
            <p:ph type="ctrTitle"/>
          </p:nvPr>
        </p:nvSpPr>
        <p:spPr>
          <a:xfrm>
            <a:off x="2641600" y="685801"/>
            <a:ext cx="7010400" cy="1473199"/>
          </a:xfrm>
        </p:spPr>
        <p:txBody>
          <a:bodyPr>
            <a:noAutofit/>
          </a:bodyPr>
          <a:lstStyle/>
          <a:p>
            <a:r>
              <a:rPr lang="en-US" sz="6667" dirty="0">
                <a:solidFill>
                  <a:schemeClr val="accent6">
                    <a:lumMod val="50000"/>
                  </a:schemeClr>
                </a:solidFill>
                <a:latin typeface="Times New Roman" panose="02020603050405020304" charset="0"/>
                <a:cs typeface="Times New Roman" panose="02020603050405020304" charset="0"/>
              </a:rPr>
              <a:t>CÂU HỎI</a:t>
            </a:r>
            <a:endParaRPr lang="en-GB" sz="6667" dirty="0">
              <a:solidFill>
                <a:schemeClr val="accent6">
                  <a:lumMod val="50000"/>
                </a:schemeClr>
              </a:solidFill>
              <a:latin typeface="Times New Roman" panose="02020603050405020304" charset="0"/>
              <a:cs typeface="Times New Roman" panose="02020603050405020304" charset="0"/>
            </a:endParaRPr>
          </a:p>
        </p:txBody>
      </p:sp>
      <p:sp>
        <p:nvSpPr>
          <p:cNvPr id="14" name="Subtitle 13"/>
          <p:cNvSpPr>
            <a:spLocks noGrp="1"/>
          </p:cNvSpPr>
          <p:nvPr>
            <p:ph type="subTitle" idx="1"/>
          </p:nvPr>
        </p:nvSpPr>
        <p:spPr>
          <a:xfrm>
            <a:off x="438997" y="2007870"/>
            <a:ext cx="11249237" cy="2538730"/>
          </a:xfrm>
        </p:spPr>
        <p:txBody>
          <a:bodyPr>
            <a:noAutofit/>
          </a:bodyPr>
          <a:lstStyle/>
          <a:p>
            <a:pPr algn="just"/>
            <a:endParaRPr lang="vi-VN" sz="2400" dirty="0">
              <a:solidFill>
                <a:schemeClr val="tx1"/>
              </a:solidFill>
              <a:latin typeface="Times New Roman" panose="02020603050405020304" charset="0"/>
              <a:cs typeface="Times New Roman" panose="02020603050405020304" charset="0"/>
            </a:endParaRPr>
          </a:p>
          <a:p>
            <a:pPr algn="just"/>
            <a:r>
              <a:rPr lang="vi-VN" sz="2400" b="1" dirty="0">
                <a:solidFill>
                  <a:schemeClr val="tx1"/>
                </a:solidFill>
                <a:latin typeface="Times New Roman" panose="02020603050405020304" charset="0"/>
                <a:cs typeface="Times New Roman" panose="02020603050405020304" charset="0"/>
              </a:rPr>
              <a:t>Câu </a:t>
            </a:r>
            <a:r>
              <a:rPr lang="en-US" altLang="vi-VN" sz="2400" b="1" dirty="0">
                <a:solidFill>
                  <a:schemeClr val="tx1"/>
                </a:solidFill>
                <a:latin typeface="Times New Roman" panose="02020603050405020304" charset="0"/>
                <a:cs typeface="Times New Roman" panose="02020603050405020304" charset="0"/>
              </a:rPr>
              <a:t>4</a:t>
            </a:r>
            <a:r>
              <a:rPr lang="vi-VN" sz="2400" b="1" dirty="0">
                <a:solidFill>
                  <a:schemeClr val="tx1"/>
                </a:solidFill>
                <a:latin typeface="Times New Roman" panose="02020603050405020304" charset="0"/>
                <a:cs typeface="Times New Roman" panose="02020603050405020304" charset="0"/>
              </a:rPr>
              <a:t>:</a:t>
            </a:r>
            <a:r>
              <a:rPr lang="vi-VN" sz="2400" dirty="0">
                <a:solidFill>
                  <a:schemeClr val="tx1"/>
                </a:solidFill>
                <a:latin typeface="Times New Roman" panose="02020603050405020304" charset="0"/>
                <a:cs typeface="Times New Roman" panose="02020603050405020304" charset="0"/>
              </a:rPr>
              <a:t> Nhã nhạc cung đình Huế </a:t>
            </a:r>
            <a:r>
              <a:rPr lang="vi-VN" sz="2400" dirty="0">
                <a:solidFill>
                  <a:schemeClr val="tx1"/>
                </a:solidFill>
                <a:latin typeface="Times New Roman" panose="02020603050405020304" charset="0"/>
                <a:cs typeface="Times New Roman" panose="02020603050405020304" charset="0"/>
                <a:sym typeface="+mn-ea"/>
              </a:rPr>
              <a:t>được</a:t>
            </a:r>
            <a:r>
              <a:rPr lang="en-US" altLang="vi-VN" sz="2400" dirty="0">
                <a:solidFill>
                  <a:schemeClr val="tx1"/>
                </a:solidFill>
                <a:latin typeface="Times New Roman" panose="02020603050405020304" charset="0"/>
                <a:cs typeface="Times New Roman" panose="02020603050405020304" charset="0"/>
                <a:sym typeface="+mn-ea"/>
              </a:rPr>
              <a:t> </a:t>
            </a:r>
            <a:r>
              <a:rPr lang="vi-VN" sz="2400" dirty="0">
                <a:solidFill>
                  <a:schemeClr val="tx1"/>
                </a:solidFill>
                <a:latin typeface="Times New Roman" panose="02020603050405020304" charset="0"/>
                <a:cs typeface="Times New Roman" panose="02020603050405020304" charset="0"/>
                <a:sym typeface="+mn-ea"/>
              </a:rPr>
              <a:t>UNESCO</a:t>
            </a:r>
            <a:r>
              <a:rPr lang="en-US" altLang="vi-VN" sz="2400" dirty="0">
                <a:solidFill>
                  <a:schemeClr val="tx1"/>
                </a:solidFill>
                <a:latin typeface="Times New Roman" panose="02020603050405020304" charset="0"/>
                <a:cs typeface="Times New Roman" panose="02020603050405020304" charset="0"/>
                <a:sym typeface="+mn-ea"/>
              </a:rPr>
              <a:t> </a:t>
            </a:r>
            <a:r>
              <a:rPr lang="vi-VN" sz="2400" dirty="0">
                <a:solidFill>
                  <a:schemeClr val="tx1"/>
                </a:solidFill>
                <a:latin typeface="Times New Roman" panose="02020603050405020304" charset="0"/>
                <a:cs typeface="Times New Roman" panose="02020603050405020304" charset="0"/>
                <a:sym typeface="+mn-ea"/>
              </a:rPr>
              <a:t>công nhận </a:t>
            </a:r>
            <a:r>
              <a:rPr lang="en-US" altLang="vi-VN" sz="2400" dirty="0">
                <a:solidFill>
                  <a:schemeClr val="tx1"/>
                </a:solidFill>
                <a:latin typeface="Times New Roman" panose="02020603050405020304" charset="0"/>
                <a:cs typeface="Times New Roman" panose="02020603050405020304" charset="0"/>
                <a:sym typeface="+mn-ea"/>
              </a:rPr>
              <a:t>là loại hình di sản văn hóa nào?</a:t>
            </a:r>
          </a:p>
          <a:p>
            <a:pPr indent="280261" algn="just"/>
            <a:r>
              <a:rPr lang="vi-VN" sz="2400" dirty="0">
                <a:solidFill>
                  <a:schemeClr val="tx1"/>
                </a:solidFill>
                <a:latin typeface="Times New Roman" panose="02020603050405020304" charset="0"/>
                <a:cs typeface="Times New Roman" panose="02020603050405020304" charset="0"/>
              </a:rPr>
              <a:t>A. UNESCO công nhận là di sản văn hóa vật thể</a:t>
            </a:r>
          </a:p>
          <a:p>
            <a:pPr indent="280261" algn="just"/>
            <a:r>
              <a:rPr lang="vi-VN" sz="2400" dirty="0">
                <a:solidFill>
                  <a:schemeClr val="tx1"/>
                </a:solidFill>
                <a:latin typeface="Times New Roman" panose="02020603050405020304" charset="0"/>
                <a:cs typeface="Times New Roman" panose="02020603050405020304" charset="0"/>
              </a:rPr>
              <a:t>B. UNESCO công nhận là di sản văn hóa phi</a:t>
            </a:r>
            <a:r>
              <a:rPr lang="en-US" sz="2400" dirty="0">
                <a:solidFill>
                  <a:schemeClr val="tx1"/>
                </a:solidFill>
                <a:latin typeface="Times New Roman" panose="02020603050405020304" charset="0"/>
                <a:cs typeface="Times New Roman" panose="02020603050405020304" charset="0"/>
              </a:rPr>
              <a:t> </a:t>
            </a:r>
            <a:r>
              <a:rPr lang="en-US" sz="2400" dirty="0" err="1">
                <a:solidFill>
                  <a:schemeClr val="tx1"/>
                </a:solidFill>
                <a:latin typeface="Times New Roman" panose="02020603050405020304" charset="0"/>
                <a:cs typeface="Times New Roman" panose="02020603050405020304" charset="0"/>
              </a:rPr>
              <a:t>vật</a:t>
            </a:r>
            <a:r>
              <a:rPr lang="vi-VN" sz="2400" dirty="0">
                <a:solidFill>
                  <a:schemeClr val="tx1"/>
                </a:solidFill>
                <a:latin typeface="Times New Roman" panose="02020603050405020304" charset="0"/>
                <a:cs typeface="Times New Roman" panose="02020603050405020304" charset="0"/>
              </a:rPr>
              <a:t> thể</a:t>
            </a:r>
          </a:p>
          <a:p>
            <a:pPr indent="280261" algn="just"/>
            <a:r>
              <a:rPr lang="vi-VN" sz="2400" dirty="0">
                <a:solidFill>
                  <a:schemeClr val="tx1"/>
                </a:solidFill>
                <a:latin typeface="Times New Roman" panose="02020603050405020304" charset="0"/>
                <a:cs typeface="Times New Roman" panose="02020603050405020304" charset="0"/>
              </a:rPr>
              <a:t>C. UNESCO công nhận là di sản văn hóa âm nhạc</a:t>
            </a:r>
          </a:p>
          <a:p>
            <a:pPr indent="280261" algn="just"/>
            <a:r>
              <a:rPr lang="vi-VN" sz="2400" dirty="0">
                <a:solidFill>
                  <a:schemeClr val="tx1"/>
                </a:solidFill>
                <a:latin typeface="Times New Roman" panose="02020603050405020304" charset="0"/>
                <a:cs typeface="Times New Roman" panose="02020603050405020304" charset="0"/>
              </a:rPr>
              <a:t>D. UNESCO công nhận là di sản thiên nhiên</a:t>
            </a:r>
            <a:r>
              <a:rPr lang="en-US" sz="2400" dirty="0">
                <a:solidFill>
                  <a:schemeClr val="tx1"/>
                </a:solidFill>
                <a:latin typeface="Times New Roman" panose="02020603050405020304" charset="0"/>
                <a:cs typeface="Times New Roman" panose="02020603050405020304" charset="0"/>
              </a:rPr>
              <a:t>.</a:t>
            </a:r>
            <a:endParaRPr lang="vi-VN" sz="2400" dirty="0">
              <a:solidFill>
                <a:schemeClr val="tx1"/>
              </a:solidFill>
              <a:latin typeface="Times New Roman" panose="02020603050405020304" charset="0"/>
              <a:cs typeface="Times New Roman" panose="02020603050405020304" charset="0"/>
            </a:endParaRPr>
          </a:p>
          <a:p>
            <a:endParaRPr lang="en-GB" sz="2400" dirty="0">
              <a:solidFill>
                <a:schemeClr val="tx1"/>
              </a:solidFill>
              <a:latin typeface="Times New Roman" panose="02020603050405020304" charset="0"/>
              <a:cs typeface="Times New Roman" panose="02020603050405020304" charset="0"/>
            </a:endParaRPr>
          </a:p>
        </p:txBody>
      </p:sp>
      <p:sp>
        <p:nvSpPr>
          <p:cNvPr id="15" name="Rectangle 14"/>
          <p:cNvSpPr/>
          <p:nvPr/>
        </p:nvSpPr>
        <p:spPr>
          <a:xfrm>
            <a:off x="438813" y="3276305"/>
            <a:ext cx="7282788" cy="461665"/>
          </a:xfrm>
          <a:prstGeom prst="rect">
            <a:avLst/>
          </a:prstGeom>
        </p:spPr>
        <p:txBody>
          <a:bodyPr wrap="square">
            <a:spAutoFit/>
          </a:bodyPr>
          <a:lstStyle/>
          <a:p>
            <a:pPr algn="just"/>
            <a:r>
              <a:rPr lang="vi-VN" sz="2400" dirty="0">
                <a:latin typeface="Times New Roman" panose="02020603050405020304" charset="0"/>
                <a:cs typeface="Times New Roman" panose="02020603050405020304" charset="0"/>
              </a:rPr>
              <a:t> </a:t>
            </a:r>
          </a:p>
        </p:txBody>
      </p:sp>
      <p:sp>
        <p:nvSpPr>
          <p:cNvPr id="2" name="Oval 1"/>
          <p:cNvSpPr/>
          <p:nvPr/>
        </p:nvSpPr>
        <p:spPr>
          <a:xfrm flipH="1" flipV="1">
            <a:off x="589280" y="3275754"/>
            <a:ext cx="528320" cy="4614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Tree>
    <p:extLst>
      <p:ext uri="{BB962C8B-B14F-4D97-AF65-F5344CB8AC3E}">
        <p14:creationId xmlns:p14="http://schemas.microsoft.com/office/powerpoint/2010/main" val="323467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Chia sẻ 77+ về hình nền powerpoint màu xanh dương - cdgdbentre.edu.vn">
            <a:extLst>
              <a:ext uri="{FF2B5EF4-FFF2-40B4-BE49-F238E27FC236}">
                <a16:creationId xmlns:a16="http://schemas.microsoft.com/office/drawing/2014/main" id="{08E5834D-B1CE-442B-B90E-4082A7A4A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758"/>
            <a:ext cx="12163125" cy="6842242"/>
          </a:xfrm>
          <a:prstGeom prst="rect">
            <a:avLst/>
          </a:prstGeom>
          <a:noFill/>
          <a:extLst>
            <a:ext uri="{909E8E84-426E-40DD-AFC4-6F175D3DCCD1}">
              <a14:hiddenFill xmlns:a14="http://schemas.microsoft.com/office/drawing/2010/main">
                <a:solidFill>
                  <a:srgbClr val="FFFFFF"/>
                </a:solidFill>
              </a14:hiddenFill>
            </a:ext>
          </a:extLst>
        </p:spPr>
      </p:pic>
      <p:pic>
        <p:nvPicPr>
          <p:cNvPr id="72" name="图片 71">
            <a:extLst>
              <a:ext uri="{FF2B5EF4-FFF2-40B4-BE49-F238E27FC236}">
                <a16:creationId xmlns:a16="http://schemas.microsoft.com/office/drawing/2014/main" id="{E7551B25-9086-7645-8726-79C0430C2385}"/>
              </a:ext>
            </a:extLst>
          </p:cNvPr>
          <p:cNvPicPr>
            <a:picLocks noChangeAspect="1"/>
          </p:cNvPicPr>
          <p:nvPr/>
        </p:nvPicPr>
        <p:blipFill>
          <a:blip r:embed="rId5"/>
          <a:stretch>
            <a:fillRect/>
          </a:stretch>
        </p:blipFill>
        <p:spPr>
          <a:xfrm>
            <a:off x="7752030" y="4291811"/>
            <a:ext cx="4183938" cy="2566189"/>
          </a:xfrm>
          <a:prstGeom prst="rect">
            <a:avLst/>
          </a:prstGeom>
        </p:spPr>
      </p:pic>
      <p:pic>
        <p:nvPicPr>
          <p:cNvPr id="37" name="Picture 2" descr="Student, Student Clipart, Cartoon Characters, Illustration PNG Transparent  Clipart Image and PSD File for Free Download">
            <a:extLst>
              <a:ext uri="{FF2B5EF4-FFF2-40B4-BE49-F238E27FC236}">
                <a16:creationId xmlns:a16="http://schemas.microsoft.com/office/drawing/2014/main" id="{B7264E38-F82C-41DF-E32A-0C33F6C032C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6000" l="9531" r="90938">
                        <a14:foregroundMark x1="22813" y1="83750" x2="23438" y2="92000"/>
                        <a14:foregroundMark x1="15781" y1="86500" x2="15937" y2="92750"/>
                        <a14:foregroundMark x1="14844" y1="96250" x2="22656" y2="97250"/>
                        <a14:foregroundMark x1="22656" y1="97250" x2="32969" y2="95000"/>
                        <a14:foregroundMark x1="32969" y1="95000" x2="44531" y2="95500"/>
                        <a14:foregroundMark x1="44531" y1="95500" x2="44844" y2="96000"/>
                        <a14:foregroundMark x1="18125" y1="13500" x2="18125" y2="13500"/>
                        <a14:foregroundMark x1="54219" y1="38500" x2="54219" y2="38500"/>
                        <a14:foregroundMark x1="66094" y1="86250" x2="66094" y2="86250"/>
                        <a14:foregroundMark x1="66094" y1="86250" x2="66250" y2="88500"/>
                        <a14:foregroundMark x1="59375" y1="84500" x2="58906" y2="89500"/>
                        <a14:foregroundMark x1="90938" y1="58750" x2="90938" y2="58750"/>
                        <a14:foregroundMark x1="9531" y1="79250" x2="9531" y2="79250"/>
                        <a14:foregroundMark x1="58125" y1="20000" x2="58125" y2="20000"/>
                        <a14:foregroundMark x1="15313" y1="21750" x2="15000" y2="22000"/>
                        <a14:foregroundMark x1="58125" y1="19250" x2="58125" y2="19250"/>
                        <a14:backgroundMark x1="53906" y1="13000" x2="50781" y2="19750"/>
                        <a14:backgroundMark x1="57500" y1="17500" x2="57500" y2="17500"/>
                        <a14:backgroundMark x1="56875" y1="18500" x2="57656" y2="17250"/>
                        <a14:backgroundMark x1="57266" y1="19250" x2="57344" y2="19000"/>
                        <a14:backgroundMark x1="57031" y1="20000" x2="57266" y2="19250"/>
                        <a14:backgroundMark x1="54844" y1="54500" x2="55000" y2="54500"/>
                      </a14:backgroundRemoval>
                    </a14:imgEffect>
                  </a14:imgLayer>
                </a14:imgProps>
              </a:ext>
              <a:ext uri="{28A0092B-C50C-407E-A947-70E740481C1C}">
                <a14:useLocalDpi xmlns:a14="http://schemas.microsoft.com/office/drawing/2010/main" val="0"/>
              </a:ext>
            </a:extLst>
          </a:blip>
          <a:srcRect/>
          <a:stretch>
            <a:fillRect/>
          </a:stretch>
        </p:blipFill>
        <p:spPr bwMode="auto">
          <a:xfrm>
            <a:off x="-287495" y="2862021"/>
            <a:ext cx="6701246" cy="4188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A78DD8-1EAA-B76A-EA56-23B06063F196}"/>
              </a:ext>
            </a:extLst>
          </p:cNvPr>
          <p:cNvPicPr>
            <a:picLocks noChangeAspect="1"/>
          </p:cNvPicPr>
          <p:nvPr/>
        </p:nvPicPr>
        <p:blipFill>
          <a:blip r:embed="rId8"/>
          <a:stretch>
            <a:fillRect/>
          </a:stretch>
        </p:blipFill>
        <p:spPr>
          <a:xfrm>
            <a:off x="3549512" y="543173"/>
            <a:ext cx="6102625" cy="3066554"/>
          </a:xfrm>
          <a:prstGeom prst="rect">
            <a:avLst/>
          </a:prstGeom>
        </p:spPr>
      </p:pic>
    </p:spTree>
    <p:extLst>
      <p:ext uri="{BB962C8B-B14F-4D97-AF65-F5344CB8AC3E}">
        <p14:creationId xmlns:p14="http://schemas.microsoft.com/office/powerpoint/2010/main" val="162702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000">
        <p15:prstTrans prst="prestig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70A3E7DC-E52C-6EE8-C9F2-C7E64E87CF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39663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2">
            <a:extLst>
              <a:ext uri="{28A0092B-C50C-407E-A947-70E740481C1C}">
                <a14:useLocalDpi xmlns:a14="http://schemas.microsoft.com/office/drawing/2010/main" val="0"/>
              </a:ext>
            </a:extLst>
          </a:blip>
          <a:srcRect l="15285" t="10430" r="46646" b="11190"/>
          <a:stretch/>
        </p:blipFill>
        <p:spPr>
          <a:xfrm>
            <a:off x="-1278955" y="-458109"/>
            <a:ext cx="14110309" cy="745139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14" name="Rectangle 9">
            <a:extLst>
              <a:ext uri="{FF2B5EF4-FFF2-40B4-BE49-F238E27FC236}">
                <a16:creationId xmlns:a16="http://schemas.microsoft.com/office/drawing/2014/main" id="{F3E73186-942D-0203-6328-A9CB63130068}"/>
              </a:ext>
            </a:extLst>
          </p:cNvPr>
          <p:cNvSpPr>
            <a:spLocks noChangeArrowheads="1"/>
          </p:cNvSpPr>
          <p:nvPr/>
        </p:nvSpPr>
        <p:spPr bwMode="auto">
          <a:xfrm>
            <a:off x="3400425" y="1052664"/>
            <a:ext cx="6924675" cy="1376211"/>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kumimoji="0" lang="en-US" altLang="en-US" b="1" i="0" u="none" strike="noStrike" kern="0" cap="none" spc="0" normalizeH="0" baseline="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Hãy</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nói</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tên</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di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sản</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vừa</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xem</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và</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cho</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biết</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di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sản</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đó</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thuộc</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tỉnh</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altLang="en-US" b="1" i="0" u="none" strike="noStrike" kern="0" cap="none" spc="0" normalizeH="0" noProof="0" dirty="0" err="1">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nào</a:t>
            </a:r>
            <a:r>
              <a:rPr kumimoji="0" lang="en-US" altLang="en-US" b="1" i="0" u="none" strike="noStrike" kern="0" cap="none" spc="0" normalizeH="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rPr>
              <a:t>?</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9">
            <a:extLst>
              <a:ext uri="{FF2B5EF4-FFF2-40B4-BE49-F238E27FC236}">
                <a16:creationId xmlns:a16="http://schemas.microsoft.com/office/drawing/2014/main" id="{38DD4DF7-611B-E835-D215-E59FC90DD7B3}"/>
              </a:ext>
            </a:extLst>
          </p:cNvPr>
          <p:cNvSpPr>
            <a:spLocks noChangeArrowheads="1"/>
          </p:cNvSpPr>
          <p:nvPr/>
        </p:nvSpPr>
        <p:spPr bwMode="auto">
          <a:xfrm>
            <a:off x="4438651" y="3062439"/>
            <a:ext cx="6648450" cy="1376211"/>
          </a:xfrm>
          <a:prstGeom prst="rect">
            <a:avLst/>
          </a:prstGeom>
          <a:solidFill>
            <a:srgbClr val="FFFF00"/>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Đó</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là Thánh địa Mỹ Sơn thuộc tỉnh Quảng Nam.</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1179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0A9D71C-97CB-4FAA-AE45-FA3D95EE83E9}"/>
              </a:ext>
            </a:extLst>
          </p:cNvPr>
          <p:cNvPicPr>
            <a:picLocks noChangeAspect="1"/>
          </p:cNvPicPr>
          <p:nvPr/>
        </p:nvPicPr>
        <p:blipFill rotWithShape="1">
          <a:blip r:embed="rId2">
            <a:extLst>
              <a:ext uri="{28A0092B-C50C-407E-A947-70E740481C1C}">
                <a14:useLocalDpi xmlns:a14="http://schemas.microsoft.com/office/drawing/2010/main" val="0"/>
              </a:ext>
            </a:extLst>
          </a:blip>
          <a:srcRect l="15285" t="10430" r="46646" b="11190"/>
          <a:stretch/>
        </p:blipFill>
        <p:spPr>
          <a:xfrm>
            <a:off x="-1278955" y="-458109"/>
            <a:ext cx="14110309" cy="745139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14" name="Rectangle 9">
            <a:extLst>
              <a:ext uri="{FF2B5EF4-FFF2-40B4-BE49-F238E27FC236}">
                <a16:creationId xmlns:a16="http://schemas.microsoft.com/office/drawing/2014/main" id="{F3E73186-942D-0203-6328-A9CB63130068}"/>
              </a:ext>
            </a:extLst>
          </p:cNvPr>
          <p:cNvSpPr>
            <a:spLocks noChangeArrowheads="1"/>
          </p:cNvSpPr>
          <p:nvPr/>
        </p:nvSpPr>
        <p:spPr bwMode="auto">
          <a:xfrm>
            <a:off x="3400425" y="1052664"/>
            <a:ext cx="6924675" cy="1376211"/>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457200" algn="just" defTabSz="1219170">
              <a:spcBef>
                <a:spcPct val="0"/>
              </a:spcBef>
              <a:buClr>
                <a:srgbClr val="000000"/>
              </a:buClr>
            </a:pPr>
            <a:r>
              <a:rPr lang="en-US" altLang="en-US" b="1" kern="0">
                <a:solidFill>
                  <a:srgbClr val="F4A79C">
                    <a:lumMod val="50000"/>
                  </a:srgbClr>
                </a:solidFill>
                <a:latin typeface="Cambria" panose="02040503050406030204" pitchFamily="18" charset="0"/>
                <a:ea typeface="Cambria" panose="02040503050406030204" pitchFamily="18" charset="0"/>
                <a:cs typeface="Arial"/>
                <a:sym typeface="Arial"/>
              </a:rPr>
              <a:t>Hãy kể thêm một số di sản văn hóa ở vùng đất này mà em biết.</a:t>
            </a:r>
            <a:endParaRPr kumimoji="0" lang="en-US" altLang="en-US" sz="32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9">
            <a:extLst>
              <a:ext uri="{FF2B5EF4-FFF2-40B4-BE49-F238E27FC236}">
                <a16:creationId xmlns:a16="http://schemas.microsoft.com/office/drawing/2014/main" id="{38DD4DF7-611B-E835-D215-E59FC90DD7B3}"/>
              </a:ext>
            </a:extLst>
          </p:cNvPr>
          <p:cNvSpPr>
            <a:spLocks noChangeArrowheads="1"/>
          </p:cNvSpPr>
          <p:nvPr/>
        </p:nvSpPr>
        <p:spPr bwMode="auto">
          <a:xfrm>
            <a:off x="4438651" y="3062439"/>
            <a:ext cx="6648450" cy="2281086"/>
          </a:xfrm>
          <a:prstGeom prst="rect">
            <a:avLst/>
          </a:prstGeom>
          <a:solidFill>
            <a:srgbClr val="FFFF00"/>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b="1" kern="0">
                <a:solidFill>
                  <a:srgbClr val="F4A79C">
                    <a:lumMod val="50000"/>
                  </a:srgbClr>
                </a:solidFill>
                <a:latin typeface="Cambria" panose="02040503050406030204" pitchFamily="18" charset="0"/>
                <a:ea typeface="Cambria" panose="02040503050406030204" pitchFamily="18" charset="0"/>
                <a:cs typeface="Arial"/>
                <a:sym typeface="Arial"/>
              </a:rPr>
              <a:t>Nơi đây còn có một số di sản như: Cố đô Huế, phố cổ Hội An, vườn quốc gia Phong Nha, Kẻ Bàng, Nhã nhạc cung đình Huế.....</a:t>
            </a:r>
            <a:endParaRPr kumimoji="0" lang="en-US" altLang="en-US" sz="32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7137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0EC6431-F692-4179-8166-E2B3FF27FB1F}"/>
              </a:ext>
            </a:extLst>
          </p:cNvPr>
          <p:cNvPicPr>
            <a:picLocks noChangeAspect="1"/>
          </p:cNvPicPr>
          <p:nvPr/>
        </p:nvPicPr>
        <p:blipFill rotWithShape="1">
          <a:blip r:embed="rId2">
            <a:extLst>
              <a:ext uri="{28A0092B-C50C-407E-A947-70E740481C1C}">
                <a14:useLocalDpi xmlns:a14="http://schemas.microsoft.com/office/drawing/2010/main" val="0"/>
              </a:ext>
            </a:extLst>
          </a:blip>
          <a:srcRect t="86683" r="63070"/>
          <a:stretch/>
        </p:blipFill>
        <p:spPr>
          <a:xfrm>
            <a:off x="0" y="5334000"/>
            <a:ext cx="14290766" cy="1524000"/>
          </a:xfrm>
          <a:prstGeom prst="rect">
            <a:avLst/>
          </a:prstGeom>
        </p:spPr>
      </p:pic>
    </p:spTree>
    <p:extLst>
      <p:ext uri="{BB962C8B-B14F-4D97-AF65-F5344CB8AC3E}">
        <p14:creationId xmlns:p14="http://schemas.microsoft.com/office/powerpoint/2010/main" val="1564827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0EC6431-F692-4179-8166-E2B3FF27FB1F}"/>
              </a:ext>
            </a:extLst>
          </p:cNvPr>
          <p:cNvPicPr>
            <a:picLocks noChangeAspect="1"/>
          </p:cNvPicPr>
          <p:nvPr/>
        </p:nvPicPr>
        <p:blipFill rotWithShape="1">
          <a:blip r:embed="rId2">
            <a:extLst>
              <a:ext uri="{28A0092B-C50C-407E-A947-70E740481C1C}">
                <a14:useLocalDpi xmlns:a14="http://schemas.microsoft.com/office/drawing/2010/main" val="0"/>
              </a:ext>
            </a:extLst>
          </a:blip>
          <a:srcRect t="86683" r="63070"/>
          <a:stretch/>
        </p:blipFill>
        <p:spPr>
          <a:xfrm>
            <a:off x="0" y="5334000"/>
            <a:ext cx="14290766" cy="1524000"/>
          </a:xfrm>
          <a:prstGeom prst="rect">
            <a:avLst/>
          </a:prstGeom>
        </p:spPr>
      </p:pic>
      <p:pic>
        <p:nvPicPr>
          <p:cNvPr id="4" name="图片 3">
            <a:extLst>
              <a:ext uri="{FF2B5EF4-FFF2-40B4-BE49-F238E27FC236}">
                <a16:creationId xmlns:a16="http://schemas.microsoft.com/office/drawing/2014/main" id="{41FB0482-0533-4A62-9269-2E4358521B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57" y="-1998163"/>
            <a:ext cx="11308886" cy="8989728"/>
          </a:xfrm>
          <a:prstGeom prst="rect">
            <a:avLst/>
          </a:prstGeom>
        </p:spPr>
      </p:pic>
      <p:pic>
        <p:nvPicPr>
          <p:cNvPr id="2" name="Picture 1">
            <a:extLst>
              <a:ext uri="{FF2B5EF4-FFF2-40B4-BE49-F238E27FC236}">
                <a16:creationId xmlns:a16="http://schemas.microsoft.com/office/drawing/2014/main" id="{E1B48A12-C0DB-EE31-F63D-2A64A51C06F0}"/>
              </a:ext>
            </a:extLst>
          </p:cNvPr>
          <p:cNvPicPr>
            <a:picLocks noChangeAspect="1"/>
          </p:cNvPicPr>
          <p:nvPr/>
        </p:nvPicPr>
        <p:blipFill>
          <a:blip r:embed="rId4"/>
          <a:stretch>
            <a:fillRect/>
          </a:stretch>
        </p:blipFill>
        <p:spPr>
          <a:xfrm>
            <a:off x="3724463" y="2318304"/>
            <a:ext cx="4438273" cy="1859441"/>
          </a:xfrm>
          <a:prstGeom prst="rect">
            <a:avLst/>
          </a:prstGeom>
        </p:spPr>
      </p:pic>
    </p:spTree>
    <p:extLst>
      <p:ext uri="{BB962C8B-B14F-4D97-AF65-F5344CB8AC3E}">
        <p14:creationId xmlns:p14="http://schemas.microsoft.com/office/powerpoint/2010/main" val="3765591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2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61">
            <a:extLst>
              <a:ext uri="{FF2B5EF4-FFF2-40B4-BE49-F238E27FC236}">
                <a16:creationId xmlns:a16="http://schemas.microsoft.com/office/drawing/2014/main" id="{5D48F09F-A0A6-4CEE-B04F-AD39DD46981B}"/>
              </a:ext>
            </a:extLst>
          </p:cNvPr>
          <p:cNvGrpSpPr/>
          <p:nvPr/>
        </p:nvGrpSpPr>
        <p:grpSpPr>
          <a:xfrm>
            <a:off x="8003409" y="1687398"/>
            <a:ext cx="467620" cy="422875"/>
            <a:chOff x="0" y="0"/>
            <a:chExt cx="935237" cy="845748"/>
          </a:xfrm>
        </p:grpSpPr>
        <p:sp>
          <p:nvSpPr>
            <p:cNvPr id="8" name="Shape 1259">
              <a:extLst>
                <a:ext uri="{FF2B5EF4-FFF2-40B4-BE49-F238E27FC236}">
                  <a16:creationId xmlns:a16="http://schemas.microsoft.com/office/drawing/2014/main" id="{8597B890-B3A8-4945-AD88-AEDEC89464F1}"/>
                </a:ext>
              </a:extLst>
            </p:cNvPr>
            <p:cNvSpPr/>
            <p:nvPr/>
          </p:nvSpPr>
          <p:spPr>
            <a:xfrm>
              <a:off x="0" y="0"/>
              <a:ext cx="935238" cy="845749"/>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9" name="Shape 1260">
              <a:extLst>
                <a:ext uri="{FF2B5EF4-FFF2-40B4-BE49-F238E27FC236}">
                  <a16:creationId xmlns:a16="http://schemas.microsoft.com/office/drawing/2014/main" id="{221FEE2F-FBE7-4113-B97B-617AAF5AFFBF}"/>
                </a:ext>
              </a:extLst>
            </p:cNvPr>
            <p:cNvSpPr/>
            <p:nvPr/>
          </p:nvSpPr>
          <p:spPr>
            <a:xfrm>
              <a:off x="113344" y="119310"/>
              <a:ext cx="619062" cy="53554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wrap="square" lIns="22860" tIns="22860" rIns="22860" bIns="22860" numCol="1" anchor="ctr">
              <a:noAutofit/>
            </a:bodyPr>
            <a:lstStyle/>
            <a:p>
              <a:pPr marL="0" marR="0" lvl="0" indent="0" algn="l" defTabSz="228600" rtl="0" eaLnBrk="1" fontAlgn="auto" latinLnBrk="0" hangingPunct="0">
                <a:lnSpc>
                  <a:spcPct val="93000"/>
                </a:lnSpc>
                <a:spcBef>
                  <a:spcPts val="0"/>
                </a:spcBef>
                <a:spcAft>
                  <a:spcPts val="0"/>
                </a:spcAft>
                <a:buClrTx/>
                <a:buSzTx/>
                <a:buFontTx/>
                <a:buNone/>
                <a:tabLst/>
                <a:defRPr sz="1800">
                  <a:latin typeface="Arial"/>
                  <a:ea typeface="Arial"/>
                  <a:cs typeface="Arial"/>
                  <a:sym typeface="Arial"/>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3" name="图片 3">
            <a:extLst>
              <a:ext uri="{FF2B5EF4-FFF2-40B4-BE49-F238E27FC236}">
                <a16:creationId xmlns:a16="http://schemas.microsoft.com/office/drawing/2014/main" id="{C7D7EBAB-C4DB-40F0-9E65-B729C44F2994}"/>
              </a:ext>
            </a:extLst>
          </p:cNvPr>
          <p:cNvPicPr>
            <a:picLocks noChangeAspect="1"/>
          </p:cNvPicPr>
          <p:nvPr/>
        </p:nvPicPr>
        <p:blipFill rotWithShape="1">
          <a:blip r:embed="rId2">
            <a:extLst>
              <a:ext uri="{28A0092B-C50C-407E-A947-70E740481C1C}">
                <a14:useLocalDpi xmlns:a14="http://schemas.microsoft.com/office/drawing/2010/main" val="0"/>
              </a:ext>
            </a:extLst>
          </a:blip>
          <a:srcRect l="16992" t="-937" r="50159" b="17087"/>
          <a:stretch/>
        </p:blipFill>
        <p:spPr>
          <a:xfrm>
            <a:off x="1114958" y="393210"/>
            <a:ext cx="10781234" cy="5608406"/>
          </a:xfrm>
          <a:prstGeom prst="rect">
            <a:avLst/>
          </a:prstGeom>
        </p:spPr>
      </p:pic>
      <p:sp>
        <p:nvSpPr>
          <p:cNvPr id="2" name="TextBox 1">
            <a:extLst>
              <a:ext uri="{FF2B5EF4-FFF2-40B4-BE49-F238E27FC236}">
                <a16:creationId xmlns:a16="http://schemas.microsoft.com/office/drawing/2014/main" id="{60062A23-D154-460C-A2C3-99E784ECB5C2}"/>
              </a:ext>
            </a:extLst>
          </p:cNvPr>
          <p:cNvSpPr txBox="1"/>
          <p:nvPr/>
        </p:nvSpPr>
        <p:spPr>
          <a:xfrm>
            <a:off x="2419350" y="2146707"/>
            <a:ext cx="8172450" cy="2585323"/>
          </a:xfrm>
          <a:prstGeom prst="rect">
            <a:avLst/>
          </a:prstGeom>
          <a:noFill/>
        </p:spPr>
        <p:txBody>
          <a:bodyPr wrap="square" rtlCol="0">
            <a:spAutoFit/>
          </a:bodyPr>
          <a:lstStyle/>
          <a:p>
            <a:pPr lvl="0" algn="ctr"/>
            <a:r>
              <a:rPr lang="en-US" sz="5400" b="1" u="sng" dirty="0" err="1">
                <a:solidFill>
                  <a:srgbClr val="002060"/>
                </a:solidFill>
                <a:latin typeface="Arial" panose="020B0604020202020204" pitchFamily="34" charset="0"/>
                <a:cs typeface="Arial" panose="020B0604020202020204" pitchFamily="34" charset="0"/>
              </a:rPr>
              <a:t>Hoạt</a:t>
            </a:r>
            <a:r>
              <a:rPr lang="en-US" sz="5400" b="1" u="sng" dirty="0">
                <a:solidFill>
                  <a:srgbClr val="002060"/>
                </a:solidFill>
                <a:latin typeface="Arial" panose="020B0604020202020204" pitchFamily="34" charset="0"/>
                <a:cs typeface="Arial" panose="020B0604020202020204" pitchFamily="34" charset="0"/>
              </a:rPr>
              <a:t> </a:t>
            </a:r>
            <a:r>
              <a:rPr lang="en-US" sz="5400" b="1" u="sng" dirty="0" err="1">
                <a:solidFill>
                  <a:srgbClr val="002060"/>
                </a:solidFill>
                <a:latin typeface="Arial" panose="020B0604020202020204" pitchFamily="34" charset="0"/>
                <a:cs typeface="Arial" panose="020B0604020202020204" pitchFamily="34" charset="0"/>
              </a:rPr>
              <a:t>động</a:t>
            </a:r>
            <a:r>
              <a:rPr lang="en-US" sz="5400" b="1" u="sng" dirty="0">
                <a:solidFill>
                  <a:srgbClr val="002060"/>
                </a:solidFill>
                <a:latin typeface="Arial" panose="020B0604020202020204" pitchFamily="34" charset="0"/>
                <a:cs typeface="Arial" panose="020B0604020202020204" pitchFamily="34" charset="0"/>
              </a:rPr>
              <a:t> 1:</a:t>
            </a:r>
          </a:p>
          <a:p>
            <a:pPr lvl="0" algn="ctr"/>
            <a:r>
              <a:rPr lang="en-US" sz="5400" b="1" dirty="0" err="1">
                <a:solidFill>
                  <a:srgbClr val="002060"/>
                </a:solidFill>
                <a:latin typeface="Arial" panose="020B0604020202020204" pitchFamily="34" charset="0"/>
                <a:cs typeface="Arial" panose="020B0604020202020204" pitchFamily="34" charset="0"/>
              </a:rPr>
              <a:t>Tìm</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hiểu</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vùng</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đất</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hội</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tụ</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nhiều</a:t>
            </a:r>
            <a:r>
              <a:rPr lang="en-US" sz="5400" b="1" dirty="0">
                <a:solidFill>
                  <a:srgbClr val="002060"/>
                </a:solidFill>
                <a:latin typeface="Arial" panose="020B0604020202020204" pitchFamily="34" charset="0"/>
                <a:cs typeface="Arial" panose="020B0604020202020204" pitchFamily="34" charset="0"/>
              </a:rPr>
              <a:t> di </a:t>
            </a:r>
            <a:r>
              <a:rPr lang="en-US" sz="5400" b="1" dirty="0" err="1">
                <a:solidFill>
                  <a:srgbClr val="002060"/>
                </a:solidFill>
                <a:latin typeface="Arial" panose="020B0604020202020204" pitchFamily="34" charset="0"/>
                <a:cs typeface="Arial" panose="020B0604020202020204" pitchFamily="34" charset="0"/>
              </a:rPr>
              <a:t>sản</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thế</a:t>
            </a:r>
            <a:r>
              <a:rPr lang="en-US" sz="5400" b="1" dirty="0">
                <a:solidFill>
                  <a:srgbClr val="002060"/>
                </a:solidFill>
                <a:latin typeface="Arial" panose="020B0604020202020204" pitchFamily="34" charset="0"/>
                <a:cs typeface="Arial" panose="020B0604020202020204" pitchFamily="34" charset="0"/>
              </a:rPr>
              <a:t> </a:t>
            </a:r>
            <a:r>
              <a:rPr lang="en-US" sz="5400" b="1" dirty="0" err="1">
                <a:solidFill>
                  <a:srgbClr val="002060"/>
                </a:solidFill>
                <a:latin typeface="Arial" panose="020B0604020202020204" pitchFamily="34" charset="0"/>
                <a:cs typeface="Arial" panose="020B0604020202020204" pitchFamily="34" charset="0"/>
              </a:rPr>
              <a:t>giới</a:t>
            </a:r>
            <a:endParaRPr kumimoji="0" lang="en-US" sz="5400" b="0"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8987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C6C383-0670-4592-B9EC-6B717F0F7DB2}"/>
              </a:ext>
            </a:extLst>
          </p:cNvPr>
          <p:cNvSpPr txBox="1"/>
          <p:nvPr/>
        </p:nvSpPr>
        <p:spPr>
          <a:xfrm>
            <a:off x="696074" y="527779"/>
            <a:ext cx="10638676" cy="1200329"/>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Quan </a:t>
            </a:r>
            <a:r>
              <a:rPr kumimoji="0" lang="en-US" altLang="en-US" sz="3600" b="1" i="0" u="none" strike="noStrike" kern="1200" cap="none" spc="0" normalizeH="0" baseline="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sát</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tranh</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và</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nêu</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hiểu</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hai</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di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sản</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altLang="en-US" sz="3600" b="1" i="0" u="none" strike="noStrike" kern="1200" cap="none" spc="0" normalizeH="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3600" b="1" i="0" u="none" strike="noStrike" kern="1200" cap="none" spc="0" normalizeH="0" noProof="0" dirty="0" err="1">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đây</a:t>
            </a:r>
            <a:endParaRPr kumimoji="0" lang="en-US" altLang="en-US" sz="3600" b="1" i="0" u="none" strike="noStrike" kern="1200" cap="none" spc="0" normalizeH="0" baseline="0" noProof="0" dirty="0">
              <a:ln>
                <a:noFill/>
              </a:ln>
              <a:solidFill>
                <a:srgbClr val="70AD47">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77D7E5BC-E930-9FF9-0359-0F0EBB905E4A}"/>
              </a:ext>
            </a:extLst>
          </p:cNvPr>
          <p:cNvPicPr>
            <a:picLocks noChangeAspect="1"/>
          </p:cNvPicPr>
          <p:nvPr/>
        </p:nvPicPr>
        <p:blipFill>
          <a:blip r:embed="rId3"/>
          <a:stretch>
            <a:fillRect/>
          </a:stretch>
        </p:blipFill>
        <p:spPr>
          <a:xfrm>
            <a:off x="1033462" y="2052637"/>
            <a:ext cx="9948863" cy="3662567"/>
          </a:xfrm>
          <a:prstGeom prst="rect">
            <a:avLst/>
          </a:prstGeom>
        </p:spPr>
      </p:pic>
    </p:spTree>
    <p:extLst>
      <p:ext uri="{BB962C8B-B14F-4D97-AF65-F5344CB8AC3E}">
        <p14:creationId xmlns:p14="http://schemas.microsoft.com/office/powerpoint/2010/main" val="5068586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584</Words>
  <Application>Microsoft Office PowerPoint</Application>
  <PresentationFormat>Widescreen</PresentationFormat>
  <Paragraphs>88</Paragraphs>
  <Slides>26</Slides>
  <Notes>9</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26</vt:i4>
      </vt:variant>
    </vt:vector>
  </HeadingPairs>
  <TitlesOfParts>
    <vt:vector size="43" baseType="lpstr">
      <vt:lpstr>宋体</vt:lpstr>
      <vt:lpstr>Arial</vt:lpstr>
      <vt:lpstr>Calibri</vt:lpstr>
      <vt:lpstr>Calibri Light</vt:lpstr>
      <vt:lpstr>Cambria</vt:lpstr>
      <vt:lpstr>Cambria Math</vt:lpstr>
      <vt:lpstr>等线</vt:lpstr>
      <vt:lpstr>等线 Light</vt:lpstr>
      <vt:lpstr>HP001 5 hàng 1 ô ly</vt:lpstr>
      <vt:lpstr>inpin heiti</vt:lpstr>
      <vt:lpstr>Tahoma</vt:lpstr>
      <vt:lpstr>Times New Roman</vt:lpstr>
      <vt:lpstr>UTM Avenida</vt:lpstr>
      <vt:lpstr>1_Office Theme</vt:lpstr>
      <vt:lpstr>2_Office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vt:lpstr>
      <vt:lpstr>CÂU HỎI</vt:lpstr>
      <vt:lpstr>CÂU HỎI</vt:lpstr>
      <vt:lpstr>CÂU HỎI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2023-11-14T06:18:22Z</dcterms:created>
  <dcterms:modified xsi:type="dcterms:W3CDTF">2024-12-26T07:30:39Z</dcterms:modified>
</cp:coreProperties>
</file>