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D17F91-E0C8-498C-8B43-DDFD11186078}">
  <a:tblStyle styleId="{C9D17F91-E0C8-498C-8B43-DDFD111860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220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t>
            </a:r>
            <a:endParaRPr/>
          </a:p>
        </p:txBody>
      </p:sp>
      <p:sp>
        <p:nvSpPr>
          <p:cNvPr id="58" name="Google Shape;5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33515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5545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9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390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368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785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202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571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309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4827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095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17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429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309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602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Thiết kế : Hương Thảo – Zalo 0972.115.126. Các nick khác đều là giả mạo, ăn cắp chất xám</a:t>
            </a:r>
            <a:endParaRPr/>
          </a:p>
        </p:txBody>
      </p:sp>
      <p:sp>
        <p:nvSpPr>
          <p:cNvPr id="296" name="Google Shape;29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575064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560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2260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74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275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13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422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268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738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224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4" name="Google Shape;44;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61" name="Google Shape;61;p14"/>
          <p:cNvPicPr preferRelativeResize="0"/>
          <p:nvPr/>
        </p:nvPicPr>
        <p:blipFill rotWithShape="1">
          <a:blip r:embed="rId4">
            <a:alphaModFix/>
          </a:blip>
          <a:srcRect/>
          <a:stretch/>
        </p:blipFill>
        <p:spPr>
          <a:xfrm>
            <a:off x="9977197" y="158139"/>
            <a:ext cx="2214803" cy="3941396"/>
          </a:xfrm>
          <a:prstGeom prst="rect">
            <a:avLst/>
          </a:prstGeom>
          <a:noFill/>
          <a:ln>
            <a:noFill/>
          </a:ln>
        </p:spPr>
      </p:pic>
      <p:pic>
        <p:nvPicPr>
          <p:cNvPr id="62" name="Google Shape;62;p14"/>
          <p:cNvPicPr preferRelativeResize="0"/>
          <p:nvPr/>
        </p:nvPicPr>
        <p:blipFill rotWithShape="1">
          <a:blip r:embed="rId5">
            <a:alphaModFix/>
          </a:blip>
          <a:srcRect/>
          <a:stretch/>
        </p:blipFill>
        <p:spPr>
          <a:xfrm>
            <a:off x="370053" y="682162"/>
            <a:ext cx="2214803" cy="2445087"/>
          </a:xfrm>
          <a:prstGeom prst="rect">
            <a:avLst/>
          </a:prstGeom>
          <a:noFill/>
          <a:ln>
            <a:noFill/>
          </a:ln>
        </p:spPr>
      </p:pic>
      <p:pic>
        <p:nvPicPr>
          <p:cNvPr id="63" name="Google Shape;63;p14"/>
          <p:cNvPicPr preferRelativeResize="0"/>
          <p:nvPr/>
        </p:nvPicPr>
        <p:blipFill rotWithShape="1">
          <a:blip r:embed="rId6">
            <a:alphaModFix/>
          </a:blip>
          <a:srcRect/>
          <a:stretch/>
        </p:blipFill>
        <p:spPr>
          <a:xfrm>
            <a:off x="8877300" y="3301520"/>
            <a:ext cx="3470755" cy="3470755"/>
          </a:xfrm>
          <a:prstGeom prst="rect">
            <a:avLst/>
          </a:prstGeom>
          <a:noFill/>
          <a:ln>
            <a:noFill/>
          </a:ln>
        </p:spPr>
      </p:pic>
      <p:grpSp>
        <p:nvGrpSpPr>
          <p:cNvPr id="64" name="Google Shape;64;p14"/>
          <p:cNvGrpSpPr/>
          <p:nvPr/>
        </p:nvGrpSpPr>
        <p:grpSpPr>
          <a:xfrm>
            <a:off x="-404991" y="3706756"/>
            <a:ext cx="3519665" cy="3217919"/>
            <a:chOff x="1901195" y="2537785"/>
            <a:chExt cx="2055644" cy="2389266"/>
          </a:xfrm>
        </p:grpSpPr>
        <p:pic>
          <p:nvPicPr>
            <p:cNvPr id="65" name="Google Shape;65;p14" descr="A picture containing toy, doll&#10;&#10;Description automatically generated"/>
            <p:cNvPicPr preferRelativeResize="0"/>
            <p:nvPr/>
          </p:nvPicPr>
          <p:blipFill rotWithShape="1">
            <a:blip r:embed="rId7">
              <a:alphaModFix/>
            </a:blip>
            <a:srcRect/>
            <a:stretch/>
          </p:blipFill>
          <p:spPr>
            <a:xfrm>
              <a:off x="1901195" y="2871407"/>
              <a:ext cx="2055644" cy="2055644"/>
            </a:xfrm>
            <a:prstGeom prst="rect">
              <a:avLst/>
            </a:prstGeom>
            <a:noFill/>
            <a:ln>
              <a:noFill/>
            </a:ln>
          </p:spPr>
        </p:pic>
        <p:pic>
          <p:nvPicPr>
            <p:cNvPr id="66" name="Google Shape;66;p14" descr="A picture containing chart&#10;&#10;Description automatically generated"/>
            <p:cNvPicPr preferRelativeResize="0"/>
            <p:nvPr/>
          </p:nvPicPr>
          <p:blipFill rotWithShape="1">
            <a:blip r:embed="rId8">
              <a:alphaModFix/>
            </a:blip>
            <a:srcRect/>
            <a:stretch/>
          </p:blipFill>
          <p:spPr>
            <a:xfrm rot="-371115">
              <a:off x="2217182" y="2605309"/>
              <a:ext cx="1325018" cy="1325018"/>
            </a:xfrm>
            <a:prstGeom prst="rect">
              <a:avLst/>
            </a:prstGeom>
            <a:noFill/>
            <a:ln>
              <a:noFill/>
            </a:ln>
          </p:spPr>
        </p:pic>
      </p:grpSp>
      <p:pic>
        <p:nvPicPr>
          <p:cNvPr id="67" name="Google Shape;67;p14"/>
          <p:cNvPicPr preferRelativeResize="0"/>
          <p:nvPr/>
        </p:nvPicPr>
        <p:blipFill rotWithShape="1">
          <a:blip r:embed="rId9">
            <a:alphaModFix/>
          </a:blip>
          <a:srcRect/>
          <a:stretch/>
        </p:blipFill>
        <p:spPr>
          <a:xfrm>
            <a:off x="1902368" y="889954"/>
            <a:ext cx="7968163" cy="1420491"/>
          </a:xfrm>
          <a:prstGeom prst="rect">
            <a:avLst/>
          </a:prstGeom>
          <a:noFill/>
          <a:ln>
            <a:noFill/>
          </a:ln>
        </p:spPr>
      </p:pic>
      <p:pic>
        <p:nvPicPr>
          <p:cNvPr id="68" name="Google Shape;68;p14"/>
          <p:cNvPicPr preferRelativeResize="0"/>
          <p:nvPr/>
        </p:nvPicPr>
        <p:blipFill rotWithShape="1">
          <a:blip r:embed="rId10">
            <a:alphaModFix/>
          </a:blip>
          <a:srcRect/>
          <a:stretch/>
        </p:blipFill>
        <p:spPr>
          <a:xfrm>
            <a:off x="2404558" y="1921283"/>
            <a:ext cx="7230483" cy="2310584"/>
          </a:xfrm>
          <a:prstGeom prst="rect">
            <a:avLst/>
          </a:prstGeom>
          <a:noFill/>
          <a:ln>
            <a:noFill/>
          </a:ln>
        </p:spPr>
      </p:pic>
      <p:sp>
        <p:nvSpPr>
          <p:cNvPr id="69" name="Google Shape;69;p14"/>
          <p:cNvSpPr txBox="1"/>
          <p:nvPr/>
        </p:nvSpPr>
        <p:spPr>
          <a:xfrm>
            <a:off x="2534345" y="265489"/>
            <a:ext cx="691375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600"/>
              <a:buFont typeface="Calibri"/>
              <a:buNone/>
            </a:pPr>
            <a:r>
              <a:rPr lang="en-US" sz="3600" b="0" i="0" u="none" strike="noStrike" cap="none">
                <a:solidFill>
                  <a:srgbClr val="1F3864"/>
                </a:solidFill>
                <a:latin typeface="Calibri"/>
                <a:ea typeface="Calibri"/>
                <a:cs typeface="Calibri"/>
                <a:sym typeface="Calibri"/>
              </a:rPr>
              <a:t>Thứ </a:t>
            </a:r>
            <a:r>
              <a:rPr lang="en-US" sz="3600" b="0" i="0" u="none" strike="noStrike" cap="none" smtClean="0">
                <a:solidFill>
                  <a:srgbClr val="1F3864"/>
                </a:solidFill>
                <a:latin typeface="Calibri"/>
                <a:ea typeface="Calibri"/>
                <a:cs typeface="Calibri"/>
                <a:sym typeface="Calibri"/>
              </a:rPr>
              <a:t>sáu </a:t>
            </a:r>
            <a:r>
              <a:rPr lang="en-US" sz="3600" b="0" i="0" u="none" strike="noStrike" cap="none">
                <a:solidFill>
                  <a:srgbClr val="1F3864"/>
                </a:solidFill>
                <a:latin typeface="Calibri"/>
                <a:ea typeface="Calibri"/>
                <a:cs typeface="Calibri"/>
                <a:sym typeface="Calibri"/>
              </a:rPr>
              <a:t>ngày </a:t>
            </a:r>
            <a:r>
              <a:rPr lang="en-US" sz="3600" b="0" i="0" u="none" strike="noStrike" cap="none" smtClean="0">
                <a:solidFill>
                  <a:srgbClr val="1F3864"/>
                </a:solidFill>
                <a:latin typeface="Calibri"/>
                <a:ea typeface="Calibri"/>
                <a:cs typeface="Calibri"/>
                <a:sym typeface="Calibri"/>
              </a:rPr>
              <a:t>20 </a:t>
            </a:r>
            <a:r>
              <a:rPr lang="en-US" sz="3600" b="0" i="0" u="none" strike="noStrike" cap="none">
                <a:solidFill>
                  <a:srgbClr val="1F3864"/>
                </a:solidFill>
                <a:latin typeface="Calibri"/>
                <a:ea typeface="Calibri"/>
                <a:cs typeface="Calibri"/>
                <a:sym typeface="Calibri"/>
              </a:rPr>
              <a:t>tháng </a:t>
            </a:r>
            <a:r>
              <a:rPr lang="en-US" sz="3600" b="0" i="0" u="none" strike="noStrike" cap="none" smtClean="0">
                <a:solidFill>
                  <a:srgbClr val="1F3864"/>
                </a:solidFill>
                <a:latin typeface="Calibri"/>
                <a:ea typeface="Calibri"/>
                <a:cs typeface="Calibri"/>
                <a:sym typeface="Calibri"/>
              </a:rPr>
              <a:t>9 năm 2024 </a:t>
            </a:r>
            <a:endParaRPr sz="3600" b="0" i="0" u="none" strike="noStrike" cap="none">
              <a:solidFill>
                <a:srgbClr val="1F3864"/>
              </a:solidFill>
              <a:latin typeface="Calibri"/>
              <a:ea typeface="Calibri"/>
              <a:cs typeface="Calibri"/>
              <a:sym typeface="Calibri"/>
            </a:endParaRPr>
          </a:p>
        </p:txBody>
      </p:sp>
      <p:sp>
        <p:nvSpPr>
          <p:cNvPr id="70" name="Google Shape;70;p14"/>
          <p:cNvSpPr txBox="1"/>
          <p:nvPr/>
        </p:nvSpPr>
        <p:spPr>
          <a:xfrm>
            <a:off x="4981575" y="4324350"/>
            <a:ext cx="159067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chemeClr val="dk1"/>
                </a:solidFill>
                <a:latin typeface="Calibri"/>
                <a:ea typeface="Calibri"/>
                <a:cs typeface="Calibri"/>
                <a:sym typeface="Calibri"/>
              </a:rPr>
              <a:t>(Tiết 2)</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p:tgtEl>
                                          <p:spTgt spid="6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 calcmode="lin" valueType="num">
                                      <p:cBhvr additive="base">
                                        <p:cTn id="10"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75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20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0">
                                            <p:txEl>
                                              <p:pRg st="0" end="0"/>
                                            </p:txEl>
                                          </p:spTgt>
                                        </p:tgtEl>
                                        <p:attrNameLst>
                                          <p:attrName>style.visibility</p:attrName>
                                        </p:attrNameLst>
                                      </p:cBhvr>
                                      <p:to>
                                        <p:strVal val="visible"/>
                                      </p:to>
                                    </p:set>
                                    <p:animEffect transition="in" filter="fade">
                                      <p:cBhvr>
                                        <p:cTn id="30"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3"/>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48" name="Google Shape;148;p23"/>
          <p:cNvSpPr/>
          <p:nvPr/>
        </p:nvSpPr>
        <p:spPr>
          <a:xfrm>
            <a:off x="257174" y="438150"/>
            <a:ext cx="11668125" cy="61817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49" name="Google Shape;149;p23"/>
          <p:cNvGrpSpPr/>
          <p:nvPr/>
        </p:nvGrpSpPr>
        <p:grpSpPr>
          <a:xfrm>
            <a:off x="4844286" y="163198"/>
            <a:ext cx="6768594" cy="1465578"/>
            <a:chOff x="4796661" y="563247"/>
            <a:chExt cx="6768594" cy="1894203"/>
          </a:xfrm>
        </p:grpSpPr>
        <p:sp>
          <p:nvSpPr>
            <p:cNvPr id="150" name="Google Shape;150;p23"/>
            <p:cNvSpPr/>
            <p:nvPr/>
          </p:nvSpPr>
          <p:spPr>
            <a:xfrm>
              <a:off x="4796661" y="563247"/>
              <a:ext cx="6768594" cy="1894203"/>
            </a:xfrm>
            <a:prstGeom prst="horizontalScroll">
              <a:avLst>
                <a:gd name="adj" fmla="val 12500"/>
              </a:avLst>
            </a:prstGeom>
            <a:solidFill>
              <a:srgbClr val="FFFF00"/>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1" name="Google Shape;151;p23"/>
            <p:cNvSpPr txBox="1"/>
            <p:nvPr/>
          </p:nvSpPr>
          <p:spPr>
            <a:xfrm>
              <a:off x="5014520" y="808508"/>
              <a:ext cx="6493146"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Calibri"/>
                <a:buNone/>
              </a:pPr>
              <a:r>
                <a:rPr lang="en-US" sz="3000" b="1" i="0" u="none" strike="noStrike" cap="none">
                  <a:solidFill>
                    <a:srgbClr val="000000"/>
                  </a:solidFill>
                  <a:latin typeface="Calibri"/>
                  <a:ea typeface="Calibri"/>
                  <a:cs typeface="Calibri"/>
                  <a:sym typeface="Calibri"/>
                </a:rPr>
                <a:t>Những sản phẩm trên cần thiết cho cuộc sống của chúng ta như thế nào?</a:t>
              </a:r>
              <a:endParaRPr/>
            </a:p>
          </p:txBody>
        </p:sp>
      </p:grpSp>
      <p:pic>
        <p:nvPicPr>
          <p:cNvPr id="152" name="Google Shape;152;p23"/>
          <p:cNvPicPr preferRelativeResize="0"/>
          <p:nvPr/>
        </p:nvPicPr>
        <p:blipFill rotWithShape="1">
          <a:blip r:embed="rId4">
            <a:alphaModFix/>
          </a:blip>
          <a:srcRect/>
          <a:stretch/>
        </p:blipFill>
        <p:spPr>
          <a:xfrm>
            <a:off x="300038" y="314325"/>
            <a:ext cx="4204004" cy="2952750"/>
          </a:xfrm>
          <a:prstGeom prst="rect">
            <a:avLst/>
          </a:prstGeom>
          <a:noFill/>
          <a:ln>
            <a:noFill/>
          </a:ln>
        </p:spPr>
      </p:pic>
      <p:grpSp>
        <p:nvGrpSpPr>
          <p:cNvPr id="153" name="Google Shape;153;p23"/>
          <p:cNvGrpSpPr/>
          <p:nvPr/>
        </p:nvGrpSpPr>
        <p:grpSpPr>
          <a:xfrm>
            <a:off x="4591050" y="1591948"/>
            <a:ext cx="7248526" cy="1574758"/>
            <a:chOff x="4796661" y="563247"/>
            <a:chExt cx="6768594" cy="2035314"/>
          </a:xfrm>
        </p:grpSpPr>
        <p:sp>
          <p:nvSpPr>
            <p:cNvPr id="154" name="Google Shape;154;p23"/>
            <p:cNvSpPr/>
            <p:nvPr/>
          </p:nvSpPr>
          <p:spPr>
            <a:xfrm>
              <a:off x="4796661" y="563247"/>
              <a:ext cx="6768594" cy="1894203"/>
            </a:xfrm>
            <a:prstGeom prst="horizontalScroll">
              <a:avLst>
                <a:gd name="adj" fmla="val 12500"/>
              </a:avLst>
            </a:prstGeom>
            <a:solidFill>
              <a:srgbClr val="FFFF00"/>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5" name="Google Shape;155;p23"/>
            <p:cNvSpPr txBox="1"/>
            <p:nvPr/>
          </p:nvSpPr>
          <p:spPr>
            <a:xfrm>
              <a:off x="5014520" y="808508"/>
              <a:ext cx="6493146" cy="17900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n-US" sz="2800" b="1" i="0" u="none" strike="noStrike" cap="none">
                  <a:solidFill>
                    <a:srgbClr val="000000"/>
                  </a:solidFill>
                  <a:latin typeface="Calibri"/>
                  <a:ea typeface="Calibri"/>
                  <a:cs typeface="Calibri"/>
                  <a:sym typeface="Calibri"/>
                </a:rPr>
                <a:t>Nêu nhận biết của em về công sức của người lao động khi làm ra các sản phẩm đó</a:t>
              </a:r>
              <a:endParaRPr sz="2800" b="1" i="0" u="none" strike="noStrike" cap="none">
                <a:solidFill>
                  <a:srgbClr val="000000"/>
                </a:solidFill>
                <a:latin typeface="Calibri"/>
                <a:ea typeface="Calibri"/>
                <a:cs typeface="Calibri"/>
                <a:sym typeface="Calibri"/>
              </a:endParaRPr>
            </a:p>
          </p:txBody>
        </p:sp>
      </p:grpSp>
      <p:grpSp>
        <p:nvGrpSpPr>
          <p:cNvPr id="156" name="Google Shape;156;p23"/>
          <p:cNvGrpSpPr/>
          <p:nvPr/>
        </p:nvGrpSpPr>
        <p:grpSpPr>
          <a:xfrm>
            <a:off x="2219325" y="3373123"/>
            <a:ext cx="6391276" cy="1465578"/>
            <a:chOff x="4796661" y="563247"/>
            <a:chExt cx="6768594" cy="1894203"/>
          </a:xfrm>
        </p:grpSpPr>
        <p:sp>
          <p:nvSpPr>
            <p:cNvPr id="157" name="Google Shape;157;p23"/>
            <p:cNvSpPr/>
            <p:nvPr/>
          </p:nvSpPr>
          <p:spPr>
            <a:xfrm>
              <a:off x="4796661" y="563247"/>
              <a:ext cx="6768594" cy="1894203"/>
            </a:xfrm>
            <a:prstGeom prst="horizontalScroll">
              <a:avLst>
                <a:gd name="adj" fmla="val 12500"/>
              </a:avLst>
            </a:prstGeom>
            <a:solidFill>
              <a:srgbClr val="FFFF00"/>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8" name="Google Shape;158;p23"/>
            <p:cNvSpPr txBox="1"/>
            <p:nvPr/>
          </p:nvSpPr>
          <p:spPr>
            <a:xfrm>
              <a:off x="5014520" y="808508"/>
              <a:ext cx="6493146" cy="12331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n-US" sz="2800" b="1" i="0" u="none" strike="noStrike" cap="none">
                  <a:solidFill>
                    <a:srgbClr val="000000"/>
                  </a:solidFill>
                  <a:latin typeface="Calibri"/>
                  <a:ea typeface="Calibri"/>
                  <a:cs typeface="Calibri"/>
                  <a:sym typeface="Calibri"/>
                </a:rPr>
                <a:t>Theo em, vì sao chúng ta phải biết ơn người lao động?</a:t>
              </a:r>
              <a:endParaRPr/>
            </a:p>
          </p:txBody>
        </p:sp>
      </p:grpSp>
      <p:pic>
        <p:nvPicPr>
          <p:cNvPr id="159" name="Google Shape;159;p23"/>
          <p:cNvPicPr preferRelativeResize="0"/>
          <p:nvPr/>
        </p:nvPicPr>
        <p:blipFill rotWithShape="1">
          <a:blip r:embed="rId5">
            <a:alphaModFix/>
          </a:blip>
          <a:srcRect/>
          <a:stretch/>
        </p:blipFill>
        <p:spPr>
          <a:xfrm>
            <a:off x="8737062" y="2503309"/>
            <a:ext cx="3454938" cy="441727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5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fade">
                                      <p:cBhvr>
                                        <p:cTn id="1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65" name="Google Shape;165;p24"/>
          <p:cNvSpPr/>
          <p:nvPr/>
        </p:nvSpPr>
        <p:spPr>
          <a:xfrm>
            <a:off x="257174" y="438150"/>
            <a:ext cx="11668125" cy="61817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66" name="Google Shape;166;p24"/>
          <p:cNvGrpSpPr/>
          <p:nvPr/>
        </p:nvGrpSpPr>
        <p:grpSpPr>
          <a:xfrm>
            <a:off x="8324850" y="2971801"/>
            <a:ext cx="3476625" cy="3552956"/>
            <a:chOff x="878111" y="-310047"/>
            <a:chExt cx="4943680" cy="7091978"/>
          </a:xfrm>
        </p:grpSpPr>
        <p:pic>
          <p:nvPicPr>
            <p:cNvPr id="167" name="Google Shape;167;p24"/>
            <p:cNvPicPr preferRelativeResize="0"/>
            <p:nvPr/>
          </p:nvPicPr>
          <p:blipFill rotWithShape="1">
            <a:blip r:embed="rId4">
              <a:alphaModFix/>
            </a:blip>
            <a:srcRect/>
            <a:stretch/>
          </p:blipFill>
          <p:spPr>
            <a:xfrm>
              <a:off x="878111" y="2289621"/>
              <a:ext cx="4391233" cy="4492310"/>
            </a:xfrm>
            <a:prstGeom prst="rect">
              <a:avLst/>
            </a:prstGeom>
            <a:noFill/>
            <a:ln>
              <a:noFill/>
            </a:ln>
          </p:spPr>
        </p:pic>
        <p:sp>
          <p:nvSpPr>
            <p:cNvPr id="168" name="Google Shape;168;p24"/>
            <p:cNvSpPr/>
            <p:nvPr/>
          </p:nvSpPr>
          <p:spPr>
            <a:xfrm>
              <a:off x="1925296" y="-310047"/>
              <a:ext cx="3896495" cy="2187211"/>
            </a:xfrm>
            <a:prstGeom prst="wedgeRoundRectCallout">
              <a:avLst>
                <a:gd name="adj1" fmla="val -7749"/>
                <a:gd name="adj2" fmla="val 80230"/>
                <a:gd name="adj3" fmla="val 16667"/>
              </a:avLst>
            </a:prstGeom>
            <a:solidFill>
              <a:schemeClr val="lt1"/>
            </a:solidFill>
            <a:ln w="5715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Calibri"/>
                <a:buNone/>
              </a:pPr>
              <a:r>
                <a:rPr lang="en-US" sz="4000" b="1" i="0" u="none" strike="noStrike" cap="none">
                  <a:solidFill>
                    <a:srgbClr val="FF0000"/>
                  </a:solidFill>
                  <a:latin typeface="Calibri"/>
                  <a:ea typeface="Calibri"/>
                  <a:cs typeface="Calibri"/>
                  <a:sym typeface="Calibri"/>
                </a:rPr>
                <a:t>Thảo luận nhóm đôi</a:t>
              </a:r>
              <a:endParaRPr sz="4000" b="1" i="0" u="none" strike="noStrike" cap="none">
                <a:solidFill>
                  <a:srgbClr val="FF0000"/>
                </a:solidFill>
                <a:latin typeface="Calibri"/>
                <a:ea typeface="Calibri"/>
                <a:cs typeface="Calibri"/>
                <a:sym typeface="Calibri"/>
              </a:endParaRPr>
            </a:p>
          </p:txBody>
        </p:sp>
      </p:grpSp>
      <p:grpSp>
        <p:nvGrpSpPr>
          <p:cNvPr id="169" name="Google Shape;169;p24"/>
          <p:cNvGrpSpPr/>
          <p:nvPr/>
        </p:nvGrpSpPr>
        <p:grpSpPr>
          <a:xfrm>
            <a:off x="2305050" y="-76200"/>
            <a:ext cx="7583805" cy="1228725"/>
            <a:chOff x="2948811" y="163197"/>
            <a:chExt cx="6768594" cy="1456053"/>
          </a:xfrm>
        </p:grpSpPr>
        <p:sp>
          <p:nvSpPr>
            <p:cNvPr id="170" name="Google Shape;170;p24"/>
            <p:cNvSpPr/>
            <p:nvPr/>
          </p:nvSpPr>
          <p:spPr>
            <a:xfrm>
              <a:off x="2948811" y="163197"/>
              <a:ext cx="6768594" cy="1456053"/>
            </a:xfrm>
            <a:prstGeom prst="horizontalScroll">
              <a:avLst>
                <a:gd name="adj" fmla="val 12500"/>
              </a:avLst>
            </a:prstGeom>
            <a:solidFill>
              <a:srgbClr val="CCFFFF"/>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1" name="Google Shape;171;p24"/>
            <p:cNvSpPr txBox="1"/>
            <p:nvPr/>
          </p:nvSpPr>
          <p:spPr>
            <a:xfrm>
              <a:off x="3119045" y="498319"/>
              <a:ext cx="6493146" cy="8388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Calibri"/>
                <a:buNone/>
              </a:pPr>
              <a:r>
                <a:rPr lang="en-US" sz="4000" b="1" i="0" u="none" strike="noStrike" cap="none">
                  <a:solidFill>
                    <a:srgbClr val="000000"/>
                  </a:solidFill>
                  <a:latin typeface="Calibri"/>
                  <a:ea typeface="Calibri"/>
                  <a:cs typeface="Calibri"/>
                  <a:sym typeface="Calibri"/>
                </a:rPr>
                <a:t>Hoàn thành phiếu bài tập</a:t>
              </a:r>
              <a:endParaRPr sz="4000" b="1" i="0" u="none" strike="noStrike" cap="none">
                <a:solidFill>
                  <a:srgbClr val="000000"/>
                </a:solidFill>
                <a:latin typeface="Calibri"/>
                <a:ea typeface="Calibri"/>
                <a:cs typeface="Calibri"/>
                <a:sym typeface="Calibri"/>
              </a:endParaRPr>
            </a:p>
          </p:txBody>
        </p:sp>
      </p:grpSp>
      <p:graphicFrame>
        <p:nvGraphicFramePr>
          <p:cNvPr id="172" name="Google Shape;172;p24"/>
          <p:cNvGraphicFramePr/>
          <p:nvPr/>
        </p:nvGraphicFramePr>
        <p:xfrm>
          <a:off x="974725" y="1535640"/>
          <a:ext cx="7512075" cy="3549070"/>
        </p:xfrm>
        <a:graphic>
          <a:graphicData uri="http://schemas.openxmlformats.org/drawingml/2006/table">
            <a:tbl>
              <a:tblPr firstRow="1" bandRow="1">
                <a:noFill/>
                <a:tableStyleId>{C9D17F91-E0C8-498C-8B43-DDFD11186078}</a:tableStyleId>
              </a:tblPr>
              <a:tblGrid>
                <a:gridCol w="1878025"/>
                <a:gridCol w="1878025"/>
                <a:gridCol w="1431925"/>
                <a:gridCol w="2324100"/>
              </a:tblGrid>
              <a:tr h="672200">
                <a:tc>
                  <a:txBody>
                    <a:bodyPr/>
                    <a:lstStyle/>
                    <a:p>
                      <a:pPr marL="0" marR="0" lvl="0" indent="0" algn="ctr" rtl="0">
                        <a:spcBef>
                          <a:spcPts val="0"/>
                        </a:spcBef>
                        <a:spcAft>
                          <a:spcPts val="0"/>
                        </a:spcAft>
                        <a:buNone/>
                      </a:pPr>
                      <a:r>
                        <a:rPr lang="en-US" sz="2400" u="none" strike="noStrike" cap="none"/>
                        <a:t>Ảnh</a:t>
                      </a: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t>Sản phẩm</a:t>
                      </a: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t>Vai trò</a:t>
                      </a: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t>Công sức người lao động</a:t>
                      </a: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681525">
                <a:tc>
                  <a:txBody>
                    <a:bodyPr/>
                    <a:lstStyle/>
                    <a:p>
                      <a:pPr marL="0" marR="0" lvl="0" indent="0" algn="ctr" rtl="0">
                        <a:spcBef>
                          <a:spcPts val="0"/>
                        </a:spcBef>
                        <a:spcAft>
                          <a:spcPts val="0"/>
                        </a:spcAft>
                        <a:buNone/>
                      </a:pPr>
                      <a:r>
                        <a:rPr lang="en-US" sz="2400" u="none" strike="noStrike" cap="none"/>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681525">
                <a:tc>
                  <a:txBody>
                    <a:bodyPr/>
                    <a:lstStyle/>
                    <a:p>
                      <a:pPr marL="0" marR="0" lvl="0" indent="0" algn="ctr" rtl="0">
                        <a:spcBef>
                          <a:spcPts val="0"/>
                        </a:spcBef>
                        <a:spcAft>
                          <a:spcPts val="0"/>
                        </a:spcAft>
                        <a:buNone/>
                      </a:pPr>
                      <a:r>
                        <a:rPr lang="en-US" sz="2400" u="none" strike="noStrike" cap="none"/>
                        <a:t>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681525">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681525">
                <a:tc>
                  <a:txBody>
                    <a:bodyPr/>
                    <a:lstStyle/>
                    <a:p>
                      <a:pPr marL="0" marR="0" lvl="0" indent="0" algn="ctr" rtl="0">
                        <a:spcBef>
                          <a:spcPts val="0"/>
                        </a:spcBef>
                        <a:spcAft>
                          <a:spcPts val="0"/>
                        </a:spcAft>
                        <a:buNone/>
                      </a:pPr>
                      <a:r>
                        <a:rPr lang="en-US" sz="2400" u="none" strike="noStrike" cap="none"/>
                        <a:t>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additive="base">
                                        <p:cTn id="17" dur="500"/>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5"/>
          <p:cNvSpPr/>
          <p:nvPr/>
        </p:nvSpPr>
        <p:spPr>
          <a:xfrm>
            <a:off x="371475" y="257175"/>
            <a:ext cx="11315700" cy="6334125"/>
          </a:xfrm>
          <a:custGeom>
            <a:avLst/>
            <a:gdLst/>
            <a:ahLst/>
            <a:cxnLst/>
            <a:rect l="l" t="t" r="r" b="b"/>
            <a:pathLst>
              <a:path w="11315700" h="6334125" fill="none" extrusionOk="0">
                <a:moveTo>
                  <a:pt x="0" y="634044"/>
                </a:moveTo>
                <a:cubicBezTo>
                  <a:pt x="5749" y="347542"/>
                  <a:pt x="304443" y="-74490"/>
                  <a:pt x="484869" y="0"/>
                </a:cubicBezTo>
                <a:cubicBezTo>
                  <a:pt x="4429819" y="272995"/>
                  <a:pt x="8534458" y="-529720"/>
                  <a:pt x="10830829" y="0"/>
                </a:cubicBezTo>
                <a:cubicBezTo>
                  <a:pt x="11006127" y="-16901"/>
                  <a:pt x="11422337" y="189570"/>
                  <a:pt x="11315700" y="634044"/>
                </a:cubicBezTo>
                <a:cubicBezTo>
                  <a:pt x="11381018" y="2769404"/>
                  <a:pt x="11543856" y="3650379"/>
                  <a:pt x="11315700" y="5700079"/>
                </a:cubicBezTo>
                <a:cubicBezTo>
                  <a:pt x="11261937" y="6115809"/>
                  <a:pt x="11153935" y="6331830"/>
                  <a:pt x="10830829" y="6334125"/>
                </a:cubicBezTo>
                <a:cubicBezTo>
                  <a:pt x="8691710" y="6179234"/>
                  <a:pt x="5158053" y="6236770"/>
                  <a:pt x="484869" y="6334125"/>
                </a:cubicBezTo>
                <a:cubicBezTo>
                  <a:pt x="205563" y="6245535"/>
                  <a:pt x="1733" y="6140266"/>
                  <a:pt x="0" y="5700079"/>
                </a:cubicBezTo>
                <a:cubicBezTo>
                  <a:pt x="-345058" y="3489946"/>
                  <a:pt x="284230" y="2198385"/>
                  <a:pt x="0" y="634044"/>
                </a:cubicBezTo>
                <a:close/>
              </a:path>
              <a:path w="11315700" h="6334125" extrusionOk="0">
                <a:moveTo>
                  <a:pt x="0" y="634044"/>
                </a:moveTo>
                <a:cubicBezTo>
                  <a:pt x="-27702" y="260189"/>
                  <a:pt x="266756" y="-44130"/>
                  <a:pt x="484869" y="0"/>
                </a:cubicBezTo>
                <a:cubicBezTo>
                  <a:pt x="3859592" y="-1023979"/>
                  <a:pt x="5613550" y="523979"/>
                  <a:pt x="10830829" y="0"/>
                </a:cubicBezTo>
                <a:cubicBezTo>
                  <a:pt x="11026321" y="-5537"/>
                  <a:pt x="11314354" y="406271"/>
                  <a:pt x="11315700" y="634044"/>
                </a:cubicBezTo>
                <a:cubicBezTo>
                  <a:pt x="11749763" y="2145975"/>
                  <a:pt x="11738124" y="4007123"/>
                  <a:pt x="11315700" y="5700079"/>
                </a:cubicBezTo>
                <a:cubicBezTo>
                  <a:pt x="11334639" y="6103061"/>
                  <a:pt x="11044112" y="6319445"/>
                  <a:pt x="10830829" y="6334125"/>
                </a:cubicBezTo>
                <a:cubicBezTo>
                  <a:pt x="6640373" y="6241252"/>
                  <a:pt x="1621947" y="6409312"/>
                  <a:pt x="484869" y="6334125"/>
                </a:cubicBezTo>
                <a:cubicBezTo>
                  <a:pt x="219566" y="6234645"/>
                  <a:pt x="-23361" y="5973615"/>
                  <a:pt x="0" y="5700079"/>
                </a:cubicBezTo>
                <a:cubicBezTo>
                  <a:pt x="-348716" y="3920130"/>
                  <a:pt x="-314424" y="2672919"/>
                  <a:pt x="0" y="634044"/>
                </a:cubicBezTo>
                <a:close/>
              </a:path>
              <a:path w="11315700" h="6334125" fill="none" extrusionOk="0">
                <a:moveTo>
                  <a:pt x="0" y="634044"/>
                </a:moveTo>
                <a:cubicBezTo>
                  <a:pt x="-23177" y="247455"/>
                  <a:pt x="248440" y="-14987"/>
                  <a:pt x="484869" y="0"/>
                </a:cubicBezTo>
                <a:cubicBezTo>
                  <a:pt x="3639717" y="574649"/>
                  <a:pt x="8484497" y="-63054"/>
                  <a:pt x="10830829" y="0"/>
                </a:cubicBezTo>
                <a:cubicBezTo>
                  <a:pt x="11072906" y="10911"/>
                  <a:pt x="11372689" y="285977"/>
                  <a:pt x="11315700" y="634044"/>
                </a:cubicBezTo>
                <a:cubicBezTo>
                  <a:pt x="11253050" y="2993625"/>
                  <a:pt x="11519031" y="3592646"/>
                  <a:pt x="11315700" y="5700079"/>
                </a:cubicBezTo>
                <a:cubicBezTo>
                  <a:pt x="11304285" y="6146819"/>
                  <a:pt x="11122474" y="6279378"/>
                  <a:pt x="10830829" y="6334125"/>
                </a:cubicBezTo>
                <a:cubicBezTo>
                  <a:pt x="7839619" y="5794791"/>
                  <a:pt x="5625551" y="6301224"/>
                  <a:pt x="484869" y="6334125"/>
                </a:cubicBezTo>
                <a:cubicBezTo>
                  <a:pt x="217611" y="6286584"/>
                  <a:pt x="39513" y="6078068"/>
                  <a:pt x="0" y="5700079"/>
                </a:cubicBezTo>
                <a:cubicBezTo>
                  <a:pt x="-23108" y="3925420"/>
                  <a:pt x="-106050" y="2422996"/>
                  <a:pt x="0" y="634044"/>
                </a:cubicBezTo>
                <a:close/>
              </a:path>
              <a:path w="11315700" h="6334125" fill="none" extrusionOk="0">
                <a:moveTo>
                  <a:pt x="0" y="634044"/>
                </a:moveTo>
                <a:cubicBezTo>
                  <a:pt x="2400" y="313025"/>
                  <a:pt x="281136" y="-45393"/>
                  <a:pt x="484869" y="0"/>
                </a:cubicBezTo>
                <a:cubicBezTo>
                  <a:pt x="3877118" y="433964"/>
                  <a:pt x="8471568" y="-359068"/>
                  <a:pt x="10830829" y="0"/>
                </a:cubicBezTo>
                <a:cubicBezTo>
                  <a:pt x="10999215" y="-4897"/>
                  <a:pt x="11409112" y="298152"/>
                  <a:pt x="11315700" y="634044"/>
                </a:cubicBezTo>
                <a:cubicBezTo>
                  <a:pt x="11332370" y="2819775"/>
                  <a:pt x="11588608" y="3644478"/>
                  <a:pt x="11315700" y="5700079"/>
                </a:cubicBezTo>
                <a:cubicBezTo>
                  <a:pt x="11277103" y="6103538"/>
                  <a:pt x="11143766" y="6328422"/>
                  <a:pt x="10830829" y="6334125"/>
                </a:cubicBezTo>
                <a:cubicBezTo>
                  <a:pt x="8136796" y="5725492"/>
                  <a:pt x="5489090" y="5971583"/>
                  <a:pt x="484869" y="6334125"/>
                </a:cubicBezTo>
                <a:cubicBezTo>
                  <a:pt x="193235" y="6231339"/>
                  <a:pt x="27781" y="6100210"/>
                  <a:pt x="0" y="5700079"/>
                </a:cubicBezTo>
                <a:cubicBezTo>
                  <a:pt x="-304646" y="3757518"/>
                  <a:pt x="147337" y="2295074"/>
                  <a:pt x="0" y="634044"/>
                </a:cubicBezTo>
                <a:close/>
              </a:path>
            </a:pathLst>
          </a:custGeom>
          <a:solidFill>
            <a:schemeClr val="lt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0" i="0" u="none" strike="noStrike" cap="none">
              <a:solidFill>
                <a:srgbClr val="BF9000"/>
              </a:solidFill>
              <a:latin typeface="Calibri"/>
              <a:ea typeface="Calibri"/>
              <a:cs typeface="Calibri"/>
              <a:sym typeface="Calibri"/>
            </a:endParaRPr>
          </a:p>
        </p:txBody>
      </p:sp>
      <p:pic>
        <p:nvPicPr>
          <p:cNvPr id="178" name="Google Shape;178;p25" descr="Icon&#10;&#10;Description automatically generated"/>
          <p:cNvPicPr preferRelativeResize="0"/>
          <p:nvPr/>
        </p:nvPicPr>
        <p:blipFill rotWithShape="1">
          <a:blip r:embed="rId4">
            <a:alphaModFix/>
          </a:blip>
          <a:srcRect/>
          <a:stretch/>
        </p:blipFill>
        <p:spPr>
          <a:xfrm>
            <a:off x="5420920" y="64703"/>
            <a:ext cx="6355633" cy="4847913"/>
          </a:xfrm>
          <a:prstGeom prst="rect">
            <a:avLst/>
          </a:prstGeom>
          <a:noFill/>
          <a:ln>
            <a:noFill/>
          </a:ln>
        </p:spPr>
      </p:pic>
      <p:sp>
        <p:nvSpPr>
          <p:cNvPr id="179" name="Google Shape;179;p25"/>
          <p:cNvSpPr txBox="1"/>
          <p:nvPr/>
        </p:nvSpPr>
        <p:spPr>
          <a:xfrm>
            <a:off x="6624643" y="2554072"/>
            <a:ext cx="3948197" cy="92333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0000"/>
              </a:buClr>
              <a:buSzPts val="6000"/>
              <a:buFont typeface="Calibri"/>
              <a:buNone/>
            </a:pPr>
            <a:r>
              <a:rPr lang="en-US" sz="6000" b="1" i="0" u="none" strike="noStrike" cap="none">
                <a:solidFill>
                  <a:srgbClr val="FF0000"/>
                </a:solidFill>
                <a:latin typeface="Calibri"/>
                <a:ea typeface="Calibri"/>
                <a:cs typeface="Calibri"/>
                <a:sym typeface="Calibri"/>
              </a:rPr>
              <a:t>Cùng chia sẻ</a:t>
            </a:r>
            <a:endParaRPr sz="6000" b="1" i="0" u="none" strike="noStrike" cap="none">
              <a:solidFill>
                <a:srgbClr val="FF0000"/>
              </a:solidFill>
              <a:latin typeface="Calibri"/>
              <a:ea typeface="Calibri"/>
              <a:cs typeface="Calibri"/>
              <a:sym typeface="Calibri"/>
            </a:endParaRPr>
          </a:p>
        </p:txBody>
      </p:sp>
      <p:pic>
        <p:nvPicPr>
          <p:cNvPr id="180" name="Google Shape;180;p25"/>
          <p:cNvPicPr preferRelativeResize="0"/>
          <p:nvPr/>
        </p:nvPicPr>
        <p:blipFill rotWithShape="1">
          <a:blip r:embed="rId5">
            <a:alphaModFix/>
          </a:blip>
          <a:srcRect/>
          <a:stretch/>
        </p:blipFill>
        <p:spPr>
          <a:xfrm>
            <a:off x="1973045" y="754340"/>
            <a:ext cx="3126996" cy="3198973"/>
          </a:xfrm>
          <a:prstGeom prst="rect">
            <a:avLst/>
          </a:prstGeom>
          <a:noFill/>
          <a:ln>
            <a:noFill/>
          </a:ln>
        </p:spPr>
      </p:pic>
      <p:grpSp>
        <p:nvGrpSpPr>
          <p:cNvPr id="181" name="Google Shape;181;p25"/>
          <p:cNvGrpSpPr/>
          <p:nvPr/>
        </p:nvGrpSpPr>
        <p:grpSpPr>
          <a:xfrm>
            <a:off x="304807" y="4129331"/>
            <a:ext cx="6213880" cy="1757645"/>
            <a:chOff x="7930237" y="854592"/>
            <a:chExt cx="5085471" cy="1757645"/>
          </a:xfrm>
        </p:grpSpPr>
        <p:pic>
          <p:nvPicPr>
            <p:cNvPr id="182" name="Google Shape;182;p25"/>
            <p:cNvPicPr preferRelativeResize="0"/>
            <p:nvPr/>
          </p:nvPicPr>
          <p:blipFill rotWithShape="1">
            <a:blip r:embed="rId6">
              <a:alphaModFix/>
            </a:blip>
            <a:srcRect/>
            <a:stretch/>
          </p:blipFill>
          <p:spPr>
            <a:xfrm>
              <a:off x="7930237" y="854592"/>
              <a:ext cx="5085471" cy="1757645"/>
            </a:xfrm>
            <a:prstGeom prst="rect">
              <a:avLst/>
            </a:prstGeom>
            <a:noFill/>
            <a:ln>
              <a:noFill/>
            </a:ln>
          </p:spPr>
        </p:pic>
        <p:sp>
          <p:nvSpPr>
            <p:cNvPr id="183" name="Google Shape;183;p25"/>
            <p:cNvSpPr txBox="1"/>
            <p:nvPr/>
          </p:nvSpPr>
          <p:spPr>
            <a:xfrm>
              <a:off x="8141392" y="992073"/>
              <a:ext cx="4656317" cy="123110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Các nhóm khác</a:t>
              </a:r>
              <a:endParaRPr sz="40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Lắng nghe – góp ý - bổ sung</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750"/>
                                        <p:tgtEl>
                                          <p:spTgt spid="1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6"/>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89" name="Google Shape;189;p26"/>
          <p:cNvSpPr/>
          <p:nvPr/>
        </p:nvSpPr>
        <p:spPr>
          <a:xfrm>
            <a:off x="257174" y="438150"/>
            <a:ext cx="11668125" cy="61817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aphicFrame>
        <p:nvGraphicFramePr>
          <p:cNvPr id="190" name="Google Shape;190;p26"/>
          <p:cNvGraphicFramePr/>
          <p:nvPr/>
        </p:nvGraphicFramePr>
        <p:xfrm>
          <a:off x="955674" y="819150"/>
          <a:ext cx="10417175" cy="5753465"/>
        </p:xfrm>
        <a:graphic>
          <a:graphicData uri="http://schemas.openxmlformats.org/drawingml/2006/table">
            <a:tbl>
              <a:tblPr firstRow="1" bandRow="1">
                <a:noFill/>
                <a:tableStyleId>{C9D17F91-E0C8-498C-8B43-DDFD11186078}</a:tableStyleId>
              </a:tblPr>
              <a:tblGrid>
                <a:gridCol w="1082675"/>
                <a:gridCol w="1885950"/>
                <a:gridCol w="3571875"/>
                <a:gridCol w="3876675"/>
              </a:tblGrid>
              <a:tr h="657225">
                <a:tc>
                  <a:txBody>
                    <a:bodyPr/>
                    <a:lstStyle/>
                    <a:p>
                      <a:pPr marL="0" marR="0" lvl="0" indent="0" algn="ctr" rtl="0">
                        <a:spcBef>
                          <a:spcPts val="0"/>
                        </a:spcBef>
                        <a:spcAft>
                          <a:spcPts val="0"/>
                        </a:spcAft>
                        <a:buNone/>
                      </a:pPr>
                      <a:r>
                        <a:rPr lang="en-US" sz="2800" u="none" strike="noStrike" cap="none">
                          <a:solidFill>
                            <a:srgbClr val="FF0000"/>
                          </a:solidFill>
                        </a:rPr>
                        <a:t>Ảnh</a:t>
                      </a:r>
                      <a:endParaRPr sz="28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EE599"/>
                    </a:solidFill>
                  </a:tcPr>
                </a:tc>
                <a:tc>
                  <a:txBody>
                    <a:bodyPr/>
                    <a:lstStyle/>
                    <a:p>
                      <a:pPr marL="0" marR="0" lvl="0" indent="0" algn="ctr" rtl="0">
                        <a:spcBef>
                          <a:spcPts val="0"/>
                        </a:spcBef>
                        <a:spcAft>
                          <a:spcPts val="0"/>
                        </a:spcAft>
                        <a:buNone/>
                      </a:pPr>
                      <a:r>
                        <a:rPr lang="en-US" sz="2800" u="none" strike="noStrike" cap="none">
                          <a:solidFill>
                            <a:srgbClr val="FF0000"/>
                          </a:solidFill>
                        </a:rPr>
                        <a:t>Sản phẩm</a:t>
                      </a:r>
                      <a:endParaRPr sz="28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EE599"/>
                    </a:solidFill>
                  </a:tcPr>
                </a:tc>
                <a:tc>
                  <a:txBody>
                    <a:bodyPr/>
                    <a:lstStyle/>
                    <a:p>
                      <a:pPr marL="0" marR="0" lvl="0" indent="0" algn="ctr" rtl="0">
                        <a:spcBef>
                          <a:spcPts val="0"/>
                        </a:spcBef>
                        <a:spcAft>
                          <a:spcPts val="0"/>
                        </a:spcAft>
                        <a:buNone/>
                      </a:pPr>
                      <a:r>
                        <a:rPr lang="en-US" sz="2800" u="none" strike="noStrike" cap="none">
                          <a:solidFill>
                            <a:srgbClr val="FF0000"/>
                          </a:solidFill>
                        </a:rPr>
                        <a:t>Vai trò</a:t>
                      </a:r>
                      <a:endParaRPr sz="28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EE599"/>
                    </a:solidFill>
                  </a:tcPr>
                </a:tc>
                <a:tc>
                  <a:txBody>
                    <a:bodyPr/>
                    <a:lstStyle/>
                    <a:p>
                      <a:pPr marL="0" marR="0" lvl="0" indent="0" algn="ctr" rtl="0">
                        <a:spcBef>
                          <a:spcPts val="0"/>
                        </a:spcBef>
                        <a:spcAft>
                          <a:spcPts val="0"/>
                        </a:spcAft>
                        <a:buNone/>
                      </a:pPr>
                      <a:r>
                        <a:rPr lang="en-US" sz="2800" u="none" strike="noStrike" cap="none">
                          <a:solidFill>
                            <a:srgbClr val="FF0000"/>
                          </a:solidFill>
                        </a:rPr>
                        <a:t>Công sức người lao động</a:t>
                      </a:r>
                      <a:endParaRPr sz="28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EE599"/>
                    </a:solidFill>
                  </a:tcPr>
                </a:tc>
              </a:tr>
              <a:tr h="855700">
                <a:tc>
                  <a:txBody>
                    <a:bodyPr/>
                    <a:lstStyle/>
                    <a:p>
                      <a:pPr marL="0" marR="0" lvl="0" indent="0" algn="ctr" rtl="0">
                        <a:spcBef>
                          <a:spcPts val="0"/>
                        </a:spcBef>
                        <a:spcAft>
                          <a:spcPts val="0"/>
                        </a:spcAft>
                        <a:buNone/>
                      </a:pPr>
                      <a:r>
                        <a:rPr lang="en-US" sz="2400" u="none" strike="noStrike" cap="none">
                          <a:solidFill>
                            <a:srgbClr val="FF0000"/>
                          </a:solidFill>
                        </a:rPr>
                        <a:t>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1363625">
                <a:tc>
                  <a:txBody>
                    <a:bodyPr/>
                    <a:lstStyle/>
                    <a:p>
                      <a:pPr marL="0" marR="0" lvl="0" indent="0" algn="ctr" rtl="0">
                        <a:spcBef>
                          <a:spcPts val="0"/>
                        </a:spcBef>
                        <a:spcAft>
                          <a:spcPts val="0"/>
                        </a:spcAft>
                        <a:buNone/>
                      </a:pPr>
                      <a:r>
                        <a:rPr lang="en-US" sz="2400" u="none" strike="noStrike" cap="none">
                          <a:solidFill>
                            <a:srgbClr val="FF0000"/>
                          </a:solidFill>
                        </a:rPr>
                        <a:t>2</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1733550">
                <a:tc>
                  <a:txBody>
                    <a:bodyPr/>
                    <a:lstStyle/>
                    <a:p>
                      <a:pPr marL="0" marR="0" lvl="0" indent="0" algn="ctr" rtl="0">
                        <a:spcBef>
                          <a:spcPts val="0"/>
                        </a:spcBef>
                        <a:spcAft>
                          <a:spcPts val="0"/>
                        </a:spcAft>
                        <a:buNone/>
                      </a:pPr>
                      <a:r>
                        <a:rPr lang="en-US" sz="2400" u="none" strike="noStrike" cap="none">
                          <a:solidFill>
                            <a:srgbClr val="FF0000"/>
                          </a:solidFill>
                        </a:rPr>
                        <a:t>3</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r h="855700">
                <a:tc>
                  <a:txBody>
                    <a:bodyPr/>
                    <a:lstStyle/>
                    <a:p>
                      <a:pPr marL="0" marR="0" lvl="0" indent="0" algn="ctr" rtl="0">
                        <a:spcBef>
                          <a:spcPts val="0"/>
                        </a:spcBef>
                        <a:spcAft>
                          <a:spcPts val="0"/>
                        </a:spcAft>
                        <a:buNone/>
                      </a:pPr>
                      <a:r>
                        <a:rPr lang="en-US" sz="2400" u="none" strike="noStrike" cap="none">
                          <a:solidFill>
                            <a:srgbClr val="FF0000"/>
                          </a:solidFill>
                        </a:rPr>
                        <a:t>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2400" u="none" strike="noStrike" cap="none">
                        <a:solidFill>
                          <a:srgbClr val="FF000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r>
            </a:tbl>
          </a:graphicData>
        </a:graphic>
      </p:graphicFrame>
      <p:sp>
        <p:nvSpPr>
          <p:cNvPr id="191" name="Google Shape;191;p26"/>
          <p:cNvSpPr txBox="1"/>
          <p:nvPr/>
        </p:nvSpPr>
        <p:spPr>
          <a:xfrm>
            <a:off x="2133599" y="1657350"/>
            <a:ext cx="18764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Gà, cá, gạo</a:t>
            </a:r>
            <a:endParaRPr sz="2800" b="0" i="0" u="none" strike="noStrike" cap="none">
              <a:solidFill>
                <a:srgbClr val="000000"/>
              </a:solidFill>
              <a:latin typeface="Calibri"/>
              <a:ea typeface="Calibri"/>
              <a:cs typeface="Calibri"/>
              <a:sym typeface="Calibri"/>
            </a:endParaRPr>
          </a:p>
        </p:txBody>
      </p:sp>
      <p:sp>
        <p:nvSpPr>
          <p:cNvPr id="192" name="Google Shape;192;p26"/>
          <p:cNvSpPr txBox="1"/>
          <p:nvPr/>
        </p:nvSpPr>
        <p:spPr>
          <a:xfrm>
            <a:off x="3952873" y="1751203"/>
            <a:ext cx="3705226"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Lương thực, thực phẩm nuôi sống con người</a:t>
            </a:r>
            <a:endParaRPr sz="2800" b="0" i="0" u="none" strike="noStrike" cap="none">
              <a:solidFill>
                <a:srgbClr val="000000"/>
              </a:solidFill>
              <a:latin typeface="Calibri"/>
              <a:ea typeface="Calibri"/>
              <a:cs typeface="Calibri"/>
              <a:sym typeface="Calibri"/>
            </a:endParaRPr>
          </a:p>
        </p:txBody>
      </p:sp>
      <p:sp>
        <p:nvSpPr>
          <p:cNvPr id="193" name="Google Shape;193;p26"/>
          <p:cNvSpPr txBox="1"/>
          <p:nvPr/>
        </p:nvSpPr>
        <p:spPr>
          <a:xfrm>
            <a:off x="7658099" y="1746645"/>
            <a:ext cx="3705226"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Công sức của người nông dân</a:t>
            </a:r>
            <a:endParaRPr sz="2800" b="0" i="0" u="none" strike="noStrike" cap="none">
              <a:solidFill>
                <a:srgbClr val="000000"/>
              </a:solidFill>
              <a:latin typeface="Calibri"/>
              <a:ea typeface="Calibri"/>
              <a:cs typeface="Calibri"/>
              <a:sym typeface="Calibri"/>
            </a:endParaRPr>
          </a:p>
        </p:txBody>
      </p:sp>
      <p:sp>
        <p:nvSpPr>
          <p:cNvPr id="194" name="Google Shape;194;p26"/>
          <p:cNvSpPr txBox="1"/>
          <p:nvPr/>
        </p:nvSpPr>
        <p:spPr>
          <a:xfrm>
            <a:off x="2192172" y="2611457"/>
            <a:ext cx="174307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Quần áo, giày dép, mũ nón</a:t>
            </a:r>
            <a:endParaRPr sz="2800" b="0" i="0" u="none" strike="noStrike" cap="none">
              <a:solidFill>
                <a:srgbClr val="000000"/>
              </a:solidFill>
              <a:latin typeface="Calibri"/>
              <a:ea typeface="Calibri"/>
              <a:cs typeface="Calibri"/>
              <a:sym typeface="Calibri"/>
            </a:endParaRPr>
          </a:p>
        </p:txBody>
      </p:sp>
      <p:sp>
        <p:nvSpPr>
          <p:cNvPr id="195" name="Google Shape;195;p26"/>
          <p:cNvSpPr txBox="1"/>
          <p:nvPr/>
        </p:nvSpPr>
        <p:spPr>
          <a:xfrm>
            <a:off x="3967020" y="2659144"/>
            <a:ext cx="3705226"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Để mặc</a:t>
            </a:r>
            <a:endParaRPr sz="2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Để đi</a:t>
            </a:r>
            <a:endParaRPr sz="2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Để đội</a:t>
            </a:r>
            <a:endParaRPr sz="2800" b="0" i="0" u="none" strike="noStrike" cap="none">
              <a:solidFill>
                <a:srgbClr val="000000"/>
              </a:solidFill>
              <a:latin typeface="Calibri"/>
              <a:ea typeface="Calibri"/>
              <a:cs typeface="Calibri"/>
              <a:sym typeface="Calibri"/>
            </a:endParaRPr>
          </a:p>
        </p:txBody>
      </p:sp>
      <p:sp>
        <p:nvSpPr>
          <p:cNvPr id="196" name="Google Shape;196;p26"/>
          <p:cNvSpPr txBox="1"/>
          <p:nvPr/>
        </p:nvSpPr>
        <p:spPr>
          <a:xfrm>
            <a:off x="7672246" y="2625680"/>
            <a:ext cx="3705226" cy="13849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Công sức của người công nhân, nhà thiết kế..</a:t>
            </a:r>
            <a:endParaRPr/>
          </a:p>
        </p:txBody>
      </p:sp>
      <p:sp>
        <p:nvSpPr>
          <p:cNvPr id="197" name="Google Shape;197;p26"/>
          <p:cNvSpPr txBox="1"/>
          <p:nvPr/>
        </p:nvSpPr>
        <p:spPr>
          <a:xfrm>
            <a:off x="2211966" y="3952251"/>
            <a:ext cx="1876425"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Tủ lạnh</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Máy giặt</a:t>
            </a: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Xe đạp, ô tô, xe máy</a:t>
            </a:r>
            <a:endParaRPr sz="2800" b="0" i="0" u="none" strike="noStrike" cap="none">
              <a:solidFill>
                <a:srgbClr val="000000"/>
              </a:solidFill>
              <a:latin typeface="Calibri"/>
              <a:ea typeface="Calibri"/>
              <a:cs typeface="Calibri"/>
              <a:sym typeface="Calibri"/>
            </a:endParaRPr>
          </a:p>
        </p:txBody>
      </p:sp>
      <p:sp>
        <p:nvSpPr>
          <p:cNvPr id="198" name="Google Shape;198;p26"/>
          <p:cNvSpPr txBox="1"/>
          <p:nvPr/>
        </p:nvSpPr>
        <p:spPr>
          <a:xfrm>
            <a:off x="4030565" y="3963293"/>
            <a:ext cx="3705226" cy="18158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Bảo quản đồ ăn, làm lạnh</a:t>
            </a:r>
            <a:endParaRPr sz="2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Giặt quần áo</a:t>
            </a:r>
            <a:endParaRPr sz="28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Phương tiện đi lại</a:t>
            </a:r>
            <a:endParaRPr sz="2800" b="0" i="0" u="none" strike="noStrike" cap="none">
              <a:solidFill>
                <a:srgbClr val="000000"/>
              </a:solidFill>
              <a:latin typeface="Calibri"/>
              <a:ea typeface="Calibri"/>
              <a:cs typeface="Calibri"/>
              <a:sym typeface="Calibri"/>
            </a:endParaRPr>
          </a:p>
        </p:txBody>
      </p:sp>
      <p:sp>
        <p:nvSpPr>
          <p:cNvPr id="199" name="Google Shape;199;p26"/>
          <p:cNvSpPr txBox="1"/>
          <p:nvPr/>
        </p:nvSpPr>
        <p:spPr>
          <a:xfrm>
            <a:off x="7715955" y="4044012"/>
            <a:ext cx="3705226"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Công sức của người kĩ sư…</a:t>
            </a:r>
            <a:endParaRPr/>
          </a:p>
        </p:txBody>
      </p:sp>
      <p:sp>
        <p:nvSpPr>
          <p:cNvPr id="200" name="Google Shape;200;p26"/>
          <p:cNvSpPr txBox="1"/>
          <p:nvPr/>
        </p:nvSpPr>
        <p:spPr>
          <a:xfrm>
            <a:off x="2044532" y="5845801"/>
            <a:ext cx="187642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Tranh ảnh</a:t>
            </a:r>
            <a:endParaRPr sz="2800" b="0" i="0" u="none" strike="noStrike" cap="none">
              <a:solidFill>
                <a:srgbClr val="000000"/>
              </a:solidFill>
              <a:latin typeface="Calibri"/>
              <a:ea typeface="Calibri"/>
              <a:cs typeface="Calibri"/>
              <a:sym typeface="Calibri"/>
            </a:endParaRPr>
          </a:p>
        </p:txBody>
      </p:sp>
      <p:sp>
        <p:nvSpPr>
          <p:cNvPr id="201" name="Google Shape;201;p26"/>
          <p:cNvSpPr txBox="1"/>
          <p:nvPr/>
        </p:nvSpPr>
        <p:spPr>
          <a:xfrm>
            <a:off x="3881437" y="5699105"/>
            <a:ext cx="3571875"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Đáp án nhu cầu tinh thần</a:t>
            </a:r>
            <a:endParaRPr sz="2800" b="0" i="0" u="none" strike="noStrike" cap="none">
              <a:solidFill>
                <a:srgbClr val="000000"/>
              </a:solidFill>
              <a:latin typeface="Calibri"/>
              <a:ea typeface="Calibri"/>
              <a:cs typeface="Calibri"/>
              <a:sym typeface="Calibri"/>
            </a:endParaRPr>
          </a:p>
        </p:txBody>
      </p:sp>
      <p:sp>
        <p:nvSpPr>
          <p:cNvPr id="202" name="Google Shape;202;p26"/>
          <p:cNvSpPr txBox="1"/>
          <p:nvPr/>
        </p:nvSpPr>
        <p:spPr>
          <a:xfrm>
            <a:off x="7581899" y="5687280"/>
            <a:ext cx="3705226"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Công sức của người lao động nghệ thuật</a:t>
            </a:r>
            <a:endParaRPr sz="2800" b="0" i="0" u="none" strike="noStrike" cap="none">
              <a:solidFill>
                <a:srgbClr val="00000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500"/>
                                        <p:tgtEl>
                                          <p:spTgt spid="1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5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500"/>
                                        <p:tgtEl>
                                          <p:spTgt spid="1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fade">
                                      <p:cBhvr>
                                        <p:cTn id="22" dur="500"/>
                                        <p:tgtEl>
                                          <p:spTgt spid="1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
                                        </p:tgtEl>
                                        <p:attrNameLst>
                                          <p:attrName>style.visibility</p:attrName>
                                        </p:attrNameLst>
                                      </p:cBhvr>
                                      <p:to>
                                        <p:strVal val="visible"/>
                                      </p:to>
                                    </p:set>
                                    <p:animEffect transition="in" filter="fade">
                                      <p:cBhvr>
                                        <p:cTn id="27" dur="500"/>
                                        <p:tgtEl>
                                          <p:spTgt spid="1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6"/>
                                        </p:tgtEl>
                                        <p:attrNameLst>
                                          <p:attrName>style.visibility</p:attrName>
                                        </p:attrNameLst>
                                      </p:cBhvr>
                                      <p:to>
                                        <p:strVal val="visible"/>
                                      </p:to>
                                    </p:set>
                                    <p:animEffect transition="in" filter="fade">
                                      <p:cBhvr>
                                        <p:cTn id="37" dur="500"/>
                                        <p:tgtEl>
                                          <p:spTgt spid="1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7"/>
                                        </p:tgtEl>
                                        <p:attrNameLst>
                                          <p:attrName>style.visibility</p:attrName>
                                        </p:attrNameLst>
                                      </p:cBhvr>
                                      <p:to>
                                        <p:strVal val="visible"/>
                                      </p:to>
                                    </p:set>
                                    <p:animEffect transition="in" filter="fade">
                                      <p:cBhvr>
                                        <p:cTn id="42" dur="500"/>
                                        <p:tgtEl>
                                          <p:spTgt spid="19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8"/>
                                        </p:tgtEl>
                                        <p:attrNameLst>
                                          <p:attrName>style.visibility</p:attrName>
                                        </p:attrNameLst>
                                      </p:cBhvr>
                                      <p:to>
                                        <p:strVal val="visible"/>
                                      </p:to>
                                    </p:set>
                                    <p:animEffect transition="in" filter="fade">
                                      <p:cBhvr>
                                        <p:cTn id="47" dur="500"/>
                                        <p:tgtEl>
                                          <p:spTgt spid="1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9"/>
                                        </p:tgtEl>
                                        <p:attrNameLst>
                                          <p:attrName>style.visibility</p:attrName>
                                        </p:attrNameLst>
                                      </p:cBhvr>
                                      <p:to>
                                        <p:strVal val="visible"/>
                                      </p:to>
                                    </p:set>
                                    <p:animEffect transition="in" filter="fade">
                                      <p:cBhvr>
                                        <p:cTn id="52" dur="500"/>
                                        <p:tgtEl>
                                          <p:spTgt spid="1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0"/>
                                        </p:tgtEl>
                                        <p:attrNameLst>
                                          <p:attrName>style.visibility</p:attrName>
                                        </p:attrNameLst>
                                      </p:cBhvr>
                                      <p:to>
                                        <p:strVal val="visible"/>
                                      </p:to>
                                    </p:set>
                                    <p:animEffect transition="in" filter="fade">
                                      <p:cBhvr>
                                        <p:cTn id="57" dur="500"/>
                                        <p:tgtEl>
                                          <p:spTgt spid="2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1"/>
                                        </p:tgtEl>
                                        <p:attrNameLst>
                                          <p:attrName>style.visibility</p:attrName>
                                        </p:attrNameLst>
                                      </p:cBhvr>
                                      <p:to>
                                        <p:strVal val="visible"/>
                                      </p:to>
                                    </p:set>
                                    <p:animEffect transition="in" filter="fade">
                                      <p:cBhvr>
                                        <p:cTn id="62" dur="500"/>
                                        <p:tgtEl>
                                          <p:spTgt spid="20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2"/>
                                        </p:tgtEl>
                                        <p:attrNameLst>
                                          <p:attrName>style.visibility</p:attrName>
                                        </p:attrNameLst>
                                      </p:cBhvr>
                                      <p:to>
                                        <p:strVal val="visible"/>
                                      </p:to>
                                    </p:set>
                                    <p:animEffect transition="in" filter="fade">
                                      <p:cBhvr>
                                        <p:cTn id="67"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27"/>
          <p:cNvSpPr/>
          <p:nvPr/>
        </p:nvSpPr>
        <p:spPr>
          <a:xfrm>
            <a:off x="1200150" y="1828800"/>
            <a:ext cx="10458529" cy="4919206"/>
          </a:xfrm>
          <a:prstGeom prst="roundRect">
            <a:avLst>
              <a:gd name="adj" fmla="val 16667"/>
            </a:avLst>
          </a:prstGeom>
          <a:solidFill>
            <a:srgbClr val="FEE599"/>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8" name="Google Shape;208;p27"/>
          <p:cNvSpPr/>
          <p:nvPr/>
        </p:nvSpPr>
        <p:spPr>
          <a:xfrm>
            <a:off x="1590676" y="2203582"/>
            <a:ext cx="9524999" cy="4223722"/>
          </a:xfrm>
          <a:prstGeom prst="roundRect">
            <a:avLst>
              <a:gd name="adj" fmla="val 16667"/>
            </a:avLst>
          </a:prstGeom>
          <a:solidFill>
            <a:schemeClr val="lt1"/>
          </a:solidFill>
          <a:ln w="12700" cap="flat" cmpd="sng">
            <a:solidFill>
              <a:srgbClr val="7F6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9" name="Google Shape;209;p27"/>
          <p:cNvSpPr txBox="1"/>
          <p:nvPr/>
        </p:nvSpPr>
        <p:spPr>
          <a:xfrm>
            <a:off x="1885950" y="2501427"/>
            <a:ext cx="9172575"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3600"/>
              <a:buFont typeface="Calibri"/>
              <a:buNone/>
            </a:pPr>
            <a:r>
              <a:rPr lang="en-US" sz="3600" b="1" i="0" u="none" strike="noStrike" cap="none">
                <a:solidFill>
                  <a:srgbClr val="FF0000"/>
                </a:solidFill>
                <a:latin typeface="Calibri"/>
                <a:ea typeface="Calibri"/>
                <a:cs typeface="Calibri"/>
                <a:sym typeface="Calibri"/>
              </a:rPr>
              <a:t>Trong cuộc sống, chúng ta cần có những sản phẩm như lương thực, thực phẩm và những đồ dùng cần thiết khác do người lao động tạo ra. Chúng ta cần có những sản phẩm đáp ứng nhu cầu vật chất và tinh thần. Vì vậy, chúng ta cần biết ơn người lao động.</a:t>
            </a:r>
            <a:endParaRPr sz="3600" b="0" i="0" u="none" strike="noStrike" cap="none">
              <a:solidFill>
                <a:srgbClr val="FF0000"/>
              </a:solidFill>
              <a:latin typeface="Calibri"/>
              <a:ea typeface="Calibri"/>
              <a:cs typeface="Calibri"/>
              <a:sym typeface="Calibri"/>
            </a:endParaRPr>
          </a:p>
        </p:txBody>
      </p:sp>
      <p:pic>
        <p:nvPicPr>
          <p:cNvPr id="210" name="Google Shape;210;p27" descr="Ảnh có chứa văn bản, búp bê, đồ chơi, mẫu họa&#10;&#10;Mô tả được tạo tự động"/>
          <p:cNvPicPr preferRelativeResize="0"/>
          <p:nvPr/>
        </p:nvPicPr>
        <p:blipFill rotWithShape="1">
          <a:blip r:embed="rId4">
            <a:alphaModFix/>
          </a:blip>
          <a:srcRect b="26574"/>
          <a:stretch/>
        </p:blipFill>
        <p:spPr>
          <a:xfrm>
            <a:off x="2260320" y="257584"/>
            <a:ext cx="8904684" cy="1681122"/>
          </a:xfrm>
          <a:prstGeom prst="rect">
            <a:avLst/>
          </a:prstGeom>
          <a:noFill/>
          <a:ln>
            <a:noFill/>
          </a:ln>
        </p:spPr>
      </p:pic>
      <p:pic>
        <p:nvPicPr>
          <p:cNvPr id="211" name="Google Shape;211;p27" descr="Ảnh có chứa dây xích, sản phẩm kim loại, phụ kiện&#10;&#10;Mô tả được tạo tự động"/>
          <p:cNvPicPr preferRelativeResize="0"/>
          <p:nvPr/>
        </p:nvPicPr>
        <p:blipFill rotWithShape="1">
          <a:blip r:embed="rId5">
            <a:alphaModFix/>
          </a:blip>
          <a:srcRect l="741" t="50000" r="71655" b="2359"/>
          <a:stretch/>
        </p:blipFill>
        <p:spPr>
          <a:xfrm flipH="1">
            <a:off x="-66850" y="321311"/>
            <a:ext cx="2327996" cy="27306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2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8"/>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217" name="Google Shape;217;p28"/>
          <p:cNvPicPr preferRelativeResize="0"/>
          <p:nvPr/>
        </p:nvPicPr>
        <p:blipFill rotWithShape="1">
          <a:blip r:embed="rId4">
            <a:alphaModFix/>
          </a:blip>
          <a:srcRect/>
          <a:stretch/>
        </p:blipFill>
        <p:spPr>
          <a:xfrm>
            <a:off x="0" y="5303520"/>
            <a:ext cx="12192000" cy="1554480"/>
          </a:xfrm>
          <a:prstGeom prst="rect">
            <a:avLst/>
          </a:prstGeom>
          <a:noFill/>
          <a:ln>
            <a:noFill/>
          </a:ln>
        </p:spPr>
      </p:pic>
      <p:pic>
        <p:nvPicPr>
          <p:cNvPr id="218" name="Google Shape;218;p28"/>
          <p:cNvPicPr preferRelativeResize="0"/>
          <p:nvPr/>
        </p:nvPicPr>
        <p:blipFill rotWithShape="1">
          <a:blip r:embed="rId5">
            <a:alphaModFix/>
          </a:blip>
          <a:srcRect/>
          <a:stretch/>
        </p:blipFill>
        <p:spPr>
          <a:xfrm>
            <a:off x="-369065" y="-415230"/>
            <a:ext cx="3860397" cy="2573599"/>
          </a:xfrm>
          <a:prstGeom prst="rect">
            <a:avLst/>
          </a:prstGeom>
          <a:noFill/>
          <a:ln>
            <a:noFill/>
          </a:ln>
        </p:spPr>
      </p:pic>
      <p:pic>
        <p:nvPicPr>
          <p:cNvPr id="219" name="Google Shape;219;p28"/>
          <p:cNvPicPr preferRelativeResize="0"/>
          <p:nvPr/>
        </p:nvPicPr>
        <p:blipFill rotWithShape="1">
          <a:blip r:embed="rId6">
            <a:alphaModFix/>
          </a:blip>
          <a:srcRect l="796" t="25100" r="74983" b="52270"/>
          <a:stretch/>
        </p:blipFill>
        <p:spPr>
          <a:xfrm>
            <a:off x="-81024" y="-415231"/>
            <a:ext cx="11030675" cy="5894120"/>
          </a:xfrm>
          <a:custGeom>
            <a:avLst/>
            <a:gdLst/>
            <a:ahLst/>
            <a:cxnLst/>
            <a:rect l="l" t="t" r="r" b="b"/>
            <a:pathLst>
              <a:path w="1661020" h="1551964" extrusionOk="0">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a:noFill/>
          <a:ln>
            <a:noFill/>
          </a:ln>
        </p:spPr>
      </p:pic>
      <p:pic>
        <p:nvPicPr>
          <p:cNvPr id="220" name="Google Shape;220;p28"/>
          <p:cNvPicPr preferRelativeResize="0"/>
          <p:nvPr/>
        </p:nvPicPr>
        <p:blipFill rotWithShape="1">
          <a:blip r:embed="rId7">
            <a:alphaModFix/>
          </a:blip>
          <a:srcRect/>
          <a:stretch/>
        </p:blipFill>
        <p:spPr>
          <a:xfrm>
            <a:off x="8114621" y="2223249"/>
            <a:ext cx="4634753" cy="4634753"/>
          </a:xfrm>
          <a:prstGeom prst="rect">
            <a:avLst/>
          </a:prstGeom>
          <a:noFill/>
          <a:ln>
            <a:noFill/>
          </a:ln>
        </p:spPr>
      </p:pic>
      <p:pic>
        <p:nvPicPr>
          <p:cNvPr id="221" name="Google Shape;221;p28"/>
          <p:cNvPicPr preferRelativeResize="0"/>
          <p:nvPr/>
        </p:nvPicPr>
        <p:blipFill rotWithShape="1">
          <a:blip r:embed="rId8">
            <a:alphaModFix/>
          </a:blip>
          <a:srcRect/>
          <a:stretch/>
        </p:blipFill>
        <p:spPr>
          <a:xfrm>
            <a:off x="2119242" y="1861131"/>
            <a:ext cx="6750292" cy="155834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9"/>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227" name="Google Shape;227;p29"/>
          <p:cNvSpPr/>
          <p:nvPr/>
        </p:nvSpPr>
        <p:spPr>
          <a:xfrm>
            <a:off x="756835" y="778790"/>
            <a:ext cx="10892240" cy="5812509"/>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8" name="Google Shape;228;p29"/>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9" name="Google Shape;229;p29"/>
          <p:cNvSpPr/>
          <p:nvPr/>
        </p:nvSpPr>
        <p:spPr>
          <a:xfrm>
            <a:off x="533400" y="214418"/>
            <a:ext cx="11410950" cy="149055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a:ln w="1905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230" name="Google Shape;230;p29"/>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1" name="Google Shape;231;p29"/>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2" name="Google Shape;232;p29"/>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3" name="Google Shape;233;p29"/>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4" name="Google Shape;234;p29"/>
          <p:cNvSpPr txBox="1"/>
          <p:nvPr/>
        </p:nvSpPr>
        <p:spPr>
          <a:xfrm>
            <a:off x="1123950" y="255301"/>
            <a:ext cx="10563225" cy="16687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3600"/>
              <a:buFont typeface="Arial"/>
              <a:buNone/>
            </a:pPr>
            <a:r>
              <a:rPr lang="en-US" sz="3600" b="1">
                <a:solidFill>
                  <a:srgbClr val="0070C0"/>
                </a:solidFill>
                <a:latin typeface="Calibri"/>
                <a:ea typeface="Calibri"/>
                <a:cs typeface="Calibri"/>
                <a:sym typeface="Calibri"/>
              </a:rPr>
              <a:t>Việc làm của bạn nào dưới đây thể hiện hoặc không thể hiện sự biết ơn người lao động? Vì sao?</a:t>
            </a:r>
            <a:endParaRPr/>
          </a:p>
        </p:txBody>
      </p:sp>
      <p:pic>
        <p:nvPicPr>
          <p:cNvPr id="235" name="Google Shape;235;p29"/>
          <p:cNvPicPr preferRelativeResize="0"/>
          <p:nvPr/>
        </p:nvPicPr>
        <p:blipFill rotWithShape="1">
          <a:blip r:embed="rId4">
            <a:alphaModFix/>
          </a:blip>
          <a:srcRect/>
          <a:stretch/>
        </p:blipFill>
        <p:spPr>
          <a:xfrm>
            <a:off x="1638300" y="1528762"/>
            <a:ext cx="8782050" cy="5000625"/>
          </a:xfrm>
          <a:prstGeom prst="rect">
            <a:avLst/>
          </a:prstGeom>
          <a:noFill/>
          <a:ln>
            <a:noFill/>
          </a:ln>
        </p:spPr>
      </p:pic>
      <p:pic>
        <p:nvPicPr>
          <p:cNvPr id="236" name="Google Shape;236;p29"/>
          <p:cNvPicPr preferRelativeResize="0"/>
          <p:nvPr/>
        </p:nvPicPr>
        <p:blipFill rotWithShape="1">
          <a:blip r:embed="rId5">
            <a:alphaModFix/>
          </a:blip>
          <a:srcRect/>
          <a:stretch/>
        </p:blipFill>
        <p:spPr>
          <a:xfrm>
            <a:off x="9298612" y="3676650"/>
            <a:ext cx="3040669" cy="3316078"/>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500"/>
                                        <p:tgtEl>
                                          <p:spTgt spid="22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34">
                                            <p:txEl>
                                              <p:pRg st="0" end="0"/>
                                            </p:txEl>
                                          </p:spTgt>
                                        </p:tgtEl>
                                        <p:attrNameLst>
                                          <p:attrName>style.visibility</p:attrName>
                                        </p:attrNameLst>
                                      </p:cBhvr>
                                      <p:to>
                                        <p:strVal val="visible"/>
                                      </p:to>
                                    </p:set>
                                    <p:anim calcmode="lin" valueType="num">
                                      <p:cBhvr additive="base">
                                        <p:cTn id="10" dur="500"/>
                                        <p:tgtEl>
                                          <p:spTgt spid="2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1000"/>
                                        <p:tgtEl>
                                          <p:spTgt spid="2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6"/>
                                        </p:tgtEl>
                                        <p:attrNameLst>
                                          <p:attrName>style.visibility</p:attrName>
                                        </p:attrNameLst>
                                      </p:cBhvr>
                                      <p:to>
                                        <p:strVal val="visible"/>
                                      </p:to>
                                    </p:set>
                                    <p:animEffect transition="in" filter="fade">
                                      <p:cBhvr>
                                        <p:cTn id="20"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0"/>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242" name="Google Shape;242;p30"/>
          <p:cNvSpPr/>
          <p:nvPr/>
        </p:nvSpPr>
        <p:spPr>
          <a:xfrm>
            <a:off x="756834" y="384603"/>
            <a:ext cx="10678333" cy="615687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43" name="Google Shape;243;p30"/>
          <p:cNvPicPr preferRelativeResize="0"/>
          <p:nvPr/>
        </p:nvPicPr>
        <p:blipFill rotWithShape="1">
          <a:blip r:embed="rId4">
            <a:alphaModFix/>
          </a:blip>
          <a:srcRect/>
          <a:stretch/>
        </p:blipFill>
        <p:spPr>
          <a:xfrm>
            <a:off x="2526141" y="438124"/>
            <a:ext cx="7283931" cy="980399"/>
          </a:xfrm>
          <a:prstGeom prst="rect">
            <a:avLst/>
          </a:prstGeom>
          <a:noFill/>
          <a:ln>
            <a:noFill/>
          </a:ln>
        </p:spPr>
      </p:pic>
      <p:pic>
        <p:nvPicPr>
          <p:cNvPr id="244" name="Google Shape;244;p30"/>
          <p:cNvPicPr preferRelativeResize="0"/>
          <p:nvPr/>
        </p:nvPicPr>
        <p:blipFill rotWithShape="1">
          <a:blip r:embed="rId5">
            <a:alphaModFix/>
          </a:blip>
          <a:srcRect/>
          <a:stretch/>
        </p:blipFill>
        <p:spPr>
          <a:xfrm>
            <a:off x="785812" y="2557462"/>
            <a:ext cx="5638836" cy="1700213"/>
          </a:xfrm>
          <a:prstGeom prst="rect">
            <a:avLst/>
          </a:prstGeom>
          <a:noFill/>
          <a:ln>
            <a:noFill/>
          </a:ln>
        </p:spPr>
      </p:pic>
      <p:sp>
        <p:nvSpPr>
          <p:cNvPr id="245" name="Google Shape;245;p30"/>
          <p:cNvSpPr/>
          <p:nvPr/>
        </p:nvSpPr>
        <p:spPr>
          <a:xfrm>
            <a:off x="6657974" y="2307793"/>
            <a:ext cx="4533901" cy="2559482"/>
          </a:xfrm>
          <a:custGeom>
            <a:avLst/>
            <a:gdLst/>
            <a:ahLst/>
            <a:cxnLst/>
            <a:rect l="l" t="t" r="r" b="b"/>
            <a:pathLst>
              <a:path w="4533901" h="2559482" fill="none" extrusionOk="0">
                <a:moveTo>
                  <a:pt x="0" y="426589"/>
                </a:moveTo>
                <a:cubicBezTo>
                  <a:pt x="54074" y="207236"/>
                  <a:pt x="200290" y="10390"/>
                  <a:pt x="426589" y="0"/>
                </a:cubicBezTo>
                <a:cubicBezTo>
                  <a:pt x="595138" y="-7202"/>
                  <a:pt x="801926" y="-203"/>
                  <a:pt x="929621" y="0"/>
                </a:cubicBezTo>
                <a:cubicBezTo>
                  <a:pt x="1057316" y="203"/>
                  <a:pt x="1273575" y="24460"/>
                  <a:pt x="1432653" y="0"/>
                </a:cubicBezTo>
                <a:cubicBezTo>
                  <a:pt x="1591731" y="-24460"/>
                  <a:pt x="1769820" y="-21064"/>
                  <a:pt x="2082914" y="0"/>
                </a:cubicBezTo>
                <a:cubicBezTo>
                  <a:pt x="2396008" y="21064"/>
                  <a:pt x="2526718" y="-25282"/>
                  <a:pt x="2769983" y="0"/>
                </a:cubicBezTo>
                <a:cubicBezTo>
                  <a:pt x="3013248" y="25282"/>
                  <a:pt x="3168389" y="12776"/>
                  <a:pt x="3346629" y="0"/>
                </a:cubicBezTo>
                <a:cubicBezTo>
                  <a:pt x="3524869" y="-12776"/>
                  <a:pt x="3779414" y="32078"/>
                  <a:pt x="4107312" y="0"/>
                </a:cubicBezTo>
                <a:cubicBezTo>
                  <a:pt x="4308838" y="-7667"/>
                  <a:pt x="4484772" y="186412"/>
                  <a:pt x="4533901" y="426589"/>
                </a:cubicBezTo>
                <a:cubicBezTo>
                  <a:pt x="4540947" y="589265"/>
                  <a:pt x="4523013" y="814513"/>
                  <a:pt x="4533901" y="978294"/>
                </a:cubicBezTo>
                <a:cubicBezTo>
                  <a:pt x="4544789" y="1142075"/>
                  <a:pt x="4521387" y="1395509"/>
                  <a:pt x="4533901" y="1547062"/>
                </a:cubicBezTo>
                <a:cubicBezTo>
                  <a:pt x="4546415" y="1698615"/>
                  <a:pt x="4544608" y="1869896"/>
                  <a:pt x="4533901" y="2132893"/>
                </a:cubicBezTo>
                <a:cubicBezTo>
                  <a:pt x="4505766" y="2339359"/>
                  <a:pt x="4327504" y="2600954"/>
                  <a:pt x="4107312" y="2559482"/>
                </a:cubicBezTo>
                <a:cubicBezTo>
                  <a:pt x="3828021" y="2546562"/>
                  <a:pt x="3736174" y="2589682"/>
                  <a:pt x="3493858" y="2559482"/>
                </a:cubicBezTo>
                <a:cubicBezTo>
                  <a:pt x="3251542" y="2529282"/>
                  <a:pt x="3110587" y="2531313"/>
                  <a:pt x="2806790" y="2559482"/>
                </a:cubicBezTo>
                <a:cubicBezTo>
                  <a:pt x="2502993" y="2587651"/>
                  <a:pt x="2419074" y="2577520"/>
                  <a:pt x="2193336" y="2559482"/>
                </a:cubicBezTo>
                <a:cubicBezTo>
                  <a:pt x="1967598" y="2541444"/>
                  <a:pt x="1847021" y="2575021"/>
                  <a:pt x="1653497" y="2559482"/>
                </a:cubicBezTo>
                <a:cubicBezTo>
                  <a:pt x="1459973" y="2543943"/>
                  <a:pt x="1249149" y="2531657"/>
                  <a:pt x="1003236" y="2559482"/>
                </a:cubicBezTo>
                <a:cubicBezTo>
                  <a:pt x="757323" y="2587307"/>
                  <a:pt x="553676" y="2534264"/>
                  <a:pt x="426589" y="2559482"/>
                </a:cubicBezTo>
                <a:cubicBezTo>
                  <a:pt x="181863" y="2558172"/>
                  <a:pt x="8557" y="2356466"/>
                  <a:pt x="0" y="2132893"/>
                </a:cubicBezTo>
                <a:cubicBezTo>
                  <a:pt x="8411" y="1948022"/>
                  <a:pt x="-22044" y="1758873"/>
                  <a:pt x="0" y="1529999"/>
                </a:cubicBezTo>
                <a:cubicBezTo>
                  <a:pt x="22044" y="1301125"/>
                  <a:pt x="-18779" y="1226399"/>
                  <a:pt x="0" y="978294"/>
                </a:cubicBezTo>
                <a:cubicBezTo>
                  <a:pt x="18779" y="730190"/>
                  <a:pt x="23668" y="629100"/>
                  <a:pt x="0" y="426589"/>
                </a:cubicBezTo>
                <a:close/>
              </a:path>
              <a:path w="4533901" h="2559482" extrusionOk="0">
                <a:moveTo>
                  <a:pt x="0" y="426589"/>
                </a:moveTo>
                <a:cubicBezTo>
                  <a:pt x="-3909" y="168970"/>
                  <a:pt x="236972" y="-19308"/>
                  <a:pt x="426589" y="0"/>
                </a:cubicBezTo>
                <a:cubicBezTo>
                  <a:pt x="700516" y="21147"/>
                  <a:pt x="754654" y="-16172"/>
                  <a:pt x="1076850" y="0"/>
                </a:cubicBezTo>
                <a:cubicBezTo>
                  <a:pt x="1399046" y="16172"/>
                  <a:pt x="1409989" y="13959"/>
                  <a:pt x="1653497" y="0"/>
                </a:cubicBezTo>
                <a:cubicBezTo>
                  <a:pt x="1897005" y="-13959"/>
                  <a:pt x="2028207" y="9871"/>
                  <a:pt x="2340565" y="0"/>
                </a:cubicBezTo>
                <a:cubicBezTo>
                  <a:pt x="2652923" y="-9871"/>
                  <a:pt x="2726597" y="17931"/>
                  <a:pt x="2990826" y="0"/>
                </a:cubicBezTo>
                <a:cubicBezTo>
                  <a:pt x="3255055" y="-17931"/>
                  <a:pt x="3629421" y="-32945"/>
                  <a:pt x="4107312" y="0"/>
                </a:cubicBezTo>
                <a:cubicBezTo>
                  <a:pt x="4366847" y="39280"/>
                  <a:pt x="4572754" y="175520"/>
                  <a:pt x="4533901" y="426589"/>
                </a:cubicBezTo>
                <a:cubicBezTo>
                  <a:pt x="4536701" y="650667"/>
                  <a:pt x="4527036" y="735624"/>
                  <a:pt x="4533901" y="1029483"/>
                </a:cubicBezTo>
                <a:cubicBezTo>
                  <a:pt x="4540766" y="1323342"/>
                  <a:pt x="4530458" y="1350795"/>
                  <a:pt x="4533901" y="1598251"/>
                </a:cubicBezTo>
                <a:cubicBezTo>
                  <a:pt x="4537344" y="1845707"/>
                  <a:pt x="4552782" y="1989313"/>
                  <a:pt x="4533901" y="2132893"/>
                </a:cubicBezTo>
                <a:cubicBezTo>
                  <a:pt x="4502197" y="2390719"/>
                  <a:pt x="4368137" y="2573632"/>
                  <a:pt x="4107312" y="2559482"/>
                </a:cubicBezTo>
                <a:cubicBezTo>
                  <a:pt x="3800821" y="2555337"/>
                  <a:pt x="3760571" y="2586681"/>
                  <a:pt x="3457051" y="2559482"/>
                </a:cubicBezTo>
                <a:cubicBezTo>
                  <a:pt x="3153531" y="2532283"/>
                  <a:pt x="3057193" y="2566033"/>
                  <a:pt x="2880404" y="2559482"/>
                </a:cubicBezTo>
                <a:cubicBezTo>
                  <a:pt x="2703615" y="2552931"/>
                  <a:pt x="2538371" y="2574529"/>
                  <a:pt x="2230143" y="2559482"/>
                </a:cubicBezTo>
                <a:cubicBezTo>
                  <a:pt x="1921915" y="2544435"/>
                  <a:pt x="1717469" y="2529023"/>
                  <a:pt x="1579882" y="2559482"/>
                </a:cubicBezTo>
                <a:cubicBezTo>
                  <a:pt x="1442295" y="2589941"/>
                  <a:pt x="661165" y="2597460"/>
                  <a:pt x="426589" y="2559482"/>
                </a:cubicBezTo>
                <a:cubicBezTo>
                  <a:pt x="160235" y="2542715"/>
                  <a:pt x="-701" y="2361830"/>
                  <a:pt x="0" y="2132893"/>
                </a:cubicBezTo>
                <a:cubicBezTo>
                  <a:pt x="-13084" y="1993677"/>
                  <a:pt x="-10458" y="1710419"/>
                  <a:pt x="0" y="1581188"/>
                </a:cubicBezTo>
                <a:cubicBezTo>
                  <a:pt x="10458" y="1451958"/>
                  <a:pt x="401" y="1242670"/>
                  <a:pt x="0" y="1046546"/>
                </a:cubicBezTo>
                <a:cubicBezTo>
                  <a:pt x="-401" y="850422"/>
                  <a:pt x="-23973" y="622113"/>
                  <a:pt x="0" y="426589"/>
                </a:cubicBezTo>
                <a:close/>
              </a:path>
            </a:pathLst>
          </a:custGeom>
          <a:solidFill>
            <a:srgbClr val="FFF2CC"/>
          </a:solidFill>
          <a:ln w="57150" cap="flat" cmpd="sng">
            <a:solidFill>
              <a:srgbClr val="0070C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600" b="1">
                <a:solidFill>
                  <a:srgbClr val="0070C0"/>
                </a:solidFill>
                <a:latin typeface="Calibri"/>
                <a:ea typeface="Calibri"/>
                <a:cs typeface="Calibri"/>
                <a:sym typeface="Calibri"/>
              </a:rPr>
              <a:t>Không đồng tình vì Lê không thể hiện thái độ tôn trọng người lao động. </a:t>
            </a:r>
            <a:endParaRPr sz="3600" b="1">
              <a:solidFill>
                <a:srgbClr val="0070C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p:tgtEl>
                                          <p:spTgt spid="2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1"/>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251" name="Google Shape;251;p31"/>
          <p:cNvSpPr/>
          <p:nvPr/>
        </p:nvSpPr>
        <p:spPr>
          <a:xfrm>
            <a:off x="756834" y="384603"/>
            <a:ext cx="10678333" cy="615687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2" name="Google Shape;252;p31"/>
          <p:cNvPicPr preferRelativeResize="0"/>
          <p:nvPr/>
        </p:nvPicPr>
        <p:blipFill rotWithShape="1">
          <a:blip r:embed="rId4">
            <a:alphaModFix/>
          </a:blip>
          <a:srcRect/>
          <a:stretch/>
        </p:blipFill>
        <p:spPr>
          <a:xfrm>
            <a:off x="2526141" y="438124"/>
            <a:ext cx="7283931" cy="980399"/>
          </a:xfrm>
          <a:prstGeom prst="rect">
            <a:avLst/>
          </a:prstGeom>
          <a:noFill/>
          <a:ln>
            <a:noFill/>
          </a:ln>
        </p:spPr>
      </p:pic>
      <p:pic>
        <p:nvPicPr>
          <p:cNvPr id="253" name="Google Shape;253;p31"/>
          <p:cNvPicPr preferRelativeResize="0"/>
          <p:nvPr/>
        </p:nvPicPr>
        <p:blipFill rotWithShape="1">
          <a:blip r:embed="rId5">
            <a:alphaModFix/>
          </a:blip>
          <a:srcRect/>
          <a:stretch/>
        </p:blipFill>
        <p:spPr>
          <a:xfrm>
            <a:off x="866775" y="2605087"/>
            <a:ext cx="5567206" cy="1919288"/>
          </a:xfrm>
          <a:prstGeom prst="rect">
            <a:avLst/>
          </a:prstGeom>
          <a:noFill/>
          <a:ln>
            <a:noFill/>
          </a:ln>
        </p:spPr>
      </p:pic>
      <p:sp>
        <p:nvSpPr>
          <p:cNvPr id="254" name="Google Shape;254;p31"/>
          <p:cNvSpPr/>
          <p:nvPr/>
        </p:nvSpPr>
        <p:spPr>
          <a:xfrm>
            <a:off x="6381750" y="2181225"/>
            <a:ext cx="4943475" cy="2705100"/>
          </a:xfrm>
          <a:custGeom>
            <a:avLst/>
            <a:gdLst/>
            <a:ahLst/>
            <a:cxnLst/>
            <a:rect l="l" t="t" r="r" b="b"/>
            <a:pathLst>
              <a:path w="4943475" h="2705100" fill="none" extrusionOk="0">
                <a:moveTo>
                  <a:pt x="0" y="450859"/>
                </a:moveTo>
                <a:cubicBezTo>
                  <a:pt x="23156" y="208813"/>
                  <a:pt x="219740" y="19979"/>
                  <a:pt x="450859" y="0"/>
                </a:cubicBezTo>
                <a:cubicBezTo>
                  <a:pt x="675547" y="7159"/>
                  <a:pt x="827074" y="-20856"/>
                  <a:pt x="1003232" y="0"/>
                </a:cubicBezTo>
                <a:cubicBezTo>
                  <a:pt x="1179390" y="20856"/>
                  <a:pt x="1433793" y="6548"/>
                  <a:pt x="1555606" y="0"/>
                </a:cubicBezTo>
                <a:cubicBezTo>
                  <a:pt x="1677419" y="-6548"/>
                  <a:pt x="2042297" y="-6792"/>
                  <a:pt x="2269650" y="0"/>
                </a:cubicBezTo>
                <a:cubicBezTo>
                  <a:pt x="2497003" y="6792"/>
                  <a:pt x="2816348" y="-1498"/>
                  <a:pt x="3024111" y="0"/>
                </a:cubicBezTo>
                <a:cubicBezTo>
                  <a:pt x="3231874" y="1498"/>
                  <a:pt x="3442945" y="-26414"/>
                  <a:pt x="3657320" y="0"/>
                </a:cubicBezTo>
                <a:cubicBezTo>
                  <a:pt x="3871695" y="26414"/>
                  <a:pt x="4276883" y="-34184"/>
                  <a:pt x="4492616" y="0"/>
                </a:cubicBezTo>
                <a:cubicBezTo>
                  <a:pt x="4693824" y="-10755"/>
                  <a:pt x="4921984" y="199853"/>
                  <a:pt x="4943475" y="450859"/>
                </a:cubicBezTo>
                <a:cubicBezTo>
                  <a:pt x="4938814" y="658607"/>
                  <a:pt x="4918815" y="900217"/>
                  <a:pt x="4943475" y="1033953"/>
                </a:cubicBezTo>
                <a:cubicBezTo>
                  <a:pt x="4968135" y="1167689"/>
                  <a:pt x="4935747" y="1369145"/>
                  <a:pt x="4943475" y="1635080"/>
                </a:cubicBezTo>
                <a:cubicBezTo>
                  <a:pt x="4951203" y="1901015"/>
                  <a:pt x="4939347" y="2123156"/>
                  <a:pt x="4943475" y="2254241"/>
                </a:cubicBezTo>
                <a:cubicBezTo>
                  <a:pt x="4915390" y="2474164"/>
                  <a:pt x="4736631" y="2718526"/>
                  <a:pt x="4492616" y="2705100"/>
                </a:cubicBezTo>
                <a:cubicBezTo>
                  <a:pt x="4354088" y="2690564"/>
                  <a:pt x="4016421" y="2693384"/>
                  <a:pt x="3818990" y="2705100"/>
                </a:cubicBezTo>
                <a:cubicBezTo>
                  <a:pt x="3621559" y="2716816"/>
                  <a:pt x="3369580" y="2710730"/>
                  <a:pt x="3064529" y="2705100"/>
                </a:cubicBezTo>
                <a:cubicBezTo>
                  <a:pt x="2759478" y="2699470"/>
                  <a:pt x="2612804" y="2737519"/>
                  <a:pt x="2390902" y="2705100"/>
                </a:cubicBezTo>
                <a:cubicBezTo>
                  <a:pt x="2169000" y="2672681"/>
                  <a:pt x="2069099" y="2707760"/>
                  <a:pt x="1798111" y="2705100"/>
                </a:cubicBezTo>
                <a:cubicBezTo>
                  <a:pt x="1527123" y="2702440"/>
                  <a:pt x="1429106" y="2732278"/>
                  <a:pt x="1084068" y="2705100"/>
                </a:cubicBezTo>
                <a:cubicBezTo>
                  <a:pt x="739030" y="2677922"/>
                  <a:pt x="583339" y="2719175"/>
                  <a:pt x="450859" y="2705100"/>
                </a:cubicBezTo>
                <a:cubicBezTo>
                  <a:pt x="158947" y="2698940"/>
                  <a:pt x="15249" y="2481814"/>
                  <a:pt x="0" y="2254241"/>
                </a:cubicBezTo>
                <a:cubicBezTo>
                  <a:pt x="-25502" y="2122332"/>
                  <a:pt x="29253" y="1837762"/>
                  <a:pt x="0" y="1617046"/>
                </a:cubicBezTo>
                <a:cubicBezTo>
                  <a:pt x="-29253" y="1396330"/>
                  <a:pt x="20793" y="1226895"/>
                  <a:pt x="0" y="1033953"/>
                </a:cubicBezTo>
                <a:cubicBezTo>
                  <a:pt x="-20793" y="841011"/>
                  <a:pt x="14326" y="672347"/>
                  <a:pt x="0" y="450859"/>
                </a:cubicBezTo>
                <a:close/>
              </a:path>
              <a:path w="4943475" h="2705100" extrusionOk="0">
                <a:moveTo>
                  <a:pt x="0" y="450859"/>
                </a:moveTo>
                <a:cubicBezTo>
                  <a:pt x="-6809" y="163503"/>
                  <a:pt x="210686" y="-3708"/>
                  <a:pt x="450859" y="0"/>
                </a:cubicBezTo>
                <a:cubicBezTo>
                  <a:pt x="620662" y="-22224"/>
                  <a:pt x="946115" y="30238"/>
                  <a:pt x="1164903" y="0"/>
                </a:cubicBezTo>
                <a:cubicBezTo>
                  <a:pt x="1383691" y="-30238"/>
                  <a:pt x="1582925" y="-19879"/>
                  <a:pt x="1798111" y="0"/>
                </a:cubicBezTo>
                <a:cubicBezTo>
                  <a:pt x="2013297" y="19879"/>
                  <a:pt x="2252254" y="-27403"/>
                  <a:pt x="2552573" y="0"/>
                </a:cubicBezTo>
                <a:cubicBezTo>
                  <a:pt x="2852892" y="27403"/>
                  <a:pt x="2993314" y="-7861"/>
                  <a:pt x="3266616" y="0"/>
                </a:cubicBezTo>
                <a:cubicBezTo>
                  <a:pt x="3539918" y="7861"/>
                  <a:pt x="4059846" y="-47412"/>
                  <a:pt x="4492616" y="0"/>
                </a:cubicBezTo>
                <a:cubicBezTo>
                  <a:pt x="4766861" y="41422"/>
                  <a:pt x="4985168" y="185255"/>
                  <a:pt x="4943475" y="450859"/>
                </a:cubicBezTo>
                <a:cubicBezTo>
                  <a:pt x="4974367" y="684766"/>
                  <a:pt x="4913145" y="790266"/>
                  <a:pt x="4943475" y="1088054"/>
                </a:cubicBezTo>
                <a:cubicBezTo>
                  <a:pt x="4973805" y="1385843"/>
                  <a:pt x="4973012" y="1479221"/>
                  <a:pt x="4943475" y="1689181"/>
                </a:cubicBezTo>
                <a:cubicBezTo>
                  <a:pt x="4913938" y="1899141"/>
                  <a:pt x="4948820" y="2112207"/>
                  <a:pt x="4943475" y="2254241"/>
                </a:cubicBezTo>
                <a:cubicBezTo>
                  <a:pt x="4916757" y="2521976"/>
                  <a:pt x="4777405" y="2725174"/>
                  <a:pt x="4492616" y="2705100"/>
                </a:cubicBezTo>
                <a:cubicBezTo>
                  <a:pt x="4142936" y="2725746"/>
                  <a:pt x="4040494" y="2700851"/>
                  <a:pt x="3778572" y="2705100"/>
                </a:cubicBezTo>
                <a:cubicBezTo>
                  <a:pt x="3516650" y="2709349"/>
                  <a:pt x="3359655" y="2706622"/>
                  <a:pt x="3145364" y="2705100"/>
                </a:cubicBezTo>
                <a:cubicBezTo>
                  <a:pt x="2931073" y="2703578"/>
                  <a:pt x="2704294" y="2718903"/>
                  <a:pt x="2431320" y="2705100"/>
                </a:cubicBezTo>
                <a:cubicBezTo>
                  <a:pt x="2158346" y="2691297"/>
                  <a:pt x="1919109" y="2699487"/>
                  <a:pt x="1717276" y="2705100"/>
                </a:cubicBezTo>
                <a:cubicBezTo>
                  <a:pt x="1515443" y="2710713"/>
                  <a:pt x="814987" y="2713338"/>
                  <a:pt x="450859" y="2705100"/>
                </a:cubicBezTo>
                <a:cubicBezTo>
                  <a:pt x="178069" y="2692132"/>
                  <a:pt x="-2221" y="2482124"/>
                  <a:pt x="0" y="2254241"/>
                </a:cubicBezTo>
                <a:cubicBezTo>
                  <a:pt x="23667" y="2041710"/>
                  <a:pt x="-23729" y="1841019"/>
                  <a:pt x="0" y="1671147"/>
                </a:cubicBezTo>
                <a:cubicBezTo>
                  <a:pt x="23729" y="1501275"/>
                  <a:pt x="-25712" y="1360574"/>
                  <a:pt x="0" y="1106088"/>
                </a:cubicBezTo>
                <a:cubicBezTo>
                  <a:pt x="25712" y="851602"/>
                  <a:pt x="-31810" y="744348"/>
                  <a:pt x="0" y="450859"/>
                </a:cubicBezTo>
                <a:close/>
              </a:path>
            </a:pathLst>
          </a:custGeom>
          <a:solidFill>
            <a:srgbClr val="FFF2CC"/>
          </a:solidFill>
          <a:ln w="57150" cap="flat" cmpd="sng">
            <a:solidFill>
              <a:srgbClr val="0070C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600" b="1">
                <a:solidFill>
                  <a:srgbClr val="0070C0"/>
                </a:solidFill>
                <a:latin typeface="Calibri"/>
                <a:ea typeface="Calibri"/>
                <a:cs typeface="Calibri"/>
                <a:sym typeface="Calibri"/>
              </a:rPr>
              <a:t>Đồng tình vì Châu đã thể hiện tình yêu, thái độ tôn trọng đối với công việc của bố mình. </a:t>
            </a:r>
            <a:endParaRPr sz="3600" b="1" i="0" u="none" strike="noStrike" cap="none">
              <a:solidFill>
                <a:srgbClr val="0070C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 calcmode="lin" valueType="num">
                                      <p:cBhvr additive="base">
                                        <p:cTn id="7" dur="500"/>
                                        <p:tgtEl>
                                          <p:spTgt spid="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2"/>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260" name="Google Shape;260;p32"/>
          <p:cNvSpPr/>
          <p:nvPr/>
        </p:nvSpPr>
        <p:spPr>
          <a:xfrm>
            <a:off x="756834" y="384603"/>
            <a:ext cx="10678333" cy="615687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1" name="Google Shape;261;p32"/>
          <p:cNvPicPr preferRelativeResize="0"/>
          <p:nvPr/>
        </p:nvPicPr>
        <p:blipFill rotWithShape="1">
          <a:blip r:embed="rId4">
            <a:alphaModFix/>
          </a:blip>
          <a:srcRect/>
          <a:stretch/>
        </p:blipFill>
        <p:spPr>
          <a:xfrm>
            <a:off x="2526141" y="438124"/>
            <a:ext cx="7283931" cy="980399"/>
          </a:xfrm>
          <a:prstGeom prst="rect">
            <a:avLst/>
          </a:prstGeom>
          <a:noFill/>
          <a:ln>
            <a:noFill/>
          </a:ln>
        </p:spPr>
      </p:pic>
      <p:sp>
        <p:nvSpPr>
          <p:cNvPr id="262" name="Google Shape;262;p32"/>
          <p:cNvSpPr/>
          <p:nvPr/>
        </p:nvSpPr>
        <p:spPr>
          <a:xfrm>
            <a:off x="6381750" y="2181225"/>
            <a:ext cx="4943475" cy="2819400"/>
          </a:xfrm>
          <a:custGeom>
            <a:avLst/>
            <a:gdLst/>
            <a:ahLst/>
            <a:cxnLst/>
            <a:rect l="l" t="t" r="r" b="b"/>
            <a:pathLst>
              <a:path w="4943475" h="2819400" fill="none" extrusionOk="0">
                <a:moveTo>
                  <a:pt x="0" y="469909"/>
                </a:moveTo>
                <a:cubicBezTo>
                  <a:pt x="49429" y="225236"/>
                  <a:pt x="251690" y="46143"/>
                  <a:pt x="469909" y="0"/>
                </a:cubicBezTo>
                <a:cubicBezTo>
                  <a:pt x="659575" y="23252"/>
                  <a:pt x="858464" y="-6642"/>
                  <a:pt x="1017075" y="0"/>
                </a:cubicBezTo>
                <a:cubicBezTo>
                  <a:pt x="1175686" y="6642"/>
                  <a:pt x="1397094" y="-26253"/>
                  <a:pt x="1564242" y="0"/>
                </a:cubicBezTo>
                <a:cubicBezTo>
                  <a:pt x="1731390" y="26253"/>
                  <a:pt x="2074300" y="-7610"/>
                  <a:pt x="2271555" y="0"/>
                </a:cubicBezTo>
                <a:cubicBezTo>
                  <a:pt x="2468810" y="7610"/>
                  <a:pt x="2717264" y="-8301"/>
                  <a:pt x="3018904" y="0"/>
                </a:cubicBezTo>
                <a:cubicBezTo>
                  <a:pt x="3320544" y="8301"/>
                  <a:pt x="3451156" y="1696"/>
                  <a:pt x="3646144" y="0"/>
                </a:cubicBezTo>
                <a:cubicBezTo>
                  <a:pt x="3841132" y="-1696"/>
                  <a:pt x="4080298" y="-6959"/>
                  <a:pt x="4473566" y="0"/>
                </a:cubicBezTo>
                <a:cubicBezTo>
                  <a:pt x="4720939" y="-2734"/>
                  <a:pt x="4918819" y="208088"/>
                  <a:pt x="4943475" y="469909"/>
                </a:cubicBezTo>
                <a:cubicBezTo>
                  <a:pt x="4921845" y="595979"/>
                  <a:pt x="4931394" y="933458"/>
                  <a:pt x="4943475" y="1077641"/>
                </a:cubicBezTo>
                <a:cubicBezTo>
                  <a:pt x="4955556" y="1221824"/>
                  <a:pt x="4938548" y="1420416"/>
                  <a:pt x="4943475" y="1704168"/>
                </a:cubicBezTo>
                <a:cubicBezTo>
                  <a:pt x="4948402" y="1987920"/>
                  <a:pt x="4951287" y="2113092"/>
                  <a:pt x="4943475" y="2349491"/>
                </a:cubicBezTo>
                <a:cubicBezTo>
                  <a:pt x="4898605" y="2562555"/>
                  <a:pt x="4728779" y="2831005"/>
                  <a:pt x="4473566" y="2819400"/>
                </a:cubicBezTo>
                <a:cubicBezTo>
                  <a:pt x="4238208" y="2812706"/>
                  <a:pt x="4093583" y="2818870"/>
                  <a:pt x="3806290" y="2819400"/>
                </a:cubicBezTo>
                <a:cubicBezTo>
                  <a:pt x="3518997" y="2819930"/>
                  <a:pt x="3312774" y="2833554"/>
                  <a:pt x="3058941" y="2819400"/>
                </a:cubicBezTo>
                <a:cubicBezTo>
                  <a:pt x="2805108" y="2805246"/>
                  <a:pt x="2634842" y="2793785"/>
                  <a:pt x="2391664" y="2819400"/>
                </a:cubicBezTo>
                <a:cubicBezTo>
                  <a:pt x="2148486" y="2845015"/>
                  <a:pt x="2035504" y="2848239"/>
                  <a:pt x="1804461" y="2819400"/>
                </a:cubicBezTo>
                <a:cubicBezTo>
                  <a:pt x="1573418" y="2790561"/>
                  <a:pt x="1392039" y="2836845"/>
                  <a:pt x="1097149" y="2819400"/>
                </a:cubicBezTo>
                <a:cubicBezTo>
                  <a:pt x="802259" y="2801955"/>
                  <a:pt x="759850" y="2800901"/>
                  <a:pt x="469909" y="2819400"/>
                </a:cubicBezTo>
                <a:cubicBezTo>
                  <a:pt x="152923" y="2811151"/>
                  <a:pt x="23708" y="2575696"/>
                  <a:pt x="0" y="2349491"/>
                </a:cubicBezTo>
                <a:cubicBezTo>
                  <a:pt x="27951" y="2064908"/>
                  <a:pt x="-5753" y="1847541"/>
                  <a:pt x="0" y="1685372"/>
                </a:cubicBezTo>
                <a:cubicBezTo>
                  <a:pt x="5753" y="1523203"/>
                  <a:pt x="-20027" y="1318124"/>
                  <a:pt x="0" y="1077641"/>
                </a:cubicBezTo>
                <a:cubicBezTo>
                  <a:pt x="20027" y="837158"/>
                  <a:pt x="2246" y="595425"/>
                  <a:pt x="0" y="469909"/>
                </a:cubicBezTo>
                <a:close/>
              </a:path>
              <a:path w="4943475" h="2819400" extrusionOk="0">
                <a:moveTo>
                  <a:pt x="0" y="469909"/>
                </a:moveTo>
                <a:cubicBezTo>
                  <a:pt x="-1742" y="200572"/>
                  <a:pt x="258298" y="-20119"/>
                  <a:pt x="469909" y="0"/>
                </a:cubicBezTo>
                <a:cubicBezTo>
                  <a:pt x="633317" y="34356"/>
                  <a:pt x="924594" y="18916"/>
                  <a:pt x="1177222" y="0"/>
                </a:cubicBezTo>
                <a:cubicBezTo>
                  <a:pt x="1429850" y="-18916"/>
                  <a:pt x="1592413" y="-18358"/>
                  <a:pt x="1804461" y="0"/>
                </a:cubicBezTo>
                <a:cubicBezTo>
                  <a:pt x="2016509" y="18358"/>
                  <a:pt x="2325798" y="-544"/>
                  <a:pt x="2551811" y="0"/>
                </a:cubicBezTo>
                <a:cubicBezTo>
                  <a:pt x="2777824" y="544"/>
                  <a:pt x="3116770" y="16234"/>
                  <a:pt x="3259123" y="0"/>
                </a:cubicBezTo>
                <a:cubicBezTo>
                  <a:pt x="3401476" y="-16234"/>
                  <a:pt x="4056161" y="-31509"/>
                  <a:pt x="4473566" y="0"/>
                </a:cubicBezTo>
                <a:cubicBezTo>
                  <a:pt x="4756561" y="38517"/>
                  <a:pt x="4971966" y="199041"/>
                  <a:pt x="4943475" y="469909"/>
                </a:cubicBezTo>
                <a:cubicBezTo>
                  <a:pt x="4967273" y="716840"/>
                  <a:pt x="4969391" y="962432"/>
                  <a:pt x="4943475" y="1134028"/>
                </a:cubicBezTo>
                <a:cubicBezTo>
                  <a:pt x="4917559" y="1305624"/>
                  <a:pt x="4948724" y="1448400"/>
                  <a:pt x="4943475" y="1760555"/>
                </a:cubicBezTo>
                <a:cubicBezTo>
                  <a:pt x="4938226" y="2072710"/>
                  <a:pt x="4969817" y="2214185"/>
                  <a:pt x="4943475" y="2349491"/>
                </a:cubicBezTo>
                <a:cubicBezTo>
                  <a:pt x="4930405" y="2618178"/>
                  <a:pt x="4761550" y="2835364"/>
                  <a:pt x="4473566" y="2819400"/>
                </a:cubicBezTo>
                <a:cubicBezTo>
                  <a:pt x="4290830" y="2833480"/>
                  <a:pt x="3914276" y="2812160"/>
                  <a:pt x="3766253" y="2819400"/>
                </a:cubicBezTo>
                <a:cubicBezTo>
                  <a:pt x="3618230" y="2826640"/>
                  <a:pt x="3293014" y="2841454"/>
                  <a:pt x="3139014" y="2819400"/>
                </a:cubicBezTo>
                <a:cubicBezTo>
                  <a:pt x="2985014" y="2797346"/>
                  <a:pt x="2762225" y="2814902"/>
                  <a:pt x="2431701" y="2819400"/>
                </a:cubicBezTo>
                <a:cubicBezTo>
                  <a:pt x="2101177" y="2823898"/>
                  <a:pt x="1920180" y="2827069"/>
                  <a:pt x="1724388" y="2819400"/>
                </a:cubicBezTo>
                <a:cubicBezTo>
                  <a:pt x="1528596" y="2811731"/>
                  <a:pt x="854031" y="2813098"/>
                  <a:pt x="469909" y="2819400"/>
                </a:cubicBezTo>
                <a:cubicBezTo>
                  <a:pt x="195906" y="2811506"/>
                  <a:pt x="-2711" y="2583244"/>
                  <a:pt x="0" y="2349491"/>
                </a:cubicBezTo>
                <a:cubicBezTo>
                  <a:pt x="-14308" y="2080327"/>
                  <a:pt x="6007" y="1909426"/>
                  <a:pt x="0" y="1741759"/>
                </a:cubicBezTo>
                <a:cubicBezTo>
                  <a:pt x="-6007" y="1574092"/>
                  <a:pt x="-13338" y="1439190"/>
                  <a:pt x="0" y="1152824"/>
                </a:cubicBezTo>
                <a:cubicBezTo>
                  <a:pt x="13338" y="866458"/>
                  <a:pt x="29549" y="625467"/>
                  <a:pt x="0" y="469909"/>
                </a:cubicBezTo>
                <a:close/>
              </a:path>
            </a:pathLst>
          </a:custGeom>
          <a:solidFill>
            <a:srgbClr val="FFF2CC"/>
          </a:solidFill>
          <a:ln w="57150" cap="flat" cmpd="sng">
            <a:solidFill>
              <a:srgbClr val="0070C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600" b="1">
                <a:solidFill>
                  <a:srgbClr val="0070C0"/>
                </a:solidFill>
                <a:latin typeface="Calibri"/>
                <a:ea typeface="Calibri"/>
                <a:cs typeface="Calibri"/>
                <a:sym typeface="Calibri"/>
              </a:rPr>
              <a:t>Đồng tình vì Thanh đã có lời nói, việc làm thể hiện sự biết ơn đối với chú công nhân sửa điện cho nhà mình. </a:t>
            </a:r>
            <a:endParaRPr sz="3600" b="1" i="0" u="none" strike="noStrike" cap="none">
              <a:solidFill>
                <a:srgbClr val="0070C0"/>
              </a:solidFill>
              <a:latin typeface="Calibri"/>
              <a:ea typeface="Calibri"/>
              <a:cs typeface="Calibri"/>
              <a:sym typeface="Calibri"/>
            </a:endParaRPr>
          </a:p>
        </p:txBody>
      </p:sp>
      <p:pic>
        <p:nvPicPr>
          <p:cNvPr id="263" name="Google Shape;263;p32"/>
          <p:cNvPicPr preferRelativeResize="0"/>
          <p:nvPr/>
        </p:nvPicPr>
        <p:blipFill rotWithShape="1">
          <a:blip r:embed="rId5">
            <a:alphaModFix/>
          </a:blip>
          <a:srcRect/>
          <a:stretch/>
        </p:blipFill>
        <p:spPr>
          <a:xfrm>
            <a:off x="747712" y="2366962"/>
            <a:ext cx="5374195" cy="18145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 calcmode="lin" valueType="num">
                                      <p:cBhvr additive="base">
                                        <p:cTn id="7" dur="500"/>
                                        <p:tgtEl>
                                          <p:spTgt spid="2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76" name="Google Shape;76;p15"/>
          <p:cNvPicPr preferRelativeResize="0"/>
          <p:nvPr/>
        </p:nvPicPr>
        <p:blipFill rotWithShape="1">
          <a:blip r:embed="rId4">
            <a:alphaModFix/>
          </a:blip>
          <a:srcRect/>
          <a:stretch/>
        </p:blipFill>
        <p:spPr>
          <a:xfrm>
            <a:off x="0" y="5303520"/>
            <a:ext cx="12192000" cy="1554480"/>
          </a:xfrm>
          <a:prstGeom prst="rect">
            <a:avLst/>
          </a:prstGeom>
          <a:noFill/>
          <a:ln>
            <a:noFill/>
          </a:ln>
        </p:spPr>
      </p:pic>
      <p:pic>
        <p:nvPicPr>
          <p:cNvPr id="77" name="Google Shape;77;p15"/>
          <p:cNvPicPr preferRelativeResize="0"/>
          <p:nvPr/>
        </p:nvPicPr>
        <p:blipFill rotWithShape="1">
          <a:blip r:embed="rId5">
            <a:alphaModFix/>
          </a:blip>
          <a:srcRect/>
          <a:stretch/>
        </p:blipFill>
        <p:spPr>
          <a:xfrm>
            <a:off x="-369065" y="-415230"/>
            <a:ext cx="3860397" cy="2573599"/>
          </a:xfrm>
          <a:prstGeom prst="rect">
            <a:avLst/>
          </a:prstGeom>
          <a:noFill/>
          <a:ln>
            <a:noFill/>
          </a:ln>
        </p:spPr>
      </p:pic>
      <p:pic>
        <p:nvPicPr>
          <p:cNvPr id="78" name="Google Shape;78;p15"/>
          <p:cNvPicPr preferRelativeResize="0"/>
          <p:nvPr/>
        </p:nvPicPr>
        <p:blipFill rotWithShape="1">
          <a:blip r:embed="rId6">
            <a:alphaModFix/>
          </a:blip>
          <a:srcRect l="796" t="25100" r="74983" b="52270"/>
          <a:stretch/>
        </p:blipFill>
        <p:spPr>
          <a:xfrm>
            <a:off x="-81024" y="-415231"/>
            <a:ext cx="11030675" cy="5894120"/>
          </a:xfrm>
          <a:custGeom>
            <a:avLst/>
            <a:gdLst/>
            <a:ahLst/>
            <a:cxnLst/>
            <a:rect l="l" t="t" r="r" b="b"/>
            <a:pathLst>
              <a:path w="1661020" h="1551964" extrusionOk="0">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a:noFill/>
          <a:ln>
            <a:noFill/>
          </a:ln>
        </p:spPr>
      </p:pic>
      <p:pic>
        <p:nvPicPr>
          <p:cNvPr id="79" name="Google Shape;79;p15"/>
          <p:cNvPicPr preferRelativeResize="0"/>
          <p:nvPr/>
        </p:nvPicPr>
        <p:blipFill rotWithShape="1">
          <a:blip r:embed="rId7">
            <a:alphaModFix/>
          </a:blip>
          <a:srcRect/>
          <a:stretch/>
        </p:blipFill>
        <p:spPr>
          <a:xfrm>
            <a:off x="776771" y="2114703"/>
            <a:ext cx="9041152" cy="1987468"/>
          </a:xfrm>
          <a:prstGeom prst="rect">
            <a:avLst/>
          </a:prstGeom>
          <a:noFill/>
          <a:ln>
            <a:noFill/>
          </a:ln>
        </p:spPr>
      </p:pic>
      <p:pic>
        <p:nvPicPr>
          <p:cNvPr id="80" name="Google Shape;80;p15"/>
          <p:cNvPicPr preferRelativeResize="0"/>
          <p:nvPr/>
        </p:nvPicPr>
        <p:blipFill rotWithShape="1">
          <a:blip r:embed="rId8">
            <a:alphaModFix/>
          </a:blip>
          <a:srcRect/>
          <a:stretch/>
        </p:blipFill>
        <p:spPr>
          <a:xfrm>
            <a:off x="8114621" y="2223249"/>
            <a:ext cx="4634753" cy="463475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3"/>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269" name="Google Shape;269;p33"/>
          <p:cNvSpPr/>
          <p:nvPr/>
        </p:nvSpPr>
        <p:spPr>
          <a:xfrm>
            <a:off x="756834" y="384603"/>
            <a:ext cx="10678333" cy="615687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70" name="Google Shape;270;p33"/>
          <p:cNvPicPr preferRelativeResize="0"/>
          <p:nvPr/>
        </p:nvPicPr>
        <p:blipFill rotWithShape="1">
          <a:blip r:embed="rId4">
            <a:alphaModFix/>
          </a:blip>
          <a:srcRect/>
          <a:stretch/>
        </p:blipFill>
        <p:spPr>
          <a:xfrm>
            <a:off x="2526141" y="438124"/>
            <a:ext cx="7283931" cy="980399"/>
          </a:xfrm>
          <a:prstGeom prst="rect">
            <a:avLst/>
          </a:prstGeom>
          <a:noFill/>
          <a:ln>
            <a:noFill/>
          </a:ln>
        </p:spPr>
      </p:pic>
      <p:sp>
        <p:nvSpPr>
          <p:cNvPr id="271" name="Google Shape;271;p33"/>
          <p:cNvSpPr/>
          <p:nvPr/>
        </p:nvSpPr>
        <p:spPr>
          <a:xfrm>
            <a:off x="6381750" y="2076450"/>
            <a:ext cx="4943475" cy="2819400"/>
          </a:xfrm>
          <a:custGeom>
            <a:avLst/>
            <a:gdLst/>
            <a:ahLst/>
            <a:cxnLst/>
            <a:rect l="l" t="t" r="r" b="b"/>
            <a:pathLst>
              <a:path w="4943475" h="2819400" fill="none" extrusionOk="0">
                <a:moveTo>
                  <a:pt x="0" y="469909"/>
                </a:moveTo>
                <a:cubicBezTo>
                  <a:pt x="49429" y="225236"/>
                  <a:pt x="251690" y="46143"/>
                  <a:pt x="469909" y="0"/>
                </a:cubicBezTo>
                <a:cubicBezTo>
                  <a:pt x="659575" y="23252"/>
                  <a:pt x="858464" y="-6642"/>
                  <a:pt x="1017075" y="0"/>
                </a:cubicBezTo>
                <a:cubicBezTo>
                  <a:pt x="1175686" y="6642"/>
                  <a:pt x="1397094" y="-26253"/>
                  <a:pt x="1564242" y="0"/>
                </a:cubicBezTo>
                <a:cubicBezTo>
                  <a:pt x="1731390" y="26253"/>
                  <a:pt x="2074300" y="-7610"/>
                  <a:pt x="2271555" y="0"/>
                </a:cubicBezTo>
                <a:cubicBezTo>
                  <a:pt x="2468810" y="7610"/>
                  <a:pt x="2717264" y="-8301"/>
                  <a:pt x="3018904" y="0"/>
                </a:cubicBezTo>
                <a:cubicBezTo>
                  <a:pt x="3320544" y="8301"/>
                  <a:pt x="3451156" y="1696"/>
                  <a:pt x="3646144" y="0"/>
                </a:cubicBezTo>
                <a:cubicBezTo>
                  <a:pt x="3841132" y="-1696"/>
                  <a:pt x="4080298" y="-6959"/>
                  <a:pt x="4473566" y="0"/>
                </a:cubicBezTo>
                <a:cubicBezTo>
                  <a:pt x="4720939" y="-2734"/>
                  <a:pt x="4918819" y="208088"/>
                  <a:pt x="4943475" y="469909"/>
                </a:cubicBezTo>
                <a:cubicBezTo>
                  <a:pt x="4921845" y="595979"/>
                  <a:pt x="4931394" y="933458"/>
                  <a:pt x="4943475" y="1077641"/>
                </a:cubicBezTo>
                <a:cubicBezTo>
                  <a:pt x="4955556" y="1221824"/>
                  <a:pt x="4938548" y="1420416"/>
                  <a:pt x="4943475" y="1704168"/>
                </a:cubicBezTo>
                <a:cubicBezTo>
                  <a:pt x="4948402" y="1987920"/>
                  <a:pt x="4951287" y="2113092"/>
                  <a:pt x="4943475" y="2349491"/>
                </a:cubicBezTo>
                <a:cubicBezTo>
                  <a:pt x="4898605" y="2562555"/>
                  <a:pt x="4728779" y="2831005"/>
                  <a:pt x="4473566" y="2819400"/>
                </a:cubicBezTo>
                <a:cubicBezTo>
                  <a:pt x="4238208" y="2812706"/>
                  <a:pt x="4093583" y="2818870"/>
                  <a:pt x="3806290" y="2819400"/>
                </a:cubicBezTo>
                <a:cubicBezTo>
                  <a:pt x="3518997" y="2819930"/>
                  <a:pt x="3312774" y="2833554"/>
                  <a:pt x="3058941" y="2819400"/>
                </a:cubicBezTo>
                <a:cubicBezTo>
                  <a:pt x="2805108" y="2805246"/>
                  <a:pt x="2634842" y="2793785"/>
                  <a:pt x="2391664" y="2819400"/>
                </a:cubicBezTo>
                <a:cubicBezTo>
                  <a:pt x="2148486" y="2845015"/>
                  <a:pt x="2035504" y="2848239"/>
                  <a:pt x="1804461" y="2819400"/>
                </a:cubicBezTo>
                <a:cubicBezTo>
                  <a:pt x="1573418" y="2790561"/>
                  <a:pt x="1392039" y="2836845"/>
                  <a:pt x="1097149" y="2819400"/>
                </a:cubicBezTo>
                <a:cubicBezTo>
                  <a:pt x="802259" y="2801955"/>
                  <a:pt x="759850" y="2800901"/>
                  <a:pt x="469909" y="2819400"/>
                </a:cubicBezTo>
                <a:cubicBezTo>
                  <a:pt x="152923" y="2811151"/>
                  <a:pt x="23708" y="2575696"/>
                  <a:pt x="0" y="2349491"/>
                </a:cubicBezTo>
                <a:cubicBezTo>
                  <a:pt x="27951" y="2064908"/>
                  <a:pt x="-5753" y="1847541"/>
                  <a:pt x="0" y="1685372"/>
                </a:cubicBezTo>
                <a:cubicBezTo>
                  <a:pt x="5753" y="1523203"/>
                  <a:pt x="-20027" y="1318124"/>
                  <a:pt x="0" y="1077641"/>
                </a:cubicBezTo>
                <a:cubicBezTo>
                  <a:pt x="20027" y="837158"/>
                  <a:pt x="2246" y="595425"/>
                  <a:pt x="0" y="469909"/>
                </a:cubicBezTo>
                <a:close/>
              </a:path>
              <a:path w="4943475" h="2819400" extrusionOk="0">
                <a:moveTo>
                  <a:pt x="0" y="469909"/>
                </a:moveTo>
                <a:cubicBezTo>
                  <a:pt x="-1742" y="200572"/>
                  <a:pt x="258298" y="-20119"/>
                  <a:pt x="469909" y="0"/>
                </a:cubicBezTo>
                <a:cubicBezTo>
                  <a:pt x="633317" y="34356"/>
                  <a:pt x="924594" y="18916"/>
                  <a:pt x="1177222" y="0"/>
                </a:cubicBezTo>
                <a:cubicBezTo>
                  <a:pt x="1429850" y="-18916"/>
                  <a:pt x="1592413" y="-18358"/>
                  <a:pt x="1804461" y="0"/>
                </a:cubicBezTo>
                <a:cubicBezTo>
                  <a:pt x="2016509" y="18358"/>
                  <a:pt x="2325798" y="-544"/>
                  <a:pt x="2551811" y="0"/>
                </a:cubicBezTo>
                <a:cubicBezTo>
                  <a:pt x="2777824" y="544"/>
                  <a:pt x="3116770" y="16234"/>
                  <a:pt x="3259123" y="0"/>
                </a:cubicBezTo>
                <a:cubicBezTo>
                  <a:pt x="3401476" y="-16234"/>
                  <a:pt x="4056161" y="-31509"/>
                  <a:pt x="4473566" y="0"/>
                </a:cubicBezTo>
                <a:cubicBezTo>
                  <a:pt x="4756561" y="38517"/>
                  <a:pt x="4971966" y="199041"/>
                  <a:pt x="4943475" y="469909"/>
                </a:cubicBezTo>
                <a:cubicBezTo>
                  <a:pt x="4967273" y="716840"/>
                  <a:pt x="4969391" y="962432"/>
                  <a:pt x="4943475" y="1134028"/>
                </a:cubicBezTo>
                <a:cubicBezTo>
                  <a:pt x="4917559" y="1305624"/>
                  <a:pt x="4948724" y="1448400"/>
                  <a:pt x="4943475" y="1760555"/>
                </a:cubicBezTo>
                <a:cubicBezTo>
                  <a:pt x="4938226" y="2072710"/>
                  <a:pt x="4969817" y="2214185"/>
                  <a:pt x="4943475" y="2349491"/>
                </a:cubicBezTo>
                <a:cubicBezTo>
                  <a:pt x="4930405" y="2618178"/>
                  <a:pt x="4761550" y="2835364"/>
                  <a:pt x="4473566" y="2819400"/>
                </a:cubicBezTo>
                <a:cubicBezTo>
                  <a:pt x="4290830" y="2833480"/>
                  <a:pt x="3914276" y="2812160"/>
                  <a:pt x="3766253" y="2819400"/>
                </a:cubicBezTo>
                <a:cubicBezTo>
                  <a:pt x="3618230" y="2826640"/>
                  <a:pt x="3293014" y="2841454"/>
                  <a:pt x="3139014" y="2819400"/>
                </a:cubicBezTo>
                <a:cubicBezTo>
                  <a:pt x="2985014" y="2797346"/>
                  <a:pt x="2762225" y="2814902"/>
                  <a:pt x="2431701" y="2819400"/>
                </a:cubicBezTo>
                <a:cubicBezTo>
                  <a:pt x="2101177" y="2823898"/>
                  <a:pt x="1920180" y="2827069"/>
                  <a:pt x="1724388" y="2819400"/>
                </a:cubicBezTo>
                <a:cubicBezTo>
                  <a:pt x="1528596" y="2811731"/>
                  <a:pt x="854031" y="2813098"/>
                  <a:pt x="469909" y="2819400"/>
                </a:cubicBezTo>
                <a:cubicBezTo>
                  <a:pt x="195906" y="2811506"/>
                  <a:pt x="-2711" y="2583244"/>
                  <a:pt x="0" y="2349491"/>
                </a:cubicBezTo>
                <a:cubicBezTo>
                  <a:pt x="-14308" y="2080327"/>
                  <a:pt x="6007" y="1909426"/>
                  <a:pt x="0" y="1741759"/>
                </a:cubicBezTo>
                <a:cubicBezTo>
                  <a:pt x="-6007" y="1574092"/>
                  <a:pt x="-13338" y="1439190"/>
                  <a:pt x="0" y="1152824"/>
                </a:cubicBezTo>
                <a:cubicBezTo>
                  <a:pt x="13338" y="866458"/>
                  <a:pt x="29549" y="625467"/>
                  <a:pt x="0" y="469909"/>
                </a:cubicBezTo>
                <a:close/>
              </a:path>
            </a:pathLst>
          </a:custGeom>
          <a:solidFill>
            <a:srgbClr val="FFF2CC"/>
          </a:solidFill>
          <a:ln w="57150" cap="flat" cmpd="sng">
            <a:solidFill>
              <a:srgbClr val="0070C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600" b="1">
                <a:solidFill>
                  <a:srgbClr val="0070C0"/>
                </a:solidFill>
                <a:latin typeface="Calibri"/>
                <a:ea typeface="Calibri"/>
                <a:cs typeface="Calibri"/>
                <a:sym typeface="Calibri"/>
              </a:rPr>
              <a:t>Đồng tình vì Chi đã không phân biệt đối xử mà yêu quý bác giúp việc như người nhà. </a:t>
            </a:r>
            <a:endParaRPr sz="3600" b="1" i="0" u="none" strike="noStrike" cap="none">
              <a:solidFill>
                <a:srgbClr val="0070C0"/>
              </a:solidFill>
              <a:latin typeface="Calibri"/>
              <a:ea typeface="Calibri"/>
              <a:cs typeface="Calibri"/>
              <a:sym typeface="Calibri"/>
            </a:endParaRPr>
          </a:p>
        </p:txBody>
      </p:sp>
      <p:pic>
        <p:nvPicPr>
          <p:cNvPr id="272" name="Google Shape;272;p33"/>
          <p:cNvPicPr preferRelativeResize="0"/>
          <p:nvPr/>
        </p:nvPicPr>
        <p:blipFill rotWithShape="1">
          <a:blip r:embed="rId5">
            <a:alphaModFix/>
          </a:blip>
          <a:srcRect/>
          <a:stretch/>
        </p:blipFill>
        <p:spPr>
          <a:xfrm>
            <a:off x="823912" y="2366962"/>
            <a:ext cx="5452572" cy="18907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500"/>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4"/>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278" name="Google Shape;278;p34"/>
          <p:cNvSpPr/>
          <p:nvPr/>
        </p:nvSpPr>
        <p:spPr>
          <a:xfrm>
            <a:off x="756834" y="384603"/>
            <a:ext cx="10678333" cy="615687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79" name="Google Shape;279;p34"/>
          <p:cNvPicPr preferRelativeResize="0"/>
          <p:nvPr/>
        </p:nvPicPr>
        <p:blipFill rotWithShape="1">
          <a:blip r:embed="rId4">
            <a:alphaModFix/>
          </a:blip>
          <a:srcRect/>
          <a:stretch/>
        </p:blipFill>
        <p:spPr>
          <a:xfrm>
            <a:off x="2526141" y="438124"/>
            <a:ext cx="7283931" cy="980399"/>
          </a:xfrm>
          <a:prstGeom prst="rect">
            <a:avLst/>
          </a:prstGeom>
          <a:noFill/>
          <a:ln>
            <a:noFill/>
          </a:ln>
        </p:spPr>
      </p:pic>
      <p:sp>
        <p:nvSpPr>
          <p:cNvPr id="280" name="Google Shape;280;p34"/>
          <p:cNvSpPr/>
          <p:nvPr/>
        </p:nvSpPr>
        <p:spPr>
          <a:xfrm>
            <a:off x="5391150" y="3448050"/>
            <a:ext cx="4943475" cy="2819400"/>
          </a:xfrm>
          <a:custGeom>
            <a:avLst/>
            <a:gdLst/>
            <a:ahLst/>
            <a:cxnLst/>
            <a:rect l="l" t="t" r="r" b="b"/>
            <a:pathLst>
              <a:path w="4943475" h="2819400" fill="none" extrusionOk="0">
                <a:moveTo>
                  <a:pt x="0" y="469909"/>
                </a:moveTo>
                <a:cubicBezTo>
                  <a:pt x="49429" y="225236"/>
                  <a:pt x="251690" y="46143"/>
                  <a:pt x="469909" y="0"/>
                </a:cubicBezTo>
                <a:cubicBezTo>
                  <a:pt x="659575" y="23252"/>
                  <a:pt x="858464" y="-6642"/>
                  <a:pt x="1017075" y="0"/>
                </a:cubicBezTo>
                <a:cubicBezTo>
                  <a:pt x="1175686" y="6642"/>
                  <a:pt x="1397094" y="-26253"/>
                  <a:pt x="1564242" y="0"/>
                </a:cubicBezTo>
                <a:cubicBezTo>
                  <a:pt x="1731390" y="26253"/>
                  <a:pt x="2074300" y="-7610"/>
                  <a:pt x="2271555" y="0"/>
                </a:cubicBezTo>
                <a:cubicBezTo>
                  <a:pt x="2468810" y="7610"/>
                  <a:pt x="2717264" y="-8301"/>
                  <a:pt x="3018904" y="0"/>
                </a:cubicBezTo>
                <a:cubicBezTo>
                  <a:pt x="3320544" y="8301"/>
                  <a:pt x="3451156" y="1696"/>
                  <a:pt x="3646144" y="0"/>
                </a:cubicBezTo>
                <a:cubicBezTo>
                  <a:pt x="3841132" y="-1696"/>
                  <a:pt x="4080298" y="-6959"/>
                  <a:pt x="4473566" y="0"/>
                </a:cubicBezTo>
                <a:cubicBezTo>
                  <a:pt x="4720939" y="-2734"/>
                  <a:pt x="4918819" y="208088"/>
                  <a:pt x="4943475" y="469909"/>
                </a:cubicBezTo>
                <a:cubicBezTo>
                  <a:pt x="4921845" y="595979"/>
                  <a:pt x="4931394" y="933458"/>
                  <a:pt x="4943475" y="1077641"/>
                </a:cubicBezTo>
                <a:cubicBezTo>
                  <a:pt x="4955556" y="1221824"/>
                  <a:pt x="4938548" y="1420416"/>
                  <a:pt x="4943475" y="1704168"/>
                </a:cubicBezTo>
                <a:cubicBezTo>
                  <a:pt x="4948402" y="1987920"/>
                  <a:pt x="4951287" y="2113092"/>
                  <a:pt x="4943475" y="2349491"/>
                </a:cubicBezTo>
                <a:cubicBezTo>
                  <a:pt x="4898605" y="2562555"/>
                  <a:pt x="4728779" y="2831005"/>
                  <a:pt x="4473566" y="2819400"/>
                </a:cubicBezTo>
                <a:cubicBezTo>
                  <a:pt x="4238208" y="2812706"/>
                  <a:pt x="4093583" y="2818870"/>
                  <a:pt x="3806290" y="2819400"/>
                </a:cubicBezTo>
                <a:cubicBezTo>
                  <a:pt x="3518997" y="2819930"/>
                  <a:pt x="3312774" y="2833554"/>
                  <a:pt x="3058941" y="2819400"/>
                </a:cubicBezTo>
                <a:cubicBezTo>
                  <a:pt x="2805108" y="2805246"/>
                  <a:pt x="2634842" y="2793785"/>
                  <a:pt x="2391664" y="2819400"/>
                </a:cubicBezTo>
                <a:cubicBezTo>
                  <a:pt x="2148486" y="2845015"/>
                  <a:pt x="2035504" y="2848239"/>
                  <a:pt x="1804461" y="2819400"/>
                </a:cubicBezTo>
                <a:cubicBezTo>
                  <a:pt x="1573418" y="2790561"/>
                  <a:pt x="1392039" y="2836845"/>
                  <a:pt x="1097149" y="2819400"/>
                </a:cubicBezTo>
                <a:cubicBezTo>
                  <a:pt x="802259" y="2801955"/>
                  <a:pt x="759850" y="2800901"/>
                  <a:pt x="469909" y="2819400"/>
                </a:cubicBezTo>
                <a:cubicBezTo>
                  <a:pt x="152923" y="2811151"/>
                  <a:pt x="23708" y="2575696"/>
                  <a:pt x="0" y="2349491"/>
                </a:cubicBezTo>
                <a:cubicBezTo>
                  <a:pt x="27951" y="2064908"/>
                  <a:pt x="-5753" y="1847541"/>
                  <a:pt x="0" y="1685372"/>
                </a:cubicBezTo>
                <a:cubicBezTo>
                  <a:pt x="5753" y="1523203"/>
                  <a:pt x="-20027" y="1318124"/>
                  <a:pt x="0" y="1077641"/>
                </a:cubicBezTo>
                <a:cubicBezTo>
                  <a:pt x="20027" y="837158"/>
                  <a:pt x="2246" y="595425"/>
                  <a:pt x="0" y="469909"/>
                </a:cubicBezTo>
                <a:close/>
              </a:path>
              <a:path w="4943475" h="2819400" extrusionOk="0">
                <a:moveTo>
                  <a:pt x="0" y="469909"/>
                </a:moveTo>
                <a:cubicBezTo>
                  <a:pt x="-1742" y="200572"/>
                  <a:pt x="258298" y="-20119"/>
                  <a:pt x="469909" y="0"/>
                </a:cubicBezTo>
                <a:cubicBezTo>
                  <a:pt x="633317" y="34356"/>
                  <a:pt x="924594" y="18916"/>
                  <a:pt x="1177222" y="0"/>
                </a:cubicBezTo>
                <a:cubicBezTo>
                  <a:pt x="1429850" y="-18916"/>
                  <a:pt x="1592413" y="-18358"/>
                  <a:pt x="1804461" y="0"/>
                </a:cubicBezTo>
                <a:cubicBezTo>
                  <a:pt x="2016509" y="18358"/>
                  <a:pt x="2325798" y="-544"/>
                  <a:pt x="2551811" y="0"/>
                </a:cubicBezTo>
                <a:cubicBezTo>
                  <a:pt x="2777824" y="544"/>
                  <a:pt x="3116770" y="16234"/>
                  <a:pt x="3259123" y="0"/>
                </a:cubicBezTo>
                <a:cubicBezTo>
                  <a:pt x="3401476" y="-16234"/>
                  <a:pt x="4056161" y="-31509"/>
                  <a:pt x="4473566" y="0"/>
                </a:cubicBezTo>
                <a:cubicBezTo>
                  <a:pt x="4756561" y="38517"/>
                  <a:pt x="4971966" y="199041"/>
                  <a:pt x="4943475" y="469909"/>
                </a:cubicBezTo>
                <a:cubicBezTo>
                  <a:pt x="4967273" y="716840"/>
                  <a:pt x="4969391" y="962432"/>
                  <a:pt x="4943475" y="1134028"/>
                </a:cubicBezTo>
                <a:cubicBezTo>
                  <a:pt x="4917559" y="1305624"/>
                  <a:pt x="4948724" y="1448400"/>
                  <a:pt x="4943475" y="1760555"/>
                </a:cubicBezTo>
                <a:cubicBezTo>
                  <a:pt x="4938226" y="2072710"/>
                  <a:pt x="4969817" y="2214185"/>
                  <a:pt x="4943475" y="2349491"/>
                </a:cubicBezTo>
                <a:cubicBezTo>
                  <a:pt x="4930405" y="2618178"/>
                  <a:pt x="4761550" y="2835364"/>
                  <a:pt x="4473566" y="2819400"/>
                </a:cubicBezTo>
                <a:cubicBezTo>
                  <a:pt x="4290830" y="2833480"/>
                  <a:pt x="3914276" y="2812160"/>
                  <a:pt x="3766253" y="2819400"/>
                </a:cubicBezTo>
                <a:cubicBezTo>
                  <a:pt x="3618230" y="2826640"/>
                  <a:pt x="3293014" y="2841454"/>
                  <a:pt x="3139014" y="2819400"/>
                </a:cubicBezTo>
                <a:cubicBezTo>
                  <a:pt x="2985014" y="2797346"/>
                  <a:pt x="2762225" y="2814902"/>
                  <a:pt x="2431701" y="2819400"/>
                </a:cubicBezTo>
                <a:cubicBezTo>
                  <a:pt x="2101177" y="2823898"/>
                  <a:pt x="1920180" y="2827069"/>
                  <a:pt x="1724388" y="2819400"/>
                </a:cubicBezTo>
                <a:cubicBezTo>
                  <a:pt x="1528596" y="2811731"/>
                  <a:pt x="854031" y="2813098"/>
                  <a:pt x="469909" y="2819400"/>
                </a:cubicBezTo>
                <a:cubicBezTo>
                  <a:pt x="195906" y="2811506"/>
                  <a:pt x="-2711" y="2583244"/>
                  <a:pt x="0" y="2349491"/>
                </a:cubicBezTo>
                <a:cubicBezTo>
                  <a:pt x="-14308" y="2080327"/>
                  <a:pt x="6007" y="1909426"/>
                  <a:pt x="0" y="1741759"/>
                </a:cubicBezTo>
                <a:cubicBezTo>
                  <a:pt x="-6007" y="1574092"/>
                  <a:pt x="-13338" y="1439190"/>
                  <a:pt x="0" y="1152824"/>
                </a:cubicBezTo>
                <a:cubicBezTo>
                  <a:pt x="13338" y="866458"/>
                  <a:pt x="29549" y="625467"/>
                  <a:pt x="0" y="469909"/>
                </a:cubicBezTo>
                <a:close/>
              </a:path>
            </a:pathLst>
          </a:custGeom>
          <a:solidFill>
            <a:srgbClr val="FFF2CC"/>
          </a:solidFill>
          <a:ln w="57150" cap="flat" cmpd="sng">
            <a:solidFill>
              <a:srgbClr val="0070C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600" b="1">
                <a:solidFill>
                  <a:srgbClr val="0070C0"/>
                </a:solidFill>
                <a:latin typeface="Calibri"/>
                <a:ea typeface="Calibri"/>
                <a:cs typeface="Calibri"/>
                <a:sym typeface="Calibri"/>
              </a:rPr>
              <a:t>Không đồng tình vì Bảo không thể hiện thái độ tôn trọng, lịch sự đối với người giao hàng. </a:t>
            </a:r>
            <a:endParaRPr sz="3600" b="1" i="0" u="none" strike="noStrike" cap="none">
              <a:solidFill>
                <a:srgbClr val="0070C0"/>
              </a:solidFill>
              <a:latin typeface="Calibri"/>
              <a:ea typeface="Calibri"/>
              <a:cs typeface="Calibri"/>
              <a:sym typeface="Calibri"/>
            </a:endParaRPr>
          </a:p>
        </p:txBody>
      </p:sp>
      <p:pic>
        <p:nvPicPr>
          <p:cNvPr id="281" name="Google Shape;281;p34"/>
          <p:cNvPicPr preferRelativeResize="0"/>
          <p:nvPr/>
        </p:nvPicPr>
        <p:blipFill rotWithShape="1">
          <a:blip r:embed="rId5">
            <a:alphaModFix/>
          </a:blip>
          <a:srcRect/>
          <a:stretch/>
        </p:blipFill>
        <p:spPr>
          <a:xfrm>
            <a:off x="1052512" y="1643062"/>
            <a:ext cx="6143625" cy="1704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500"/>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5"/>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287" name="Google Shape;287;p35"/>
          <p:cNvPicPr preferRelativeResize="0"/>
          <p:nvPr/>
        </p:nvPicPr>
        <p:blipFill rotWithShape="1">
          <a:blip r:embed="rId4">
            <a:alphaModFix/>
          </a:blip>
          <a:srcRect/>
          <a:stretch/>
        </p:blipFill>
        <p:spPr>
          <a:xfrm>
            <a:off x="0" y="5303520"/>
            <a:ext cx="12192000" cy="1554480"/>
          </a:xfrm>
          <a:prstGeom prst="rect">
            <a:avLst/>
          </a:prstGeom>
          <a:noFill/>
          <a:ln>
            <a:noFill/>
          </a:ln>
        </p:spPr>
      </p:pic>
      <p:pic>
        <p:nvPicPr>
          <p:cNvPr id="288" name="Google Shape;288;p35"/>
          <p:cNvPicPr preferRelativeResize="0"/>
          <p:nvPr/>
        </p:nvPicPr>
        <p:blipFill rotWithShape="1">
          <a:blip r:embed="rId5">
            <a:alphaModFix/>
          </a:blip>
          <a:srcRect/>
          <a:stretch/>
        </p:blipFill>
        <p:spPr>
          <a:xfrm>
            <a:off x="0" y="-1"/>
            <a:ext cx="12192003" cy="6858000"/>
          </a:xfrm>
          <a:prstGeom prst="rect">
            <a:avLst/>
          </a:prstGeom>
          <a:noFill/>
          <a:ln>
            <a:noFill/>
          </a:ln>
        </p:spPr>
      </p:pic>
      <p:pic>
        <p:nvPicPr>
          <p:cNvPr id="289" name="Google Shape;289;p35"/>
          <p:cNvPicPr preferRelativeResize="0"/>
          <p:nvPr/>
        </p:nvPicPr>
        <p:blipFill rotWithShape="1">
          <a:blip r:embed="rId6">
            <a:alphaModFix/>
          </a:blip>
          <a:srcRect/>
          <a:stretch/>
        </p:blipFill>
        <p:spPr>
          <a:xfrm>
            <a:off x="-369065" y="-415230"/>
            <a:ext cx="3860397" cy="2573599"/>
          </a:xfrm>
          <a:prstGeom prst="rect">
            <a:avLst/>
          </a:prstGeom>
          <a:noFill/>
          <a:ln>
            <a:noFill/>
          </a:ln>
        </p:spPr>
      </p:pic>
      <p:pic>
        <p:nvPicPr>
          <p:cNvPr id="290" name="Google Shape;290;p35"/>
          <p:cNvPicPr preferRelativeResize="0"/>
          <p:nvPr/>
        </p:nvPicPr>
        <p:blipFill rotWithShape="1">
          <a:blip r:embed="rId7">
            <a:alphaModFix/>
          </a:blip>
          <a:srcRect/>
          <a:stretch/>
        </p:blipFill>
        <p:spPr>
          <a:xfrm flipH="1">
            <a:off x="-428389" y="2158369"/>
            <a:ext cx="4634753" cy="4634753"/>
          </a:xfrm>
          <a:prstGeom prst="rect">
            <a:avLst/>
          </a:prstGeom>
          <a:noFill/>
          <a:ln>
            <a:noFill/>
          </a:ln>
        </p:spPr>
      </p:pic>
      <p:pic>
        <p:nvPicPr>
          <p:cNvPr id="291" name="Google Shape;291;p35"/>
          <p:cNvPicPr preferRelativeResize="0"/>
          <p:nvPr/>
        </p:nvPicPr>
        <p:blipFill rotWithShape="1">
          <a:blip r:embed="rId8">
            <a:alphaModFix/>
          </a:blip>
          <a:srcRect/>
          <a:stretch/>
        </p:blipFill>
        <p:spPr>
          <a:xfrm>
            <a:off x="3097811" y="287609"/>
            <a:ext cx="8743091" cy="5889247"/>
          </a:xfrm>
          <a:prstGeom prst="rect">
            <a:avLst/>
          </a:prstGeom>
          <a:noFill/>
          <a:ln>
            <a:noFill/>
          </a:ln>
        </p:spPr>
      </p:pic>
      <p:pic>
        <p:nvPicPr>
          <p:cNvPr id="292" name="Google Shape;292;p35"/>
          <p:cNvPicPr preferRelativeResize="0"/>
          <p:nvPr/>
        </p:nvPicPr>
        <p:blipFill rotWithShape="1">
          <a:blip r:embed="rId9">
            <a:alphaModFix/>
          </a:blip>
          <a:srcRect/>
          <a:stretch/>
        </p:blipFill>
        <p:spPr>
          <a:xfrm>
            <a:off x="3919721" y="2052554"/>
            <a:ext cx="7413379" cy="274953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1"/>
                                        </p:tgtEl>
                                        <p:attrNameLst>
                                          <p:attrName>style.visibility</p:attrName>
                                        </p:attrNameLst>
                                      </p:cBhvr>
                                      <p:to>
                                        <p:strVal val="visible"/>
                                      </p:to>
                                    </p:set>
                                    <p:anim calcmode="lin" valueType="num">
                                      <p:cBhvr additive="base">
                                        <p:cTn id="12" dur="500"/>
                                        <p:tgtEl>
                                          <p:spTgt spid="291"/>
                                        </p:tgtEl>
                                        <p:attrNameLst>
                                          <p:attrName>ppt_w</p:attrName>
                                        </p:attrNameLst>
                                      </p:cBhvr>
                                      <p:tavLst>
                                        <p:tav tm="0">
                                          <p:val>
                                            <p:strVal val="0"/>
                                          </p:val>
                                        </p:tav>
                                        <p:tav tm="100000">
                                          <p:val>
                                            <p:strVal val="#ppt_w"/>
                                          </p:val>
                                        </p:tav>
                                      </p:tavLst>
                                    </p:anim>
                                    <p:anim calcmode="lin" valueType="num">
                                      <p:cBhvr additive="base">
                                        <p:cTn id="13" dur="500"/>
                                        <p:tgtEl>
                                          <p:spTgt spid="291"/>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p:tgtEl>
                                          <p:spTgt spid="292"/>
                                        </p:tgtEl>
                                        <p:attrNameLst>
                                          <p:attrName>ppt_w</p:attrName>
                                        </p:attrNameLst>
                                      </p:cBhvr>
                                      <p:tavLst>
                                        <p:tav tm="0">
                                          <p:val>
                                            <p:strVal val="0"/>
                                          </p:val>
                                        </p:tav>
                                        <p:tav tm="100000">
                                          <p:val>
                                            <p:strVal val="#ppt_w"/>
                                          </p:val>
                                        </p:tav>
                                      </p:tavLst>
                                    </p:anim>
                                    <p:anim calcmode="lin" valueType="num">
                                      <p:cBhvr additive="base">
                                        <p:cTn id="17" dur="500"/>
                                        <p:tgtEl>
                                          <p:spTgt spid="2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6"/>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299" name="Google Shape;299;p36"/>
          <p:cNvPicPr preferRelativeResize="0"/>
          <p:nvPr/>
        </p:nvPicPr>
        <p:blipFill rotWithShape="1">
          <a:blip r:embed="rId4">
            <a:alphaModFix/>
          </a:blip>
          <a:srcRect/>
          <a:stretch/>
        </p:blipFill>
        <p:spPr>
          <a:xfrm>
            <a:off x="0" y="5303520"/>
            <a:ext cx="12192000" cy="1554480"/>
          </a:xfrm>
          <a:prstGeom prst="rect">
            <a:avLst/>
          </a:prstGeom>
          <a:noFill/>
          <a:ln>
            <a:noFill/>
          </a:ln>
        </p:spPr>
      </p:pic>
      <p:pic>
        <p:nvPicPr>
          <p:cNvPr id="300" name="Google Shape;300;p36"/>
          <p:cNvPicPr preferRelativeResize="0"/>
          <p:nvPr/>
        </p:nvPicPr>
        <p:blipFill rotWithShape="1">
          <a:blip r:embed="rId5">
            <a:alphaModFix/>
          </a:blip>
          <a:srcRect/>
          <a:stretch/>
        </p:blipFill>
        <p:spPr>
          <a:xfrm>
            <a:off x="0" y="-1"/>
            <a:ext cx="12192003" cy="6858000"/>
          </a:xfrm>
          <a:prstGeom prst="rect">
            <a:avLst/>
          </a:prstGeom>
          <a:noFill/>
          <a:ln>
            <a:noFill/>
          </a:ln>
        </p:spPr>
      </p:pic>
      <p:pic>
        <p:nvPicPr>
          <p:cNvPr id="301" name="Google Shape;301;p36" descr="A group of kids reading books&#10;&#10;Description automatically generated with low confidence"/>
          <p:cNvPicPr preferRelativeResize="0"/>
          <p:nvPr/>
        </p:nvPicPr>
        <p:blipFill rotWithShape="1">
          <a:blip r:embed="rId6">
            <a:alphaModFix/>
          </a:blip>
          <a:srcRect/>
          <a:stretch/>
        </p:blipFill>
        <p:spPr>
          <a:xfrm>
            <a:off x="0" y="4084858"/>
            <a:ext cx="4483576" cy="2536423"/>
          </a:xfrm>
          <a:prstGeom prst="rect">
            <a:avLst/>
          </a:prstGeom>
          <a:noFill/>
          <a:ln>
            <a:noFill/>
          </a:ln>
        </p:spPr>
      </p:pic>
      <p:pic>
        <p:nvPicPr>
          <p:cNvPr id="302" name="Google Shape;302;p36"/>
          <p:cNvPicPr preferRelativeResize="0"/>
          <p:nvPr/>
        </p:nvPicPr>
        <p:blipFill rotWithShape="1">
          <a:blip r:embed="rId7">
            <a:alphaModFix/>
          </a:blip>
          <a:srcRect/>
          <a:stretch/>
        </p:blipFill>
        <p:spPr>
          <a:xfrm>
            <a:off x="231496" y="-232214"/>
            <a:ext cx="3499407" cy="4255377"/>
          </a:xfrm>
          <a:prstGeom prst="rect">
            <a:avLst/>
          </a:prstGeom>
          <a:noFill/>
          <a:ln>
            <a:noFill/>
          </a:ln>
        </p:spPr>
      </p:pic>
      <p:grpSp>
        <p:nvGrpSpPr>
          <p:cNvPr id="303" name="Google Shape;303;p36"/>
          <p:cNvGrpSpPr/>
          <p:nvPr/>
        </p:nvGrpSpPr>
        <p:grpSpPr>
          <a:xfrm>
            <a:off x="3448909" y="-261428"/>
            <a:ext cx="8743091" cy="5889247"/>
            <a:chOff x="3448909" y="-261428"/>
            <a:chExt cx="8743091" cy="5889247"/>
          </a:xfrm>
        </p:grpSpPr>
        <p:pic>
          <p:nvPicPr>
            <p:cNvPr id="304" name="Google Shape;304;p36"/>
            <p:cNvPicPr preferRelativeResize="0"/>
            <p:nvPr/>
          </p:nvPicPr>
          <p:blipFill rotWithShape="1">
            <a:blip r:embed="rId8">
              <a:alphaModFix/>
            </a:blip>
            <a:srcRect/>
            <a:stretch/>
          </p:blipFill>
          <p:spPr>
            <a:xfrm>
              <a:off x="3448909" y="-261428"/>
              <a:ext cx="8743091" cy="5889247"/>
            </a:xfrm>
            <a:prstGeom prst="rect">
              <a:avLst/>
            </a:prstGeom>
            <a:noFill/>
            <a:ln>
              <a:noFill/>
            </a:ln>
          </p:spPr>
        </p:pic>
        <p:sp>
          <p:nvSpPr>
            <p:cNvPr id="305" name="Google Shape;305;p36"/>
            <p:cNvSpPr txBox="1"/>
            <p:nvPr/>
          </p:nvSpPr>
          <p:spPr>
            <a:xfrm>
              <a:off x="4733925" y="1495722"/>
              <a:ext cx="6562725"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02060"/>
                  </a:solidFill>
                  <a:latin typeface="Cambria"/>
                  <a:ea typeface="Cambria"/>
                  <a:cs typeface="Cambria"/>
                  <a:sym typeface="Cambria"/>
                </a:rPr>
                <a:t>Sưu tầm ca dao, tục ngữ, bài thơ, bài hát, tranh, ảnh, truyện, về người lao động, giờ học sau sẽ triển lãm và trình bày sản phẩm trước lớp. </a:t>
              </a:r>
              <a:endParaRPr sz="3600" b="1">
                <a:solidFill>
                  <a:srgbClr val="002060"/>
                </a:solidFill>
                <a:latin typeface="Cambria"/>
                <a:ea typeface="Cambria"/>
                <a:cs typeface="Cambria"/>
                <a:sym typeface="Cambria"/>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 calcmode="lin" valueType="num">
                                      <p:cBhvr additive="base">
                                        <p:cTn id="7" dur="500"/>
                                        <p:tgtEl>
                                          <p:spTgt spid="30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 calcmode="lin" valueType="num">
                                      <p:cBhvr additive="base">
                                        <p:cTn id="10" dur="500"/>
                                        <p:tgtEl>
                                          <p:spTgt spid="301"/>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3"/>
                                        </p:tgtEl>
                                        <p:attrNameLst>
                                          <p:attrName>style.visibility</p:attrName>
                                        </p:attrNameLst>
                                      </p:cBhvr>
                                      <p:to>
                                        <p:strVal val="visible"/>
                                      </p:to>
                                    </p:set>
                                    <p:animEffect transition="in" filter="fade">
                                      <p:cBhvr>
                                        <p:cTn id="15"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7"/>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311" name="Google Shape;311;p37"/>
          <p:cNvPicPr preferRelativeResize="0"/>
          <p:nvPr/>
        </p:nvPicPr>
        <p:blipFill rotWithShape="1">
          <a:blip r:embed="rId4">
            <a:alphaModFix/>
          </a:blip>
          <a:srcRect/>
          <a:stretch/>
        </p:blipFill>
        <p:spPr>
          <a:xfrm>
            <a:off x="0" y="3127248"/>
            <a:ext cx="12192000" cy="3730752"/>
          </a:xfrm>
          <a:prstGeom prst="rect">
            <a:avLst/>
          </a:prstGeom>
          <a:noFill/>
          <a:ln>
            <a:noFill/>
          </a:ln>
        </p:spPr>
      </p:pic>
      <p:pic>
        <p:nvPicPr>
          <p:cNvPr id="312" name="Google Shape;312;p37"/>
          <p:cNvPicPr preferRelativeResize="0"/>
          <p:nvPr/>
        </p:nvPicPr>
        <p:blipFill rotWithShape="1">
          <a:blip r:embed="rId5">
            <a:alphaModFix/>
          </a:blip>
          <a:srcRect/>
          <a:stretch/>
        </p:blipFill>
        <p:spPr>
          <a:xfrm>
            <a:off x="9977197" y="158139"/>
            <a:ext cx="2214803" cy="3941396"/>
          </a:xfrm>
          <a:prstGeom prst="rect">
            <a:avLst/>
          </a:prstGeom>
          <a:noFill/>
          <a:ln>
            <a:noFill/>
          </a:ln>
        </p:spPr>
      </p:pic>
      <p:pic>
        <p:nvPicPr>
          <p:cNvPr id="313" name="Google Shape;313;p37"/>
          <p:cNvPicPr preferRelativeResize="0"/>
          <p:nvPr/>
        </p:nvPicPr>
        <p:blipFill rotWithShape="1">
          <a:blip r:embed="rId6">
            <a:alphaModFix/>
          </a:blip>
          <a:srcRect/>
          <a:stretch/>
        </p:blipFill>
        <p:spPr>
          <a:xfrm>
            <a:off x="370053" y="682162"/>
            <a:ext cx="2214803" cy="2445087"/>
          </a:xfrm>
          <a:prstGeom prst="rect">
            <a:avLst/>
          </a:prstGeom>
          <a:noFill/>
          <a:ln>
            <a:noFill/>
          </a:ln>
        </p:spPr>
      </p:pic>
      <p:pic>
        <p:nvPicPr>
          <p:cNvPr id="314" name="Google Shape;314;p37"/>
          <p:cNvPicPr preferRelativeResize="0"/>
          <p:nvPr/>
        </p:nvPicPr>
        <p:blipFill rotWithShape="1">
          <a:blip r:embed="rId7">
            <a:alphaModFix/>
          </a:blip>
          <a:srcRect/>
          <a:stretch/>
        </p:blipFill>
        <p:spPr>
          <a:xfrm>
            <a:off x="1885429" y="1250518"/>
            <a:ext cx="8791195" cy="413344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8"/>
          <p:cNvPicPr preferRelativeResize="0"/>
          <p:nvPr/>
        </p:nvPicPr>
        <p:blipFill rotWithShape="1">
          <a:blip r:embed="rId3">
            <a:alphaModFix/>
          </a:blip>
          <a:srcRect/>
          <a:stretch/>
        </p:blipFill>
        <p:spPr>
          <a:xfrm>
            <a:off x="743534" y="101296"/>
            <a:ext cx="11312648" cy="2566008"/>
          </a:xfrm>
          <a:prstGeom prst="rect">
            <a:avLst/>
          </a:prstGeom>
          <a:noFill/>
          <a:ln>
            <a:noFill/>
          </a:ln>
        </p:spPr>
      </p:pic>
      <p:sp>
        <p:nvSpPr>
          <p:cNvPr id="321" name="Google Shape;321;p38"/>
          <p:cNvSpPr txBox="1"/>
          <p:nvPr/>
        </p:nvSpPr>
        <p:spPr>
          <a:xfrm>
            <a:off x="1190625" y="2400515"/>
            <a:ext cx="9944100" cy="1200329"/>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Liên hệ: Hương Thảo: Zalo 0972.115.126</a:t>
            </a:r>
            <a:endParaRPr/>
          </a:p>
          <a:p>
            <a:pPr marL="0" marR="0" lvl="0" indent="0" algn="ctr"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Link Facebook: </a:t>
            </a:r>
            <a:r>
              <a:rPr lang="en-US" sz="2400" b="1" i="0" u="sng" strike="noStrike" cap="none">
                <a:solidFill>
                  <a:schemeClr val="hlink"/>
                </a:solidFill>
                <a:latin typeface="Times New Roman"/>
                <a:ea typeface="Times New Roman"/>
                <a:cs typeface="Times New Roman"/>
                <a:sym typeface="Times New Roman"/>
                <a:hlinkClick r:id="rId4"/>
              </a:rPr>
              <a:t>https://www.facebook.com/huongthaoGADT</a:t>
            </a:r>
            <a:endParaRPr sz="2400" b="1" i="0" u="none" strike="noStrike" cap="none">
              <a:solidFill>
                <a:srgbClr val="FF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Thầy cô copy link FB và dán vào trình duyệt sẽ ra nick của em ạ, hoặc gõ tìm kiếm trên Facebook với tên: huongthaogadt</a:t>
            </a:r>
            <a:endParaRPr sz="2400" b="1" i="0" u="none" strike="noStrike" cap="none">
              <a:solidFill>
                <a:srgbClr val="FF0000"/>
              </a:solidFill>
              <a:latin typeface="Times New Roman"/>
              <a:ea typeface="Times New Roman"/>
              <a:cs typeface="Times New Roman"/>
              <a:sym typeface="Times New Roman"/>
            </a:endParaRPr>
          </a:p>
        </p:txBody>
      </p:sp>
      <p:pic>
        <p:nvPicPr>
          <p:cNvPr id="322" name="Google Shape;322;p38"/>
          <p:cNvPicPr preferRelativeResize="0"/>
          <p:nvPr/>
        </p:nvPicPr>
        <p:blipFill rotWithShape="1">
          <a:blip r:embed="rId5">
            <a:alphaModFix/>
          </a:blip>
          <a:srcRect/>
          <a:stretch/>
        </p:blipFill>
        <p:spPr>
          <a:xfrm>
            <a:off x="1917151" y="110773"/>
            <a:ext cx="8503200" cy="1983548"/>
          </a:xfrm>
          <a:prstGeom prst="rect">
            <a:avLst/>
          </a:prstGeom>
          <a:noFill/>
          <a:ln>
            <a:noFill/>
          </a:ln>
        </p:spPr>
      </p:pic>
      <p:pic>
        <p:nvPicPr>
          <p:cNvPr id="323" name="Google Shape;323;p38" descr="Logo, company name&#10;&#10;Description automatically generated"/>
          <p:cNvPicPr preferRelativeResize="0"/>
          <p:nvPr/>
        </p:nvPicPr>
        <p:blipFill rotWithShape="1">
          <a:blip r:embed="rId6">
            <a:alphaModFix/>
          </a:blip>
          <a:srcRect/>
          <a:stretch/>
        </p:blipFill>
        <p:spPr>
          <a:xfrm>
            <a:off x="-190380" y="-228480"/>
            <a:ext cx="1923810" cy="1923810"/>
          </a:xfrm>
          <a:prstGeom prst="rect">
            <a:avLst/>
          </a:prstGeom>
          <a:noFill/>
          <a:ln>
            <a:noFill/>
          </a:ln>
        </p:spPr>
      </p:pic>
      <p:pic>
        <p:nvPicPr>
          <p:cNvPr id="324" name="Google Shape;324;p38"/>
          <p:cNvPicPr preferRelativeResize="0"/>
          <p:nvPr/>
        </p:nvPicPr>
        <p:blipFill rotWithShape="1">
          <a:blip r:embed="rId7">
            <a:alphaModFix/>
          </a:blip>
          <a:srcRect/>
          <a:stretch/>
        </p:blipFill>
        <p:spPr>
          <a:xfrm>
            <a:off x="405545" y="3616637"/>
            <a:ext cx="10998137" cy="30909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86" name="Google Shape;86;p16"/>
          <p:cNvPicPr preferRelativeResize="0"/>
          <p:nvPr/>
        </p:nvPicPr>
        <p:blipFill rotWithShape="1">
          <a:blip r:embed="rId4">
            <a:alphaModFix/>
          </a:blip>
          <a:srcRect/>
          <a:stretch/>
        </p:blipFill>
        <p:spPr>
          <a:xfrm>
            <a:off x="0" y="5303520"/>
            <a:ext cx="12192000" cy="1554480"/>
          </a:xfrm>
          <a:prstGeom prst="rect">
            <a:avLst/>
          </a:prstGeom>
          <a:noFill/>
          <a:ln>
            <a:noFill/>
          </a:ln>
        </p:spPr>
      </p:pic>
      <p:pic>
        <p:nvPicPr>
          <p:cNvPr id="87" name="Google Shape;87;p16"/>
          <p:cNvPicPr preferRelativeResize="0"/>
          <p:nvPr/>
        </p:nvPicPr>
        <p:blipFill rotWithShape="1">
          <a:blip r:embed="rId5">
            <a:alphaModFix/>
          </a:blip>
          <a:srcRect/>
          <a:stretch/>
        </p:blipFill>
        <p:spPr>
          <a:xfrm>
            <a:off x="2916242" y="-128175"/>
            <a:ext cx="7571927" cy="6336952"/>
          </a:xfrm>
          <a:prstGeom prst="rect">
            <a:avLst/>
          </a:prstGeom>
          <a:noFill/>
          <a:ln>
            <a:noFill/>
          </a:ln>
        </p:spPr>
      </p:pic>
      <p:pic>
        <p:nvPicPr>
          <p:cNvPr id="88" name="Google Shape;88;p16"/>
          <p:cNvPicPr preferRelativeResize="0"/>
          <p:nvPr/>
        </p:nvPicPr>
        <p:blipFill rotWithShape="1">
          <a:blip r:embed="rId6">
            <a:alphaModFix/>
          </a:blip>
          <a:srcRect/>
          <a:stretch/>
        </p:blipFill>
        <p:spPr>
          <a:xfrm>
            <a:off x="2" y="2836194"/>
            <a:ext cx="4213991" cy="4213991"/>
          </a:xfrm>
          <a:prstGeom prst="rect">
            <a:avLst/>
          </a:prstGeom>
          <a:noFill/>
          <a:ln>
            <a:noFill/>
          </a:ln>
        </p:spPr>
      </p:pic>
      <p:sp>
        <p:nvSpPr>
          <p:cNvPr id="89" name="Google Shape;89;p16"/>
          <p:cNvSpPr txBox="1"/>
          <p:nvPr/>
        </p:nvSpPr>
        <p:spPr>
          <a:xfrm>
            <a:off x="4224964" y="1036648"/>
            <a:ext cx="4992580"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mbria"/>
                <a:ea typeface="Cambria"/>
                <a:cs typeface="Cambria"/>
                <a:sym typeface="Cambria"/>
              </a:rPr>
              <a:t>Đuổi hình bắt chữ chủ đề: Nghề nghiệp</a:t>
            </a:r>
            <a:endParaRPr sz="5400">
              <a:solidFill>
                <a:srgbClr val="C00000"/>
              </a:solidFill>
              <a:latin typeface="Cambria"/>
              <a:ea typeface="Cambria"/>
              <a:cs typeface="Cambria"/>
              <a:sym typeface="Cambr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822"/>
                                        <p:tgtEl>
                                          <p:spTgt spid="89"/>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1822"/>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95" name="Google Shape;95;p17"/>
          <p:cNvSpPr/>
          <p:nvPr/>
        </p:nvSpPr>
        <p:spPr>
          <a:xfrm>
            <a:off x="238125" y="180974"/>
            <a:ext cx="11696700" cy="65246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96" name="Google Shape;96;p17"/>
          <p:cNvPicPr preferRelativeResize="0"/>
          <p:nvPr/>
        </p:nvPicPr>
        <p:blipFill rotWithShape="1">
          <a:blip r:embed="rId4">
            <a:alphaModFix/>
          </a:blip>
          <a:srcRect/>
          <a:stretch/>
        </p:blipFill>
        <p:spPr>
          <a:xfrm>
            <a:off x="1533524" y="413742"/>
            <a:ext cx="8543925" cy="4805958"/>
          </a:xfrm>
          <a:prstGeom prst="rect">
            <a:avLst/>
          </a:prstGeom>
          <a:noFill/>
          <a:ln>
            <a:noFill/>
          </a:ln>
        </p:spPr>
      </p:pic>
      <p:sp>
        <p:nvSpPr>
          <p:cNvPr id="97" name="Google Shape;97;p17"/>
          <p:cNvSpPr/>
          <p:nvPr/>
        </p:nvSpPr>
        <p:spPr>
          <a:xfrm>
            <a:off x="4357373" y="5399920"/>
            <a:ext cx="3138802" cy="905933"/>
          </a:xfrm>
          <a:prstGeom prst="roundRect">
            <a:avLst>
              <a:gd name="adj" fmla="val 16667"/>
            </a:avLst>
          </a:prstGeom>
          <a:solidFill>
            <a:srgbClr val="87E5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4000">
                <a:solidFill>
                  <a:srgbClr val="FF0000"/>
                </a:solidFill>
                <a:latin typeface="Calibri"/>
                <a:ea typeface="Calibri"/>
                <a:cs typeface="Calibri"/>
                <a:sym typeface="Calibri"/>
              </a:rPr>
              <a:t>Đáp án: Y tá</a:t>
            </a:r>
            <a:endParaRPr sz="4000">
              <a:solidFill>
                <a:srgbClr val="FF000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p:tgtEl>
                                          <p:spTgt spid="97"/>
                                        </p:tgtEl>
                                        <p:attrNameLst>
                                          <p:attrName>ppt_w</p:attrName>
                                        </p:attrNameLst>
                                      </p:cBhvr>
                                      <p:tavLst>
                                        <p:tav tm="0">
                                          <p:val>
                                            <p:strVal val="0"/>
                                          </p:val>
                                        </p:tav>
                                        <p:tav tm="100000">
                                          <p:val>
                                            <p:strVal val="#ppt_w"/>
                                          </p:val>
                                        </p:tav>
                                      </p:tavLst>
                                    </p:anim>
                                    <p:anim calcmode="lin" valueType="num">
                                      <p:cBhvr additive="base">
                                        <p:cTn id="13" dur="500"/>
                                        <p:tgtEl>
                                          <p:spTgt spid="9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8"/>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03" name="Google Shape;103;p18"/>
          <p:cNvSpPr/>
          <p:nvPr/>
        </p:nvSpPr>
        <p:spPr>
          <a:xfrm>
            <a:off x="238125" y="180974"/>
            <a:ext cx="11696700" cy="65246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 name="Google Shape;104;p18"/>
          <p:cNvSpPr/>
          <p:nvPr/>
        </p:nvSpPr>
        <p:spPr>
          <a:xfrm>
            <a:off x="3957322" y="5361820"/>
            <a:ext cx="3834127" cy="905933"/>
          </a:xfrm>
          <a:prstGeom prst="roundRect">
            <a:avLst>
              <a:gd name="adj" fmla="val 16667"/>
            </a:avLst>
          </a:prstGeom>
          <a:solidFill>
            <a:srgbClr val="87E5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FF0000"/>
              </a:buClr>
              <a:buSzPts val="4000"/>
              <a:buFont typeface="Calibri"/>
              <a:buNone/>
            </a:pPr>
            <a:r>
              <a:rPr lang="en-US" sz="4000" b="0" i="0" u="none" strike="noStrike" cap="none">
                <a:solidFill>
                  <a:srgbClr val="FF0000"/>
                </a:solidFill>
                <a:latin typeface="Calibri"/>
                <a:ea typeface="Calibri"/>
                <a:cs typeface="Calibri"/>
                <a:sym typeface="Calibri"/>
              </a:rPr>
              <a:t>Đáp án: Nhà báo</a:t>
            </a:r>
            <a:endParaRPr sz="4000" b="0" i="0" u="none" strike="noStrike" cap="none">
              <a:solidFill>
                <a:srgbClr val="FF0000"/>
              </a:solidFill>
              <a:latin typeface="Calibri"/>
              <a:ea typeface="Calibri"/>
              <a:cs typeface="Calibri"/>
              <a:sym typeface="Calibri"/>
            </a:endParaRPr>
          </a:p>
        </p:txBody>
      </p:sp>
      <p:pic>
        <p:nvPicPr>
          <p:cNvPr id="105" name="Google Shape;105;p18" descr="Câu Đố Đoán Tên Nghề Nghiệp Qua Hình Ảnh | Nhanh Trí - YouTube"/>
          <p:cNvPicPr preferRelativeResize="0"/>
          <p:nvPr/>
        </p:nvPicPr>
        <p:blipFill rotWithShape="1">
          <a:blip r:embed="rId4">
            <a:alphaModFix/>
          </a:blip>
          <a:srcRect/>
          <a:stretch/>
        </p:blipFill>
        <p:spPr>
          <a:xfrm>
            <a:off x="1314449" y="273247"/>
            <a:ext cx="8810625" cy="4955977"/>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 calcmode="lin" valueType="num">
                                      <p:cBhvr additive="base">
                                        <p:cTn id="12" dur="500"/>
                                        <p:tgtEl>
                                          <p:spTgt spid="104"/>
                                        </p:tgtEl>
                                        <p:attrNameLst>
                                          <p:attrName>ppt_w</p:attrName>
                                        </p:attrNameLst>
                                      </p:cBhvr>
                                      <p:tavLst>
                                        <p:tav tm="0">
                                          <p:val>
                                            <p:strVal val="0"/>
                                          </p:val>
                                        </p:tav>
                                        <p:tav tm="100000">
                                          <p:val>
                                            <p:strVal val="#ppt_w"/>
                                          </p:val>
                                        </p:tav>
                                      </p:tavLst>
                                    </p:anim>
                                    <p:anim calcmode="lin" valueType="num">
                                      <p:cBhvr additive="base">
                                        <p:cTn id="13" dur="500"/>
                                        <p:tgtEl>
                                          <p:spTgt spid="1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9"/>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11" name="Google Shape;111;p19"/>
          <p:cNvSpPr/>
          <p:nvPr/>
        </p:nvSpPr>
        <p:spPr>
          <a:xfrm>
            <a:off x="238125" y="180974"/>
            <a:ext cx="11696700" cy="65246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 name="Google Shape;112;p19"/>
          <p:cNvSpPr/>
          <p:nvPr/>
        </p:nvSpPr>
        <p:spPr>
          <a:xfrm>
            <a:off x="3829050" y="5399920"/>
            <a:ext cx="4419599" cy="905933"/>
          </a:xfrm>
          <a:prstGeom prst="roundRect">
            <a:avLst>
              <a:gd name="adj" fmla="val 16667"/>
            </a:avLst>
          </a:prstGeom>
          <a:solidFill>
            <a:srgbClr val="87E5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FF0000"/>
              </a:buClr>
              <a:buSzPts val="4000"/>
              <a:buFont typeface="Calibri"/>
              <a:buNone/>
            </a:pPr>
            <a:r>
              <a:rPr lang="en-US" sz="4000" b="0" i="0" u="none" strike="noStrike" cap="none">
                <a:solidFill>
                  <a:srgbClr val="FF0000"/>
                </a:solidFill>
                <a:latin typeface="Calibri"/>
                <a:ea typeface="Calibri"/>
                <a:cs typeface="Calibri"/>
                <a:sym typeface="Calibri"/>
              </a:rPr>
              <a:t>Đáp án: Đầu bếp</a:t>
            </a:r>
            <a:endParaRPr sz="4000" b="0" i="0" u="none" strike="noStrike" cap="none">
              <a:solidFill>
                <a:srgbClr val="FF0000"/>
              </a:solidFill>
              <a:latin typeface="Calibri"/>
              <a:ea typeface="Calibri"/>
              <a:cs typeface="Calibri"/>
              <a:sym typeface="Calibri"/>
            </a:endParaRPr>
          </a:p>
        </p:txBody>
      </p:sp>
      <p:pic>
        <p:nvPicPr>
          <p:cNvPr id="113" name="Google Shape;113;p19" descr="15 Câu Đố Đuổi Hình Bắt Chữ Đoán Tên Nghề Nghiệp (Phần 3) | Hoa Trạng  Nguyên - YouTube"/>
          <p:cNvPicPr preferRelativeResize="0"/>
          <p:nvPr/>
        </p:nvPicPr>
        <p:blipFill rotWithShape="1">
          <a:blip r:embed="rId4">
            <a:alphaModFix/>
          </a:blip>
          <a:srcRect/>
          <a:stretch/>
        </p:blipFill>
        <p:spPr>
          <a:xfrm>
            <a:off x="1514475" y="294084"/>
            <a:ext cx="8858250" cy="4982766"/>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 calcmode="lin" valueType="num">
                                      <p:cBhvr additive="base">
                                        <p:cTn id="12" dur="500"/>
                                        <p:tgtEl>
                                          <p:spTgt spid="112"/>
                                        </p:tgtEl>
                                        <p:attrNameLst>
                                          <p:attrName>ppt_w</p:attrName>
                                        </p:attrNameLst>
                                      </p:cBhvr>
                                      <p:tavLst>
                                        <p:tav tm="0">
                                          <p:val>
                                            <p:strVal val="0"/>
                                          </p:val>
                                        </p:tav>
                                        <p:tav tm="100000">
                                          <p:val>
                                            <p:strVal val="#ppt_w"/>
                                          </p:val>
                                        </p:tav>
                                      </p:tavLst>
                                    </p:anim>
                                    <p:anim calcmode="lin" valueType="num">
                                      <p:cBhvr additive="base">
                                        <p:cTn id="13" dur="500"/>
                                        <p:tgtEl>
                                          <p:spTgt spid="11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0"/>
          <p:cNvPicPr preferRelativeResize="0"/>
          <p:nvPr/>
        </p:nvPicPr>
        <p:blipFill rotWithShape="1">
          <a:blip r:embed="rId3">
            <a:alphaModFix/>
          </a:blip>
          <a:srcRect/>
          <a:stretch/>
        </p:blipFill>
        <p:spPr>
          <a:xfrm>
            <a:off x="0" y="2"/>
            <a:ext cx="12192000" cy="6857999"/>
          </a:xfrm>
          <a:prstGeom prst="rect">
            <a:avLst/>
          </a:prstGeom>
          <a:noFill/>
          <a:ln>
            <a:noFill/>
          </a:ln>
        </p:spPr>
      </p:pic>
      <p:pic>
        <p:nvPicPr>
          <p:cNvPr id="119" name="Google Shape;119;p20"/>
          <p:cNvPicPr preferRelativeResize="0"/>
          <p:nvPr/>
        </p:nvPicPr>
        <p:blipFill rotWithShape="1">
          <a:blip r:embed="rId4">
            <a:alphaModFix/>
          </a:blip>
          <a:srcRect/>
          <a:stretch/>
        </p:blipFill>
        <p:spPr>
          <a:xfrm>
            <a:off x="0" y="5303520"/>
            <a:ext cx="12192000" cy="1554480"/>
          </a:xfrm>
          <a:prstGeom prst="rect">
            <a:avLst/>
          </a:prstGeom>
          <a:noFill/>
          <a:ln>
            <a:noFill/>
          </a:ln>
        </p:spPr>
      </p:pic>
      <p:pic>
        <p:nvPicPr>
          <p:cNvPr id="120" name="Google Shape;120;p20"/>
          <p:cNvPicPr preferRelativeResize="0"/>
          <p:nvPr/>
        </p:nvPicPr>
        <p:blipFill rotWithShape="1">
          <a:blip r:embed="rId5">
            <a:alphaModFix/>
          </a:blip>
          <a:srcRect/>
          <a:stretch/>
        </p:blipFill>
        <p:spPr>
          <a:xfrm>
            <a:off x="0" y="-1"/>
            <a:ext cx="12192003" cy="6858000"/>
          </a:xfrm>
          <a:prstGeom prst="rect">
            <a:avLst/>
          </a:prstGeom>
          <a:noFill/>
          <a:ln>
            <a:noFill/>
          </a:ln>
        </p:spPr>
      </p:pic>
      <p:pic>
        <p:nvPicPr>
          <p:cNvPr id="121" name="Google Shape;121;p20"/>
          <p:cNvPicPr preferRelativeResize="0"/>
          <p:nvPr/>
        </p:nvPicPr>
        <p:blipFill rotWithShape="1">
          <a:blip r:embed="rId6">
            <a:alphaModFix/>
          </a:blip>
          <a:srcRect/>
          <a:stretch/>
        </p:blipFill>
        <p:spPr>
          <a:xfrm>
            <a:off x="-369065" y="-415230"/>
            <a:ext cx="3860397" cy="2573599"/>
          </a:xfrm>
          <a:prstGeom prst="rect">
            <a:avLst/>
          </a:prstGeom>
          <a:noFill/>
          <a:ln>
            <a:noFill/>
          </a:ln>
        </p:spPr>
      </p:pic>
      <p:pic>
        <p:nvPicPr>
          <p:cNvPr id="122" name="Google Shape;122;p20"/>
          <p:cNvPicPr preferRelativeResize="0"/>
          <p:nvPr/>
        </p:nvPicPr>
        <p:blipFill rotWithShape="1">
          <a:blip r:embed="rId7">
            <a:alphaModFix/>
          </a:blip>
          <a:srcRect/>
          <a:stretch/>
        </p:blipFill>
        <p:spPr>
          <a:xfrm flipH="1">
            <a:off x="-428389" y="2158369"/>
            <a:ext cx="4634753" cy="4634753"/>
          </a:xfrm>
          <a:prstGeom prst="rect">
            <a:avLst/>
          </a:prstGeom>
          <a:noFill/>
          <a:ln>
            <a:noFill/>
          </a:ln>
        </p:spPr>
      </p:pic>
      <p:pic>
        <p:nvPicPr>
          <p:cNvPr id="123" name="Google Shape;123;p20"/>
          <p:cNvPicPr preferRelativeResize="0"/>
          <p:nvPr/>
        </p:nvPicPr>
        <p:blipFill rotWithShape="1">
          <a:blip r:embed="rId8">
            <a:alphaModFix/>
          </a:blip>
          <a:srcRect/>
          <a:stretch/>
        </p:blipFill>
        <p:spPr>
          <a:xfrm>
            <a:off x="3097811" y="287609"/>
            <a:ext cx="8743091" cy="5889247"/>
          </a:xfrm>
          <a:prstGeom prst="rect">
            <a:avLst/>
          </a:prstGeom>
          <a:noFill/>
          <a:ln>
            <a:noFill/>
          </a:ln>
        </p:spPr>
      </p:pic>
      <p:pic>
        <p:nvPicPr>
          <p:cNvPr id="124" name="Google Shape;124;p20"/>
          <p:cNvPicPr preferRelativeResize="0"/>
          <p:nvPr/>
        </p:nvPicPr>
        <p:blipFill rotWithShape="1">
          <a:blip r:embed="rId9">
            <a:alphaModFix/>
          </a:blip>
          <a:srcRect/>
          <a:stretch/>
        </p:blipFill>
        <p:spPr>
          <a:xfrm>
            <a:off x="3097813" y="2158367"/>
            <a:ext cx="9041152" cy="174970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1"/>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30" name="Google Shape;130;p21"/>
          <p:cNvSpPr/>
          <p:nvPr/>
        </p:nvSpPr>
        <p:spPr>
          <a:xfrm>
            <a:off x="1800665" y="313159"/>
            <a:ext cx="8243667" cy="4441721"/>
          </a:xfrm>
          <a:custGeom>
            <a:avLst/>
            <a:gdLst/>
            <a:ahLst/>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lt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0" i="0" u="none" strike="noStrike" cap="none">
              <a:solidFill>
                <a:srgbClr val="BF9000"/>
              </a:solidFill>
              <a:latin typeface="Calibri"/>
              <a:ea typeface="Calibri"/>
              <a:cs typeface="Calibri"/>
              <a:sym typeface="Calibri"/>
            </a:endParaRPr>
          </a:p>
        </p:txBody>
      </p:sp>
      <p:pic>
        <p:nvPicPr>
          <p:cNvPr id="131" name="Google Shape;131;p21"/>
          <p:cNvPicPr preferRelativeResize="0"/>
          <p:nvPr/>
        </p:nvPicPr>
        <p:blipFill rotWithShape="1">
          <a:blip r:embed="rId4">
            <a:alphaModFix/>
          </a:blip>
          <a:srcRect/>
          <a:stretch/>
        </p:blipFill>
        <p:spPr>
          <a:xfrm>
            <a:off x="2808836" y="3870911"/>
            <a:ext cx="6574327" cy="2987089"/>
          </a:xfrm>
          <a:prstGeom prst="rect">
            <a:avLst/>
          </a:prstGeom>
          <a:noFill/>
          <a:ln>
            <a:noFill/>
          </a:ln>
        </p:spPr>
      </p:pic>
      <p:sp>
        <p:nvSpPr>
          <p:cNvPr id="132" name="Google Shape;132;p21"/>
          <p:cNvSpPr txBox="1"/>
          <p:nvPr/>
        </p:nvSpPr>
        <p:spPr>
          <a:xfrm>
            <a:off x="1760807" y="1497118"/>
            <a:ext cx="840779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5600"/>
              <a:buFont typeface="Calibri"/>
              <a:buNone/>
            </a:pPr>
            <a:r>
              <a:rPr lang="en-US" sz="5600" b="1" i="0" u="none" strike="noStrike" cap="none">
                <a:solidFill>
                  <a:srgbClr val="FF0000"/>
                </a:solidFill>
                <a:latin typeface="Calibri"/>
                <a:ea typeface="Calibri"/>
                <a:cs typeface="Calibri"/>
                <a:sym typeface="Calibri"/>
              </a:rPr>
              <a:t>2. Khám phá vì sao phải biết ơn người lao động</a:t>
            </a:r>
            <a:endParaRPr sz="5600" b="1" i="0" u="none" strike="noStrike" cap="none">
              <a:solidFill>
                <a:srgbClr val="FF000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38" name="Google Shape;138;p22"/>
          <p:cNvSpPr/>
          <p:nvPr/>
        </p:nvSpPr>
        <p:spPr>
          <a:xfrm>
            <a:off x="495301" y="514350"/>
            <a:ext cx="11306174" cy="61055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39" name="Google Shape;139;p22"/>
          <p:cNvGrpSpPr/>
          <p:nvPr/>
        </p:nvGrpSpPr>
        <p:grpSpPr>
          <a:xfrm>
            <a:off x="2305050" y="-76200"/>
            <a:ext cx="7583805" cy="1606240"/>
            <a:chOff x="2948811" y="163197"/>
            <a:chExt cx="6768594" cy="1903412"/>
          </a:xfrm>
        </p:grpSpPr>
        <p:sp>
          <p:nvSpPr>
            <p:cNvPr id="140" name="Google Shape;140;p22"/>
            <p:cNvSpPr/>
            <p:nvPr/>
          </p:nvSpPr>
          <p:spPr>
            <a:xfrm>
              <a:off x="2948811" y="163197"/>
              <a:ext cx="6768594" cy="1456053"/>
            </a:xfrm>
            <a:prstGeom prst="horizontalScroll">
              <a:avLst>
                <a:gd name="adj" fmla="val 12500"/>
              </a:avLst>
            </a:prstGeom>
            <a:solidFill>
              <a:srgbClr val="CCFFFF"/>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 name="Google Shape;141;p22"/>
            <p:cNvSpPr txBox="1"/>
            <p:nvPr/>
          </p:nvSpPr>
          <p:spPr>
            <a:xfrm>
              <a:off x="3119045" y="498319"/>
              <a:ext cx="6493146" cy="1568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Calibri"/>
                <a:buNone/>
              </a:pPr>
              <a:r>
                <a:rPr lang="en-US" sz="4000" b="1" i="0" u="none" strike="noStrike" cap="none">
                  <a:solidFill>
                    <a:srgbClr val="000000"/>
                  </a:solidFill>
                  <a:latin typeface="Calibri"/>
                  <a:ea typeface="Calibri"/>
                  <a:cs typeface="Calibri"/>
                  <a:sym typeface="Calibri"/>
                </a:rPr>
                <a:t>Quan sát tranh và trả lời câu hỏi</a:t>
              </a:r>
              <a:endParaRPr sz="4000" b="1" i="0" u="none" strike="noStrike" cap="none">
                <a:solidFill>
                  <a:srgbClr val="000000"/>
                </a:solidFill>
                <a:latin typeface="Calibri"/>
                <a:ea typeface="Calibri"/>
                <a:cs typeface="Calibri"/>
                <a:sym typeface="Calibri"/>
              </a:endParaRPr>
            </a:p>
          </p:txBody>
        </p:sp>
      </p:grpSp>
      <p:pic>
        <p:nvPicPr>
          <p:cNvPr id="142" name="Google Shape;142;p22"/>
          <p:cNvPicPr preferRelativeResize="0"/>
          <p:nvPr/>
        </p:nvPicPr>
        <p:blipFill rotWithShape="1">
          <a:blip r:embed="rId4">
            <a:alphaModFix/>
          </a:blip>
          <a:srcRect/>
          <a:stretch/>
        </p:blipFill>
        <p:spPr>
          <a:xfrm>
            <a:off x="2195512" y="1133475"/>
            <a:ext cx="7648575" cy="53721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544</Words>
  <Application>Microsoft Office PowerPoint</Application>
  <PresentationFormat>Widescreen</PresentationFormat>
  <Paragraphs>66</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cp:revision>
  <dcterms:modified xsi:type="dcterms:W3CDTF">2024-09-19T15:33:05Z</dcterms:modified>
</cp:coreProperties>
</file>