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8"/>
  </p:notesMasterIdLst>
  <p:sldIdLst>
    <p:sldId id="257" r:id="rId3"/>
    <p:sldId id="259" r:id="rId4"/>
    <p:sldId id="369" r:id="rId5"/>
    <p:sldId id="370" r:id="rId6"/>
    <p:sldId id="371" r:id="rId7"/>
    <p:sldId id="277" r:id="rId8"/>
    <p:sldId id="372" r:id="rId9"/>
    <p:sldId id="373" r:id="rId10"/>
    <p:sldId id="281" r:id="rId11"/>
    <p:sldId id="282" r:id="rId12"/>
    <p:sldId id="284" r:id="rId13"/>
    <p:sldId id="285" r:id="rId14"/>
    <p:sldId id="374" r:id="rId15"/>
    <p:sldId id="365" r:id="rId16"/>
    <p:sldId id="366" r:id="rId17"/>
    <p:sldId id="367" r:id="rId18"/>
    <p:sldId id="375" r:id="rId19"/>
    <p:sldId id="376" r:id="rId20"/>
    <p:sldId id="316" r:id="rId21"/>
    <p:sldId id="317" r:id="rId22"/>
    <p:sldId id="319" r:id="rId23"/>
    <p:sldId id="320" r:id="rId24"/>
    <p:sldId id="377" r:id="rId25"/>
    <p:sldId id="305" r:id="rId26"/>
    <p:sldId id="2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6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38EA5A-BFC5-45FD-8F75-A26F9F7CB121}"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A4C64-C1C2-41D1-8AD3-8706741E7E3A}" type="slidenum">
              <a:rPr lang="en-US" smtClean="0"/>
              <a:t>‹#›</a:t>
            </a:fld>
            <a:endParaRPr lang="en-US"/>
          </a:p>
        </p:txBody>
      </p:sp>
    </p:spTree>
    <p:extLst>
      <p:ext uri="{BB962C8B-B14F-4D97-AF65-F5344CB8AC3E}">
        <p14:creationId xmlns:p14="http://schemas.microsoft.com/office/powerpoint/2010/main" val="794643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30530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03560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02960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636631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706838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016020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42647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a16="http://schemas.microsoft.com/office/drawing/2014/main"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1352017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84116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637767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9483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36073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6060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0788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251674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98695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0986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8789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91577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792231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85253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5600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72544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400084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015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7382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5322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5043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07726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40194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60727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86813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3582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87286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75983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41938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65860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78931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59540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63543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22267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7621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27868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5367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BD5ECF4A-A9CB-A3AA-2CB4-2A5FFCA6F8A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753974" y="276225"/>
            <a:ext cx="1438275" cy="1438275"/>
          </a:xfrm>
          <a:prstGeom prst="rect">
            <a:avLst/>
          </a:prstGeom>
        </p:spPr>
      </p:pic>
    </p:spTree>
    <p:extLst>
      <p:ext uri="{BB962C8B-B14F-4D97-AF65-F5344CB8AC3E}">
        <p14:creationId xmlns:p14="http://schemas.microsoft.com/office/powerpoint/2010/main" val="2461998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6242359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3.wmf"/><Relationship Id="rId2" Type="http://schemas.openxmlformats.org/officeDocument/2006/relationships/slideLayout" Target="../slideLayouts/slideLayout7.xml"/><Relationship Id="rId1" Type="http://schemas.openxmlformats.org/officeDocument/2006/relationships/control" Target="../activeX/activeX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notesSlide" Target="../notesSlides/notesSlide3.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control" Target="../activeX/activeX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2.xml"/><Relationship Id="rId5" Type="http://schemas.openxmlformats.org/officeDocument/2006/relationships/image" Target="../media/image43.sv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48.sv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48.sv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48.sv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2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75F1E1-0FF7-FCB2-FC74-647EDEDC767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76172" y="0"/>
            <a:ext cx="10820273" cy="6858000"/>
          </a:xfrm>
          <a:prstGeom prst="rect">
            <a:avLst/>
          </a:prstGeom>
        </p:spPr>
      </p:pic>
      <p:pic>
        <p:nvPicPr>
          <p:cNvPr id="2" name="Picture 1">
            <a:extLst>
              <a:ext uri="{FF2B5EF4-FFF2-40B4-BE49-F238E27FC236}">
                <a16:creationId xmlns:a16="http://schemas.microsoft.com/office/drawing/2014/main" id="{4C7EF770-AD05-05E4-5F42-DB7C31BA59E2}"/>
              </a:ext>
            </a:extLst>
          </p:cNvPr>
          <p:cNvPicPr>
            <a:picLocks noChangeAspect="1"/>
          </p:cNvPicPr>
          <p:nvPr/>
        </p:nvPicPr>
        <p:blipFill>
          <a:blip r:embed="rId6"/>
          <a:stretch>
            <a:fillRect/>
          </a:stretch>
        </p:blipFill>
        <p:spPr>
          <a:xfrm>
            <a:off x="4579472" y="1914839"/>
            <a:ext cx="3414056" cy="1542422"/>
          </a:xfrm>
          <a:prstGeom prst="rect">
            <a:avLst/>
          </a:prstGeom>
        </p:spPr>
      </p:pic>
      <p:pic>
        <p:nvPicPr>
          <p:cNvPr id="3" name="Picture 2">
            <a:extLst>
              <a:ext uri="{FF2B5EF4-FFF2-40B4-BE49-F238E27FC236}">
                <a16:creationId xmlns:a16="http://schemas.microsoft.com/office/drawing/2014/main" id="{D2813CF6-2ED8-5182-898A-FDDF38F9811B}"/>
              </a:ext>
            </a:extLst>
          </p:cNvPr>
          <p:cNvPicPr>
            <a:picLocks noChangeAspect="1"/>
          </p:cNvPicPr>
          <p:nvPr/>
        </p:nvPicPr>
        <p:blipFill>
          <a:blip r:embed="rId7"/>
          <a:stretch>
            <a:fillRect/>
          </a:stretch>
        </p:blipFill>
        <p:spPr>
          <a:xfrm>
            <a:off x="2132116" y="2025291"/>
            <a:ext cx="7870618" cy="2426418"/>
          </a:xfrm>
          <a:prstGeom prst="rect">
            <a:avLst/>
          </a:prstGeom>
        </p:spPr>
      </p:pic>
      <p:sp>
        <p:nvSpPr>
          <p:cNvPr id="4" name="TextBox 3">
            <a:extLst>
              <a:ext uri="{FF2B5EF4-FFF2-40B4-BE49-F238E27FC236}">
                <a16:creationId xmlns:a16="http://schemas.microsoft.com/office/drawing/2014/main" id="{EBC17E3E-24D1-E481-954E-B003133C24BB}"/>
              </a:ext>
            </a:extLst>
          </p:cNvPr>
          <p:cNvSpPr txBox="1"/>
          <p:nvPr/>
        </p:nvSpPr>
        <p:spPr>
          <a:xfrm>
            <a:off x="5248275" y="4448175"/>
            <a:ext cx="1933575" cy="646331"/>
          </a:xfrm>
          <a:prstGeom prst="rect">
            <a:avLst/>
          </a:prstGeom>
          <a:noFill/>
        </p:spPr>
        <p:txBody>
          <a:bodyPr wrap="square" rtlCol="0">
            <a:spAutoFit/>
          </a:bodyPr>
          <a:lstStyle/>
          <a:p>
            <a:pPr algn="ctr"/>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Tiết</a:t>
            </a:r>
            <a:r>
              <a:rPr lang="en-US" sz="3600" b="1" dirty="0">
                <a:solidFill>
                  <a:srgbClr val="002060"/>
                </a:solidFill>
                <a:latin typeface="Cambria" panose="02040503050406030204" pitchFamily="18" charset="0"/>
                <a:ea typeface="Cambria" panose="02040503050406030204" pitchFamily="18" charset="0"/>
              </a:rPr>
              <a:t> 4)</a:t>
            </a:r>
          </a:p>
        </p:txBody>
      </p:sp>
    </p:spTree>
    <p:extLst>
      <p:ext uri="{BB962C8B-B14F-4D97-AF65-F5344CB8AC3E}">
        <p14:creationId xmlns:p14="http://schemas.microsoft.com/office/powerpoint/2010/main" val="302398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43225" y="1923473"/>
            <a:ext cx="6429375" cy="3785652"/>
          </a:xfrm>
          <a:prstGeom prst="rect">
            <a:avLst/>
          </a:prstGeom>
          <a:noFill/>
        </p:spPr>
        <p:txBody>
          <a:bodyPr wrap="square" rtlCol="0">
            <a:spAutoFit/>
          </a:bodyPr>
          <a:lstStyle/>
          <a:p>
            <a:pPr lvl="0" algn="just"/>
            <a:r>
              <a:rPr lang="en-US" sz="4000" b="1" dirty="0" err="1">
                <a:solidFill>
                  <a:prstClr val="white"/>
                </a:solidFill>
              </a:rPr>
              <a:t>Nếu</a:t>
            </a:r>
            <a:r>
              <a:rPr lang="en-US" sz="4000" b="1" dirty="0">
                <a:solidFill>
                  <a:prstClr val="white"/>
                </a:solidFill>
              </a:rPr>
              <a:t> </a:t>
            </a:r>
            <a:r>
              <a:rPr lang="en-US" sz="4000" b="1" dirty="0" err="1">
                <a:solidFill>
                  <a:prstClr val="white"/>
                </a:solidFill>
              </a:rPr>
              <a:t>là</a:t>
            </a:r>
            <a:r>
              <a:rPr lang="en-US" sz="4000" b="1" dirty="0">
                <a:solidFill>
                  <a:prstClr val="white"/>
                </a:solidFill>
              </a:rPr>
              <a:t> </a:t>
            </a:r>
            <a:r>
              <a:rPr lang="en-US" sz="4000" b="1" dirty="0" err="1">
                <a:solidFill>
                  <a:prstClr val="white"/>
                </a:solidFill>
              </a:rPr>
              <a:t>thành</a:t>
            </a:r>
            <a:r>
              <a:rPr lang="en-US" sz="4000" b="1" dirty="0">
                <a:solidFill>
                  <a:prstClr val="white"/>
                </a:solidFill>
              </a:rPr>
              <a:t> </a:t>
            </a:r>
            <a:r>
              <a:rPr lang="en-US" sz="4000" b="1" dirty="0" err="1">
                <a:solidFill>
                  <a:prstClr val="white"/>
                </a:solidFill>
              </a:rPr>
              <a:t>viên</a:t>
            </a:r>
            <a:r>
              <a:rPr lang="en-US" sz="4000" b="1" dirty="0">
                <a:solidFill>
                  <a:prstClr val="white"/>
                </a:solidFill>
              </a:rPr>
              <a:t> </a:t>
            </a:r>
            <a:r>
              <a:rPr lang="en-US" sz="4000" b="1" dirty="0" err="1">
                <a:solidFill>
                  <a:prstClr val="white"/>
                </a:solidFill>
              </a:rPr>
              <a:t>trong</a:t>
            </a:r>
            <a:r>
              <a:rPr lang="en-US" sz="4000" b="1" dirty="0">
                <a:solidFill>
                  <a:prstClr val="white"/>
                </a:solidFill>
              </a:rPr>
              <a:t> </a:t>
            </a:r>
            <a:r>
              <a:rPr lang="en-US" sz="4000" b="1" dirty="0" err="1">
                <a:solidFill>
                  <a:prstClr val="white"/>
                </a:solidFill>
              </a:rPr>
              <a:t>tổ</a:t>
            </a:r>
            <a:r>
              <a:rPr lang="en-US" sz="4000" b="1" dirty="0">
                <a:solidFill>
                  <a:prstClr val="white"/>
                </a:solidFill>
              </a:rPr>
              <a:t> </a:t>
            </a:r>
            <a:r>
              <a:rPr lang="en-US" sz="4000" b="1" dirty="0" err="1">
                <a:solidFill>
                  <a:prstClr val="white"/>
                </a:solidFill>
              </a:rPr>
              <a:t>của</a:t>
            </a:r>
            <a:r>
              <a:rPr lang="en-US" sz="4000" b="1" dirty="0">
                <a:solidFill>
                  <a:prstClr val="white"/>
                </a:solidFill>
              </a:rPr>
              <a:t> Lan, </a:t>
            </a:r>
            <a:r>
              <a:rPr lang="en-US" sz="4000" b="1" dirty="0" err="1">
                <a:solidFill>
                  <a:prstClr val="white"/>
                </a:solidFill>
              </a:rPr>
              <a:t>em</a:t>
            </a:r>
            <a:r>
              <a:rPr lang="en-US" sz="4000" b="1" dirty="0">
                <a:solidFill>
                  <a:prstClr val="white"/>
                </a:solidFill>
              </a:rPr>
              <a:t> </a:t>
            </a:r>
            <a:r>
              <a:rPr lang="en-US" sz="4000" b="1" dirty="0" err="1">
                <a:solidFill>
                  <a:prstClr val="white"/>
                </a:solidFill>
              </a:rPr>
              <a:t>nên</a:t>
            </a:r>
            <a:r>
              <a:rPr lang="en-US" sz="4000" b="1" dirty="0">
                <a:solidFill>
                  <a:prstClr val="white"/>
                </a:solidFill>
              </a:rPr>
              <a:t> </a:t>
            </a:r>
            <a:r>
              <a:rPr lang="en-US" sz="4000" b="1" dirty="0" err="1">
                <a:solidFill>
                  <a:prstClr val="white"/>
                </a:solidFill>
              </a:rPr>
              <a:t>bầu</a:t>
            </a:r>
            <a:r>
              <a:rPr lang="en-US" sz="4000" b="1" dirty="0">
                <a:solidFill>
                  <a:prstClr val="white"/>
                </a:solidFill>
              </a:rPr>
              <a:t> </a:t>
            </a:r>
            <a:r>
              <a:rPr lang="en-US" sz="4000" b="1" dirty="0" err="1">
                <a:solidFill>
                  <a:prstClr val="white"/>
                </a:solidFill>
              </a:rPr>
              <a:t>bạn</a:t>
            </a:r>
            <a:r>
              <a:rPr lang="en-US" sz="4000" b="1" dirty="0">
                <a:solidFill>
                  <a:prstClr val="white"/>
                </a:solidFill>
              </a:rPr>
              <a:t> </a:t>
            </a:r>
            <a:r>
              <a:rPr lang="en-US" sz="4000" b="1" dirty="0" err="1">
                <a:solidFill>
                  <a:prstClr val="white"/>
                </a:solidFill>
              </a:rPr>
              <a:t>Kiên</a:t>
            </a:r>
            <a:r>
              <a:rPr lang="en-US" sz="4000" b="1" dirty="0">
                <a:solidFill>
                  <a:prstClr val="white"/>
                </a:solidFill>
              </a:rPr>
              <a:t> </a:t>
            </a:r>
            <a:r>
              <a:rPr lang="en-US" sz="4000" b="1" dirty="0" err="1">
                <a:solidFill>
                  <a:prstClr val="white"/>
                </a:solidFill>
              </a:rPr>
              <a:t>vì</a:t>
            </a:r>
            <a:r>
              <a:rPr lang="en-US" sz="4000" b="1" dirty="0">
                <a:solidFill>
                  <a:prstClr val="white"/>
                </a:solidFill>
              </a:rPr>
              <a:t> HS </a:t>
            </a:r>
            <a:r>
              <a:rPr lang="en-US" sz="4000" b="1" dirty="0" err="1">
                <a:solidFill>
                  <a:prstClr val="white"/>
                </a:solidFill>
              </a:rPr>
              <a:t>ngoài</a:t>
            </a:r>
            <a:r>
              <a:rPr lang="en-US" sz="4000" b="1" dirty="0">
                <a:solidFill>
                  <a:prstClr val="white"/>
                </a:solidFill>
              </a:rPr>
              <a:t> </a:t>
            </a:r>
            <a:r>
              <a:rPr lang="en-US" sz="4000" b="1" dirty="0" err="1">
                <a:solidFill>
                  <a:prstClr val="white"/>
                </a:solidFill>
              </a:rPr>
              <a:t>việc</a:t>
            </a:r>
            <a:r>
              <a:rPr lang="en-US" sz="4000" b="1" dirty="0">
                <a:solidFill>
                  <a:prstClr val="white"/>
                </a:solidFill>
              </a:rPr>
              <a:t> </a:t>
            </a:r>
            <a:r>
              <a:rPr lang="en-US" sz="4000" b="1" dirty="0" err="1">
                <a:solidFill>
                  <a:prstClr val="white"/>
                </a:solidFill>
              </a:rPr>
              <a:t>học</a:t>
            </a:r>
            <a:r>
              <a:rPr lang="en-US" sz="4000" b="1" dirty="0">
                <a:solidFill>
                  <a:prstClr val="white"/>
                </a:solidFill>
              </a:rPr>
              <a:t> </a:t>
            </a:r>
            <a:r>
              <a:rPr lang="en-US" sz="4000" b="1" dirty="0" err="1">
                <a:solidFill>
                  <a:prstClr val="white"/>
                </a:solidFill>
              </a:rPr>
              <a:t>tốt</a:t>
            </a:r>
            <a:r>
              <a:rPr lang="en-US" sz="4000" b="1" dirty="0">
                <a:solidFill>
                  <a:prstClr val="white"/>
                </a:solidFill>
              </a:rPr>
              <a:t> </a:t>
            </a:r>
            <a:r>
              <a:rPr lang="en-US" sz="4000" b="1" dirty="0" err="1">
                <a:solidFill>
                  <a:prstClr val="white"/>
                </a:solidFill>
              </a:rPr>
              <a:t>thì</a:t>
            </a:r>
            <a:r>
              <a:rPr lang="en-US" sz="4000" b="1" dirty="0">
                <a:solidFill>
                  <a:prstClr val="white"/>
                </a:solidFill>
              </a:rPr>
              <a:t> </a:t>
            </a:r>
            <a:r>
              <a:rPr lang="en-US" sz="4000" b="1" dirty="0" err="1">
                <a:solidFill>
                  <a:prstClr val="white"/>
                </a:solidFill>
              </a:rPr>
              <a:t>cần</a:t>
            </a:r>
            <a:r>
              <a:rPr lang="en-US" sz="4000" b="1" dirty="0">
                <a:solidFill>
                  <a:prstClr val="white"/>
                </a:solidFill>
              </a:rPr>
              <a:t> </a:t>
            </a:r>
            <a:r>
              <a:rPr lang="en-US" sz="4000" b="1" dirty="0" err="1">
                <a:solidFill>
                  <a:prstClr val="white"/>
                </a:solidFill>
              </a:rPr>
              <a:t>tích</a:t>
            </a:r>
            <a:r>
              <a:rPr lang="en-US" sz="4000" b="1" dirty="0">
                <a:solidFill>
                  <a:prstClr val="white"/>
                </a:solidFill>
              </a:rPr>
              <a:t> </a:t>
            </a:r>
            <a:r>
              <a:rPr lang="en-US" sz="4000" b="1" dirty="0" err="1">
                <a:solidFill>
                  <a:prstClr val="white"/>
                </a:solidFill>
              </a:rPr>
              <a:t>cực</a:t>
            </a:r>
            <a:r>
              <a:rPr lang="en-US" sz="4000" b="1" dirty="0">
                <a:solidFill>
                  <a:prstClr val="white"/>
                </a:solidFill>
              </a:rPr>
              <a:t> </a:t>
            </a:r>
            <a:r>
              <a:rPr lang="en-US" sz="4000" b="1" dirty="0" err="1">
                <a:solidFill>
                  <a:prstClr val="white"/>
                </a:solidFill>
              </a:rPr>
              <a:t>tham</a:t>
            </a:r>
            <a:r>
              <a:rPr lang="en-US" sz="4000" b="1" dirty="0">
                <a:solidFill>
                  <a:prstClr val="white"/>
                </a:solidFill>
              </a:rPr>
              <a:t> </a:t>
            </a:r>
            <a:r>
              <a:rPr lang="en-US" sz="4000" b="1" dirty="0" err="1">
                <a:solidFill>
                  <a:prstClr val="white"/>
                </a:solidFill>
              </a:rPr>
              <a:t>gia</a:t>
            </a:r>
            <a:r>
              <a:rPr lang="en-US" sz="4000" b="1" dirty="0">
                <a:solidFill>
                  <a:prstClr val="white"/>
                </a:solidFill>
              </a:rPr>
              <a:t> </a:t>
            </a:r>
            <a:r>
              <a:rPr lang="en-US" sz="4000" b="1" dirty="0" err="1">
                <a:solidFill>
                  <a:prstClr val="white"/>
                </a:solidFill>
              </a:rPr>
              <a:t>các</a:t>
            </a:r>
            <a:r>
              <a:rPr lang="en-US" sz="4000" b="1" dirty="0">
                <a:solidFill>
                  <a:prstClr val="white"/>
                </a:solidFill>
              </a:rPr>
              <a:t> </a:t>
            </a:r>
            <a:r>
              <a:rPr lang="en-US" sz="4000" b="1" dirty="0" err="1">
                <a:solidFill>
                  <a:prstClr val="white"/>
                </a:solidFill>
              </a:rPr>
              <a:t>hoạt</a:t>
            </a:r>
            <a:r>
              <a:rPr lang="en-US" sz="4000" b="1" dirty="0">
                <a:solidFill>
                  <a:prstClr val="white"/>
                </a:solidFill>
              </a:rPr>
              <a:t> </a:t>
            </a:r>
            <a:r>
              <a:rPr lang="en-US" sz="4000" b="1" dirty="0" err="1">
                <a:solidFill>
                  <a:prstClr val="white"/>
                </a:solidFill>
              </a:rPr>
              <a:t>động</a:t>
            </a:r>
            <a:r>
              <a:rPr lang="en-US" sz="4000" b="1" dirty="0">
                <a:solidFill>
                  <a:prstClr val="white"/>
                </a:solidFill>
              </a:rPr>
              <a:t> </a:t>
            </a:r>
            <a:r>
              <a:rPr lang="en-US" sz="4000" b="1" dirty="0" err="1">
                <a:solidFill>
                  <a:prstClr val="white"/>
                </a:solidFill>
              </a:rPr>
              <a:t>tập</a:t>
            </a:r>
            <a:r>
              <a:rPr lang="en-US" sz="4000" b="1" dirty="0">
                <a:solidFill>
                  <a:prstClr val="white"/>
                </a:solidFill>
              </a:rPr>
              <a:t> </a:t>
            </a:r>
            <a:r>
              <a:rPr lang="en-US" sz="4000" b="1" dirty="0" err="1">
                <a:solidFill>
                  <a:prstClr val="white"/>
                </a:solidFill>
              </a:rPr>
              <a:t>thể</a:t>
            </a:r>
            <a:r>
              <a:rPr lang="en-US" sz="4000" b="1" dirty="0">
                <a:solidFill>
                  <a:prstClr val="white"/>
                </a:solidFill>
              </a:rPr>
              <a:t>, </a:t>
            </a:r>
            <a:r>
              <a:rPr lang="en-US" sz="4000" b="1" dirty="0" err="1">
                <a:solidFill>
                  <a:prstClr val="white"/>
                </a:solidFill>
              </a:rPr>
              <a:t>trong</a:t>
            </a:r>
            <a:r>
              <a:rPr lang="en-US" sz="4000" b="1" dirty="0">
                <a:solidFill>
                  <a:prstClr val="white"/>
                </a:solidFill>
              </a:rPr>
              <a:t> </a:t>
            </a:r>
            <a:r>
              <a:rPr lang="en-US" sz="4000" b="1" dirty="0" err="1">
                <a:solidFill>
                  <a:prstClr val="white"/>
                </a:solidFill>
              </a:rPr>
              <a:t>đó</a:t>
            </a:r>
            <a:r>
              <a:rPr lang="en-US" sz="4000" b="1" dirty="0">
                <a:solidFill>
                  <a:prstClr val="white"/>
                </a:solidFill>
              </a:rPr>
              <a:t> </a:t>
            </a:r>
            <a:r>
              <a:rPr lang="en-US" sz="4000" b="1" dirty="0" err="1">
                <a:solidFill>
                  <a:prstClr val="white"/>
                </a:solidFill>
              </a:rPr>
              <a:t>có</a:t>
            </a:r>
            <a:r>
              <a:rPr lang="en-US" sz="4000" b="1" dirty="0">
                <a:solidFill>
                  <a:prstClr val="white"/>
                </a:solidFill>
              </a:rPr>
              <a:t> </a:t>
            </a:r>
            <a:r>
              <a:rPr lang="en-US" sz="4000" b="1" dirty="0" err="1">
                <a:solidFill>
                  <a:prstClr val="white"/>
                </a:solidFill>
              </a:rPr>
              <a:t>hoạt</a:t>
            </a:r>
            <a:r>
              <a:rPr lang="en-US" sz="4000" b="1" dirty="0">
                <a:solidFill>
                  <a:prstClr val="white"/>
                </a:solidFill>
              </a:rPr>
              <a:t> </a:t>
            </a:r>
            <a:r>
              <a:rPr lang="en-US" sz="4000" b="1" dirty="0" err="1">
                <a:solidFill>
                  <a:prstClr val="white"/>
                </a:solidFill>
              </a:rPr>
              <a:t>động</a:t>
            </a:r>
            <a:r>
              <a:rPr lang="en-US" sz="4000" b="1" dirty="0">
                <a:solidFill>
                  <a:prstClr val="white"/>
                </a:solidFill>
              </a:rPr>
              <a:t> </a:t>
            </a:r>
            <a:r>
              <a:rPr lang="en-US" sz="4000" b="1" dirty="0" err="1">
                <a:solidFill>
                  <a:prstClr val="white"/>
                </a:solidFill>
              </a:rPr>
              <a:t>lao</a:t>
            </a:r>
            <a:r>
              <a:rPr lang="en-US" sz="4000" b="1" dirty="0">
                <a:solidFill>
                  <a:prstClr val="white"/>
                </a:solidFill>
              </a:rPr>
              <a:t> </a:t>
            </a:r>
            <a:r>
              <a:rPr lang="en-US" sz="4000" b="1" dirty="0" err="1">
                <a:solidFill>
                  <a:prstClr val="white"/>
                </a:solidFill>
              </a:rPr>
              <a:t>động</a:t>
            </a:r>
            <a:r>
              <a:rPr lang="en-US" sz="4000" b="1" dirty="0">
                <a:solidFill>
                  <a:prstClr val="white"/>
                </a:solidFill>
              </a:rPr>
              <a:t>.</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51F52DA-993C-0CD1-DAED-2F83A2700616}"/>
              </a:ext>
            </a:extLst>
          </p:cNvPr>
          <p:cNvPicPr>
            <a:picLocks noChangeAspect="1"/>
          </p:cNvPicPr>
          <p:nvPr/>
        </p:nvPicPr>
        <p:blipFill>
          <a:blip r:embed="rId4"/>
          <a:stretch>
            <a:fillRect/>
          </a:stretch>
        </p:blipFill>
        <p:spPr>
          <a:xfrm>
            <a:off x="2409319" y="673180"/>
            <a:ext cx="2877561" cy="1072989"/>
          </a:xfrm>
          <a:prstGeom prst="rect">
            <a:avLst/>
          </a:prstGeom>
        </p:spPr>
      </p:pic>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43694" y="1436017"/>
            <a:ext cx="6647461" cy="4401205"/>
          </a:xfrm>
          <a:prstGeom prst="rect">
            <a:avLst/>
          </a:prstGeom>
          <a:noFill/>
        </p:spPr>
        <p:txBody>
          <a:bodyPr wrap="square" rtlCol="0">
            <a:spAutoFit/>
          </a:bodyPr>
          <a:lstStyle/>
          <a:p>
            <a:pPr lvl="0" algn="just"/>
            <a:r>
              <a:rPr lang="vi-VN" sz="4000" b="1" dirty="0">
                <a:solidFill>
                  <a:prstClr val="white"/>
                </a:solidFill>
                <a:latin typeface="Calibri" panose="020F0502020204030204"/>
              </a:rPr>
              <a:t>Tình huống 2: Em tiếp tục lau dọn nhà cửa sạch sẽ và nói với bạn để chờ mình làm xong thì cùng nhau chơi cầu lông. Vì chia sẻ việc nhà với các thành viên trong gia đình là nghĩa vụ của mỗi người.</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19EAADA-2939-8C47-EFBD-5EC0A96FC659}"/>
              </a:ext>
            </a:extLst>
          </p:cNvPr>
          <p:cNvPicPr>
            <a:picLocks noChangeAspect="1"/>
          </p:cNvPicPr>
          <p:nvPr/>
        </p:nvPicPr>
        <p:blipFill>
          <a:blip r:embed="rId4"/>
          <a:stretch>
            <a:fillRect/>
          </a:stretch>
        </p:blipFill>
        <p:spPr>
          <a:xfrm>
            <a:off x="2514474" y="425530"/>
            <a:ext cx="2895851" cy="1072989"/>
          </a:xfrm>
          <a:prstGeom prst="rect">
            <a:avLst/>
          </a:prstGeom>
        </p:spPr>
      </p:pic>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71775" y="1923473"/>
            <a:ext cx="6562725" cy="3785652"/>
          </a:xfrm>
          <a:prstGeom prst="rect">
            <a:avLst/>
          </a:prstGeom>
          <a:noFill/>
        </p:spPr>
        <p:txBody>
          <a:bodyPr wrap="square" rtlCol="0">
            <a:spAutoFit/>
          </a:bodyPr>
          <a:lstStyle/>
          <a:p>
            <a:pPr lvl="0" algn="just"/>
            <a:r>
              <a:rPr lang="vi-VN" sz="4000" b="1" dirty="0">
                <a:solidFill>
                  <a:prstClr val="white"/>
                </a:solidFill>
                <a:latin typeface="Calibri" panose="020F0502020204030204"/>
              </a:rPr>
              <a:t>Nếu là Ngọc em sẽ làm việc cùng ông, nhờ ông hướng dẫn những việc em có thể làm để công việc được hoàn thành sớm, ông sẽ có thời gian nghỉ ngơi.</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C49D95C-A5F3-6B8A-DFFB-BD9BEFE5DE77}"/>
              </a:ext>
            </a:extLst>
          </p:cNvPr>
          <p:cNvPicPr>
            <a:picLocks noChangeAspect="1"/>
          </p:cNvPicPr>
          <p:nvPr/>
        </p:nvPicPr>
        <p:blipFill>
          <a:blip r:embed="rId4"/>
          <a:stretch>
            <a:fillRect/>
          </a:stretch>
        </p:blipFill>
        <p:spPr>
          <a:xfrm>
            <a:off x="2222248" y="654130"/>
            <a:ext cx="2889754" cy="1072989"/>
          </a:xfrm>
          <a:prstGeom prst="rect">
            <a:avLst/>
          </a:prstGeom>
        </p:spPr>
      </p:pic>
    </p:spTree>
    <p:extLst>
      <p:ext uri="{BB962C8B-B14F-4D97-AF65-F5344CB8AC3E}">
        <p14:creationId xmlns:p14="http://schemas.microsoft.com/office/powerpoint/2010/main" val="39221753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D08957BA-0D96-642C-ED55-B3F7826F0D2A}"/>
              </a:ext>
            </a:extLst>
          </p:cNvPr>
          <p:cNvPicPr>
            <a:picLocks noChangeAspect="1"/>
          </p:cNvPicPr>
          <p:nvPr/>
        </p:nvPicPr>
        <p:blipFill>
          <a:blip r:embed="rId4"/>
          <a:stretch>
            <a:fillRect/>
          </a:stretch>
        </p:blipFill>
        <p:spPr>
          <a:xfrm>
            <a:off x="0" y="628610"/>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05DD6B5-E408-3959-A743-01FB9E5E08AD}"/>
              </a:ext>
            </a:extLst>
          </p:cNvPr>
          <p:cNvSpPr/>
          <p:nvPr/>
        </p:nvSpPr>
        <p:spPr>
          <a:xfrm>
            <a:off x="1085850" y="273925"/>
            <a:ext cx="10220325" cy="115482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err="1">
                <a:solidFill>
                  <a:prstClr val="black"/>
                </a:solidFill>
              </a:rPr>
              <a:t>Điền</a:t>
            </a:r>
            <a:r>
              <a:rPr lang="en-US" sz="3600" b="1" dirty="0">
                <a:solidFill>
                  <a:prstClr val="black"/>
                </a:solidFill>
              </a:rPr>
              <a:t> </a:t>
            </a:r>
            <a:r>
              <a:rPr lang="en-US" sz="3600" b="1" dirty="0" err="1">
                <a:solidFill>
                  <a:prstClr val="black"/>
                </a:solidFill>
              </a:rPr>
              <a:t>các</a:t>
            </a:r>
            <a:r>
              <a:rPr lang="en-US" sz="3600" b="1" dirty="0">
                <a:solidFill>
                  <a:prstClr val="black"/>
                </a:solidFill>
              </a:rPr>
              <a:t> </a:t>
            </a:r>
            <a:r>
              <a:rPr lang="en-US" sz="3600" b="1" dirty="0" err="1">
                <a:solidFill>
                  <a:prstClr val="black"/>
                </a:solidFill>
              </a:rPr>
              <a:t>từ</a:t>
            </a:r>
            <a:r>
              <a:rPr lang="en-US" sz="3600" b="1" dirty="0">
                <a:solidFill>
                  <a:prstClr val="black"/>
                </a:solidFill>
              </a:rPr>
              <a:t> </a:t>
            </a:r>
            <a:r>
              <a:rPr lang="en-US" sz="3600" b="1" dirty="0" err="1">
                <a:solidFill>
                  <a:prstClr val="black"/>
                </a:solidFill>
              </a:rPr>
              <a:t>ngữ</a:t>
            </a:r>
            <a:r>
              <a:rPr lang="en-US" sz="3600" b="1" dirty="0">
                <a:solidFill>
                  <a:prstClr val="black"/>
                </a:solidFill>
              </a:rPr>
              <a:t> (</a:t>
            </a:r>
            <a:r>
              <a:rPr lang="en-US" sz="3600" b="1" dirty="0" err="1">
                <a:solidFill>
                  <a:prstClr val="black"/>
                </a:solidFill>
              </a:rPr>
              <a:t>lao</a:t>
            </a:r>
            <a:r>
              <a:rPr lang="en-US" sz="3600" b="1" dirty="0">
                <a:solidFill>
                  <a:prstClr val="black"/>
                </a:solidFill>
              </a:rPr>
              <a:t> </a:t>
            </a:r>
            <a:r>
              <a:rPr lang="en-US" sz="3600" b="1" dirty="0" err="1">
                <a:solidFill>
                  <a:prstClr val="black"/>
                </a:solidFill>
              </a:rPr>
              <a:t>động</a:t>
            </a:r>
            <a:r>
              <a:rPr lang="en-US" sz="3600" b="1" dirty="0">
                <a:solidFill>
                  <a:prstClr val="black"/>
                </a:solidFill>
              </a:rPr>
              <a:t>, </a:t>
            </a:r>
            <a:r>
              <a:rPr lang="en-US" sz="3600" b="1" dirty="0" err="1">
                <a:solidFill>
                  <a:prstClr val="black"/>
                </a:solidFill>
              </a:rPr>
              <a:t>hạnh</a:t>
            </a:r>
            <a:r>
              <a:rPr lang="en-US" sz="3600" b="1" dirty="0">
                <a:solidFill>
                  <a:prstClr val="black"/>
                </a:solidFill>
              </a:rPr>
              <a:t> </a:t>
            </a:r>
            <a:r>
              <a:rPr lang="en-US" sz="3600" b="1" dirty="0" err="1">
                <a:solidFill>
                  <a:prstClr val="black"/>
                </a:solidFill>
              </a:rPr>
              <a:t>phúc</a:t>
            </a:r>
            <a:r>
              <a:rPr lang="en-US" sz="3600" b="1" dirty="0">
                <a:solidFill>
                  <a:prstClr val="black"/>
                </a:solidFill>
              </a:rPr>
              <a:t>, </a:t>
            </a:r>
            <a:r>
              <a:rPr lang="en-US" sz="3600" b="1" dirty="0" err="1">
                <a:solidFill>
                  <a:prstClr val="black"/>
                </a:solidFill>
              </a:rPr>
              <a:t>nghĩa</a:t>
            </a:r>
            <a:r>
              <a:rPr lang="en-US" sz="3600" b="1" dirty="0">
                <a:solidFill>
                  <a:prstClr val="black"/>
                </a:solidFill>
              </a:rPr>
              <a:t> </a:t>
            </a:r>
            <a:r>
              <a:rPr lang="en-US" sz="3600" b="1" dirty="0" err="1">
                <a:solidFill>
                  <a:prstClr val="black"/>
                </a:solidFill>
              </a:rPr>
              <a:t>vụ</a:t>
            </a:r>
            <a:r>
              <a:rPr lang="en-US" sz="3600" b="1" dirty="0">
                <a:solidFill>
                  <a:prstClr val="black"/>
                </a:solidFill>
              </a:rPr>
              <a:t>) </a:t>
            </a:r>
            <a:r>
              <a:rPr lang="en-US" sz="3600" b="1" dirty="0" err="1">
                <a:solidFill>
                  <a:prstClr val="black"/>
                </a:solidFill>
              </a:rPr>
              <a:t>vào</a:t>
            </a:r>
            <a:r>
              <a:rPr lang="en-US" sz="3600" b="1" dirty="0">
                <a:solidFill>
                  <a:prstClr val="black"/>
                </a:solidFill>
              </a:rPr>
              <a:t> </a:t>
            </a:r>
            <a:r>
              <a:rPr lang="en-US" sz="3600" b="1" dirty="0" err="1">
                <a:solidFill>
                  <a:prstClr val="black"/>
                </a:solidFill>
              </a:rPr>
              <a:t>bông</a:t>
            </a:r>
            <a:r>
              <a:rPr lang="en-US" sz="3600" b="1" dirty="0">
                <a:solidFill>
                  <a:prstClr val="black"/>
                </a:solidFill>
              </a:rPr>
              <a:t> </a:t>
            </a:r>
            <a:r>
              <a:rPr lang="en-US" sz="3600" b="1" dirty="0" err="1">
                <a:solidFill>
                  <a:prstClr val="black"/>
                </a:solidFill>
              </a:rPr>
              <a:t>hoa</a:t>
            </a:r>
            <a:r>
              <a:rPr lang="en-US" sz="3600" b="1" dirty="0">
                <a:solidFill>
                  <a:prstClr val="black"/>
                </a:solidFill>
              </a:rPr>
              <a:t> </a:t>
            </a:r>
            <a:r>
              <a:rPr lang="en-US" sz="3600" b="1" dirty="0" err="1">
                <a:solidFill>
                  <a:prstClr val="black"/>
                </a:solidFill>
              </a:rPr>
              <a:t>trong</a:t>
            </a:r>
            <a:r>
              <a:rPr lang="en-US" sz="3600" b="1" dirty="0">
                <a:solidFill>
                  <a:prstClr val="black"/>
                </a:solidFill>
              </a:rPr>
              <a:t> </a:t>
            </a:r>
            <a:r>
              <a:rPr lang="en-US" sz="3600" b="1" dirty="0" err="1">
                <a:solidFill>
                  <a:prstClr val="black"/>
                </a:solidFill>
              </a:rPr>
              <a:t>các</a:t>
            </a:r>
            <a:r>
              <a:rPr lang="en-US" sz="3600" b="1" dirty="0">
                <a:solidFill>
                  <a:prstClr val="black"/>
                </a:solidFill>
              </a:rPr>
              <a:t> </a:t>
            </a:r>
            <a:r>
              <a:rPr lang="en-US" sz="3600" b="1" dirty="0" err="1">
                <a:solidFill>
                  <a:prstClr val="black"/>
                </a:solidFill>
              </a:rPr>
              <a:t>câu</a:t>
            </a:r>
            <a:r>
              <a:rPr lang="en-US" sz="3600" b="1" dirty="0">
                <a:solidFill>
                  <a:prstClr val="black"/>
                </a:solidFill>
              </a:rPr>
              <a:t> </a:t>
            </a:r>
            <a:r>
              <a:rPr lang="en-US" sz="3600" b="1" dirty="0" err="1">
                <a:solidFill>
                  <a:prstClr val="black"/>
                </a:solidFill>
              </a:rPr>
              <a:t>sau</a:t>
            </a:r>
            <a:r>
              <a:rPr lang="en-US" sz="3600" b="1" dirty="0">
                <a:solidFill>
                  <a:prstClr val="black"/>
                </a:solidFill>
              </a:rPr>
              <a:t> </a:t>
            </a:r>
            <a:r>
              <a:rPr lang="en-US" sz="3600" b="1" dirty="0" err="1">
                <a:solidFill>
                  <a:prstClr val="black"/>
                </a:solidFill>
              </a:rPr>
              <a:t>cho</a:t>
            </a:r>
            <a:r>
              <a:rPr lang="en-US" sz="3600" b="1" dirty="0">
                <a:solidFill>
                  <a:prstClr val="black"/>
                </a:solidFill>
              </a:rPr>
              <a:t> </a:t>
            </a:r>
            <a:r>
              <a:rPr lang="en-US" sz="3600" b="1" dirty="0" err="1">
                <a:solidFill>
                  <a:prstClr val="black"/>
                </a:solidFill>
              </a:rPr>
              <a:t>phù</a:t>
            </a:r>
            <a:r>
              <a:rPr lang="en-US" sz="3600" b="1" dirty="0">
                <a:solidFill>
                  <a:prstClr val="black"/>
                </a:solidFill>
              </a:rPr>
              <a:t> </a:t>
            </a:r>
            <a:r>
              <a:rPr lang="en-US" sz="3600" b="1" dirty="0" err="1">
                <a:solidFill>
                  <a:prstClr val="black"/>
                </a:solidFill>
              </a:rPr>
              <a:t>hợp</a:t>
            </a:r>
            <a:r>
              <a:rPr lang="en-US" sz="3600" b="1" dirty="0">
                <a:solidFill>
                  <a:prstClr val="black"/>
                </a:solidFill>
              </a:rPr>
              <a:t>. </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CBC3CE8-F370-D47B-6424-68277EBC7C18}"/>
              </a:ext>
            </a:extLst>
          </p:cNvPr>
          <p:cNvSpPr txBox="1"/>
          <p:nvPr/>
        </p:nvSpPr>
        <p:spPr>
          <a:xfrm>
            <a:off x="1143000" y="2057400"/>
            <a:ext cx="9772650" cy="2800767"/>
          </a:xfrm>
          <a:prstGeom prst="rect">
            <a:avLst/>
          </a:prstGeom>
          <a:noFill/>
        </p:spPr>
        <p:txBody>
          <a:bodyPr wrap="square" rtlCol="0">
            <a:spAutoFit/>
          </a:bodyPr>
          <a:lstStyle/>
          <a:p>
            <a:pPr algn="just"/>
            <a:r>
              <a:rPr lang="en-US" sz="4400" b="1" dirty="0">
                <a:effectLst/>
                <a:latin typeface="Cambria" panose="02040503050406030204" pitchFamily="18" charset="0"/>
                <a:ea typeface="Cambria" panose="02040503050406030204" pitchFamily="18" charset="0"/>
              </a:rPr>
              <a:t>Lao </a:t>
            </a:r>
            <a:r>
              <a:rPr lang="en-US" sz="4400" b="1" dirty="0" err="1">
                <a:effectLst/>
                <a:latin typeface="Cambria" panose="02040503050406030204" pitchFamily="18" charset="0"/>
                <a:ea typeface="Cambria" panose="02040503050406030204" pitchFamily="18" charset="0"/>
              </a:rPr>
              <a:t>động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đem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lại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cuộc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sống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ấm</a:t>
            </a:r>
            <a:r>
              <a:rPr lang="en-US" sz="4400" dirty="0">
                <a:effectLst/>
                <a:latin typeface="Cambria" panose="02040503050406030204" pitchFamily="18" charset="0"/>
                <a:ea typeface="Cambria" panose="02040503050406030204" pitchFamily="18" charset="0"/>
              </a:rPr>
              <a:t> no, </a:t>
            </a:r>
            <a:r>
              <a:rPr lang="en-US" sz="4400" b="1" dirty="0" err="1">
                <a:effectLst/>
                <a:latin typeface="Cambria" panose="02040503050406030204" pitchFamily="18" charset="0"/>
                <a:ea typeface="Cambria" panose="02040503050406030204" pitchFamily="18" charset="0"/>
              </a:rPr>
              <a:t>hạnh</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phúc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cho</a:t>
            </a:r>
            <a:r>
              <a:rPr lang="en-US" sz="4400" dirty="0">
                <a:effectLst/>
                <a:latin typeface="Cambria" panose="02040503050406030204" pitchFamily="18" charset="0"/>
                <a:ea typeface="Cambria" panose="02040503050406030204" pitchFamily="18" charset="0"/>
              </a:rPr>
              <a:t> con </a:t>
            </a:r>
            <a:r>
              <a:rPr lang="en-US" sz="4400" dirty="0" err="1">
                <a:effectLst/>
                <a:latin typeface="Cambria" panose="02040503050406030204" pitchFamily="18" charset="0"/>
                <a:ea typeface="Cambria" panose="02040503050406030204" pitchFamily="18" charset="0"/>
              </a:rPr>
              <a:t>người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Mọi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người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đều</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có</a:t>
            </a:r>
            <a:r>
              <a:rPr lang="en-US" sz="4400"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nghĩa</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vụ</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tham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gia</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lao</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động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phù</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hợp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với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khả</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năng</a:t>
            </a:r>
            <a:r>
              <a:rPr lang="en-US" sz="4400" dirty="0">
                <a:effectLst/>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9A5BB866-D9C4-51F9-259A-F8BF785642D9}"/>
              </a:ext>
            </a:extLst>
          </p:cNvPr>
          <p:cNvPicPr>
            <a:picLocks noChangeAspect="1"/>
          </p:cNvPicPr>
          <p:nvPr/>
        </p:nvPicPr>
        <p:blipFill>
          <a:blip r:embed="rId3"/>
          <a:stretch>
            <a:fillRect/>
          </a:stretch>
        </p:blipFill>
        <p:spPr>
          <a:xfrm>
            <a:off x="1050536" y="1858711"/>
            <a:ext cx="2921389" cy="1054080"/>
          </a:xfrm>
          <a:prstGeom prst="rect">
            <a:avLst/>
          </a:prstGeom>
        </p:spPr>
      </p:pic>
      <p:pic>
        <p:nvPicPr>
          <p:cNvPr id="6" name="Picture 5">
            <a:extLst>
              <a:ext uri="{FF2B5EF4-FFF2-40B4-BE49-F238E27FC236}">
                <a16:creationId xmlns:a16="http://schemas.microsoft.com/office/drawing/2014/main" id="{D1C384F8-798B-CEE3-2F18-8A9AE2D7EEBB}"/>
              </a:ext>
            </a:extLst>
          </p:cNvPr>
          <p:cNvPicPr>
            <a:picLocks noChangeAspect="1"/>
          </p:cNvPicPr>
          <p:nvPr/>
        </p:nvPicPr>
        <p:blipFill>
          <a:blip r:embed="rId3"/>
          <a:stretch>
            <a:fillRect/>
          </a:stretch>
        </p:blipFill>
        <p:spPr>
          <a:xfrm>
            <a:off x="2219325" y="2706436"/>
            <a:ext cx="3190875" cy="1054080"/>
          </a:xfrm>
          <a:prstGeom prst="rect">
            <a:avLst/>
          </a:prstGeom>
        </p:spPr>
      </p:pic>
      <p:pic>
        <p:nvPicPr>
          <p:cNvPr id="7" name="Picture 6">
            <a:extLst>
              <a:ext uri="{FF2B5EF4-FFF2-40B4-BE49-F238E27FC236}">
                <a16:creationId xmlns:a16="http://schemas.microsoft.com/office/drawing/2014/main" id="{E145C1F9-FD72-871E-C416-F0A09ADC4F1F}"/>
              </a:ext>
            </a:extLst>
          </p:cNvPr>
          <p:cNvPicPr>
            <a:picLocks noChangeAspect="1"/>
          </p:cNvPicPr>
          <p:nvPr/>
        </p:nvPicPr>
        <p:blipFill>
          <a:blip r:embed="rId3"/>
          <a:stretch>
            <a:fillRect/>
          </a:stretch>
        </p:blipFill>
        <p:spPr>
          <a:xfrm>
            <a:off x="4698611" y="3258886"/>
            <a:ext cx="2921389" cy="1054080"/>
          </a:xfrm>
          <a:prstGeom prst="rect">
            <a:avLst/>
          </a:prstGeom>
        </p:spPr>
      </p:pic>
    </p:spTree>
    <p:extLst>
      <p:ext uri="{BB962C8B-B14F-4D97-AF65-F5344CB8AC3E}">
        <p14:creationId xmlns:p14="http://schemas.microsoft.com/office/powerpoint/2010/main" val="71240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nodeType="clickEffect">
                                  <p:stCondLst>
                                    <p:cond delay="0"/>
                                  </p:stCondLst>
                                  <p:childTnLst>
                                    <p:animEffect transition="out" filter="randombar(horizont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6433A53B-3F71-2C95-D3C3-0B35BEB36C39}"/>
              </a:ext>
            </a:extLst>
          </p:cNvPr>
          <p:cNvPicPr>
            <a:picLocks noChangeAspect="1"/>
          </p:cNvPicPr>
          <p:nvPr/>
        </p:nvPicPr>
        <p:blipFill>
          <a:blip r:embed="rId4"/>
          <a:stretch>
            <a:fillRect/>
          </a:stretch>
        </p:blipFill>
        <p:spPr>
          <a:xfrm>
            <a:off x="3186008" y="2586551"/>
            <a:ext cx="6791533" cy="1322947"/>
          </a:xfrm>
          <a:prstGeom prst="rect">
            <a:avLst/>
          </a:prstGeom>
        </p:spPr>
      </p:pic>
    </p:spTree>
    <p:extLst>
      <p:ext uri="{BB962C8B-B14F-4D97-AF65-F5344CB8AC3E}">
        <p14:creationId xmlns:p14="http://schemas.microsoft.com/office/powerpoint/2010/main" val="16361914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7846593" cy="2472309"/>
          </a:xfrm>
          <a:prstGeom prst="rect">
            <a:avLst/>
          </a:prstGeom>
        </p:spPr>
      </p:pic>
      <p:sp>
        <p:nvSpPr>
          <p:cNvPr id="11" name="TextBox 10">
            <a:extLst>
              <a:ext uri="{FF2B5EF4-FFF2-40B4-BE49-F238E27FC236}">
                <a16:creationId xmlns:a16="http://schemas.microsoft.com/office/drawing/2014/main" id="{B901A894-E7CB-465D-9B47-EAEC999EA07A}"/>
              </a:ext>
            </a:extLst>
          </p:cNvPr>
          <p:cNvSpPr txBox="1"/>
          <p:nvPr/>
        </p:nvSpPr>
        <p:spPr>
          <a:xfrm flipH="1">
            <a:off x="4424521" y="945605"/>
            <a:ext cx="561102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EE6F8">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YES</a:t>
            </a:r>
            <a:r>
              <a:rPr kumimoji="0" lang="en-US" sz="6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OR </a:t>
            </a:r>
            <a:r>
              <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NO</a:t>
            </a:r>
          </a:p>
        </p:txBody>
      </p:sp>
    </p:spTree>
    <p:extLst>
      <p:ext uri="{BB962C8B-B14F-4D97-AF65-F5344CB8AC3E}">
        <p14:creationId xmlns:p14="http://schemas.microsoft.com/office/powerpoint/2010/main" val="1963634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ACB9BB44-0E1C-DE9C-168E-22A15513BAFB}"/>
              </a:ext>
            </a:extLst>
          </p:cNvPr>
          <p:cNvPicPr>
            <a:picLocks noChangeAspect="1"/>
          </p:cNvPicPr>
          <p:nvPr/>
        </p:nvPicPr>
        <p:blipFill>
          <a:blip r:embed="rId4"/>
          <a:stretch>
            <a:fillRect/>
          </a:stretch>
        </p:blipFill>
        <p:spPr>
          <a:xfrm>
            <a:off x="3243158" y="2564453"/>
            <a:ext cx="6791533" cy="1329043"/>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FCE729-8F3B-412E-823D-693695B7417A}"/>
              </a:ext>
            </a:extLst>
          </p:cNvPr>
          <p:cNvPicPr>
            <a:picLocks noChangeAspect="1"/>
          </p:cNvPicPr>
          <p:nvPr/>
        </p:nvPicPr>
        <p:blipFill>
          <a:blip r:embed="rId3"/>
          <a:stretch>
            <a:fillRect/>
          </a:stretch>
        </p:blipFill>
        <p:spPr>
          <a:xfrm>
            <a:off x="2802153" y="350411"/>
            <a:ext cx="6634360" cy="2128975"/>
          </a:xfrm>
          <a:prstGeom prst="rect">
            <a:avLst/>
          </a:prstGeom>
        </p:spPr>
      </p:pic>
      <p:pic>
        <p:nvPicPr>
          <p:cNvPr id="14" name="Picture 13">
            <a:extLst>
              <a:ext uri="{FF2B5EF4-FFF2-40B4-BE49-F238E27FC236}">
                <a16:creationId xmlns:a16="http://schemas.microsoft.com/office/drawing/2014/main" id="{E9669012-33F4-8F65-97DA-59CE5F5C8B91}"/>
              </a:ext>
            </a:extLst>
          </p:cNvPr>
          <p:cNvPicPr>
            <a:picLocks noChangeAspect="1"/>
          </p:cNvPicPr>
          <p:nvPr/>
        </p:nvPicPr>
        <p:blipFill>
          <a:blip r:embed="rId4"/>
          <a:stretch>
            <a:fillRect/>
          </a:stretch>
        </p:blipFill>
        <p:spPr>
          <a:xfrm>
            <a:off x="9656038" y="118738"/>
            <a:ext cx="2209241" cy="3310262"/>
          </a:xfrm>
          <a:prstGeom prst="rect">
            <a:avLst/>
          </a:prstGeom>
        </p:spPr>
      </p:pic>
      <p:pic>
        <p:nvPicPr>
          <p:cNvPr id="10" name="Picture 4">
            <a:extLst>
              <a:ext uri="{FF2B5EF4-FFF2-40B4-BE49-F238E27FC236}">
                <a16:creationId xmlns:a16="http://schemas.microsoft.com/office/drawing/2014/main" id="{A86A76A1-3CF7-0DAA-3F3D-A4B54460F2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207" y="713234"/>
            <a:ext cx="2880360" cy="2457908"/>
          </a:xfrm>
          <a:prstGeom prst="rect">
            <a:avLst/>
          </a:prstGeom>
        </p:spPr>
      </p:pic>
      <p:sp>
        <p:nvSpPr>
          <p:cNvPr id="16" name="Rectangle: Rounded Corners 15">
            <a:extLst>
              <a:ext uri="{FF2B5EF4-FFF2-40B4-BE49-F238E27FC236}">
                <a16:creationId xmlns:a16="http://schemas.microsoft.com/office/drawing/2014/main" id="{BAB47935-9EF8-35A5-0062-F9A73E673FEA}"/>
              </a:ext>
            </a:extLst>
          </p:cNvPr>
          <p:cNvSpPr/>
          <p:nvPr/>
        </p:nvSpPr>
        <p:spPr>
          <a:xfrm>
            <a:off x="1263402" y="3173100"/>
            <a:ext cx="10431773" cy="2971666"/>
          </a:xfrm>
          <a:custGeom>
            <a:avLst/>
            <a:gdLst>
              <a:gd name="connsiteX0" fmla="*/ 0 w 10431773"/>
              <a:gd name="connsiteY0" fmla="*/ 495288 h 2971666"/>
              <a:gd name="connsiteX1" fmla="*/ 495288 w 10431773"/>
              <a:gd name="connsiteY1" fmla="*/ 0 h 2971666"/>
              <a:gd name="connsiteX2" fmla="*/ 9936485 w 10431773"/>
              <a:gd name="connsiteY2" fmla="*/ 0 h 2971666"/>
              <a:gd name="connsiteX3" fmla="*/ 10431773 w 10431773"/>
              <a:gd name="connsiteY3" fmla="*/ 495288 h 2971666"/>
              <a:gd name="connsiteX4" fmla="*/ 10431773 w 10431773"/>
              <a:gd name="connsiteY4" fmla="*/ 2476378 h 2971666"/>
              <a:gd name="connsiteX5" fmla="*/ 9936485 w 10431773"/>
              <a:gd name="connsiteY5" fmla="*/ 2971666 h 2971666"/>
              <a:gd name="connsiteX6" fmla="*/ 495288 w 10431773"/>
              <a:gd name="connsiteY6" fmla="*/ 2971666 h 2971666"/>
              <a:gd name="connsiteX7" fmla="*/ 0 w 10431773"/>
              <a:gd name="connsiteY7" fmla="*/ 2476378 h 2971666"/>
              <a:gd name="connsiteX8" fmla="*/ 0 w 10431773"/>
              <a:gd name="connsiteY8" fmla="*/ 495288 h 297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1773" h="2971666" fill="none" extrusionOk="0">
                <a:moveTo>
                  <a:pt x="0" y="495288"/>
                </a:moveTo>
                <a:cubicBezTo>
                  <a:pt x="14097" y="263639"/>
                  <a:pt x="175486" y="-21463"/>
                  <a:pt x="495288" y="0"/>
                </a:cubicBezTo>
                <a:cubicBezTo>
                  <a:pt x="4838358" y="37724"/>
                  <a:pt x="8726951" y="-109534"/>
                  <a:pt x="9936485" y="0"/>
                </a:cubicBezTo>
                <a:cubicBezTo>
                  <a:pt x="10210829" y="17876"/>
                  <a:pt x="10468068" y="185571"/>
                  <a:pt x="10431773" y="495288"/>
                </a:cubicBezTo>
                <a:cubicBezTo>
                  <a:pt x="10391372" y="731591"/>
                  <a:pt x="10263780" y="2225991"/>
                  <a:pt x="10431773" y="2476378"/>
                </a:cubicBezTo>
                <a:cubicBezTo>
                  <a:pt x="10437732" y="2762600"/>
                  <a:pt x="10200280" y="2950242"/>
                  <a:pt x="9936485" y="2971666"/>
                </a:cubicBezTo>
                <a:cubicBezTo>
                  <a:pt x="8577717" y="3059772"/>
                  <a:pt x="1943688" y="3119275"/>
                  <a:pt x="495288" y="2971666"/>
                </a:cubicBezTo>
                <a:cubicBezTo>
                  <a:pt x="187871" y="2993492"/>
                  <a:pt x="-8804" y="2777212"/>
                  <a:pt x="0" y="2476378"/>
                </a:cubicBezTo>
                <a:cubicBezTo>
                  <a:pt x="-143033" y="1926497"/>
                  <a:pt x="-76500" y="738677"/>
                  <a:pt x="0" y="495288"/>
                </a:cubicBezTo>
                <a:close/>
              </a:path>
              <a:path w="10431773" h="2971666" stroke="0" extrusionOk="0">
                <a:moveTo>
                  <a:pt x="0" y="495288"/>
                </a:moveTo>
                <a:cubicBezTo>
                  <a:pt x="-1656" y="251454"/>
                  <a:pt x="221170" y="25516"/>
                  <a:pt x="495288" y="0"/>
                </a:cubicBezTo>
                <a:cubicBezTo>
                  <a:pt x="1494992" y="-88882"/>
                  <a:pt x="7401508" y="158302"/>
                  <a:pt x="9936485" y="0"/>
                </a:cubicBezTo>
                <a:cubicBezTo>
                  <a:pt x="10199522" y="-31227"/>
                  <a:pt x="10427356" y="235878"/>
                  <a:pt x="10431773" y="495288"/>
                </a:cubicBezTo>
                <a:cubicBezTo>
                  <a:pt x="10310189" y="1180980"/>
                  <a:pt x="10489831" y="1968830"/>
                  <a:pt x="10431773" y="2476378"/>
                </a:cubicBezTo>
                <a:cubicBezTo>
                  <a:pt x="10446982" y="2725132"/>
                  <a:pt x="10174645" y="3006132"/>
                  <a:pt x="9936485" y="2971666"/>
                </a:cubicBezTo>
                <a:cubicBezTo>
                  <a:pt x="5545329" y="2960001"/>
                  <a:pt x="2474617" y="2912327"/>
                  <a:pt x="495288" y="2971666"/>
                </a:cubicBezTo>
                <a:cubicBezTo>
                  <a:pt x="233450" y="2963989"/>
                  <a:pt x="-27239" y="2724423"/>
                  <a:pt x="0" y="2476378"/>
                </a:cubicBezTo>
                <a:cubicBezTo>
                  <a:pt x="-90888" y="2164565"/>
                  <a:pt x="53488" y="983132"/>
                  <a:pt x="0" y="495288"/>
                </a:cubicBezTo>
                <a:close/>
              </a:path>
            </a:pathLst>
          </a:custGeom>
          <a:solidFill>
            <a:schemeClr val="tx2"/>
          </a:solidFill>
          <a:ln w="38100">
            <a:solidFill>
              <a:schemeClr val="accent2"/>
            </a:solidFill>
            <a:prstDash val="dash"/>
            <a:extLst>
              <a:ext uri="{C807C97D-BFC1-408E-A445-0C87EB9F89A2}">
                <ask:lineSketchStyleProps xmlns:ask="http://schemas.microsoft.com/office/drawing/2018/sketchyshapes" sd="27685811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dirty="0">
                <a:solidFill>
                  <a:srgbClr val="493429"/>
                </a:solidFill>
                <a:latin typeface="Calibri" panose="020F0502020204030204" pitchFamily="34" charset="0"/>
                <a:ea typeface="Calibri" panose="020F0502020204030204" pitchFamily="34" charset="0"/>
                <a:cs typeface="Calibri" panose="020F0502020204030204" pitchFamily="34" charset="0"/>
              </a:rPr>
              <a:t>Cơm ăn, áo mặc, sách vở, … đều nhờ lao động mới có được.</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D40E9B97-0D17-2C88-442C-86AEE9FAC5CD}"/>
              </a:ext>
            </a:extLst>
          </p:cNvPr>
          <p:cNvSpPr/>
          <p:nvPr/>
        </p:nvSpPr>
        <p:spPr>
          <a:xfrm>
            <a:off x="4932425" y="2670047"/>
            <a:ext cx="2880360" cy="75895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Câu</a:t>
            </a:r>
            <a:r>
              <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1</a:t>
            </a:r>
          </a:p>
        </p:txBody>
      </p:sp>
    </p:spTree>
    <p:extLst>
      <p:ext uri="{BB962C8B-B14F-4D97-AF65-F5344CB8AC3E}">
        <p14:creationId xmlns:p14="http://schemas.microsoft.com/office/powerpoint/2010/main" val="2930924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10"/>
                                        </p:tgtEl>
                                      </p:cBhvr>
                                      <p:by x="150000" y="150000"/>
                                    </p:animScale>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FCE729-8F3B-412E-823D-693695B7417A}"/>
              </a:ext>
            </a:extLst>
          </p:cNvPr>
          <p:cNvPicPr>
            <a:picLocks noChangeAspect="1"/>
          </p:cNvPicPr>
          <p:nvPr/>
        </p:nvPicPr>
        <p:blipFill>
          <a:blip r:embed="rId3"/>
          <a:stretch>
            <a:fillRect/>
          </a:stretch>
        </p:blipFill>
        <p:spPr>
          <a:xfrm>
            <a:off x="2802153" y="350411"/>
            <a:ext cx="6634360" cy="2128975"/>
          </a:xfrm>
          <a:prstGeom prst="rect">
            <a:avLst/>
          </a:prstGeom>
        </p:spPr>
      </p:pic>
      <p:pic>
        <p:nvPicPr>
          <p:cNvPr id="14" name="Picture 13">
            <a:extLst>
              <a:ext uri="{FF2B5EF4-FFF2-40B4-BE49-F238E27FC236}">
                <a16:creationId xmlns:a16="http://schemas.microsoft.com/office/drawing/2014/main" id="{E9669012-33F4-8F65-97DA-59CE5F5C8B91}"/>
              </a:ext>
            </a:extLst>
          </p:cNvPr>
          <p:cNvPicPr>
            <a:picLocks noChangeAspect="1"/>
          </p:cNvPicPr>
          <p:nvPr/>
        </p:nvPicPr>
        <p:blipFill>
          <a:blip r:embed="rId4"/>
          <a:stretch>
            <a:fillRect/>
          </a:stretch>
        </p:blipFill>
        <p:spPr>
          <a:xfrm>
            <a:off x="9665977" y="85342"/>
            <a:ext cx="2209241" cy="3310262"/>
          </a:xfrm>
          <a:prstGeom prst="rect">
            <a:avLst/>
          </a:prstGeom>
        </p:spPr>
      </p:pic>
      <p:pic>
        <p:nvPicPr>
          <p:cNvPr id="10" name="Picture 4">
            <a:extLst>
              <a:ext uri="{FF2B5EF4-FFF2-40B4-BE49-F238E27FC236}">
                <a16:creationId xmlns:a16="http://schemas.microsoft.com/office/drawing/2014/main" id="{A86A76A1-3CF7-0DAA-3F3D-A4B54460F2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207" y="713234"/>
            <a:ext cx="2880360" cy="2457908"/>
          </a:xfrm>
          <a:prstGeom prst="rect">
            <a:avLst/>
          </a:prstGeom>
        </p:spPr>
      </p:pic>
      <p:sp>
        <p:nvSpPr>
          <p:cNvPr id="16" name="Rectangle: Rounded Corners 15">
            <a:extLst>
              <a:ext uri="{FF2B5EF4-FFF2-40B4-BE49-F238E27FC236}">
                <a16:creationId xmlns:a16="http://schemas.microsoft.com/office/drawing/2014/main" id="{BAB47935-9EF8-35A5-0062-F9A73E673FEA}"/>
              </a:ext>
            </a:extLst>
          </p:cNvPr>
          <p:cNvSpPr/>
          <p:nvPr/>
        </p:nvSpPr>
        <p:spPr>
          <a:xfrm>
            <a:off x="1156718" y="3178460"/>
            <a:ext cx="10431773" cy="2457908"/>
          </a:xfrm>
          <a:custGeom>
            <a:avLst/>
            <a:gdLst>
              <a:gd name="connsiteX0" fmla="*/ 0 w 10431773"/>
              <a:gd name="connsiteY0" fmla="*/ 409660 h 2457908"/>
              <a:gd name="connsiteX1" fmla="*/ 409660 w 10431773"/>
              <a:gd name="connsiteY1" fmla="*/ 0 h 2457908"/>
              <a:gd name="connsiteX2" fmla="*/ 10022113 w 10431773"/>
              <a:gd name="connsiteY2" fmla="*/ 0 h 2457908"/>
              <a:gd name="connsiteX3" fmla="*/ 10431773 w 10431773"/>
              <a:gd name="connsiteY3" fmla="*/ 409660 h 2457908"/>
              <a:gd name="connsiteX4" fmla="*/ 10431773 w 10431773"/>
              <a:gd name="connsiteY4" fmla="*/ 2048248 h 2457908"/>
              <a:gd name="connsiteX5" fmla="*/ 10022113 w 10431773"/>
              <a:gd name="connsiteY5" fmla="*/ 2457908 h 2457908"/>
              <a:gd name="connsiteX6" fmla="*/ 409660 w 10431773"/>
              <a:gd name="connsiteY6" fmla="*/ 2457908 h 2457908"/>
              <a:gd name="connsiteX7" fmla="*/ 0 w 10431773"/>
              <a:gd name="connsiteY7" fmla="*/ 2048248 h 2457908"/>
              <a:gd name="connsiteX8" fmla="*/ 0 w 10431773"/>
              <a:gd name="connsiteY8" fmla="*/ 409660 h 245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1773" h="2457908" fill="none" extrusionOk="0">
                <a:moveTo>
                  <a:pt x="0" y="409660"/>
                </a:moveTo>
                <a:cubicBezTo>
                  <a:pt x="11494" y="217566"/>
                  <a:pt x="166862" y="-7678"/>
                  <a:pt x="409660" y="0"/>
                </a:cubicBezTo>
                <a:cubicBezTo>
                  <a:pt x="4458447" y="37724"/>
                  <a:pt x="5801324" y="-109534"/>
                  <a:pt x="10022113" y="0"/>
                </a:cubicBezTo>
                <a:cubicBezTo>
                  <a:pt x="10249731" y="30429"/>
                  <a:pt x="10452659" y="162593"/>
                  <a:pt x="10431773" y="409660"/>
                </a:cubicBezTo>
                <a:cubicBezTo>
                  <a:pt x="10299990" y="614260"/>
                  <a:pt x="10561734" y="1266678"/>
                  <a:pt x="10431773" y="2048248"/>
                </a:cubicBezTo>
                <a:cubicBezTo>
                  <a:pt x="10434999" y="2281362"/>
                  <a:pt x="10240084" y="2439711"/>
                  <a:pt x="10022113" y="2457908"/>
                </a:cubicBezTo>
                <a:cubicBezTo>
                  <a:pt x="7172278" y="2546014"/>
                  <a:pt x="4730031" y="2605517"/>
                  <a:pt x="409660" y="2457908"/>
                </a:cubicBezTo>
                <a:cubicBezTo>
                  <a:pt x="166055" y="2469090"/>
                  <a:pt x="-13675" y="2316892"/>
                  <a:pt x="0" y="2048248"/>
                </a:cubicBezTo>
                <a:cubicBezTo>
                  <a:pt x="121539" y="1724607"/>
                  <a:pt x="-19889" y="1052726"/>
                  <a:pt x="0" y="409660"/>
                </a:cubicBezTo>
                <a:close/>
              </a:path>
              <a:path w="10431773" h="2457908" stroke="0" extrusionOk="0">
                <a:moveTo>
                  <a:pt x="0" y="409660"/>
                </a:moveTo>
                <a:cubicBezTo>
                  <a:pt x="-809" y="197928"/>
                  <a:pt x="182859" y="24354"/>
                  <a:pt x="409660" y="0"/>
                </a:cubicBezTo>
                <a:cubicBezTo>
                  <a:pt x="3225247" y="-88882"/>
                  <a:pt x="8652247" y="158302"/>
                  <a:pt x="10022113" y="0"/>
                </a:cubicBezTo>
                <a:cubicBezTo>
                  <a:pt x="10241245" y="-21160"/>
                  <a:pt x="10419927" y="221304"/>
                  <a:pt x="10431773" y="409660"/>
                </a:cubicBezTo>
                <a:cubicBezTo>
                  <a:pt x="10515732" y="1102907"/>
                  <a:pt x="10429087" y="1409231"/>
                  <a:pt x="10431773" y="2048248"/>
                </a:cubicBezTo>
                <a:cubicBezTo>
                  <a:pt x="10451735" y="2241964"/>
                  <a:pt x="10222117" y="2483475"/>
                  <a:pt x="10022113" y="2457908"/>
                </a:cubicBezTo>
                <a:cubicBezTo>
                  <a:pt x="6800356" y="2446243"/>
                  <a:pt x="3106555" y="2398569"/>
                  <a:pt x="409660" y="2457908"/>
                </a:cubicBezTo>
                <a:cubicBezTo>
                  <a:pt x="201674" y="2445926"/>
                  <a:pt x="-16457" y="2259094"/>
                  <a:pt x="0" y="2048248"/>
                </a:cubicBezTo>
                <a:cubicBezTo>
                  <a:pt x="113819" y="1304093"/>
                  <a:pt x="-50094" y="1044656"/>
                  <a:pt x="0" y="409660"/>
                </a:cubicBezTo>
                <a:close/>
              </a:path>
            </a:pathLst>
          </a:custGeom>
          <a:solidFill>
            <a:schemeClr val="tx2"/>
          </a:solidFill>
          <a:ln w="38100">
            <a:solidFill>
              <a:schemeClr val="accent2"/>
            </a:solidFill>
            <a:prstDash val="dash"/>
            <a:extLst>
              <a:ext uri="{C807C97D-BFC1-408E-A445-0C87EB9F89A2}">
                <ask:lineSketchStyleProps xmlns:ask="http://schemas.microsoft.com/office/drawing/2018/sketchyshapes" sd="27685811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solidFill>
                  <a:srgbClr val="493429"/>
                </a:solidFill>
                <a:latin typeface="Calibri" panose="020F0502020204030204" pitchFamily="34" charset="0"/>
                <a:ea typeface="Calibri" panose="020F0502020204030204" pitchFamily="34" charset="0"/>
                <a:cs typeface="Calibri" panose="020F0502020204030204" pitchFamily="34" charset="0"/>
              </a:rPr>
              <a:t>Chỉ người nghèo mới phải lao động.</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D40E9B97-0D17-2C88-442C-86AEE9FAC5CD}"/>
              </a:ext>
            </a:extLst>
          </p:cNvPr>
          <p:cNvSpPr/>
          <p:nvPr/>
        </p:nvSpPr>
        <p:spPr>
          <a:xfrm>
            <a:off x="4932425" y="2670047"/>
            <a:ext cx="2880360" cy="75895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Câu</a:t>
            </a:r>
            <a:r>
              <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12526940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4"/>
                                        </p:tgtEl>
                                      </p:cBhvr>
                                      <p:by x="150000" y="150000"/>
                                    </p:animScale>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FCE729-8F3B-412E-823D-693695B7417A}"/>
              </a:ext>
            </a:extLst>
          </p:cNvPr>
          <p:cNvPicPr>
            <a:picLocks noChangeAspect="1"/>
          </p:cNvPicPr>
          <p:nvPr/>
        </p:nvPicPr>
        <p:blipFill>
          <a:blip r:embed="rId3"/>
          <a:stretch>
            <a:fillRect/>
          </a:stretch>
        </p:blipFill>
        <p:spPr>
          <a:xfrm>
            <a:off x="2802153" y="350411"/>
            <a:ext cx="6634360" cy="2128975"/>
          </a:xfrm>
          <a:prstGeom prst="rect">
            <a:avLst/>
          </a:prstGeom>
        </p:spPr>
      </p:pic>
      <p:pic>
        <p:nvPicPr>
          <p:cNvPr id="14" name="Picture 13">
            <a:extLst>
              <a:ext uri="{FF2B5EF4-FFF2-40B4-BE49-F238E27FC236}">
                <a16:creationId xmlns:a16="http://schemas.microsoft.com/office/drawing/2014/main" id="{E9669012-33F4-8F65-97DA-59CE5F5C8B91}"/>
              </a:ext>
            </a:extLst>
          </p:cNvPr>
          <p:cNvPicPr>
            <a:picLocks noChangeAspect="1"/>
          </p:cNvPicPr>
          <p:nvPr/>
        </p:nvPicPr>
        <p:blipFill>
          <a:blip r:embed="rId4"/>
          <a:stretch>
            <a:fillRect/>
          </a:stretch>
        </p:blipFill>
        <p:spPr>
          <a:xfrm>
            <a:off x="9656038" y="118738"/>
            <a:ext cx="2209241" cy="3310262"/>
          </a:xfrm>
          <a:prstGeom prst="rect">
            <a:avLst/>
          </a:prstGeom>
        </p:spPr>
      </p:pic>
      <p:pic>
        <p:nvPicPr>
          <p:cNvPr id="10" name="Picture 4">
            <a:extLst>
              <a:ext uri="{FF2B5EF4-FFF2-40B4-BE49-F238E27FC236}">
                <a16:creationId xmlns:a16="http://schemas.microsoft.com/office/drawing/2014/main" id="{A86A76A1-3CF7-0DAA-3F3D-A4B54460F2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207" y="713234"/>
            <a:ext cx="2880360" cy="2457908"/>
          </a:xfrm>
          <a:prstGeom prst="rect">
            <a:avLst/>
          </a:prstGeom>
        </p:spPr>
      </p:pic>
      <p:sp>
        <p:nvSpPr>
          <p:cNvPr id="16" name="Rectangle: Rounded Corners 15">
            <a:extLst>
              <a:ext uri="{FF2B5EF4-FFF2-40B4-BE49-F238E27FC236}">
                <a16:creationId xmlns:a16="http://schemas.microsoft.com/office/drawing/2014/main" id="{BAB47935-9EF8-35A5-0062-F9A73E673FEA}"/>
              </a:ext>
            </a:extLst>
          </p:cNvPr>
          <p:cNvSpPr/>
          <p:nvPr/>
        </p:nvSpPr>
        <p:spPr>
          <a:xfrm>
            <a:off x="1156718" y="3178460"/>
            <a:ext cx="10431773" cy="2457908"/>
          </a:xfrm>
          <a:custGeom>
            <a:avLst/>
            <a:gdLst>
              <a:gd name="connsiteX0" fmla="*/ 0 w 10431773"/>
              <a:gd name="connsiteY0" fmla="*/ 409660 h 2457908"/>
              <a:gd name="connsiteX1" fmla="*/ 409660 w 10431773"/>
              <a:gd name="connsiteY1" fmla="*/ 0 h 2457908"/>
              <a:gd name="connsiteX2" fmla="*/ 10022113 w 10431773"/>
              <a:gd name="connsiteY2" fmla="*/ 0 h 2457908"/>
              <a:gd name="connsiteX3" fmla="*/ 10431773 w 10431773"/>
              <a:gd name="connsiteY3" fmla="*/ 409660 h 2457908"/>
              <a:gd name="connsiteX4" fmla="*/ 10431773 w 10431773"/>
              <a:gd name="connsiteY4" fmla="*/ 2048248 h 2457908"/>
              <a:gd name="connsiteX5" fmla="*/ 10022113 w 10431773"/>
              <a:gd name="connsiteY5" fmla="*/ 2457908 h 2457908"/>
              <a:gd name="connsiteX6" fmla="*/ 409660 w 10431773"/>
              <a:gd name="connsiteY6" fmla="*/ 2457908 h 2457908"/>
              <a:gd name="connsiteX7" fmla="*/ 0 w 10431773"/>
              <a:gd name="connsiteY7" fmla="*/ 2048248 h 2457908"/>
              <a:gd name="connsiteX8" fmla="*/ 0 w 10431773"/>
              <a:gd name="connsiteY8" fmla="*/ 409660 h 245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1773" h="2457908" fill="none" extrusionOk="0">
                <a:moveTo>
                  <a:pt x="0" y="409660"/>
                </a:moveTo>
                <a:cubicBezTo>
                  <a:pt x="11494" y="217566"/>
                  <a:pt x="166862" y="-7678"/>
                  <a:pt x="409660" y="0"/>
                </a:cubicBezTo>
                <a:cubicBezTo>
                  <a:pt x="4458447" y="37724"/>
                  <a:pt x="5801324" y="-109534"/>
                  <a:pt x="10022113" y="0"/>
                </a:cubicBezTo>
                <a:cubicBezTo>
                  <a:pt x="10249731" y="30429"/>
                  <a:pt x="10452659" y="162593"/>
                  <a:pt x="10431773" y="409660"/>
                </a:cubicBezTo>
                <a:cubicBezTo>
                  <a:pt x="10299990" y="614260"/>
                  <a:pt x="10561734" y="1266678"/>
                  <a:pt x="10431773" y="2048248"/>
                </a:cubicBezTo>
                <a:cubicBezTo>
                  <a:pt x="10434999" y="2281362"/>
                  <a:pt x="10240084" y="2439711"/>
                  <a:pt x="10022113" y="2457908"/>
                </a:cubicBezTo>
                <a:cubicBezTo>
                  <a:pt x="7172278" y="2546014"/>
                  <a:pt x="4730031" y="2605517"/>
                  <a:pt x="409660" y="2457908"/>
                </a:cubicBezTo>
                <a:cubicBezTo>
                  <a:pt x="166055" y="2469090"/>
                  <a:pt x="-13675" y="2316892"/>
                  <a:pt x="0" y="2048248"/>
                </a:cubicBezTo>
                <a:cubicBezTo>
                  <a:pt x="121539" y="1724607"/>
                  <a:pt x="-19889" y="1052726"/>
                  <a:pt x="0" y="409660"/>
                </a:cubicBezTo>
                <a:close/>
              </a:path>
              <a:path w="10431773" h="2457908" stroke="0" extrusionOk="0">
                <a:moveTo>
                  <a:pt x="0" y="409660"/>
                </a:moveTo>
                <a:cubicBezTo>
                  <a:pt x="-809" y="197928"/>
                  <a:pt x="182859" y="24354"/>
                  <a:pt x="409660" y="0"/>
                </a:cubicBezTo>
                <a:cubicBezTo>
                  <a:pt x="3225247" y="-88882"/>
                  <a:pt x="8652247" y="158302"/>
                  <a:pt x="10022113" y="0"/>
                </a:cubicBezTo>
                <a:cubicBezTo>
                  <a:pt x="10241245" y="-21160"/>
                  <a:pt x="10419927" y="221304"/>
                  <a:pt x="10431773" y="409660"/>
                </a:cubicBezTo>
                <a:cubicBezTo>
                  <a:pt x="10515732" y="1102907"/>
                  <a:pt x="10429087" y="1409231"/>
                  <a:pt x="10431773" y="2048248"/>
                </a:cubicBezTo>
                <a:cubicBezTo>
                  <a:pt x="10451735" y="2241964"/>
                  <a:pt x="10222117" y="2483475"/>
                  <a:pt x="10022113" y="2457908"/>
                </a:cubicBezTo>
                <a:cubicBezTo>
                  <a:pt x="6800356" y="2446243"/>
                  <a:pt x="3106555" y="2398569"/>
                  <a:pt x="409660" y="2457908"/>
                </a:cubicBezTo>
                <a:cubicBezTo>
                  <a:pt x="201674" y="2445926"/>
                  <a:pt x="-16457" y="2259094"/>
                  <a:pt x="0" y="2048248"/>
                </a:cubicBezTo>
                <a:cubicBezTo>
                  <a:pt x="113819" y="1304093"/>
                  <a:pt x="-50094" y="1044656"/>
                  <a:pt x="0" y="409660"/>
                </a:cubicBezTo>
                <a:close/>
              </a:path>
            </a:pathLst>
          </a:custGeom>
          <a:solidFill>
            <a:schemeClr val="tx2"/>
          </a:solidFill>
          <a:ln w="38100">
            <a:solidFill>
              <a:schemeClr val="accent2"/>
            </a:solidFill>
            <a:prstDash val="dash"/>
            <a:extLst>
              <a:ext uri="{C807C97D-BFC1-408E-A445-0C87EB9F89A2}">
                <ask:lineSketchStyleProps xmlns:ask="http://schemas.microsoft.com/office/drawing/2018/sketchyshapes" sd="27685811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493429"/>
                </a:solidFill>
                <a:latin typeface="Calibri" panose="020F0502020204030204" pitchFamily="34" charset="0"/>
                <a:ea typeface="Calibri" panose="020F0502020204030204" pitchFamily="34" charset="0"/>
                <a:cs typeface="Calibri" panose="020F0502020204030204" pitchFamily="34" charset="0"/>
              </a:rPr>
              <a:t>Lười lao động là đáng chê cười.</a:t>
            </a:r>
            <a:endPar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D40E9B97-0D17-2C88-442C-86AEE9FAC5CD}"/>
              </a:ext>
            </a:extLst>
          </p:cNvPr>
          <p:cNvSpPr/>
          <p:nvPr/>
        </p:nvSpPr>
        <p:spPr>
          <a:xfrm>
            <a:off x="4932425" y="2670047"/>
            <a:ext cx="2880360" cy="75895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Câu</a:t>
            </a:r>
            <a:r>
              <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3</a:t>
            </a:r>
          </a:p>
        </p:txBody>
      </p:sp>
    </p:spTree>
    <p:extLst>
      <p:ext uri="{BB962C8B-B14F-4D97-AF65-F5344CB8AC3E}">
        <p14:creationId xmlns:p14="http://schemas.microsoft.com/office/powerpoint/2010/main" val="14955766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0"/>
                                        </p:tgtEl>
                                      </p:cBhvr>
                                      <p:by x="150000" y="150000"/>
                                    </p:animScale>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FCE729-8F3B-412E-823D-693695B7417A}"/>
              </a:ext>
            </a:extLst>
          </p:cNvPr>
          <p:cNvPicPr>
            <a:picLocks noChangeAspect="1"/>
          </p:cNvPicPr>
          <p:nvPr/>
        </p:nvPicPr>
        <p:blipFill>
          <a:blip r:embed="rId3"/>
          <a:stretch>
            <a:fillRect/>
          </a:stretch>
        </p:blipFill>
        <p:spPr>
          <a:xfrm>
            <a:off x="2802153" y="350411"/>
            <a:ext cx="6634360" cy="2128975"/>
          </a:xfrm>
          <a:prstGeom prst="rect">
            <a:avLst/>
          </a:prstGeom>
        </p:spPr>
      </p:pic>
      <p:pic>
        <p:nvPicPr>
          <p:cNvPr id="14" name="Picture 13">
            <a:extLst>
              <a:ext uri="{FF2B5EF4-FFF2-40B4-BE49-F238E27FC236}">
                <a16:creationId xmlns:a16="http://schemas.microsoft.com/office/drawing/2014/main" id="{E9669012-33F4-8F65-97DA-59CE5F5C8B91}"/>
              </a:ext>
            </a:extLst>
          </p:cNvPr>
          <p:cNvPicPr>
            <a:picLocks noChangeAspect="1"/>
          </p:cNvPicPr>
          <p:nvPr/>
        </p:nvPicPr>
        <p:blipFill>
          <a:blip r:embed="rId4"/>
          <a:stretch>
            <a:fillRect/>
          </a:stretch>
        </p:blipFill>
        <p:spPr>
          <a:xfrm>
            <a:off x="9656038" y="118738"/>
            <a:ext cx="2209241" cy="3310262"/>
          </a:xfrm>
          <a:prstGeom prst="rect">
            <a:avLst/>
          </a:prstGeom>
        </p:spPr>
      </p:pic>
      <p:pic>
        <p:nvPicPr>
          <p:cNvPr id="10" name="Picture 4">
            <a:extLst>
              <a:ext uri="{FF2B5EF4-FFF2-40B4-BE49-F238E27FC236}">
                <a16:creationId xmlns:a16="http://schemas.microsoft.com/office/drawing/2014/main" id="{A86A76A1-3CF7-0DAA-3F3D-A4B54460F2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207" y="713234"/>
            <a:ext cx="2880360" cy="2457908"/>
          </a:xfrm>
          <a:prstGeom prst="rect">
            <a:avLst/>
          </a:prstGeom>
        </p:spPr>
      </p:pic>
      <p:sp>
        <p:nvSpPr>
          <p:cNvPr id="16" name="Rectangle: Rounded Corners 15">
            <a:extLst>
              <a:ext uri="{FF2B5EF4-FFF2-40B4-BE49-F238E27FC236}">
                <a16:creationId xmlns:a16="http://schemas.microsoft.com/office/drawing/2014/main" id="{BAB47935-9EF8-35A5-0062-F9A73E673FEA}"/>
              </a:ext>
            </a:extLst>
          </p:cNvPr>
          <p:cNvSpPr/>
          <p:nvPr/>
        </p:nvSpPr>
        <p:spPr>
          <a:xfrm>
            <a:off x="1156718" y="3178460"/>
            <a:ext cx="10431773" cy="2457908"/>
          </a:xfrm>
          <a:custGeom>
            <a:avLst/>
            <a:gdLst>
              <a:gd name="connsiteX0" fmla="*/ 0 w 10431773"/>
              <a:gd name="connsiteY0" fmla="*/ 409660 h 2457908"/>
              <a:gd name="connsiteX1" fmla="*/ 409660 w 10431773"/>
              <a:gd name="connsiteY1" fmla="*/ 0 h 2457908"/>
              <a:gd name="connsiteX2" fmla="*/ 10022113 w 10431773"/>
              <a:gd name="connsiteY2" fmla="*/ 0 h 2457908"/>
              <a:gd name="connsiteX3" fmla="*/ 10431773 w 10431773"/>
              <a:gd name="connsiteY3" fmla="*/ 409660 h 2457908"/>
              <a:gd name="connsiteX4" fmla="*/ 10431773 w 10431773"/>
              <a:gd name="connsiteY4" fmla="*/ 2048248 h 2457908"/>
              <a:gd name="connsiteX5" fmla="*/ 10022113 w 10431773"/>
              <a:gd name="connsiteY5" fmla="*/ 2457908 h 2457908"/>
              <a:gd name="connsiteX6" fmla="*/ 409660 w 10431773"/>
              <a:gd name="connsiteY6" fmla="*/ 2457908 h 2457908"/>
              <a:gd name="connsiteX7" fmla="*/ 0 w 10431773"/>
              <a:gd name="connsiteY7" fmla="*/ 2048248 h 2457908"/>
              <a:gd name="connsiteX8" fmla="*/ 0 w 10431773"/>
              <a:gd name="connsiteY8" fmla="*/ 409660 h 245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1773" h="2457908" fill="none" extrusionOk="0">
                <a:moveTo>
                  <a:pt x="0" y="409660"/>
                </a:moveTo>
                <a:cubicBezTo>
                  <a:pt x="11494" y="217566"/>
                  <a:pt x="166862" y="-7678"/>
                  <a:pt x="409660" y="0"/>
                </a:cubicBezTo>
                <a:cubicBezTo>
                  <a:pt x="4458447" y="37724"/>
                  <a:pt x="5801324" y="-109534"/>
                  <a:pt x="10022113" y="0"/>
                </a:cubicBezTo>
                <a:cubicBezTo>
                  <a:pt x="10249731" y="30429"/>
                  <a:pt x="10452659" y="162593"/>
                  <a:pt x="10431773" y="409660"/>
                </a:cubicBezTo>
                <a:cubicBezTo>
                  <a:pt x="10299990" y="614260"/>
                  <a:pt x="10561734" y="1266678"/>
                  <a:pt x="10431773" y="2048248"/>
                </a:cubicBezTo>
                <a:cubicBezTo>
                  <a:pt x="10434999" y="2281362"/>
                  <a:pt x="10240084" y="2439711"/>
                  <a:pt x="10022113" y="2457908"/>
                </a:cubicBezTo>
                <a:cubicBezTo>
                  <a:pt x="7172278" y="2546014"/>
                  <a:pt x="4730031" y="2605517"/>
                  <a:pt x="409660" y="2457908"/>
                </a:cubicBezTo>
                <a:cubicBezTo>
                  <a:pt x="166055" y="2469090"/>
                  <a:pt x="-13675" y="2316892"/>
                  <a:pt x="0" y="2048248"/>
                </a:cubicBezTo>
                <a:cubicBezTo>
                  <a:pt x="121539" y="1724607"/>
                  <a:pt x="-19889" y="1052726"/>
                  <a:pt x="0" y="409660"/>
                </a:cubicBezTo>
                <a:close/>
              </a:path>
              <a:path w="10431773" h="2457908" stroke="0" extrusionOk="0">
                <a:moveTo>
                  <a:pt x="0" y="409660"/>
                </a:moveTo>
                <a:cubicBezTo>
                  <a:pt x="-809" y="197928"/>
                  <a:pt x="182859" y="24354"/>
                  <a:pt x="409660" y="0"/>
                </a:cubicBezTo>
                <a:cubicBezTo>
                  <a:pt x="3225247" y="-88882"/>
                  <a:pt x="8652247" y="158302"/>
                  <a:pt x="10022113" y="0"/>
                </a:cubicBezTo>
                <a:cubicBezTo>
                  <a:pt x="10241245" y="-21160"/>
                  <a:pt x="10419927" y="221304"/>
                  <a:pt x="10431773" y="409660"/>
                </a:cubicBezTo>
                <a:cubicBezTo>
                  <a:pt x="10515732" y="1102907"/>
                  <a:pt x="10429087" y="1409231"/>
                  <a:pt x="10431773" y="2048248"/>
                </a:cubicBezTo>
                <a:cubicBezTo>
                  <a:pt x="10451735" y="2241964"/>
                  <a:pt x="10222117" y="2483475"/>
                  <a:pt x="10022113" y="2457908"/>
                </a:cubicBezTo>
                <a:cubicBezTo>
                  <a:pt x="6800356" y="2446243"/>
                  <a:pt x="3106555" y="2398569"/>
                  <a:pt x="409660" y="2457908"/>
                </a:cubicBezTo>
                <a:cubicBezTo>
                  <a:pt x="201674" y="2445926"/>
                  <a:pt x="-16457" y="2259094"/>
                  <a:pt x="0" y="2048248"/>
                </a:cubicBezTo>
                <a:cubicBezTo>
                  <a:pt x="113819" y="1304093"/>
                  <a:pt x="-50094" y="1044656"/>
                  <a:pt x="0" y="409660"/>
                </a:cubicBezTo>
                <a:close/>
              </a:path>
            </a:pathLst>
          </a:custGeom>
          <a:solidFill>
            <a:schemeClr val="tx2"/>
          </a:solidFill>
          <a:ln w="38100">
            <a:solidFill>
              <a:schemeClr val="accent2"/>
            </a:solidFill>
            <a:prstDash val="dash"/>
            <a:extLst>
              <a:ext uri="{C807C97D-BFC1-408E-A445-0C87EB9F89A2}">
                <ask:lineSketchStyleProps xmlns:ask="http://schemas.microsoft.com/office/drawing/2018/sketchyshapes" sd="27685811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493429"/>
                </a:solidFill>
                <a:latin typeface="Calibri" panose="020F0502020204030204" pitchFamily="34" charset="0"/>
                <a:ea typeface="Calibri" panose="020F0502020204030204" pitchFamily="34" charset="0"/>
                <a:cs typeface="Calibri" panose="020F0502020204030204" pitchFamily="34" charset="0"/>
              </a:rPr>
              <a:t>Làm biếng chẳng ai thiết, siêng việc ai cũng chào mời.</a:t>
            </a:r>
            <a:endPar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D40E9B97-0D17-2C88-442C-86AEE9FAC5CD}"/>
              </a:ext>
            </a:extLst>
          </p:cNvPr>
          <p:cNvSpPr/>
          <p:nvPr/>
        </p:nvSpPr>
        <p:spPr>
          <a:xfrm>
            <a:off x="4932425" y="2670047"/>
            <a:ext cx="2880360" cy="75895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Câu</a:t>
            </a:r>
            <a:r>
              <a:rPr kumimoji="0" lang="en-US" sz="54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rPr>
              <a:t> 4</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107040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0"/>
                                        </p:tgtEl>
                                      </p:cBhvr>
                                      <p:by x="150000" y="150000"/>
                                    </p:animScale>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5FBE69-D3A1-AE5C-0231-E6425A0BE04E}"/>
              </a:ext>
            </a:extLst>
          </p:cNvPr>
          <p:cNvPicPr>
            <a:picLocks noChangeAspect="1"/>
          </p:cNvPicPr>
          <p:nvPr/>
        </p:nvPicPr>
        <p:blipFill>
          <a:blip r:embed="rId8"/>
          <a:stretch>
            <a:fillRect/>
          </a:stretch>
        </p:blipFill>
        <p:spPr>
          <a:xfrm>
            <a:off x="2941060" y="263212"/>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065C3A-4EB2-CB30-7BC6-DE7CF1D7CC77}"/>
              </a:ext>
            </a:extLst>
          </p:cNvPr>
          <p:cNvSpPr txBox="1"/>
          <p:nvPr/>
        </p:nvSpPr>
        <p:spPr>
          <a:xfrm>
            <a:off x="2256559" y="1423553"/>
            <a:ext cx="7678881" cy="1200329"/>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4472C4">
                      <a:lumMod val="75000"/>
                    </a:srgbClr>
                  </a:solidFill>
                </a:ln>
                <a:solidFill>
                  <a:srgbClr val="FFCCFF"/>
                </a:solidFill>
                <a:effectLst/>
                <a:uLnTx/>
                <a:uFillTx/>
                <a:latin typeface="LNTH-Hoa Nho LNTH" pitchFamily="2" charset="0"/>
                <a:ea typeface="+mn-ea"/>
                <a:cs typeface="+mn-cs"/>
              </a:rPr>
              <a:t>T</a:t>
            </a:r>
            <a:r>
              <a:rPr kumimoji="0" lang="en-US" sz="7200" b="0" i="0" u="none" strike="noStrike" kern="1200" cap="none" spc="0" normalizeH="0" baseline="0" noProof="0" dirty="0" err="1">
                <a:ln w="19050">
                  <a:solidFill>
                    <a:srgbClr val="4472C4">
                      <a:lumMod val="75000"/>
                    </a:srgbClr>
                  </a:solidFill>
                </a:ln>
                <a:solidFill>
                  <a:srgbClr val="FFCCCC"/>
                </a:solidFill>
                <a:effectLst/>
                <a:uLnTx/>
                <a:uFillTx/>
                <a:latin typeface="LNTH-Hoa Nho LNTH" pitchFamily="2" charset="0"/>
                <a:ea typeface="+mn-ea"/>
                <a:cs typeface="+mn-cs"/>
              </a:rPr>
              <a:t>ạ</a:t>
            </a:r>
            <a:r>
              <a:rPr kumimoji="0" lang="en-US" sz="7200" b="0" i="0" u="none" strike="noStrike" kern="1200" cap="none" spc="0" normalizeH="0" baseline="0" noProof="0" dirty="0" err="1">
                <a:ln w="19050">
                  <a:solidFill>
                    <a:srgbClr val="4472C4">
                      <a:lumMod val="75000"/>
                    </a:srgbClr>
                  </a:solidFill>
                </a:ln>
                <a:solidFill>
                  <a:srgbClr val="FFFFCC"/>
                </a:solidFill>
                <a:effectLst/>
                <a:uLnTx/>
                <a:uFillTx/>
                <a:latin typeface="LNTH-Hoa Nho LNTH" pitchFamily="2" charset="0"/>
                <a:ea typeface="+mn-ea"/>
                <a:cs typeface="+mn-cs"/>
              </a:rPr>
              <a:t>m</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4472C4">
                      <a:lumMod val="75000"/>
                    </a:srgbClr>
                  </a:solidFill>
                </a:ln>
                <a:solidFill>
                  <a:srgbClr val="CCFFCC"/>
                </a:solidFill>
                <a:effectLst/>
                <a:uLnTx/>
                <a:uFillTx/>
                <a:latin typeface="LNTH-Hoa Nho LNTH" pitchFamily="2" charset="0"/>
                <a:ea typeface="+mn-ea"/>
                <a:cs typeface="+mn-cs"/>
              </a:rPr>
              <a:t>b</a:t>
            </a:r>
            <a:r>
              <a:rPr kumimoji="0" lang="en-US" sz="7200" b="0" i="0" u="none" strike="noStrike" kern="1200" cap="none" spc="0" normalizeH="0" baseline="0" noProof="0" dirty="0" err="1">
                <a:ln w="19050">
                  <a:solidFill>
                    <a:srgbClr val="4472C4">
                      <a:lumMod val="75000"/>
                    </a:srgbClr>
                  </a:solidFill>
                </a:ln>
                <a:solidFill>
                  <a:srgbClr val="CCFFFF"/>
                </a:solidFill>
                <a:effectLst/>
                <a:uLnTx/>
                <a:uFillTx/>
                <a:latin typeface="LNTH-Hoa Nho LNTH" pitchFamily="2" charset="0"/>
                <a:ea typeface="+mn-ea"/>
                <a:cs typeface="+mn-cs"/>
              </a:rPr>
              <a:t>i</a:t>
            </a:r>
            <a:r>
              <a:rPr kumimoji="0" lang="en-US" sz="7200" b="0" i="0" u="none" strike="noStrike" kern="1200" cap="none" spc="0" normalizeH="0" baseline="0" noProof="0" dirty="0" err="1">
                <a:ln w="19050">
                  <a:solidFill>
                    <a:srgbClr val="4472C4">
                      <a:lumMod val="75000"/>
                    </a:srgbClr>
                  </a:solidFill>
                </a:ln>
                <a:solidFill>
                  <a:srgbClr val="CCECFF"/>
                </a:solidFill>
                <a:effectLst/>
                <a:uLnTx/>
                <a:uFillTx/>
                <a:latin typeface="LNTH-Hoa Nho LNTH" pitchFamily="2" charset="0"/>
                <a:ea typeface="+mn-ea"/>
                <a:cs typeface="+mn-cs"/>
              </a:rPr>
              <a:t>ệ</a:t>
            </a:r>
            <a:r>
              <a:rPr kumimoji="0" lang="en-US" sz="7200" b="0" i="0" u="none" strike="noStrike" kern="1200" cap="none" spc="0" normalizeH="0" baseline="0" noProof="0" dirty="0" err="1">
                <a:ln w="19050">
                  <a:solidFill>
                    <a:srgbClr val="4472C4">
                      <a:lumMod val="75000"/>
                    </a:srgbClr>
                  </a:solidFill>
                </a:ln>
                <a:solidFill>
                  <a:srgbClr val="FF99FF"/>
                </a:solidFill>
                <a:effectLst/>
                <a:uLnTx/>
                <a:uFillTx/>
                <a:latin typeface="LNTH-Hoa Nho LNTH" pitchFamily="2" charset="0"/>
                <a:ea typeface="+mn-ea"/>
                <a:cs typeface="+mn-cs"/>
              </a:rPr>
              <a:t>t</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4472C4">
                      <a:lumMod val="75000"/>
                    </a:srgbClr>
                  </a:solidFill>
                </a:ln>
                <a:solidFill>
                  <a:srgbClr val="FF99CC"/>
                </a:solidFill>
                <a:effectLst/>
                <a:uLnTx/>
                <a:uFillTx/>
                <a:latin typeface="LNTH-Hoa Nho LNTH" pitchFamily="2" charset="0"/>
                <a:ea typeface="+mn-ea"/>
                <a:cs typeface="+mn-cs"/>
              </a:rPr>
              <a:t>v</a:t>
            </a:r>
            <a:r>
              <a:rPr kumimoji="0" lang="en-US" sz="7200" b="0" i="0" u="none" strike="noStrike" kern="1200" cap="none" spc="0" normalizeH="0" baseline="0" noProof="0" dirty="0" err="1">
                <a:ln w="19050">
                  <a:solidFill>
                    <a:srgbClr val="4472C4">
                      <a:lumMod val="75000"/>
                    </a:srgbClr>
                  </a:solidFill>
                </a:ln>
                <a:solidFill>
                  <a:srgbClr val="FF9999"/>
                </a:solidFill>
                <a:effectLst/>
                <a:uLnTx/>
                <a:uFillTx/>
                <a:latin typeface="LNTH-Hoa Nho LNTH" pitchFamily="2" charset="0"/>
                <a:ea typeface="+mn-ea"/>
                <a:cs typeface="+mn-cs"/>
              </a:rPr>
              <a:t>à</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4472C4">
                      <a:lumMod val="75000"/>
                    </a:srgbClr>
                  </a:solidFill>
                </a:ln>
                <a:solidFill>
                  <a:srgbClr val="FFCC99"/>
                </a:solidFill>
                <a:effectLst/>
                <a:uLnTx/>
                <a:uFillTx/>
                <a:latin typeface="LNTH-Hoa Nho LNTH" pitchFamily="2" charset="0"/>
                <a:ea typeface="+mn-ea"/>
                <a:cs typeface="+mn-cs"/>
              </a:rPr>
              <a:t>h</a:t>
            </a:r>
            <a:r>
              <a:rPr kumimoji="0" lang="en-US" sz="7200" b="0" i="0" u="none" strike="noStrike" kern="1200" cap="none" spc="0" normalizeH="0" baseline="0" noProof="0" dirty="0" err="1">
                <a:ln w="19050">
                  <a:solidFill>
                    <a:srgbClr val="4472C4">
                      <a:lumMod val="75000"/>
                    </a:srgbClr>
                  </a:solidFill>
                </a:ln>
                <a:solidFill>
                  <a:srgbClr val="FFFF99"/>
                </a:solidFill>
                <a:effectLst/>
                <a:uLnTx/>
                <a:uFillTx/>
                <a:latin typeface="LNTH-Hoa Nho LNTH" pitchFamily="2" charset="0"/>
                <a:ea typeface="+mn-ea"/>
                <a:cs typeface="+mn-cs"/>
              </a:rPr>
              <a:t>ẹ</a:t>
            </a:r>
            <a:r>
              <a:rPr kumimoji="0" lang="en-US" sz="7200" b="0" i="0" u="none" strike="noStrike" kern="1200" cap="none" spc="0" normalizeH="0" baseline="0" noProof="0" dirty="0" err="1">
                <a:ln w="19050">
                  <a:solidFill>
                    <a:srgbClr val="4472C4">
                      <a:lumMod val="75000"/>
                    </a:srgbClr>
                  </a:solidFill>
                </a:ln>
                <a:solidFill>
                  <a:srgbClr val="CCFF99"/>
                </a:solidFill>
                <a:effectLst/>
                <a:uLnTx/>
                <a:uFillTx/>
                <a:latin typeface="LNTH-Hoa Nho LNTH" pitchFamily="2" charset="0"/>
                <a:ea typeface="+mn-ea"/>
                <a:cs typeface="+mn-cs"/>
              </a:rPr>
              <a:t>n</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4472C4">
                      <a:lumMod val="75000"/>
                    </a:srgbClr>
                  </a:solidFill>
                </a:ln>
                <a:solidFill>
                  <a:srgbClr val="99FF99"/>
                </a:solidFill>
                <a:effectLst/>
                <a:uLnTx/>
                <a:uFillTx/>
                <a:latin typeface="LNTH-Hoa Nho LNTH" pitchFamily="2" charset="0"/>
                <a:ea typeface="+mn-ea"/>
                <a:cs typeface="+mn-cs"/>
              </a:rPr>
              <a:t>g</a:t>
            </a:r>
            <a:r>
              <a:rPr kumimoji="0" lang="en-US" sz="7200" b="0" i="0" u="none" strike="noStrike" kern="1200" cap="none" spc="0" normalizeH="0" baseline="0" noProof="0" dirty="0" err="1">
                <a:ln w="19050">
                  <a:solidFill>
                    <a:srgbClr val="4472C4">
                      <a:lumMod val="75000"/>
                    </a:srgbClr>
                  </a:solidFill>
                </a:ln>
                <a:solidFill>
                  <a:srgbClr val="99FFCC"/>
                </a:solidFill>
                <a:effectLst/>
                <a:uLnTx/>
                <a:uFillTx/>
                <a:latin typeface="LNTH-Hoa Nho LNTH" pitchFamily="2" charset="0"/>
                <a:ea typeface="+mn-ea"/>
                <a:cs typeface="+mn-cs"/>
              </a:rPr>
              <a:t>ặ</a:t>
            </a:r>
            <a:r>
              <a:rPr kumimoji="0" lang="en-US" sz="7200" b="0" i="0" u="none" strike="noStrike" kern="1200" cap="none" spc="0" normalizeH="0" baseline="0" noProof="0" dirty="0" err="1">
                <a:ln w="19050">
                  <a:solidFill>
                    <a:srgbClr val="4472C4">
                      <a:lumMod val="75000"/>
                    </a:srgbClr>
                  </a:solidFill>
                </a:ln>
                <a:solidFill>
                  <a:srgbClr val="66FFFF"/>
                </a:solidFill>
                <a:effectLst/>
                <a:uLnTx/>
                <a:uFillTx/>
                <a:latin typeface="LNTH-Hoa Nho LNTH" pitchFamily="2" charset="0"/>
                <a:ea typeface="+mn-ea"/>
                <a:cs typeface="+mn-cs"/>
              </a:rPr>
              <a:t>p</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4472C4">
                      <a:lumMod val="75000"/>
                    </a:srgbClr>
                  </a:solidFill>
                </a:ln>
                <a:solidFill>
                  <a:srgbClr val="99CCFF"/>
                </a:solidFill>
                <a:effectLst/>
                <a:uLnTx/>
                <a:uFillTx/>
                <a:latin typeface="LNTH-Hoa Nho LNTH" pitchFamily="2" charset="0"/>
                <a:ea typeface="+mn-ea"/>
                <a:cs typeface="+mn-cs"/>
              </a:rPr>
              <a:t>l</a:t>
            </a:r>
            <a:r>
              <a:rPr kumimoji="0" lang="en-US" sz="7200" b="0" i="0" u="none" strike="noStrike" kern="1200" cap="none" spc="0" normalizeH="0" baseline="0" noProof="0" dirty="0" err="1">
                <a:ln w="19050">
                  <a:solidFill>
                    <a:srgbClr val="4472C4">
                      <a:lumMod val="75000"/>
                    </a:srgbClr>
                  </a:solidFill>
                </a:ln>
                <a:solidFill>
                  <a:srgbClr val="9999FF"/>
                </a:solidFill>
                <a:effectLst/>
                <a:uLnTx/>
                <a:uFillTx/>
                <a:latin typeface="LNTH-Hoa Nho LNTH" pitchFamily="2" charset="0"/>
                <a:ea typeface="+mn-ea"/>
                <a:cs typeface="+mn-cs"/>
              </a:rPr>
              <a:t>ạ</a:t>
            </a:r>
            <a:r>
              <a:rPr kumimoji="0" lang="en-US" sz="7200" b="0" i="0" u="none" strike="noStrike" kern="1200" cap="none" spc="0" normalizeH="0" baseline="0" noProof="0" dirty="0" err="1">
                <a:ln w="19050">
                  <a:solidFill>
                    <a:srgbClr val="4472C4">
                      <a:lumMod val="75000"/>
                    </a:srgbClr>
                  </a:solidFill>
                </a:ln>
                <a:solidFill>
                  <a:srgbClr val="FF66FF"/>
                </a:solidFill>
                <a:effectLst/>
                <a:uLnTx/>
                <a:uFillTx/>
                <a:latin typeface="LNTH-Hoa Nho LNTH" pitchFamily="2" charset="0"/>
                <a:ea typeface="+mn-ea"/>
                <a:cs typeface="+mn-cs"/>
              </a:rPr>
              <a:t>i</a:t>
            </a:r>
            <a:endParaRPr kumimoji="0" lang="en-US" sz="7200" b="0" i="0" u="none" strike="noStrike" kern="1200" cap="none" spc="0" normalizeH="0" baseline="0" noProof="0" dirty="0">
              <a:ln w="19050">
                <a:solidFill>
                  <a:srgbClr val="4472C4">
                    <a:lumMod val="75000"/>
                  </a:srgbClr>
                </a:solidFill>
              </a:ln>
              <a:solidFill>
                <a:srgbClr val="FF66FF"/>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6" presetClass="emph" presetSubtype="0" fill="hold" grpId="1" nodeType="withEffect">
                                  <p:stCondLst>
                                    <p:cond delay="0"/>
                                  </p:stCondLst>
                                  <p:childTnLst>
                                    <p:animScale>
                                      <p:cBhvr>
                                        <p:cTn id="11"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ói lời hay - làm việc tốt">
            <a:hlinkClick r:id="" action="ppaction://media"/>
            <a:extLst>
              <a:ext uri="{FF2B5EF4-FFF2-40B4-BE49-F238E27FC236}">
                <a16:creationId xmlns:a16="http://schemas.microsoft.com/office/drawing/2014/main" id="{BE254E8E-D2B6-660A-6078-BCFB37A905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5530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5" name="Picture 4">
            <a:extLst>
              <a:ext uri="{FF2B5EF4-FFF2-40B4-BE49-F238E27FC236}">
                <a16:creationId xmlns:a16="http://schemas.microsoft.com/office/drawing/2014/main" id="{4BA142B0-FAC0-C227-6727-AD1DF567AEE5}"/>
              </a:ext>
            </a:extLst>
          </p:cNvPr>
          <p:cNvPicPr>
            <a:picLocks noChangeAspect="1"/>
          </p:cNvPicPr>
          <p:nvPr/>
        </p:nvPicPr>
        <p:blipFill>
          <a:blip r:embed="rId4"/>
          <a:stretch>
            <a:fillRect/>
          </a:stretch>
        </p:blipFill>
        <p:spPr>
          <a:xfrm>
            <a:off x="3138383" y="2596076"/>
            <a:ext cx="6791533" cy="1322947"/>
          </a:xfrm>
          <a:prstGeom prst="rect">
            <a:avLst/>
          </a:prstGeom>
        </p:spPr>
      </p:pic>
    </p:spTree>
    <p:extLst>
      <p:ext uri="{BB962C8B-B14F-4D97-AF65-F5344CB8AC3E}">
        <p14:creationId xmlns:p14="http://schemas.microsoft.com/office/powerpoint/2010/main" val="2090678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834984" y="3035926"/>
            <a:ext cx="63696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8800" b="1" i="0" u="none" strike="noStrike" kern="1200" cap="none" spc="0" normalizeH="0" baseline="0" noProof="0" dirty="0" err="1">
                <a:ln>
                  <a:noFill/>
                </a:ln>
                <a:solidFill>
                  <a:prstClr val="black"/>
                </a:solidFill>
                <a:effectLst/>
                <a:uLnTx/>
                <a:uFillTx/>
                <a:latin typeface="Calibri" panose="020F0502020204030204"/>
                <a:ea typeface="+mn-ea"/>
                <a:cs typeface="+mn-cs"/>
              </a:rPr>
              <a:t>Xử</a:t>
            </a:r>
            <a:r>
              <a:rPr kumimoji="0" lang="en-US" sz="8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8800" b="1"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8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8800" b="1" i="0" u="none" strike="noStrike" kern="1200" cap="none" spc="0" normalizeH="0" noProof="0" dirty="0" err="1">
                <a:ln>
                  <a:noFill/>
                </a:ln>
                <a:solidFill>
                  <a:prstClr val="black"/>
                </a:solidFill>
                <a:effectLst/>
                <a:uLnTx/>
                <a:uFillTx/>
                <a:latin typeface="Calibri" panose="020F0502020204030204"/>
                <a:ea typeface="+mn-ea"/>
                <a:cs typeface="+mn-cs"/>
              </a:rPr>
              <a:t>tình</a:t>
            </a:r>
            <a:r>
              <a:rPr kumimoji="0" lang="en-US" sz="8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8800" b="1" i="0" u="none" strike="noStrike" kern="1200" cap="none" spc="0" normalizeH="0" noProof="0" dirty="0" err="1">
                <a:ln>
                  <a:noFill/>
                </a:ln>
                <a:solidFill>
                  <a:prstClr val="black"/>
                </a:solidFill>
                <a:effectLst/>
                <a:uLnTx/>
                <a:uFillTx/>
                <a:latin typeface="Calibri" panose="020F0502020204030204"/>
                <a:ea typeface="+mn-ea"/>
                <a:cs typeface="+mn-cs"/>
              </a:rPr>
              <a:t>huống</a:t>
            </a:r>
            <a:endParaRPr kumimoji="0" lang="en-US" sz="8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298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05DD6B5-E408-3959-A743-01FB9E5E08AD}"/>
              </a:ext>
            </a:extLst>
          </p:cNvPr>
          <p:cNvSpPr/>
          <p:nvPr/>
        </p:nvSpPr>
        <p:spPr>
          <a:xfrm>
            <a:off x="1085850" y="273925"/>
            <a:ext cx="10220325" cy="115482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a:solidFill>
                  <a:prstClr val="black"/>
                </a:solidFill>
                <a:latin typeface="Calibri" panose="020F0502020204030204"/>
              </a:rPr>
              <a:t>1. M</a:t>
            </a:r>
            <a:r>
              <a:rPr lang="vi-VN" sz="3600" b="1" dirty="0">
                <a:solidFill>
                  <a:prstClr val="black"/>
                </a:solidFill>
                <a:latin typeface="Calibri" panose="020F0502020204030204"/>
              </a:rPr>
              <a:t>ỗi nhóm lựa chọn tình huống trong SGK để đóng vai đưa ra cách xử lý đúng.</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
        <p:nvSpPr>
          <p:cNvPr id="2" name="TextBox 1">
            <a:extLst>
              <a:ext uri="{FF2B5EF4-FFF2-40B4-BE49-F238E27FC236}">
                <a16:creationId xmlns:a16="http://schemas.microsoft.com/office/drawing/2014/main" id="{31FC8E6A-DB37-4DE0-418B-D09192B166B3}"/>
              </a:ext>
            </a:extLst>
          </p:cNvPr>
          <p:cNvSpPr txBox="1"/>
          <p:nvPr/>
        </p:nvSpPr>
        <p:spPr>
          <a:xfrm>
            <a:off x="1095374" y="1609725"/>
            <a:ext cx="9934575" cy="1938992"/>
          </a:xfrm>
          <a:prstGeom prst="rect">
            <a:avLst/>
          </a:prstGeom>
          <a:noFill/>
        </p:spPr>
        <p:txBody>
          <a:bodyPr wrap="square" rtlCol="0">
            <a:spAutoFit/>
          </a:bodyPr>
          <a:lstStyle/>
          <a:p>
            <a:pPr algn="just"/>
            <a:r>
              <a:rPr lang="vi-VN" sz="2400" b="0" i="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 Tổ của Lan tổ chức bình bầu một bạn tiêu biểu trong học tập và trong các hoạt động tập thể. Lan bầu cho Kiên vì Kiên vừa học giỏi vừa tích cực tham gia các hoạt động tập thể, nhất là trong lao động. Nhưng một số bạn lại bầu cho Hoa vì cho rằng mặc dù Hoa không chăm chỉ lao động nhưng lại học giỏi hơn Kiên. Nếu là thành viên trong tổ của Lan, em sẽ chọn ai? Vì sao?</a:t>
            </a:r>
            <a:endParaRPr lang="en-US" sz="2400" i="1" dirty="0">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B5E24716-53D6-3E1B-518F-C5AE5758E6D9}"/>
              </a:ext>
            </a:extLst>
          </p:cNvPr>
          <p:cNvPicPr>
            <a:picLocks noChangeAspect="1"/>
          </p:cNvPicPr>
          <p:nvPr/>
        </p:nvPicPr>
        <p:blipFill>
          <a:blip r:embed="rId3"/>
          <a:stretch>
            <a:fillRect/>
          </a:stretch>
        </p:blipFill>
        <p:spPr>
          <a:xfrm>
            <a:off x="3400425" y="3606941"/>
            <a:ext cx="5462587" cy="2484296"/>
          </a:xfrm>
          <a:prstGeom prst="rect">
            <a:avLst/>
          </a:prstGeom>
        </p:spPr>
      </p:pic>
    </p:spTree>
    <p:extLst>
      <p:ext uri="{BB962C8B-B14F-4D97-AF65-F5344CB8AC3E}">
        <p14:creationId xmlns:p14="http://schemas.microsoft.com/office/powerpoint/2010/main" val="42173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FC8E6A-DB37-4DE0-418B-D09192B166B3}"/>
              </a:ext>
            </a:extLst>
          </p:cNvPr>
          <p:cNvSpPr txBox="1"/>
          <p:nvPr/>
        </p:nvSpPr>
        <p:spPr>
          <a:xfrm>
            <a:off x="1066799" y="1171575"/>
            <a:ext cx="9934575" cy="1323439"/>
          </a:xfrm>
          <a:prstGeom prst="rect">
            <a:avLst/>
          </a:prstGeom>
          <a:noFill/>
        </p:spPr>
        <p:txBody>
          <a:bodyPr wrap="square" rtlCol="0">
            <a:spAutoFit/>
          </a:bodyPr>
          <a:lstStyle/>
          <a:p>
            <a:pPr lvl="0" algn="just"/>
            <a:r>
              <a:rPr lang="vi-VN" sz="4000" i="1" dirty="0">
                <a:solidFill>
                  <a:srgbClr val="000000"/>
                </a:solidFill>
                <a:latin typeface="Calibri" panose="020F0502020204030204" pitchFamily="34" charset="0"/>
                <a:ea typeface="Cambria" panose="02040503050406030204" pitchFamily="18" charset="0"/>
                <a:cs typeface="Calibri" panose="020F0502020204030204" pitchFamily="34" charset="0"/>
              </a:rPr>
              <a:t>b. Em chưa lau dọn xong nhà cửa thì bạn hàng xóm sang rủ chơi cầu lông. Em sẽ làm gì?</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8D1F39A1-24DF-21BB-83C3-F39EABF21F7C}"/>
              </a:ext>
            </a:extLst>
          </p:cNvPr>
          <p:cNvPicPr>
            <a:picLocks noChangeAspect="1"/>
          </p:cNvPicPr>
          <p:nvPr/>
        </p:nvPicPr>
        <p:blipFill>
          <a:blip r:embed="rId3"/>
          <a:stretch>
            <a:fillRect/>
          </a:stretch>
        </p:blipFill>
        <p:spPr>
          <a:xfrm>
            <a:off x="2943224" y="2538412"/>
            <a:ext cx="5314059" cy="3395663"/>
          </a:xfrm>
          <a:prstGeom prst="rect">
            <a:avLst/>
          </a:prstGeom>
        </p:spPr>
      </p:pic>
    </p:spTree>
    <p:extLst>
      <p:ext uri="{BB962C8B-B14F-4D97-AF65-F5344CB8AC3E}">
        <p14:creationId xmlns:p14="http://schemas.microsoft.com/office/powerpoint/2010/main" val="269374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FC8E6A-DB37-4DE0-418B-D09192B166B3}"/>
              </a:ext>
            </a:extLst>
          </p:cNvPr>
          <p:cNvSpPr txBox="1"/>
          <p:nvPr/>
        </p:nvSpPr>
        <p:spPr>
          <a:xfrm>
            <a:off x="1066799" y="1171575"/>
            <a:ext cx="9934575" cy="1323439"/>
          </a:xfrm>
          <a:prstGeom prst="rect">
            <a:avLst/>
          </a:prstGeom>
          <a:noFill/>
        </p:spPr>
        <p:txBody>
          <a:bodyPr wrap="square" rtlCol="0">
            <a:spAutoFit/>
          </a:bodyPr>
          <a:lstStyle/>
          <a:p>
            <a:pPr lvl="0" algn="just"/>
            <a:r>
              <a:rPr lang="vi-VN" sz="4000" i="1" dirty="0">
                <a:solidFill>
                  <a:srgbClr val="000000"/>
                </a:solidFill>
                <a:latin typeface="Calibri" panose="020F0502020204030204" pitchFamily="34" charset="0"/>
                <a:ea typeface="Cambria" panose="02040503050406030204" pitchFamily="18" charset="0"/>
                <a:cs typeface="Calibri" panose="020F0502020204030204" pitchFamily="34" charset="0"/>
              </a:rPr>
              <a:t>c. Ngọc đang chơi thì thấy ông nội chăm sóc cây trong vườn. Nếu là Ngọc, em sẽ làm gì?</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2F17EFB0-AACB-CBAC-578D-0038664C8D9E}"/>
              </a:ext>
            </a:extLst>
          </p:cNvPr>
          <p:cNvPicPr>
            <a:picLocks noChangeAspect="1"/>
          </p:cNvPicPr>
          <p:nvPr/>
        </p:nvPicPr>
        <p:blipFill>
          <a:blip r:embed="rId3"/>
          <a:stretch>
            <a:fillRect/>
          </a:stretch>
        </p:blipFill>
        <p:spPr>
          <a:xfrm>
            <a:off x="3019424" y="2781299"/>
            <a:ext cx="5610225" cy="3212693"/>
          </a:xfrm>
          <a:prstGeom prst="rect">
            <a:avLst/>
          </a:prstGeom>
        </p:spPr>
      </p:pic>
    </p:spTree>
    <p:extLst>
      <p:ext uri="{BB962C8B-B14F-4D97-AF65-F5344CB8AC3E}">
        <p14:creationId xmlns:p14="http://schemas.microsoft.com/office/powerpoint/2010/main" val="151759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92478F5B-3831-86AF-8949-F8746B7B94A3}"/>
              </a:ext>
            </a:extLst>
          </p:cNvPr>
          <p:cNvPicPr>
            <a:picLocks noChangeAspect="1"/>
          </p:cNvPicPr>
          <p:nvPr/>
        </p:nvPicPr>
        <p:blipFill>
          <a:blip r:embed="rId5"/>
          <a:stretch>
            <a:fillRect/>
          </a:stretch>
        </p:blipFill>
        <p:spPr>
          <a:xfrm>
            <a:off x="2641563" y="1253792"/>
            <a:ext cx="6718374" cy="1816765"/>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607</Words>
  <Application>Microsoft Office PowerPoint</Application>
  <PresentationFormat>Widescreen</PresentationFormat>
  <Paragraphs>43</Paragraphs>
  <Slides>25</Slides>
  <Notes>4</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#9Slide05 SVNClementine</vt:lpstr>
      <vt:lpstr>Arial</vt:lpstr>
      <vt:lpstr>Bellota Text</vt:lpstr>
      <vt:lpstr>Calibri</vt:lpstr>
      <vt:lpstr>Calibri Light</vt:lpstr>
      <vt:lpstr>Cambria</vt:lpstr>
      <vt:lpstr>Chau Philomene One</vt:lpstr>
      <vt:lpstr>LNTH-Hoa Nho LNTH</vt:lpstr>
      <vt:lpstr>Poller One</vt:lpstr>
      <vt:lpstr>Segoe UI Historic</vt:lpstr>
      <vt:lpstr>Times New Roman</vt:lpstr>
      <vt:lpstr>Wingdings 2</vt:lpstr>
      <vt:lpstr>1_Office Theme</vt:lpstr>
      <vt:lpstr>Cooperative Learning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21</cp:revision>
  <dcterms:created xsi:type="dcterms:W3CDTF">2023-09-06T11:07:28Z</dcterms:created>
  <dcterms:modified xsi:type="dcterms:W3CDTF">2025-05-18T08:28:54Z</dcterms:modified>
</cp:coreProperties>
</file>