
<file path=[Content_Types].xml><?xml version="1.0" encoding="utf-8"?>
<Types xmlns="http://schemas.openxmlformats.org/package/2006/content-types">
  <Default Extension="jpeg" ContentType="image/jpeg"/>
  <Default Extension="jpg" ContentType="image/pn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36"/>
  </p:notesMasterIdLst>
  <p:sldIdLst>
    <p:sldId id="440" r:id="rId2"/>
    <p:sldId id="259" r:id="rId3"/>
    <p:sldId id="262" r:id="rId4"/>
    <p:sldId id="441" r:id="rId5"/>
    <p:sldId id="442" r:id="rId6"/>
    <p:sldId id="444" r:id="rId7"/>
    <p:sldId id="260" r:id="rId8"/>
    <p:sldId id="261" r:id="rId9"/>
    <p:sldId id="445" r:id="rId10"/>
    <p:sldId id="446" r:id="rId11"/>
    <p:sldId id="461" r:id="rId12"/>
    <p:sldId id="447" r:id="rId13"/>
    <p:sldId id="448" r:id="rId14"/>
    <p:sldId id="449" r:id="rId15"/>
    <p:sldId id="450" r:id="rId16"/>
    <p:sldId id="451" r:id="rId17"/>
    <p:sldId id="270" r:id="rId18"/>
    <p:sldId id="462" r:id="rId19"/>
    <p:sldId id="426" r:id="rId20"/>
    <p:sldId id="465" r:id="rId21"/>
    <p:sldId id="427" r:id="rId22"/>
    <p:sldId id="452" r:id="rId23"/>
    <p:sldId id="453" r:id="rId24"/>
    <p:sldId id="463" r:id="rId25"/>
    <p:sldId id="464" r:id="rId26"/>
    <p:sldId id="455" r:id="rId27"/>
    <p:sldId id="467" r:id="rId28"/>
    <p:sldId id="457" r:id="rId29"/>
    <p:sldId id="458" r:id="rId30"/>
    <p:sldId id="435" r:id="rId31"/>
    <p:sldId id="456" r:id="rId32"/>
    <p:sldId id="470" r:id="rId33"/>
    <p:sldId id="459" r:id="rId34"/>
    <p:sldId id="46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173" autoAdjust="0"/>
  </p:normalViewPr>
  <p:slideViewPr>
    <p:cSldViewPr snapToGrid="0">
      <p:cViewPr varScale="1">
        <p:scale>
          <a:sx n="54" d="100"/>
          <a:sy n="54" d="100"/>
        </p:scale>
        <p:origin x="42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D80F5-17B0-4C59-A7C8-06967B529C4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91DC8-5CC2-478D-B139-636E77C1C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1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91DC8-5CC2-478D-B139-636E77C1CD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0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412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683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968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30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781-7026-414D-B4A4-521B29D3B2B2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DFE9DF-B781-4A66-AAB6-ED680DA5E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781-7026-414D-B4A4-521B29D3B2B2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E9DF-B781-4A66-AAB6-ED680DA5E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3ADFE9DF-B781-4A66-AAB6-ED680DA5E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781-7026-414D-B4A4-521B29D3B2B2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F4F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CBFAC99-F106-983E-7038-222C011383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300" cy="18644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510B3DB-F06C-2F8B-A3DF-9134E79F42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639962"/>
            <a:ext cx="2362200" cy="12392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55B8588-1478-9A3D-A3E9-469372EC38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71171" y="-771171"/>
            <a:ext cx="1353262" cy="289560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B810799-3F1B-0F7B-5B75-3F1BC8130F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47" b="36976"/>
          <a:stretch/>
        </p:blipFill>
        <p:spPr>
          <a:xfrm>
            <a:off x="10385932" y="5512842"/>
            <a:ext cx="1806068" cy="136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7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rgbClr val="EFC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637DE5-3D00-7089-7A10-1C039DF79D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272"/>
            <a:ext cx="12192000" cy="538965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69755C6-CBE7-3DDB-1ECC-573145A822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0" r="7801" b="1318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D6ED33F-6D51-71D7-B75F-C0788A9E9C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304"/>
            <a:ext cx="3593980" cy="43027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D041C48-6121-8CCF-F3DD-C585655590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124" y="0"/>
            <a:ext cx="2475876" cy="2286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41D321-48BC-BE54-7CFB-7BCCB1AF82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37" y="4204009"/>
            <a:ext cx="3766163" cy="265399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1B85BC1-4FD0-7962-75AF-6780167B1A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309695" cy="177095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546B12C-FA51-8A20-79FA-D98779E95B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5053" y="-2781012"/>
            <a:ext cx="1313008" cy="6858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0102E6B-7CB5-1990-60CE-ED634A0F5E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10"/>
          <a:stretch/>
        </p:blipFill>
        <p:spPr>
          <a:xfrm>
            <a:off x="1974666" y="4841236"/>
            <a:ext cx="8687089" cy="201676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EDF7025-2387-7461-304C-C0C5DB00A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06" b="24042"/>
          <a:stretch/>
        </p:blipFill>
        <p:spPr>
          <a:xfrm>
            <a:off x="6788333" y="1648774"/>
            <a:ext cx="5403667" cy="520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bg>
      <p:bgPr>
        <a:solidFill>
          <a:srgbClr val="F4F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11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5DC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EC8651C5-C7D6-CCEC-45D1-ABDA90655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 t="34442" b="9097"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924FDA1-E06D-BFB3-EB37-C55921865F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232400"/>
            <a:ext cx="6413500" cy="16256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EC336DC-B721-5A9A-7A02-B8AE3FD613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8" y="1269994"/>
            <a:ext cx="6096012" cy="609601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F1720EF-52A5-F3C8-AD8F-AFFCDA67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5" b="50000"/>
          <a:stretch/>
        </p:blipFill>
        <p:spPr>
          <a:xfrm flipV="1">
            <a:off x="-1" y="-2"/>
            <a:ext cx="2645897" cy="157479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FD00071-2E70-9DA9-ED0C-EB318B052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5" b="-1"/>
          <a:stretch/>
        </p:blipFill>
        <p:spPr>
          <a:xfrm>
            <a:off x="9143994" y="-2"/>
            <a:ext cx="2724160" cy="205582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AA115E3-B859-A46A-818E-9B3DD278E0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7"/>
          <a:stretch/>
        </p:blipFill>
        <p:spPr>
          <a:xfrm>
            <a:off x="7413617" y="-2"/>
            <a:ext cx="1997077" cy="148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bg>
      <p:bgPr>
        <a:solidFill>
          <a:srgbClr val="F4F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831D3B3-BAD0-4D98-AD34-909A480CA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917"/>
            <a:ext cx="12192000" cy="551616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D765A4E-73F2-FA71-F4B4-298B9E3E2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242" y="-14765"/>
            <a:ext cx="3450758" cy="18103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8CBA20D-3FAE-C55F-413D-1A9CAD273C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1233939" y="3476295"/>
            <a:ext cx="2165335" cy="463321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681B8BC-A37E-D8F6-6E49-AE7416F737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0" y="1509805"/>
            <a:ext cx="3450757" cy="53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bg>
      <p:bgPr>
        <a:solidFill>
          <a:srgbClr val="F4F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831D3B3-BAD0-4D98-AD34-909A480CA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84"/>
            <a:ext cx="12192000" cy="67672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D765A4E-73F2-FA71-F4B4-298B9E3E2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242" y="-14765"/>
            <a:ext cx="3450758" cy="18103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8CBA20D-3FAE-C55F-413D-1A9CAD273C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845937" y="4545168"/>
            <a:ext cx="1484463" cy="317633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8060790-E03B-F77E-C31D-57CBCB4118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12" y="4813210"/>
            <a:ext cx="2538048" cy="253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4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0829925" y="0"/>
            <a:ext cx="1362075" cy="11001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6263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781-7026-414D-B4A4-521B29D3B2B2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3ADFE9DF-B781-4A66-AAB6-ED680DA5E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781-7026-414D-B4A4-521B29D3B2B2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DFE9DF-B781-4A66-AAB6-ED680DA5E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53AC1781-7026-414D-B4A4-521B29D3B2B2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E9DF-B781-4A66-AAB6-ED680DA5E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781-7026-414D-B4A4-521B29D3B2B2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3ADFE9DF-B781-4A66-AAB6-ED680DA5E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781-7026-414D-B4A4-521B29D3B2B2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3ADFE9DF-B781-4A66-AAB6-ED680DA5E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781-7026-414D-B4A4-521B29D3B2B2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DFE9DF-B781-4A66-AAB6-ED680DA5E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DFE9DF-B781-4A66-AAB6-ED680DA5E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781-7026-414D-B4A4-521B29D3B2B2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3ADFE9DF-B781-4A66-AAB6-ED680DA5E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53AC1781-7026-414D-B4A4-521B29D3B2B2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12/5/2023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pic>
        <p:nvPicPr>
          <p:cNvPr id="20" name="Picture 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A6ECECF-ACB2-4F6F-A4B1-968CEED4C7A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5" y="238125"/>
            <a:ext cx="1314152" cy="1314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668" r:id="rId17"/>
    <p:sldLayoutId id="2147483774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6136" y="162419"/>
            <a:ext cx="4224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2289" y="3113925"/>
            <a:ext cx="9717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2706" y="4023457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1- 2)</a:t>
            </a:r>
          </a:p>
        </p:txBody>
      </p:sp>
    </p:spTree>
    <p:extLst>
      <p:ext uri="{BB962C8B-B14F-4D97-AF65-F5344CB8AC3E}">
        <p14:creationId xmlns:p14="http://schemas.microsoft.com/office/powerpoint/2010/main" val="305187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0" y="395786"/>
            <a:ext cx="11636651" cy="626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864157" y="1009932"/>
            <a:ext cx="464024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4" name="Oval 3"/>
          <p:cNvSpPr/>
          <p:nvPr/>
        </p:nvSpPr>
        <p:spPr>
          <a:xfrm>
            <a:off x="5968957" y="3400565"/>
            <a:ext cx="464024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7096836" y="136478"/>
            <a:ext cx="4981434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Chia </a:t>
            </a:r>
            <a:r>
              <a:rPr lang="en-US" sz="3200" dirty="0" err="1"/>
              <a:t>đoạn</a:t>
            </a:r>
            <a:r>
              <a:rPr lang="en-US" sz="3200" dirty="0"/>
              <a:t>- </a:t>
            </a:r>
            <a:r>
              <a:rPr lang="en-US" sz="3200" dirty="0" err="1"/>
              <a:t>Luyện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73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72E7E1-19BB-2C31-5A7E-0D32AB93CDEF}"/>
              </a:ext>
            </a:extLst>
          </p:cNvPr>
          <p:cNvSpPr txBox="1"/>
          <p:nvPr/>
        </p:nvSpPr>
        <p:spPr>
          <a:xfrm>
            <a:off x="6293923" y="1840675"/>
            <a:ext cx="2458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rgbClr val="FF0000"/>
                </a:solidFill>
              </a:rPr>
              <a:t>TÌM HIỂU BÀI 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0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4" b="21814"/>
          <a:stretch/>
        </p:blipFill>
        <p:spPr>
          <a:xfrm>
            <a:off x="82965" y="143664"/>
            <a:ext cx="1002831" cy="8382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5424" y="24155"/>
            <a:ext cx="106134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1: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xưa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chân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Hồng</a:t>
            </a:r>
            <a:r>
              <a:rPr lang="en-US" sz="3200" dirty="0"/>
              <a:t> </a:t>
            </a:r>
            <a:r>
              <a:rPr lang="en-US" sz="3200" dirty="0" err="1"/>
              <a:t>Lĩnh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bỏ</a:t>
            </a:r>
            <a:r>
              <a:rPr lang="en-US" sz="3200" dirty="0"/>
              <a:t> </a:t>
            </a:r>
            <a:r>
              <a:rPr lang="en-US" sz="3200" dirty="0" err="1"/>
              <a:t>nghề</a:t>
            </a:r>
            <a:r>
              <a:rPr lang="en-US" sz="3200" dirty="0"/>
              <a:t> </a:t>
            </a:r>
            <a:r>
              <a:rPr lang="en-US" sz="3200" dirty="0" err="1"/>
              <a:t>đánh</a:t>
            </a:r>
            <a:r>
              <a:rPr lang="en-US" sz="3200" dirty="0"/>
              <a:t> </a:t>
            </a:r>
            <a:r>
              <a:rPr lang="en-US" sz="3200" dirty="0" err="1"/>
              <a:t>cá</a:t>
            </a:r>
            <a:r>
              <a:rPr lang="en-US" sz="3200" dirty="0"/>
              <a:t>,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củi</a:t>
            </a:r>
            <a:r>
              <a:rPr lang="en-US" sz="32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68823" y="1752685"/>
            <a:ext cx="104769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3200" dirty="0" err="1">
                <a:solidFill>
                  <a:srgbClr val="FF0000"/>
                </a:solidFill>
              </a:rPr>
              <a:t>Vì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núi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kiếm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đánh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dirty="0" err="1">
                <a:solidFill>
                  <a:srgbClr val="FF0000"/>
                </a:solidFill>
              </a:rPr>
              <a:t>Vì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vùng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biển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xuyên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bão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lớn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dirty="0" err="1">
                <a:solidFill>
                  <a:srgbClr val="FF0000"/>
                </a:solidFill>
              </a:rPr>
              <a:t>Vì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thuyền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bè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họ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bị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bão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cuốn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mất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Oval 15"/>
          <p:cNvSpPr>
            <a:spLocks noChangeArrowheads="1"/>
          </p:cNvSpPr>
          <p:nvPr/>
        </p:nvSpPr>
        <p:spPr bwMode="auto">
          <a:xfrm>
            <a:off x="680912" y="2815040"/>
            <a:ext cx="516601" cy="50730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5796" y="192400"/>
            <a:ext cx="107877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Câu</a:t>
            </a:r>
            <a:r>
              <a:rPr lang="en-US" sz="3200" dirty="0"/>
              <a:t> 2: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Đương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ý </a:t>
            </a:r>
            <a:r>
              <a:rPr lang="en-US" sz="3200" dirty="0" err="1"/>
              <a:t>định</a:t>
            </a:r>
            <a:r>
              <a:rPr lang="en-US" sz="3200" dirty="0"/>
              <a:t> </a:t>
            </a:r>
            <a:r>
              <a:rPr lang="en-US" sz="3200" dirty="0" err="1"/>
              <a:t>ghép</a:t>
            </a:r>
            <a:r>
              <a:rPr lang="en-US" sz="3200" dirty="0"/>
              <a:t> </a:t>
            </a:r>
            <a:r>
              <a:rPr lang="en-US" sz="3200" dirty="0" err="1"/>
              <a:t>đá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bậc</a:t>
            </a:r>
            <a:r>
              <a:rPr lang="en-US" sz="3200" dirty="0"/>
              <a:t> </a:t>
            </a:r>
            <a:r>
              <a:rPr lang="en-US" sz="3200" dirty="0" err="1"/>
              <a:t>thang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4" b="21814"/>
          <a:stretch/>
        </p:blipFill>
        <p:spPr>
          <a:xfrm>
            <a:off x="82965" y="143664"/>
            <a:ext cx="1002831" cy="838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4716" y="1515278"/>
            <a:ext cx="116688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    </a:t>
            </a:r>
            <a:r>
              <a:rPr lang="en-US" sz="3200" dirty="0" err="1">
                <a:solidFill>
                  <a:srgbClr val="FF0000"/>
                </a:solidFill>
              </a:rPr>
              <a:t>Cố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ý </a:t>
            </a:r>
            <a:r>
              <a:rPr lang="en-US" sz="3200" dirty="0" err="1">
                <a:solidFill>
                  <a:srgbClr val="FF0000"/>
                </a:solidFill>
              </a:rPr>
              <a:t>định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ghép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thành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bậc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núi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kiếm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đem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bán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bà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  <a:r>
              <a:rPr lang="en-US" sz="3200" dirty="0" err="1">
                <a:solidFill>
                  <a:srgbClr val="FF0000"/>
                </a:solidFill>
              </a:rPr>
              <a:t>không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phía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sườn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núi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dựng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đứng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vòng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muốn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ghép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thành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bậc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vượt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dốc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  <a:r>
              <a:rPr lang="en-US" sz="3200" dirty="0" err="1">
                <a:solidFill>
                  <a:srgbClr val="FF0000"/>
                </a:solidFill>
              </a:rPr>
              <a:t>đường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ngắn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muốn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44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494" y="198862"/>
            <a:ext cx="10149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3: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Đương</a:t>
            </a:r>
            <a:r>
              <a:rPr lang="en-US" sz="3200" dirty="0"/>
              <a:t> </a:t>
            </a:r>
            <a:r>
              <a:rPr lang="en-US" sz="3200" dirty="0" err="1"/>
              <a:t>diễn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4" b="21814"/>
          <a:stretch/>
        </p:blipFill>
        <p:spPr>
          <a:xfrm>
            <a:off x="82965" y="143664"/>
            <a:ext cx="1002831" cy="838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5742" y="1360132"/>
            <a:ext cx="115141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     </a:t>
            </a:r>
            <a:r>
              <a:rPr lang="en-US" sz="3200" dirty="0" err="1">
                <a:solidFill>
                  <a:srgbClr val="FF0000"/>
                </a:solidFill>
              </a:rPr>
              <a:t>Công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việc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diễn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nặng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nhưng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sự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góp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sức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ủng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hộ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thiên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nhiên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  <a:r>
              <a:rPr lang="en-US" sz="3200" dirty="0" err="1">
                <a:solidFill>
                  <a:srgbClr val="FF0000"/>
                </a:solidFill>
              </a:rPr>
              <a:t>người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>
                <a:solidFill>
                  <a:srgbClr val="FF0000"/>
                </a:solidFill>
              </a:rPr>
              <a:t>Thấy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đói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những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  <a:r>
              <a:rPr lang="en-US" sz="3200" dirty="0" err="1">
                <a:solidFill>
                  <a:srgbClr val="FF0000"/>
                </a:solidFill>
              </a:rPr>
              <a:t>vượn</a:t>
            </a:r>
            <a:r>
              <a:rPr lang="en-US" sz="3200" dirty="0">
                <a:solidFill>
                  <a:srgbClr val="FF0000"/>
                </a:solidFill>
              </a:rPr>
              <a:t> ở </a:t>
            </a:r>
            <a:r>
              <a:rPr lang="en-US" sz="3200" dirty="0" err="1">
                <a:solidFill>
                  <a:srgbClr val="FF0000"/>
                </a:solidFill>
              </a:rPr>
              <a:t>gần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mang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hoa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quả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ông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>
                <a:solidFill>
                  <a:srgbClr val="FF0000"/>
                </a:solidFill>
              </a:rPr>
              <a:t>Chim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chóc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nhau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hát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quên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mệt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69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4" b="21814"/>
          <a:stretch/>
        </p:blipFill>
        <p:spPr>
          <a:xfrm>
            <a:off x="82965" y="143664"/>
            <a:ext cx="1002831" cy="8382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5796" y="143664"/>
            <a:ext cx="10828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4: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"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bậc</a:t>
            </a:r>
            <a:r>
              <a:rPr lang="en-US" sz="3200" dirty="0"/>
              <a:t> </a:t>
            </a:r>
            <a:r>
              <a:rPr lang="en-US" sz="3200" dirty="0" err="1"/>
              <a:t>đá</a:t>
            </a:r>
            <a:r>
              <a:rPr lang="en-US" sz="3200" dirty="0"/>
              <a:t> </a:t>
            </a:r>
            <a:r>
              <a:rPr lang="en-US" sz="3200" dirty="0" err="1"/>
              <a:t>chạm</a:t>
            </a:r>
            <a:r>
              <a:rPr lang="en-US" sz="3200" dirty="0"/>
              <a:t> </a:t>
            </a:r>
            <a:r>
              <a:rPr lang="en-US" sz="3200" dirty="0" err="1"/>
              <a:t>mây</a:t>
            </a:r>
            <a:r>
              <a:rPr lang="en-US" sz="3200" dirty="0"/>
              <a:t>"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Đương</a:t>
            </a:r>
            <a:r>
              <a:rPr lang="en-US" sz="32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2846" y="2162117"/>
            <a:ext cx="10681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    </a:t>
            </a:r>
            <a:r>
              <a:rPr lang="en-US" sz="3200" dirty="0" err="1">
                <a:solidFill>
                  <a:srgbClr val="FF0000"/>
                </a:solidFill>
              </a:rPr>
              <a:t>Hình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ảnh</a:t>
            </a:r>
            <a:r>
              <a:rPr lang="en-US" sz="3200" dirty="0">
                <a:solidFill>
                  <a:srgbClr val="FF0000"/>
                </a:solidFill>
              </a:rPr>
              <a:t> "</a:t>
            </a:r>
            <a:r>
              <a:rPr lang="en-US" sz="3200" dirty="0" err="1">
                <a:solidFill>
                  <a:srgbClr val="FF0000"/>
                </a:solidFill>
              </a:rPr>
              <a:t>những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bậc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chạm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mây</a:t>
            </a:r>
            <a:r>
              <a:rPr lang="en-US" sz="3200" dirty="0">
                <a:solidFill>
                  <a:srgbClr val="FF0000"/>
                </a:solidFill>
              </a:rPr>
              <a:t>" </a:t>
            </a:r>
            <a:r>
              <a:rPr lang="en-US" sz="3200" dirty="0" err="1">
                <a:solidFill>
                  <a:srgbClr val="FF0000"/>
                </a:solidFill>
              </a:rPr>
              <a:t>nói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ý </a:t>
            </a:r>
            <a:r>
              <a:rPr lang="en-US" sz="3200" dirty="0" err="1">
                <a:solidFill>
                  <a:srgbClr val="FF0000"/>
                </a:solidFill>
              </a:rPr>
              <a:t>chí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nghị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lực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tạo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  <a:r>
              <a:rPr lang="en-US" sz="3200" dirty="0" err="1">
                <a:solidFill>
                  <a:srgbClr val="FF0000"/>
                </a:solidFill>
              </a:rPr>
              <a:t>đường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dài</a:t>
            </a:r>
            <a:r>
              <a:rPr lang="en-US" sz="3200" dirty="0">
                <a:solidFill>
                  <a:srgbClr val="FF0000"/>
                </a:solidFill>
              </a:rPr>
              <a:t> ở </a:t>
            </a:r>
            <a:r>
              <a:rPr lang="en-US" sz="3200" dirty="0" err="1">
                <a:solidFill>
                  <a:srgbClr val="FF0000"/>
                </a:solidFill>
              </a:rPr>
              <a:t>dốc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núi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chạm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mây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909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4" b="21814"/>
          <a:stretch/>
        </p:blipFill>
        <p:spPr>
          <a:xfrm>
            <a:off x="82965" y="143664"/>
            <a:ext cx="1002831" cy="8382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239598"/>
            <a:ext cx="10681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5:</a:t>
            </a:r>
            <a:r>
              <a:rPr lang="en-US" sz="3200" dirty="0"/>
              <a:t> </a:t>
            </a:r>
            <a:r>
              <a:rPr lang="en-US" sz="3200" dirty="0" err="1"/>
              <a:t>Đóng</a:t>
            </a:r>
            <a:r>
              <a:rPr lang="en-US" sz="3200" dirty="0"/>
              <a:t> </a:t>
            </a:r>
            <a:r>
              <a:rPr lang="en-US" sz="3200" dirty="0" err="1"/>
              <a:t>vai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xóm</a:t>
            </a:r>
            <a:r>
              <a:rPr lang="en-US" sz="3200" dirty="0"/>
              <a:t>, </a:t>
            </a:r>
            <a:r>
              <a:rPr lang="en-US" sz="3200" dirty="0" err="1"/>
              <a:t>giới</a:t>
            </a:r>
            <a:r>
              <a:rPr lang="en-US" sz="3200" dirty="0"/>
              <a:t> </a:t>
            </a:r>
            <a:r>
              <a:rPr lang="en-US" sz="3200" dirty="0" err="1"/>
              <a:t>thiệu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Đương</a:t>
            </a:r>
            <a:r>
              <a:rPr lang="en-US" sz="32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069" y="1453294"/>
            <a:ext cx="117097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err="1">
                <a:solidFill>
                  <a:srgbClr val="FF0000"/>
                </a:solidFill>
              </a:rPr>
              <a:t>Tôi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Xuân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nhà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phía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dãy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núi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Hồng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Lĩnh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kia</a:t>
            </a:r>
            <a:r>
              <a:rPr lang="en-US" sz="3200" dirty="0">
                <a:solidFill>
                  <a:srgbClr val="FF0000"/>
                </a:solidFill>
              </a:rPr>
              <a:t>. Con </a:t>
            </a:r>
            <a:r>
              <a:rPr lang="en-US" sz="3200" dirty="0" err="1">
                <a:solidFill>
                  <a:srgbClr val="FF0000"/>
                </a:solidFill>
              </a:rPr>
              <a:t>trai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kiếm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nuôi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đình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Mấy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năm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ròng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phải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vòng</a:t>
            </a:r>
            <a:r>
              <a:rPr lang="en-US" sz="3200" dirty="0">
                <a:solidFill>
                  <a:srgbClr val="FF0000"/>
                </a:solidFill>
              </a:rPr>
              <a:t>, nay may </a:t>
            </a:r>
            <a:r>
              <a:rPr lang="en-US" sz="3200" dirty="0" err="1">
                <a:solidFill>
                  <a:srgbClr val="FF0000"/>
                </a:solidFill>
              </a:rPr>
              <a:t>nhờ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đứng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ghép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thành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bậc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thang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gia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đình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chúng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mới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khấm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chút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Cố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lão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nghèo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hễ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gặp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việc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khó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đều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đảm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gánh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vác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Quý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lắm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thay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err="1">
                <a:solidFill>
                  <a:srgbClr val="FF0000"/>
                </a:solidFill>
              </a:rPr>
              <a:t>Giờ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ấy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hoàn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thành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  <a:r>
              <a:rPr lang="en-US" sz="3200" dirty="0" err="1">
                <a:solidFill>
                  <a:srgbClr val="FF0000"/>
                </a:solidFill>
              </a:rPr>
              <a:t>đường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vượt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núi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rồi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chúng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lắm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Chúng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tặng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mới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Ghép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để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  <a:r>
              <a:rPr lang="en-US" sz="3200" dirty="0" err="1">
                <a:solidFill>
                  <a:srgbClr val="FF0000"/>
                </a:solidFill>
              </a:rPr>
              <a:t>cháu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này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sức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ấy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1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B8AE4DD-9705-83F2-5BCA-3BA9A8A6C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955"/>
            <a:ext cx="9869612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7C07B1-0933-2101-1E74-8CB6496839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8022" y="1625653"/>
            <a:ext cx="6839630" cy="358832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6A0C1D-4D23-4E1E-954C-A8E54563A4FA}"/>
              </a:ext>
            </a:extLst>
          </p:cNvPr>
          <p:cNvSpPr/>
          <p:nvPr/>
        </p:nvSpPr>
        <p:spPr>
          <a:xfrm>
            <a:off x="1724846" y="287175"/>
            <a:ext cx="10534982" cy="1063952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3864262876">
                  <a:custGeom>
                    <a:avLst/>
                    <a:gdLst>
                      <a:gd name="connsiteX0" fmla="*/ 0 w 9242811"/>
                      <a:gd name="connsiteY0" fmla="*/ 268427 h 5377134"/>
                      <a:gd name="connsiteX1" fmla="*/ 268427 w 9242811"/>
                      <a:gd name="connsiteY1" fmla="*/ 0 h 5377134"/>
                      <a:gd name="connsiteX2" fmla="*/ 8974384 w 9242811"/>
                      <a:gd name="connsiteY2" fmla="*/ 0 h 5377134"/>
                      <a:gd name="connsiteX3" fmla="*/ 9242811 w 9242811"/>
                      <a:gd name="connsiteY3" fmla="*/ 268427 h 5377134"/>
                      <a:gd name="connsiteX4" fmla="*/ 9242811 w 9242811"/>
                      <a:gd name="connsiteY4" fmla="*/ 5108707 h 5377134"/>
                      <a:gd name="connsiteX5" fmla="*/ 8974384 w 9242811"/>
                      <a:gd name="connsiteY5" fmla="*/ 5377134 h 5377134"/>
                      <a:gd name="connsiteX6" fmla="*/ 268427 w 9242811"/>
                      <a:gd name="connsiteY6" fmla="*/ 5377134 h 5377134"/>
                      <a:gd name="connsiteX7" fmla="*/ 0 w 9242811"/>
                      <a:gd name="connsiteY7" fmla="*/ 5108707 h 5377134"/>
                      <a:gd name="connsiteX8" fmla="*/ 0 w 9242811"/>
                      <a:gd name="connsiteY8" fmla="*/ 268427 h 5377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42811" h="5377134" fill="none" extrusionOk="0">
                        <a:moveTo>
                          <a:pt x="0" y="268427"/>
                        </a:moveTo>
                        <a:cubicBezTo>
                          <a:pt x="-3267" y="131799"/>
                          <a:pt x="105850" y="7022"/>
                          <a:pt x="268427" y="0"/>
                        </a:cubicBezTo>
                        <a:cubicBezTo>
                          <a:pt x="3953585" y="46004"/>
                          <a:pt x="6604589" y="-130779"/>
                          <a:pt x="8974384" y="0"/>
                        </a:cubicBezTo>
                        <a:cubicBezTo>
                          <a:pt x="9129380" y="-2390"/>
                          <a:pt x="9234543" y="123600"/>
                          <a:pt x="9242811" y="268427"/>
                        </a:cubicBezTo>
                        <a:cubicBezTo>
                          <a:pt x="9112915" y="987382"/>
                          <a:pt x="9168749" y="3586818"/>
                          <a:pt x="9242811" y="5108707"/>
                        </a:cubicBezTo>
                        <a:cubicBezTo>
                          <a:pt x="9234056" y="5242002"/>
                          <a:pt x="9129760" y="5361732"/>
                          <a:pt x="8974384" y="5377134"/>
                        </a:cubicBezTo>
                        <a:cubicBezTo>
                          <a:pt x="7697003" y="5233542"/>
                          <a:pt x="4360961" y="5428371"/>
                          <a:pt x="268427" y="5377134"/>
                        </a:cubicBezTo>
                        <a:cubicBezTo>
                          <a:pt x="108570" y="5362684"/>
                          <a:pt x="9707" y="5256321"/>
                          <a:pt x="0" y="5108707"/>
                        </a:cubicBezTo>
                        <a:cubicBezTo>
                          <a:pt x="-11777" y="3561744"/>
                          <a:pt x="73841" y="801607"/>
                          <a:pt x="0" y="268427"/>
                        </a:cubicBezTo>
                        <a:close/>
                      </a:path>
                      <a:path w="9242811" h="5377134" stroke="0" extrusionOk="0">
                        <a:moveTo>
                          <a:pt x="0" y="268427"/>
                        </a:moveTo>
                        <a:cubicBezTo>
                          <a:pt x="19846" y="121277"/>
                          <a:pt x="114230" y="-1560"/>
                          <a:pt x="268427" y="0"/>
                        </a:cubicBezTo>
                        <a:cubicBezTo>
                          <a:pt x="2178494" y="43276"/>
                          <a:pt x="7940458" y="12265"/>
                          <a:pt x="8974384" y="0"/>
                        </a:cubicBezTo>
                        <a:cubicBezTo>
                          <a:pt x="9129549" y="7323"/>
                          <a:pt x="9252478" y="105572"/>
                          <a:pt x="9242811" y="268427"/>
                        </a:cubicBezTo>
                        <a:cubicBezTo>
                          <a:pt x="9269356" y="2022886"/>
                          <a:pt x="9368439" y="4546079"/>
                          <a:pt x="9242811" y="5108707"/>
                        </a:cubicBezTo>
                        <a:cubicBezTo>
                          <a:pt x="9244118" y="5271855"/>
                          <a:pt x="9145544" y="5361738"/>
                          <a:pt x="8974384" y="5377134"/>
                        </a:cubicBezTo>
                        <a:cubicBezTo>
                          <a:pt x="7634455" y="5212249"/>
                          <a:pt x="3142586" y="5475106"/>
                          <a:pt x="268427" y="5377134"/>
                        </a:cubicBezTo>
                        <a:cubicBezTo>
                          <a:pt x="122237" y="5373879"/>
                          <a:pt x="2310" y="5257363"/>
                          <a:pt x="0" y="5108707"/>
                        </a:cubicBezTo>
                        <a:cubicBezTo>
                          <a:pt x="-117259" y="3712207"/>
                          <a:pt x="18689" y="1974738"/>
                          <a:pt x="0" y="2684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1DA41B-651D-4EE9-AD37-B9CD40689512}"/>
              </a:ext>
            </a:extLst>
          </p:cNvPr>
          <p:cNvSpPr txBox="1"/>
          <p:nvPr/>
        </p:nvSpPr>
        <p:spPr>
          <a:xfrm>
            <a:off x="2051176" y="456504"/>
            <a:ext cx="988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là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ED0C19D0-151F-46F4-BB74-DF35558FCB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43" y="0"/>
            <a:ext cx="1189645" cy="1357440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89281FE7-30FA-4C8C-B595-95B08BBD80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5779" r="12858" b="11553"/>
          <a:stretch/>
        </p:blipFill>
        <p:spPr>
          <a:xfrm>
            <a:off x="8429928" y="1856096"/>
            <a:ext cx="4081317" cy="5363570"/>
          </a:xfrm>
          <a:prstGeom prst="rect">
            <a:avLst/>
          </a:prstGeom>
        </p:spPr>
      </p:pic>
      <p:pic>
        <p:nvPicPr>
          <p:cNvPr id="21" name="Am-thanh-lam-phep-bang-cay-dua-than-www_tiengdong_com">
            <a:hlinkClick r:id="" action="ppaction://media"/>
            <a:extLst>
              <a:ext uri="{FF2B5EF4-FFF2-40B4-BE49-F238E27FC236}">
                <a16:creationId xmlns:a16="http://schemas.microsoft.com/office/drawing/2014/main" id="{BFBE3D53-B47F-424D-A4DB-8E3F453595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39736" y="7219666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8011" y="2477563"/>
            <a:ext cx="830566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Câu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chuyện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kể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về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cố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Đương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một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người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anh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hùng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được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mọi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người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yêu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quý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429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1.85185E-6 L -1.875E-6 -0.07222 " pathEditMode="relative" rAng="0" ptsTypes="AA">
                                      <p:cBhvr>
                                        <p:cTn id="29" dur="1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71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 animBg="1"/>
      <p:bldP spid="17" grpId="0"/>
      <p:bldP spid="17" grpId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6136" y="162419"/>
            <a:ext cx="4224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2289" y="3113925"/>
            <a:ext cx="9717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Nói- nghe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2706" y="4023457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845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4716"/>
            <a:ext cx="3971498" cy="682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nghe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3647" y="1555843"/>
            <a:ext cx="12178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1: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minh </a:t>
            </a:r>
            <a:r>
              <a:rPr lang="en-US" sz="3200" dirty="0" err="1"/>
              <a:t>họa</a:t>
            </a:r>
            <a:r>
              <a:rPr lang="en-US" sz="3200" dirty="0"/>
              <a:t>,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từng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03215" y="361244"/>
            <a:ext cx="5210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bậc</a:t>
            </a:r>
            <a:r>
              <a:rPr lang="en-US" sz="3200" b="1" dirty="0"/>
              <a:t> </a:t>
            </a:r>
            <a:r>
              <a:rPr lang="en-US" sz="3200" b="1" dirty="0" err="1"/>
              <a:t>đá</a:t>
            </a:r>
            <a:r>
              <a:rPr lang="en-US" sz="3200" b="1" dirty="0"/>
              <a:t> </a:t>
            </a:r>
            <a:r>
              <a:rPr lang="en-US" sz="3200" b="1" dirty="0" err="1"/>
              <a:t>chạm</a:t>
            </a:r>
            <a:r>
              <a:rPr lang="en-US" sz="3200" b="1" dirty="0"/>
              <a:t> </a:t>
            </a:r>
            <a:r>
              <a:rPr lang="en-US" sz="3200" b="1" dirty="0" err="1"/>
              <a:t>mây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33" y="2140618"/>
            <a:ext cx="9498842" cy="472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23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FA2DC-5192-4017-B7FF-322B00F52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319" y="932091"/>
            <a:ext cx="8059611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2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E21933-D072-A0BF-0D0B-8C955B1B4C2C}"/>
              </a:ext>
            </a:extLst>
          </p:cNvPr>
          <p:cNvSpPr/>
          <p:nvPr/>
        </p:nvSpPr>
        <p:spPr>
          <a:xfrm>
            <a:off x="420519" y="1663682"/>
            <a:ext cx="103040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B050"/>
                </a:solidFill>
              </a:rPr>
              <a:t>Tranh</a:t>
            </a:r>
            <a:r>
              <a:rPr lang="en-US" sz="3200" dirty="0">
                <a:solidFill>
                  <a:srgbClr val="00B050"/>
                </a:solidFill>
              </a:rPr>
              <a:t> 1: </a:t>
            </a:r>
            <a:r>
              <a:rPr lang="en-US" sz="3200" dirty="0" err="1">
                <a:solidFill>
                  <a:srgbClr val="00B050"/>
                </a:solidFill>
              </a:rPr>
              <a:t>Một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cơn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bão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đã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cuốn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trôi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hết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nhà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cửa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thuyền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bè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của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dân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làng</a:t>
            </a:r>
            <a:r>
              <a:rPr lang="en-US" sz="3200" dirty="0">
                <a:solidFill>
                  <a:srgbClr val="00B050"/>
                </a:solidFill>
              </a:rPr>
              <a:t>.</a:t>
            </a:r>
          </a:p>
          <a:p>
            <a:pPr algn="just"/>
            <a:r>
              <a:rPr lang="en-US" sz="3200" dirty="0" err="1">
                <a:solidFill>
                  <a:srgbClr val="00B050"/>
                </a:solidFill>
              </a:rPr>
              <a:t>Tranh</a:t>
            </a:r>
            <a:r>
              <a:rPr lang="en-US" sz="3200" dirty="0">
                <a:solidFill>
                  <a:srgbClr val="00B050"/>
                </a:solidFill>
              </a:rPr>
              <a:t> 2: </a:t>
            </a:r>
            <a:r>
              <a:rPr lang="en-US" sz="3200" dirty="0" err="1">
                <a:solidFill>
                  <a:srgbClr val="00B050"/>
                </a:solidFill>
              </a:rPr>
              <a:t>Người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dân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trong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làng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phải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kiếm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củi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để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tìm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kế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sinh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nhai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nhưng</a:t>
            </a:r>
            <a:r>
              <a:rPr lang="en-US" sz="3200" dirty="0">
                <a:solidFill>
                  <a:srgbClr val="00B050"/>
                </a:solidFill>
              </a:rPr>
              <a:t> do </a:t>
            </a:r>
            <a:r>
              <a:rPr lang="en-US" sz="3200" dirty="0" err="1">
                <a:solidFill>
                  <a:srgbClr val="00B050"/>
                </a:solidFill>
              </a:rPr>
              <a:t>đường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cạnh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sườn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núi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dốc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họ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phải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đường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vòng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rất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xa</a:t>
            </a:r>
            <a:r>
              <a:rPr lang="en-US" sz="3200" dirty="0">
                <a:solidFill>
                  <a:srgbClr val="00B050"/>
                </a:solidFill>
              </a:rPr>
              <a:t>.</a:t>
            </a:r>
          </a:p>
          <a:p>
            <a:pPr algn="just"/>
            <a:r>
              <a:rPr lang="en-US" sz="3200" dirty="0" err="1">
                <a:solidFill>
                  <a:srgbClr val="00B050"/>
                </a:solidFill>
              </a:rPr>
              <a:t>Tranh</a:t>
            </a:r>
            <a:r>
              <a:rPr lang="en-US" sz="3200" dirty="0">
                <a:solidFill>
                  <a:srgbClr val="00B050"/>
                </a:solidFill>
              </a:rPr>
              <a:t> 3: </a:t>
            </a:r>
            <a:r>
              <a:rPr lang="en-US" sz="3200" dirty="0" err="1">
                <a:solidFill>
                  <a:srgbClr val="00B050"/>
                </a:solidFill>
              </a:rPr>
              <a:t>Cố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Đương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ghép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đá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làm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đường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cho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mọi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người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có</a:t>
            </a:r>
            <a:r>
              <a:rPr lang="en-US" sz="3200" dirty="0">
                <a:solidFill>
                  <a:srgbClr val="00B050"/>
                </a:solidFill>
              </a:rPr>
              <a:t> con </a:t>
            </a:r>
            <a:r>
              <a:rPr lang="en-US" sz="3200" dirty="0" err="1">
                <a:solidFill>
                  <a:srgbClr val="00B050"/>
                </a:solidFill>
              </a:rPr>
              <a:t>đường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ngắn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để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đi</a:t>
            </a:r>
            <a:r>
              <a:rPr lang="en-US" sz="3200" dirty="0">
                <a:solidFill>
                  <a:srgbClr val="00B050"/>
                </a:solidFill>
              </a:rPr>
              <a:t>. </a:t>
            </a:r>
          </a:p>
          <a:p>
            <a:pPr algn="just"/>
            <a:r>
              <a:rPr lang="en-US" sz="3200" dirty="0" err="1">
                <a:solidFill>
                  <a:srgbClr val="00B050"/>
                </a:solidFill>
              </a:rPr>
              <a:t>Tranh</a:t>
            </a:r>
            <a:r>
              <a:rPr lang="en-US" sz="3200" dirty="0">
                <a:solidFill>
                  <a:srgbClr val="00B050"/>
                </a:solidFill>
              </a:rPr>
              <a:t> 4: </a:t>
            </a:r>
            <a:r>
              <a:rPr lang="en-US" sz="3200" dirty="0" err="1">
                <a:solidFill>
                  <a:srgbClr val="00B050"/>
                </a:solidFill>
              </a:rPr>
              <a:t>Người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dân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phụ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giúp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cố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Đương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hoàn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thành</a:t>
            </a:r>
            <a:r>
              <a:rPr lang="en-US" sz="3200" dirty="0">
                <a:solidFill>
                  <a:srgbClr val="00B050"/>
                </a:solidFill>
              </a:rPr>
              <a:t> con </a:t>
            </a:r>
            <a:r>
              <a:rPr lang="en-US" sz="3200" dirty="0" err="1">
                <a:solidFill>
                  <a:srgbClr val="00B050"/>
                </a:solidFill>
              </a:rPr>
              <a:t>đường</a:t>
            </a:r>
            <a:r>
              <a:rPr lang="en-US" sz="3200" dirty="0">
                <a:solidFill>
                  <a:srgbClr val="00B050"/>
                </a:solidFill>
              </a:rPr>
              <a:t>, con </a:t>
            </a:r>
            <a:r>
              <a:rPr lang="en-US" sz="3200" dirty="0" err="1">
                <a:solidFill>
                  <a:srgbClr val="00B050"/>
                </a:solidFill>
              </a:rPr>
              <a:t>đường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đã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chạm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mây</a:t>
            </a:r>
            <a:r>
              <a:rPr lang="en-US" sz="32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F7216F-0037-70D6-79F9-F780BA7B6A78}"/>
              </a:ext>
            </a:extLst>
          </p:cNvPr>
          <p:cNvSpPr/>
          <p:nvPr/>
        </p:nvSpPr>
        <p:spPr>
          <a:xfrm>
            <a:off x="203652" y="546441"/>
            <a:ext cx="12178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1: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minh </a:t>
            </a:r>
            <a:r>
              <a:rPr lang="en-US" sz="3200" dirty="0" err="1"/>
              <a:t>họa</a:t>
            </a:r>
            <a:r>
              <a:rPr lang="en-US" sz="3200" dirty="0"/>
              <a:t>,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từng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36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82" y="0"/>
            <a:ext cx="12091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từng</a:t>
            </a:r>
            <a:r>
              <a:rPr lang="en-US" sz="3600" dirty="0"/>
              <a:t> </a:t>
            </a:r>
            <a:r>
              <a:rPr lang="en-US" sz="3600" dirty="0" err="1"/>
              <a:t>đoạn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chuyện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tranh</a:t>
            </a:r>
            <a:r>
              <a:rPr lang="en-US" sz="3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6604" y="1462038"/>
            <a:ext cx="116142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B050"/>
                </a:solidFill>
              </a:rPr>
              <a:t>- </a:t>
            </a:r>
            <a:r>
              <a:rPr lang="en-US" sz="3200" dirty="0" err="1">
                <a:solidFill>
                  <a:srgbClr val="00B050"/>
                </a:solidFill>
              </a:rPr>
              <a:t>Đoạn</a:t>
            </a:r>
            <a:r>
              <a:rPr lang="en-US" sz="3200" dirty="0">
                <a:solidFill>
                  <a:srgbClr val="00B050"/>
                </a:solidFill>
              </a:rPr>
              <a:t> 1 – </a:t>
            </a:r>
            <a:r>
              <a:rPr lang="en-US" sz="3200" dirty="0" err="1">
                <a:solidFill>
                  <a:srgbClr val="00B050"/>
                </a:solidFill>
              </a:rPr>
              <a:t>Tranh</a:t>
            </a:r>
            <a:r>
              <a:rPr lang="en-US" sz="3200" dirty="0">
                <a:solidFill>
                  <a:srgbClr val="00B050"/>
                </a:solidFill>
              </a:rPr>
              <a:t> 1:</a:t>
            </a:r>
          </a:p>
          <a:p>
            <a:pPr algn="just"/>
            <a:r>
              <a:rPr lang="en-US" sz="3200" dirty="0">
                <a:solidFill>
                  <a:srgbClr val="00B050"/>
                </a:solidFill>
              </a:rPr>
              <a:t>     </a:t>
            </a:r>
            <a:r>
              <a:rPr lang="en-US" sz="3200" dirty="0" err="1">
                <a:solidFill>
                  <a:srgbClr val="00B050"/>
                </a:solidFill>
              </a:rPr>
              <a:t>Ngày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xưa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dưới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chân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núi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Hồng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Lĩnh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có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một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xóm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nhỏ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người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dân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sống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bằng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nghề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đánh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cá</a:t>
            </a:r>
            <a:r>
              <a:rPr lang="en-US" sz="3200" dirty="0">
                <a:solidFill>
                  <a:srgbClr val="00B050"/>
                </a:solidFill>
              </a:rPr>
              <a:t>. </a:t>
            </a:r>
            <a:r>
              <a:rPr lang="en-US" sz="3200" dirty="0" err="1">
                <a:solidFill>
                  <a:srgbClr val="00B050"/>
                </a:solidFill>
              </a:rPr>
              <a:t>Một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ngày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kia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một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trận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bão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cuốn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phăng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thuyền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bè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chài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lưới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của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họ</a:t>
            </a:r>
            <a:r>
              <a:rPr lang="en-US" sz="32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2220" y="3672975"/>
            <a:ext cx="112957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Đoạn</a:t>
            </a:r>
            <a:r>
              <a:rPr lang="en-US" sz="3200" dirty="0"/>
              <a:t> 2 – </a:t>
            </a:r>
            <a:r>
              <a:rPr lang="en-US" sz="3200" dirty="0" err="1"/>
              <a:t>Tranh</a:t>
            </a:r>
            <a:r>
              <a:rPr lang="en-US" sz="3200" dirty="0"/>
              <a:t> 2:</a:t>
            </a:r>
          </a:p>
          <a:p>
            <a:pPr algn="just"/>
            <a:r>
              <a:rPr lang="en-US" sz="3200" dirty="0"/>
              <a:t>  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làng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củi</a:t>
            </a:r>
            <a:r>
              <a:rPr lang="en-US" sz="3200" dirty="0"/>
              <a:t> </a:t>
            </a:r>
            <a:r>
              <a:rPr lang="en-US" sz="3200" dirty="0" err="1"/>
              <a:t>đem</a:t>
            </a:r>
            <a:r>
              <a:rPr lang="en-US" sz="3200" dirty="0"/>
              <a:t> </a:t>
            </a:r>
            <a:r>
              <a:rPr lang="en-US" sz="3200" dirty="0" err="1"/>
              <a:t>xuống</a:t>
            </a:r>
            <a:r>
              <a:rPr lang="en-US" sz="3200" dirty="0"/>
              <a:t> </a:t>
            </a:r>
            <a:r>
              <a:rPr lang="en-US" sz="3200" dirty="0" err="1"/>
              <a:t>chợ</a:t>
            </a:r>
            <a:r>
              <a:rPr lang="en-US" sz="3200" dirty="0"/>
              <a:t> </a:t>
            </a:r>
            <a:r>
              <a:rPr lang="en-US" sz="3200" dirty="0" err="1"/>
              <a:t>bán</a:t>
            </a:r>
            <a:r>
              <a:rPr lang="en-US" sz="3200" dirty="0"/>
              <a:t>. </a:t>
            </a:r>
            <a:r>
              <a:rPr lang="en-US" sz="3200" dirty="0" err="1"/>
              <a:t>Sườn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phía</a:t>
            </a:r>
            <a:r>
              <a:rPr lang="en-US" sz="3200" dirty="0"/>
              <a:t> </a:t>
            </a:r>
            <a:r>
              <a:rPr lang="en-US" sz="3200" dirty="0" err="1"/>
              <a:t>họ</a:t>
            </a:r>
            <a:r>
              <a:rPr lang="en-US" sz="3200" dirty="0"/>
              <a:t> ở </a:t>
            </a:r>
            <a:r>
              <a:rPr lang="en-US" sz="3200" dirty="0" err="1"/>
              <a:t>vách</a:t>
            </a:r>
            <a:r>
              <a:rPr lang="en-US" sz="3200" dirty="0"/>
              <a:t> </a:t>
            </a:r>
            <a:r>
              <a:rPr lang="en-US" sz="3200" dirty="0" err="1"/>
              <a:t>dựng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, </a:t>
            </a:r>
            <a:r>
              <a:rPr lang="en-US" sz="3200" dirty="0" err="1"/>
              <a:t>bà</a:t>
            </a:r>
            <a:r>
              <a:rPr lang="en-US" sz="3200" dirty="0"/>
              <a:t> con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vòng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xa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615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83" y="204717"/>
            <a:ext cx="12091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từng</a:t>
            </a:r>
            <a:r>
              <a:rPr lang="en-US" sz="3600" dirty="0"/>
              <a:t> </a:t>
            </a:r>
            <a:r>
              <a:rPr lang="en-US" sz="3600" dirty="0" err="1"/>
              <a:t>đoạn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chuyện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tranh</a:t>
            </a:r>
            <a:r>
              <a:rPr lang="en-US" sz="36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842" y="1763301"/>
            <a:ext cx="115323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- </a:t>
            </a:r>
            <a:r>
              <a:rPr lang="en-US" sz="3200" dirty="0" err="1"/>
              <a:t>Đoạn</a:t>
            </a:r>
            <a:r>
              <a:rPr lang="en-US" sz="3200" dirty="0"/>
              <a:t> 3 – </a:t>
            </a:r>
            <a:r>
              <a:rPr lang="en-US" sz="3200" dirty="0" err="1"/>
              <a:t>Tranh</a:t>
            </a:r>
            <a:r>
              <a:rPr lang="en-US" sz="3200" dirty="0"/>
              <a:t> 3:</a:t>
            </a:r>
          </a:p>
          <a:p>
            <a:pPr algn="just"/>
            <a:r>
              <a:rPr lang="en-US" sz="3200" dirty="0"/>
              <a:t>  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xóm</a:t>
            </a:r>
            <a:r>
              <a:rPr lang="en-US" sz="3200" dirty="0"/>
              <a:t>,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lão</a:t>
            </a:r>
            <a:r>
              <a:rPr lang="en-US" sz="3200" dirty="0"/>
              <a:t> </a:t>
            </a:r>
            <a:r>
              <a:rPr lang="en-US" sz="3200" dirty="0" err="1"/>
              <a:t>luôn</a:t>
            </a:r>
            <a:r>
              <a:rPr lang="en-US" sz="3200" dirty="0"/>
              <a:t> </a:t>
            </a:r>
            <a:r>
              <a:rPr lang="en-US" sz="3200" dirty="0" err="1"/>
              <a:t>sẵn</a:t>
            </a:r>
            <a:r>
              <a:rPr lang="en-US" sz="3200" dirty="0"/>
              <a:t> </a:t>
            </a:r>
            <a:r>
              <a:rPr lang="en-US" sz="3200" dirty="0" err="1"/>
              <a:t>lòng</a:t>
            </a:r>
            <a:r>
              <a:rPr lang="en-US" sz="3200" dirty="0"/>
              <a:t> </a:t>
            </a:r>
            <a:r>
              <a:rPr lang="en-US" sz="3200" dirty="0" err="1"/>
              <a:t>đương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khó</a:t>
            </a:r>
            <a:r>
              <a:rPr lang="en-US" sz="3200" dirty="0"/>
              <a:t> </a:t>
            </a:r>
            <a:r>
              <a:rPr lang="en-US" sz="3200" dirty="0" err="1"/>
              <a:t>khăn</a:t>
            </a:r>
            <a:r>
              <a:rPr lang="en-US" sz="3200" dirty="0"/>
              <a:t>, </a:t>
            </a:r>
            <a:r>
              <a:rPr lang="en-US" sz="3200" dirty="0" err="1"/>
              <a:t>bất</a:t>
            </a:r>
            <a:r>
              <a:rPr lang="en-US" sz="3200" dirty="0"/>
              <a:t> </a:t>
            </a: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ai.Vì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, </a:t>
            </a:r>
            <a:r>
              <a:rPr lang="en-US" sz="3200" dirty="0" err="1"/>
              <a:t>mọi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Đương</a:t>
            </a:r>
            <a:r>
              <a:rPr lang="en-US" sz="3200" dirty="0"/>
              <a:t>.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mọi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xa</a:t>
            </a:r>
            <a:r>
              <a:rPr lang="en-US" sz="3200" dirty="0"/>
              <a:t> </a:t>
            </a:r>
            <a:r>
              <a:rPr lang="en-US" sz="3200" dirty="0" err="1"/>
              <a:t>vất</a:t>
            </a:r>
            <a:r>
              <a:rPr lang="en-US" sz="3200" dirty="0"/>
              <a:t> </a:t>
            </a:r>
            <a:r>
              <a:rPr lang="en-US" sz="3200" dirty="0" err="1"/>
              <a:t>vả</a:t>
            </a:r>
            <a:r>
              <a:rPr lang="en-US" sz="3200" dirty="0"/>
              <a:t>,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Đương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 </a:t>
            </a:r>
            <a:r>
              <a:rPr lang="en-US" sz="3200" dirty="0" err="1"/>
              <a:t>bám</a:t>
            </a:r>
            <a:r>
              <a:rPr lang="en-US" sz="3200" dirty="0"/>
              <a:t> </a:t>
            </a:r>
            <a:r>
              <a:rPr lang="en-US" sz="3200" dirty="0" err="1"/>
              <a:t>đá</a:t>
            </a:r>
            <a:r>
              <a:rPr lang="en-US" sz="3200" dirty="0"/>
              <a:t>, </a:t>
            </a:r>
            <a:r>
              <a:rPr lang="en-US" sz="3200" dirty="0" err="1"/>
              <a:t>leo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, </a:t>
            </a:r>
            <a:r>
              <a:rPr lang="en-US" sz="3200" dirty="0" err="1"/>
              <a:t>tìm</a:t>
            </a:r>
            <a:r>
              <a:rPr lang="en-US" sz="3200" dirty="0"/>
              <a:t> con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ngắn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. </a:t>
            </a:r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bà</a:t>
            </a:r>
            <a:r>
              <a:rPr lang="en-US" sz="3200" dirty="0"/>
              <a:t> con </a:t>
            </a:r>
            <a:r>
              <a:rPr lang="en-US" sz="3200" dirty="0" err="1"/>
              <a:t>ghép</a:t>
            </a:r>
            <a:r>
              <a:rPr lang="en-US" sz="3200" dirty="0"/>
              <a:t> </a:t>
            </a:r>
            <a:r>
              <a:rPr lang="en-US" sz="3200" dirty="0" err="1"/>
              <a:t>đá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bậc</a:t>
            </a:r>
            <a:r>
              <a:rPr lang="en-US" sz="3200" dirty="0"/>
              <a:t> </a:t>
            </a:r>
            <a:r>
              <a:rPr lang="en-US" sz="3200" dirty="0" err="1"/>
              <a:t>thang</a:t>
            </a:r>
            <a:r>
              <a:rPr lang="en-US" sz="3200" dirty="0"/>
              <a:t> </a:t>
            </a:r>
            <a:r>
              <a:rPr lang="en-US" sz="3200" dirty="0" err="1"/>
              <a:t>vượt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. Ai </a:t>
            </a:r>
            <a:r>
              <a:rPr lang="en-US" sz="3200" dirty="0" err="1"/>
              <a:t>cũng</a:t>
            </a:r>
            <a:r>
              <a:rPr lang="en-US" sz="3200" dirty="0"/>
              <a:t> can </a:t>
            </a:r>
            <a:r>
              <a:rPr lang="en-US" sz="3200" dirty="0" err="1"/>
              <a:t>ngăn</a:t>
            </a:r>
            <a:r>
              <a:rPr lang="en-US" sz="3200" dirty="0"/>
              <a:t>, </a:t>
            </a:r>
            <a:r>
              <a:rPr lang="en-US" sz="3200" dirty="0" err="1"/>
              <a:t>nhưng</a:t>
            </a:r>
            <a:r>
              <a:rPr lang="en-US" sz="3200" dirty="0"/>
              <a:t> </a:t>
            </a:r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vẫn</a:t>
            </a:r>
            <a:r>
              <a:rPr lang="en-US" sz="3200" dirty="0"/>
              <a:t> </a:t>
            </a:r>
            <a:r>
              <a:rPr lang="en-US" sz="3200" dirty="0" err="1"/>
              <a:t>quyết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.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, </a:t>
            </a:r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bạt</a:t>
            </a:r>
            <a:r>
              <a:rPr lang="en-US" sz="3200" dirty="0"/>
              <a:t> </a:t>
            </a:r>
            <a:r>
              <a:rPr lang="en-US" sz="3200" dirty="0" err="1"/>
              <a:t>đất</a:t>
            </a:r>
            <a:r>
              <a:rPr lang="en-US" sz="3200" dirty="0"/>
              <a:t>, </a:t>
            </a:r>
            <a:r>
              <a:rPr lang="en-US" sz="3200" dirty="0" err="1"/>
              <a:t>khiêng</a:t>
            </a:r>
            <a:r>
              <a:rPr lang="en-US" sz="3200" dirty="0"/>
              <a:t> </a:t>
            </a:r>
            <a:r>
              <a:rPr lang="en-US" sz="3200" dirty="0" err="1"/>
              <a:t>đá</a:t>
            </a:r>
            <a:r>
              <a:rPr lang="en-US" sz="3200" dirty="0"/>
              <a:t> </a:t>
            </a:r>
            <a:r>
              <a:rPr lang="en-US" sz="3200" dirty="0" err="1"/>
              <a:t>ghép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từng</a:t>
            </a:r>
            <a:r>
              <a:rPr lang="en-US" sz="3200" dirty="0"/>
              <a:t> </a:t>
            </a:r>
            <a:r>
              <a:rPr lang="en-US" sz="3200" dirty="0" err="1"/>
              <a:t>bậc</a:t>
            </a:r>
            <a:r>
              <a:rPr lang="en-US" sz="3200" dirty="0"/>
              <a:t> </a:t>
            </a:r>
            <a:r>
              <a:rPr lang="en-US" sz="3200" dirty="0" err="1"/>
              <a:t>hướng</a:t>
            </a:r>
            <a:r>
              <a:rPr lang="en-US" sz="3200" dirty="0"/>
              <a:t> </a:t>
            </a:r>
            <a:r>
              <a:rPr lang="en-US" sz="3200" dirty="0" err="1"/>
              <a:t>thẳng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.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bao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</a:t>
            </a:r>
            <a:r>
              <a:rPr lang="en-US" sz="3200" dirty="0" err="1"/>
              <a:t>nhọc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222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83" y="204717"/>
            <a:ext cx="12091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từng</a:t>
            </a:r>
            <a:r>
              <a:rPr lang="en-US" sz="3600" dirty="0"/>
              <a:t> </a:t>
            </a:r>
            <a:r>
              <a:rPr lang="en-US" sz="3600" dirty="0" err="1"/>
              <a:t>đoạn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chuyện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tranh</a:t>
            </a:r>
            <a:r>
              <a:rPr lang="en-US" sz="36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505" y="1401381"/>
            <a:ext cx="116779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Đoạn</a:t>
            </a:r>
            <a:r>
              <a:rPr lang="en-US" sz="3200" dirty="0"/>
              <a:t> 4 – </a:t>
            </a:r>
            <a:r>
              <a:rPr lang="en-US" sz="3200" dirty="0" err="1"/>
              <a:t>Tranh</a:t>
            </a:r>
            <a:r>
              <a:rPr lang="en-US" sz="3200" dirty="0"/>
              <a:t> 4:</a:t>
            </a:r>
          </a:p>
          <a:p>
            <a:pPr algn="just"/>
            <a:r>
              <a:rPr lang="en-US" sz="3200" dirty="0"/>
              <a:t> 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,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xóm</a:t>
            </a:r>
            <a:r>
              <a:rPr lang="en-US" sz="3200" dirty="0"/>
              <a:t> </a:t>
            </a:r>
            <a:r>
              <a:rPr lang="en-US" sz="3200" dirty="0" err="1"/>
              <a:t>cũng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nguyện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.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năm</a:t>
            </a:r>
            <a:r>
              <a:rPr lang="en-US" sz="3200" dirty="0"/>
              <a:t> </a:t>
            </a:r>
            <a:r>
              <a:rPr lang="en-US" sz="3200" dirty="0" err="1"/>
              <a:t>năm</a:t>
            </a:r>
            <a:r>
              <a:rPr lang="en-US" sz="3200" dirty="0"/>
              <a:t>,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Đương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con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ngắn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xóm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Hồng</a:t>
            </a:r>
            <a:r>
              <a:rPr lang="en-US" sz="3200" dirty="0"/>
              <a:t> </a:t>
            </a:r>
            <a:r>
              <a:rPr lang="en-US" sz="3200" dirty="0" err="1"/>
              <a:t>Lĩnh</a:t>
            </a:r>
            <a:r>
              <a:rPr lang="en-US" sz="3200" dirty="0"/>
              <a:t>. Con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ghép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đá</a:t>
            </a:r>
            <a:r>
              <a:rPr lang="en-US" sz="3200" dirty="0"/>
              <a:t> </a:t>
            </a:r>
            <a:r>
              <a:rPr lang="en-US" sz="3200" dirty="0" err="1"/>
              <a:t>khiến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, </a:t>
            </a:r>
            <a:r>
              <a:rPr lang="en-US" sz="3200" dirty="0" err="1"/>
              <a:t>xuống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tiện</a:t>
            </a:r>
            <a:r>
              <a:rPr lang="en-US" sz="3200" dirty="0"/>
              <a:t>.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xóm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ơn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Đương</a:t>
            </a:r>
            <a:r>
              <a:rPr lang="en-US" sz="3200" dirty="0"/>
              <a:t>, </a:t>
            </a:r>
            <a:r>
              <a:rPr lang="en-US" sz="3200" dirty="0" err="1"/>
              <a:t>tặng</a:t>
            </a:r>
            <a:r>
              <a:rPr lang="en-US" sz="3200" dirty="0"/>
              <a:t> </a:t>
            </a:r>
            <a:r>
              <a:rPr lang="en-US" sz="3200" dirty="0" err="1"/>
              <a:t>thêm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mới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Ghép</a:t>
            </a:r>
            <a:r>
              <a:rPr lang="en-US" sz="3200" dirty="0"/>
              <a:t>, con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vượt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Truông</a:t>
            </a:r>
            <a:r>
              <a:rPr lang="en-US" sz="3200" dirty="0"/>
              <a:t> </a:t>
            </a:r>
            <a:r>
              <a:rPr lang="en-US" sz="3200" dirty="0" err="1"/>
              <a:t>Ghép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75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59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6136" y="162419"/>
            <a:ext cx="4224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2289" y="3113925"/>
            <a:ext cx="9717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2706" y="4023457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6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136478"/>
            <a:ext cx="1787856" cy="832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Viết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051712" y="155897"/>
            <a:ext cx="9971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1:</a:t>
            </a:r>
            <a:r>
              <a:rPr lang="en-US" sz="3200" dirty="0"/>
              <a:t> </a:t>
            </a:r>
            <a:r>
              <a:rPr lang="en-US" sz="3200" dirty="0" err="1"/>
              <a:t>Nghe</a:t>
            </a:r>
            <a:r>
              <a:rPr lang="en-US" sz="3200" dirty="0"/>
              <a:t> - </a:t>
            </a:r>
            <a:r>
              <a:rPr lang="en-US" sz="3200" dirty="0" err="1"/>
              <a:t>viết</a:t>
            </a:r>
            <a:r>
              <a:rPr lang="en-US" sz="3200" dirty="0"/>
              <a:t>: </a:t>
            </a:r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bậc</a:t>
            </a:r>
            <a:r>
              <a:rPr lang="en-US" sz="3200" i="1" dirty="0"/>
              <a:t> </a:t>
            </a:r>
            <a:r>
              <a:rPr lang="en-US" sz="3200" i="1" dirty="0" err="1"/>
              <a:t>đá</a:t>
            </a:r>
            <a:r>
              <a:rPr lang="en-US" sz="3200" i="1" dirty="0"/>
              <a:t> </a:t>
            </a:r>
            <a:r>
              <a:rPr lang="en-US" sz="3200" i="1" dirty="0" err="1"/>
              <a:t>chạm</a:t>
            </a:r>
            <a:r>
              <a:rPr lang="en-US" sz="3200" i="1" dirty="0"/>
              <a:t> </a:t>
            </a:r>
            <a:r>
              <a:rPr lang="en-US" sz="3200" i="1" dirty="0" err="1"/>
              <a:t>mây</a:t>
            </a:r>
            <a:r>
              <a:rPr lang="en-US" sz="3200" i="1" dirty="0"/>
              <a:t> (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Sau</a:t>
            </a:r>
            <a:r>
              <a:rPr lang="en-US" sz="3200" i="1" dirty="0"/>
              <a:t> </a:t>
            </a:r>
            <a:r>
              <a:rPr lang="en-US" sz="3200" i="1" dirty="0" err="1"/>
              <a:t>năm</a:t>
            </a:r>
            <a:r>
              <a:rPr lang="en-US" sz="3200" i="1" dirty="0"/>
              <a:t> </a:t>
            </a:r>
            <a:r>
              <a:rPr lang="en-US" sz="3200" i="1" dirty="0" err="1"/>
              <a:t>lần</a:t>
            </a:r>
            <a:r>
              <a:rPr lang="en-US" sz="3200" i="1" dirty="0"/>
              <a:t> </a:t>
            </a:r>
            <a:r>
              <a:rPr lang="en-US" sz="3200" i="1" dirty="0" err="1"/>
              <a:t>sim</a:t>
            </a:r>
            <a:r>
              <a:rPr lang="en-US" sz="3200" i="1" dirty="0"/>
              <a:t> </a:t>
            </a:r>
            <a:r>
              <a:rPr lang="en-US" sz="3200" i="1" dirty="0" err="1"/>
              <a:t>ra</a:t>
            </a:r>
            <a:r>
              <a:rPr lang="en-US" sz="3200" i="1" dirty="0"/>
              <a:t> </a:t>
            </a:r>
            <a:r>
              <a:rPr lang="en-US" sz="3200" i="1" dirty="0" err="1"/>
              <a:t>quả</a:t>
            </a:r>
            <a:r>
              <a:rPr lang="en-US" sz="3200" i="1" dirty="0"/>
              <a:t> </a:t>
            </a:r>
            <a:r>
              <a:rPr lang="en-US" sz="3200" i="1" dirty="0" err="1"/>
              <a:t>đến</a:t>
            </a:r>
            <a:r>
              <a:rPr lang="en-US" sz="3200" i="1" dirty="0"/>
              <a:t> </a:t>
            </a:r>
            <a:r>
              <a:rPr lang="en-US" sz="3200" i="1" dirty="0" err="1"/>
              <a:t>hết</a:t>
            </a:r>
            <a:r>
              <a:rPr lang="en-US" sz="3200" i="1" dirty="0"/>
              <a:t> )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13899" y="1392072"/>
            <a:ext cx="116142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bậc</a:t>
            </a:r>
            <a:r>
              <a:rPr lang="en-US" sz="3200" b="1" dirty="0"/>
              <a:t> </a:t>
            </a:r>
            <a:r>
              <a:rPr lang="en-US" sz="3200" b="1" dirty="0" err="1"/>
              <a:t>đá</a:t>
            </a:r>
            <a:r>
              <a:rPr lang="en-US" sz="3200" b="1" dirty="0"/>
              <a:t> </a:t>
            </a:r>
            <a:r>
              <a:rPr lang="en-US" sz="3200" b="1" dirty="0" err="1"/>
              <a:t>chạm</a:t>
            </a:r>
            <a:r>
              <a:rPr lang="en-US" sz="3200" b="1" dirty="0"/>
              <a:t> </a:t>
            </a:r>
            <a:r>
              <a:rPr lang="en-US" sz="3200" b="1" dirty="0" err="1"/>
              <a:t>mây</a:t>
            </a:r>
            <a:endParaRPr lang="en-US" sz="3200" dirty="0"/>
          </a:p>
          <a:p>
            <a:pPr algn="just"/>
            <a:r>
              <a:rPr lang="en-US" sz="3200" dirty="0"/>
              <a:t>  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năm</a:t>
            </a:r>
            <a:r>
              <a:rPr lang="en-US" sz="3200" dirty="0"/>
              <a:t> </a:t>
            </a:r>
            <a:r>
              <a:rPr lang="en-US" sz="3200" dirty="0" err="1"/>
              <a:t>lần</a:t>
            </a:r>
            <a:r>
              <a:rPr lang="en-US" sz="3200" dirty="0"/>
              <a:t> </a:t>
            </a:r>
            <a:r>
              <a:rPr lang="en-US" sz="3200" dirty="0" err="1"/>
              <a:t>sim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, con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hoàn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. </a:t>
            </a:r>
            <a:r>
              <a:rPr lang="en-US" sz="3200" dirty="0" err="1"/>
              <a:t>Nhờ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, </a:t>
            </a:r>
            <a:r>
              <a:rPr lang="en-US" sz="3200" dirty="0" err="1"/>
              <a:t>mọi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xuống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dễ</a:t>
            </a:r>
            <a:r>
              <a:rPr lang="en-US" sz="3200" dirty="0"/>
              <a:t> </a:t>
            </a:r>
            <a:r>
              <a:rPr lang="en-US" sz="3200" dirty="0" err="1"/>
              <a:t>dàng</a:t>
            </a:r>
            <a:r>
              <a:rPr lang="en-US" sz="3200" dirty="0"/>
              <a:t>.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xóm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err="1"/>
              <a:t>ơn</a:t>
            </a:r>
            <a:r>
              <a:rPr lang="en-US" sz="3200"/>
              <a:t> </a:t>
            </a:r>
            <a:r>
              <a:rPr lang="vi-VN" sz="3200"/>
              <a:t>c</a:t>
            </a:r>
            <a:r>
              <a:rPr lang="en-US" sz="3200"/>
              <a:t>ố </a:t>
            </a:r>
            <a:r>
              <a:rPr lang="en-US" sz="3200" dirty="0" err="1"/>
              <a:t>Đương</a:t>
            </a:r>
            <a:r>
              <a:rPr lang="en-US" sz="3200" dirty="0"/>
              <a:t>, </a:t>
            </a:r>
            <a:r>
              <a:rPr lang="en-US" sz="3200" dirty="0" err="1"/>
              <a:t>tặng</a:t>
            </a:r>
            <a:r>
              <a:rPr lang="en-US" sz="3200" dirty="0"/>
              <a:t> </a:t>
            </a:r>
            <a:r>
              <a:rPr lang="en-US" sz="3200" dirty="0" err="1"/>
              <a:t>thêm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mới</a:t>
            </a:r>
            <a:r>
              <a:rPr lang="en-US" sz="3200" dirty="0"/>
              <a:t> </a:t>
            </a:r>
            <a:r>
              <a:rPr lang="en-US" sz="3200" err="1"/>
              <a:t>là</a:t>
            </a:r>
            <a:r>
              <a:rPr lang="en-US" sz="3200"/>
              <a:t> </a:t>
            </a:r>
            <a:r>
              <a:rPr lang="vi-VN" sz="3200" dirty="0"/>
              <a:t>c</a:t>
            </a:r>
            <a:r>
              <a:rPr lang="en-US" sz="3200"/>
              <a:t>ố </a:t>
            </a:r>
            <a:r>
              <a:rPr lang="en-US" sz="3200" dirty="0" err="1"/>
              <a:t>Ghép</a:t>
            </a:r>
            <a:r>
              <a:rPr lang="en-US" sz="3200" dirty="0"/>
              <a:t>. </a:t>
            </a:r>
            <a:r>
              <a:rPr lang="en-US" sz="3200" dirty="0" err="1"/>
              <a:t>Ngày</a:t>
            </a:r>
            <a:r>
              <a:rPr lang="en-US" sz="3200" dirty="0"/>
              <a:t> nay, con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vượt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err="1"/>
              <a:t>là</a:t>
            </a:r>
            <a:r>
              <a:rPr lang="en-US" sz="3200"/>
              <a:t> </a:t>
            </a:r>
            <a:r>
              <a:rPr lang="vi-VN" sz="3200"/>
              <a:t>Tr</a:t>
            </a:r>
            <a:r>
              <a:rPr lang="en-US" sz="3200"/>
              <a:t>uông </a:t>
            </a:r>
            <a:r>
              <a:rPr lang="en-US" sz="3200" dirty="0" err="1"/>
              <a:t>Ghép</a:t>
            </a:r>
            <a:r>
              <a:rPr lang="en-US" sz="3200" dirty="0"/>
              <a:t> </a:t>
            </a:r>
            <a:r>
              <a:rPr lang="en-US" sz="3200" dirty="0" err="1"/>
              <a:t>vẫn</a:t>
            </a:r>
            <a:r>
              <a:rPr lang="en-US" sz="3200" dirty="0"/>
              <a:t> </a:t>
            </a:r>
            <a:r>
              <a:rPr lang="en-US" sz="3200" dirty="0" err="1"/>
              <a:t>còn</a:t>
            </a:r>
            <a:r>
              <a:rPr lang="en-US" sz="3200" dirty="0"/>
              <a:t> ở </a:t>
            </a:r>
            <a:r>
              <a:rPr lang="en-US" sz="3200" dirty="0" err="1"/>
              <a:t>phía</a:t>
            </a:r>
            <a:r>
              <a:rPr lang="en-US" sz="3200" dirty="0"/>
              <a:t> </a:t>
            </a:r>
            <a:r>
              <a:rPr lang="en-US" sz="3200" dirty="0" err="1"/>
              <a:t>nam</a:t>
            </a:r>
            <a:r>
              <a:rPr lang="en-US" sz="3200" dirty="0"/>
              <a:t> </a:t>
            </a:r>
            <a:r>
              <a:rPr lang="en-US" sz="3200" dirty="0" err="1"/>
              <a:t>dãy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Hồng</a:t>
            </a:r>
            <a:r>
              <a:rPr lang="en-US" sz="3200" dirty="0"/>
              <a:t> </a:t>
            </a:r>
            <a:r>
              <a:rPr lang="en-US" sz="3200" dirty="0" err="1"/>
              <a:t>Lĩnh</a:t>
            </a:r>
            <a:r>
              <a:rPr lang="en-US" sz="3200" dirty="0"/>
              <a:t>.</a:t>
            </a:r>
          </a:p>
          <a:p>
            <a:r>
              <a:rPr lang="en-US" sz="3200" dirty="0"/>
              <a:t>                                                (Theo </a:t>
            </a:r>
            <a:r>
              <a:rPr lang="en-US" sz="3200" dirty="0" err="1"/>
              <a:t>Nguyễn</a:t>
            </a:r>
            <a:r>
              <a:rPr lang="en-US" sz="3200" dirty="0"/>
              <a:t> </a:t>
            </a:r>
            <a:r>
              <a:rPr lang="en-US" sz="3200" dirty="0" err="1"/>
              <a:t>Đổng</a:t>
            </a:r>
            <a:r>
              <a:rPr lang="en-US" sz="3200" dirty="0"/>
              <a:t> Chi)</a:t>
            </a:r>
          </a:p>
        </p:txBody>
      </p:sp>
    </p:spTree>
    <p:extLst>
      <p:ext uri="{BB962C8B-B14F-4D97-AF65-F5344CB8AC3E}">
        <p14:creationId xmlns:p14="http://schemas.microsoft.com/office/powerpoint/2010/main" val="3864716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6136" y="162419"/>
            <a:ext cx="4224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khó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5382" y="1742325"/>
            <a:ext cx="1683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A0FD0-6481-96BB-FF73-CFF24E299BC7}"/>
              </a:ext>
            </a:extLst>
          </p:cNvPr>
          <p:cNvSpPr txBox="1"/>
          <p:nvPr/>
        </p:nvSpPr>
        <p:spPr>
          <a:xfrm>
            <a:off x="1435548" y="2573322"/>
            <a:ext cx="2422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lên núi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E94FD9-352D-64C5-A7AA-DC36C647DFFB}"/>
              </a:ext>
            </a:extLst>
          </p:cNvPr>
          <p:cNvSpPr txBox="1"/>
          <p:nvPr/>
        </p:nvSpPr>
        <p:spPr>
          <a:xfrm>
            <a:off x="1416024" y="3397992"/>
            <a:ext cx="310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Cố Đương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B9A16-4FBC-C888-16BF-9249AA9D4242}"/>
              </a:ext>
            </a:extLst>
          </p:cNvPr>
          <p:cNvSpPr txBox="1"/>
          <p:nvPr/>
        </p:nvSpPr>
        <p:spPr>
          <a:xfrm>
            <a:off x="5571712" y="1746629"/>
            <a:ext cx="310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Cố Ghép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7348B7-5A47-CA77-CC38-58B912EEC014}"/>
              </a:ext>
            </a:extLst>
          </p:cNvPr>
          <p:cNvSpPr txBox="1"/>
          <p:nvPr/>
        </p:nvSpPr>
        <p:spPr>
          <a:xfrm>
            <a:off x="5571711" y="2598003"/>
            <a:ext cx="4542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Truông Ghép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44705-2BB7-D807-1565-B69EFCCB559C}"/>
              </a:ext>
            </a:extLst>
          </p:cNvPr>
          <p:cNvSpPr txBox="1"/>
          <p:nvPr/>
        </p:nvSpPr>
        <p:spPr>
          <a:xfrm>
            <a:off x="5571711" y="3397991"/>
            <a:ext cx="4542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Hồng Lĩnh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 descr="Horizontal brick">
            <a:extLst>
              <a:ext uri="{FF2B5EF4-FFF2-40B4-BE49-F238E27FC236}">
                <a16:creationId xmlns:a16="http://schemas.microsoft.com/office/drawing/2014/main" id="{126F4730-2B56-4434-BA1A-07C5ABFEB9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05247" y="140068"/>
            <a:ext cx="6294509" cy="153261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bài</a:t>
            </a:r>
            <a:endParaRPr lang="en-US" sz="3600" kern="1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-087" panose="020B08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Student Writing (#4) | Free SVG">
            <a:extLst>
              <a:ext uri="{FF2B5EF4-FFF2-40B4-BE49-F238E27FC236}">
                <a16:creationId xmlns:a16="http://schemas.microsoft.com/office/drawing/2014/main" id="{F6A3328C-26B9-455D-9AA1-BF62CD076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31" y="335815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14C62883-4FF4-4C5E-9C5B-93C70016B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0888" y="1339784"/>
            <a:ext cx="1390224" cy="2262059"/>
          </a:xfrm>
          <a:prstGeom prst="rect">
            <a:avLst/>
          </a:prstGeom>
        </p:spPr>
      </p:pic>
      <p:pic>
        <p:nvPicPr>
          <p:cNvPr id="7" name="图片 32">
            <a:extLst>
              <a:ext uri="{FF2B5EF4-FFF2-40B4-BE49-F238E27FC236}">
                <a16:creationId xmlns:a16="http://schemas.microsoft.com/office/drawing/2014/main" id="{4B36236A-B204-4510-BA2A-BEF91CA69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0861" y="-350816"/>
            <a:ext cx="1390224" cy="2262059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2C13C1-252B-44CC-9B9B-8BC8C3BEEE2A}"/>
              </a:ext>
            </a:extLst>
          </p:cNvPr>
          <p:cNvSpPr txBox="1"/>
          <p:nvPr/>
        </p:nvSpPr>
        <p:spPr>
          <a:xfrm>
            <a:off x="57434" y="2117214"/>
            <a:ext cx="58036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ngực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25 – 30 cm.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mép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song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5F07963-84BA-4C98-A87A-DC253ACED9AA}"/>
              </a:ext>
            </a:extLst>
          </p:cNvPr>
          <p:cNvSpPr txBox="1"/>
          <p:nvPr/>
        </p:nvSpPr>
        <p:spPr>
          <a:xfrm>
            <a:off x="7045916" y="2221499"/>
            <a:ext cx="5136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trỏ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khuỷu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endParaRPr lang="en-US" sz="2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638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C2467543-E4FC-4863-95FD-5450B5B04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32">
            <a:extLst>
              <a:ext uri="{FF2B5EF4-FFF2-40B4-BE49-F238E27FC236}">
                <a16:creationId xmlns:a16="http://schemas.microsoft.com/office/drawing/2014/main" id="{F5C51950-1476-45B6-9CE2-A00955CB2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683" y="722050"/>
            <a:ext cx="1390224" cy="2262059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BA040E4C-0277-4BC0-A917-AF2D52732BD0}"/>
              </a:ext>
            </a:extLst>
          </p:cNvPr>
          <p:cNvSpPr txBox="1"/>
          <p:nvPr/>
        </p:nvSpPr>
        <p:spPr>
          <a:xfrm>
            <a:off x="1475631" y="412160"/>
            <a:ext cx="9539248" cy="171622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800" b="1" i="1" dirty="0">
                <a:solidFill>
                  <a:srgbClr val="FF0000"/>
                </a:solidFill>
                <a:latin typeface="HP-087" panose="020B0803050302020204" pitchFamily="34" charset="0"/>
                <a:cs typeface="Times New Roman" panose="02020603050405020304" pitchFamily="18" charset="0"/>
              </a:rPr>
              <a:t>SOÁT LỖI</a:t>
            </a:r>
          </a:p>
        </p:txBody>
      </p:sp>
      <p:pic>
        <p:nvPicPr>
          <p:cNvPr id="5" name="图片 32">
            <a:extLst>
              <a:ext uri="{FF2B5EF4-FFF2-40B4-BE49-F238E27FC236}">
                <a16:creationId xmlns:a16="http://schemas.microsoft.com/office/drawing/2014/main" id="{1BE69B01-E79D-494D-8822-D20534582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8087" y="890039"/>
            <a:ext cx="1390224" cy="2262059"/>
          </a:xfrm>
          <a:prstGeom prst="rect">
            <a:avLst/>
          </a:prstGeom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182A8C0F-365A-47F2-B21D-7123B883E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1035" y="4"/>
            <a:ext cx="1390224" cy="2262059"/>
          </a:xfrm>
          <a:prstGeom prst="rect">
            <a:avLst/>
          </a:prstGeom>
        </p:spPr>
      </p:pic>
      <p:pic>
        <p:nvPicPr>
          <p:cNvPr id="7" name="图片 32">
            <a:extLst>
              <a:ext uri="{FF2B5EF4-FFF2-40B4-BE49-F238E27FC236}">
                <a16:creationId xmlns:a16="http://schemas.microsoft.com/office/drawing/2014/main" id="{5E17AE4D-C412-46D6-B0CA-D542DDE81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163" y="-95116"/>
            <a:ext cx="1390224" cy="2262059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EC20AF7C-21CD-4DF6-B170-B7BA07950F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1931244" y="1613860"/>
            <a:ext cx="4429760" cy="5784573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2BD55391-47FD-4C0D-8303-122FA1383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658086" y="2055152"/>
            <a:ext cx="4466359" cy="552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0A93CD5-1977-853C-8CF0-300EF5D3F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07"/>
            <a:ext cx="3095755" cy="138637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D636EB4-1FF2-6137-6DC9-C72B3E19F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12" b="66713"/>
          <a:stretch/>
        </p:blipFill>
        <p:spPr>
          <a:xfrm>
            <a:off x="98464" y="5567772"/>
            <a:ext cx="12192000" cy="12902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01470" y="320141"/>
            <a:ext cx="6603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Kể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người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cảm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phục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87407"/>
          <a:stretch/>
        </p:blipFill>
        <p:spPr>
          <a:xfrm>
            <a:off x="98464" y="0"/>
            <a:ext cx="1602003" cy="12250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266" y="1422890"/>
            <a:ext cx="117052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phục</a:t>
            </a:r>
            <a:r>
              <a:rPr lang="en-US" sz="3200" dirty="0"/>
              <a:t> </a:t>
            </a:r>
            <a:r>
              <a:rPr lang="en-US" sz="3200" dirty="0" err="1"/>
              <a:t>thầy</a:t>
            </a:r>
            <a:r>
              <a:rPr lang="en-US" sz="3200" dirty="0"/>
              <a:t> </a:t>
            </a:r>
            <a:r>
              <a:rPr lang="en-US" sz="3200" dirty="0" err="1"/>
              <a:t>giáo</a:t>
            </a:r>
            <a:r>
              <a:rPr lang="en-US" sz="3200" dirty="0"/>
              <a:t> </a:t>
            </a:r>
            <a:r>
              <a:rPr lang="en-US" sz="3200" dirty="0" err="1"/>
              <a:t>Nguyễn</a:t>
            </a:r>
            <a:r>
              <a:rPr lang="en-US" sz="3200" dirty="0"/>
              <a:t> </a:t>
            </a:r>
            <a:r>
              <a:rPr lang="en-US" sz="3200" dirty="0" err="1"/>
              <a:t>Ngọc</a:t>
            </a:r>
            <a:r>
              <a:rPr lang="en-US" sz="3200" dirty="0"/>
              <a:t> </a:t>
            </a:r>
            <a:r>
              <a:rPr lang="en-US" sz="3200" dirty="0" err="1"/>
              <a:t>Kí</a:t>
            </a:r>
            <a:r>
              <a:rPr lang="en-US" sz="3200" dirty="0"/>
              <a:t>, </a:t>
            </a:r>
            <a:r>
              <a:rPr lang="en-US" sz="3200" dirty="0" err="1"/>
              <a:t>dù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, </a:t>
            </a:r>
            <a:r>
              <a:rPr lang="en-US" sz="3200" dirty="0" err="1"/>
              <a:t>nhưng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nghị</a:t>
            </a:r>
            <a:r>
              <a:rPr lang="en-US" sz="3200" dirty="0"/>
              <a:t> </a:t>
            </a:r>
            <a:r>
              <a:rPr lang="en-US" sz="3200" dirty="0" err="1"/>
              <a:t>lực</a:t>
            </a:r>
            <a:r>
              <a:rPr lang="en-US" sz="3200" dirty="0"/>
              <a:t> phi </a:t>
            </a:r>
            <a:r>
              <a:rPr lang="en-US" sz="3200" dirty="0" err="1"/>
              <a:t>thường</a:t>
            </a:r>
            <a:r>
              <a:rPr lang="en-US" sz="3200" dirty="0"/>
              <a:t>, </a:t>
            </a:r>
            <a:r>
              <a:rPr lang="en-US" sz="3200" dirty="0" err="1"/>
              <a:t>thầy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vươn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, </a:t>
            </a:r>
            <a:r>
              <a:rPr lang="en-US" sz="3200" dirty="0" err="1"/>
              <a:t>trở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giáo</a:t>
            </a:r>
            <a:r>
              <a:rPr lang="en-US" sz="3200" dirty="0"/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phục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đau</a:t>
            </a:r>
            <a:r>
              <a:rPr lang="en-US" sz="3200" dirty="0"/>
              <a:t> </a:t>
            </a:r>
            <a:r>
              <a:rPr lang="en-US" sz="3200" dirty="0" err="1"/>
              <a:t>đớn</a:t>
            </a:r>
            <a:r>
              <a:rPr lang="en-US" sz="3200" dirty="0"/>
              <a:t>,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nghĩ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sức</a:t>
            </a:r>
            <a:r>
              <a:rPr lang="en-US" sz="3200" dirty="0"/>
              <a:t> </a:t>
            </a:r>
            <a:r>
              <a:rPr lang="en-US" sz="3200" dirty="0" err="1"/>
              <a:t>mạnh</a:t>
            </a:r>
            <a:r>
              <a:rPr lang="en-US" sz="3200" dirty="0"/>
              <a:t> to </a:t>
            </a:r>
            <a:r>
              <a:rPr lang="en-US" sz="3200" dirty="0" err="1"/>
              <a:t>lớn</a:t>
            </a:r>
            <a:r>
              <a:rPr lang="en-US" sz="3200" dirty="0"/>
              <a:t> </a:t>
            </a:r>
            <a:r>
              <a:rPr lang="en-US" sz="3200" dirty="0" err="1"/>
              <a:t>mới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chào</a:t>
            </a:r>
            <a:r>
              <a:rPr lang="en-US" sz="3200" dirty="0"/>
              <a:t> </a:t>
            </a:r>
            <a:r>
              <a:rPr lang="en-US" sz="3200" dirty="0" err="1"/>
              <a:t>đời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05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79712" y="-685747"/>
            <a:ext cx="11425467" cy="233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2: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a </a:t>
            </a:r>
            <a:r>
              <a:rPr lang="en-US" sz="3200" dirty="0" err="1"/>
              <a:t>hoặc</a:t>
            </a:r>
            <a:r>
              <a:rPr lang="en-US" sz="3200" dirty="0"/>
              <a:t> b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397" y="733145"/>
            <a:ext cx="7108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a.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b="1" i="1" dirty="0" err="1"/>
              <a:t>ch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b="1" i="1" dirty="0" err="1"/>
              <a:t>tr</a:t>
            </a:r>
            <a:r>
              <a:rPr lang="en-US" sz="3200" dirty="0"/>
              <a:t> </a:t>
            </a:r>
            <a:r>
              <a:rPr lang="en-US" sz="3200" dirty="0" err="1"/>
              <a:t>thay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chỗ</a:t>
            </a:r>
            <a:r>
              <a:rPr lang="en-US" sz="3200" dirty="0"/>
              <a:t> </a:t>
            </a:r>
            <a:r>
              <a:rPr lang="en-US" sz="3200" dirty="0" err="1"/>
              <a:t>chấm</a:t>
            </a:r>
            <a:r>
              <a:rPr lang="en-US" sz="32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5522" y="1317920"/>
            <a:ext cx="44377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Buổi</a:t>
            </a:r>
            <a:r>
              <a:rPr lang="en-US" sz="3200" dirty="0"/>
              <a:t> </a:t>
            </a:r>
            <a:r>
              <a:rPr lang="en-US" sz="3200" dirty="0" err="1"/>
              <a:t>sáng</a:t>
            </a:r>
            <a:r>
              <a:rPr lang="en-US" sz="3200" dirty="0"/>
              <a:t> ó o</a:t>
            </a:r>
          </a:p>
          <a:p>
            <a:r>
              <a:rPr lang="en-US" sz="3200" dirty="0" err="1"/>
              <a:t>Gà</a:t>
            </a:r>
            <a:r>
              <a:rPr lang="en-US" sz="3200" dirty="0"/>
              <a:t>   ∎</a:t>
            </a:r>
            <a:r>
              <a:rPr lang="en-US" sz="3200" dirty="0" err="1"/>
              <a:t>ống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đấy</a:t>
            </a:r>
            <a:endParaRPr lang="en-US" sz="3200" dirty="0"/>
          </a:p>
          <a:p>
            <a:r>
              <a:rPr lang="en-US" sz="3200" dirty="0" err="1"/>
              <a:t>Mặt</a:t>
            </a:r>
            <a:r>
              <a:rPr lang="en-US" sz="3200" dirty="0"/>
              <a:t>   ∎</a:t>
            </a:r>
            <a:r>
              <a:rPr lang="en-US" sz="3200" dirty="0" err="1"/>
              <a:t>ời</a:t>
            </a:r>
            <a:r>
              <a:rPr lang="en-US" sz="3200" dirty="0"/>
              <a:t> </a:t>
            </a:r>
            <a:r>
              <a:rPr lang="en-US" sz="3200" dirty="0" err="1"/>
              <a:t>mau</a:t>
            </a:r>
            <a:r>
              <a:rPr lang="en-US" sz="3200" dirty="0"/>
              <a:t> </a:t>
            </a:r>
            <a:r>
              <a:rPr lang="en-US" sz="3200" dirty="0" err="1"/>
              <a:t>dậy</a:t>
            </a:r>
            <a:endParaRPr lang="en-US" sz="3200" dirty="0"/>
          </a:p>
          <a:p>
            <a:r>
              <a:rPr lang="en-US" sz="3200" dirty="0" err="1"/>
              <a:t>Đỏ</a:t>
            </a:r>
            <a:r>
              <a:rPr lang="en-US" sz="3200" dirty="0"/>
              <a:t> </a:t>
            </a:r>
            <a:r>
              <a:rPr lang="en-US" sz="3200" dirty="0" err="1"/>
              <a:t>xinh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   ∎</a:t>
            </a:r>
            <a:r>
              <a:rPr lang="en-US" sz="3200" dirty="0" err="1"/>
              <a:t>ào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dirty="0" err="1"/>
              <a:t>Buổi</a:t>
            </a:r>
            <a:r>
              <a:rPr lang="en-US" sz="3200" dirty="0"/>
              <a:t>  ∎ </a:t>
            </a:r>
            <a:r>
              <a:rPr lang="en-US" sz="3200" dirty="0" err="1"/>
              <a:t>ưa</a:t>
            </a:r>
            <a:r>
              <a:rPr lang="en-US" sz="3200" dirty="0"/>
              <a:t>  ∎</a:t>
            </a:r>
            <a:r>
              <a:rPr lang="en-US" sz="3200" dirty="0" err="1"/>
              <a:t>ên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endParaRPr lang="en-US" sz="3200" dirty="0"/>
          </a:p>
          <a:p>
            <a:r>
              <a:rPr lang="en-US" sz="3200" dirty="0" err="1"/>
              <a:t>Mặt</a:t>
            </a:r>
            <a:r>
              <a:rPr lang="en-US" sz="3200" dirty="0"/>
              <a:t>   ∎</a:t>
            </a:r>
            <a:r>
              <a:rPr lang="en-US" sz="3200" dirty="0" err="1"/>
              <a:t>ời</a:t>
            </a:r>
            <a:r>
              <a:rPr lang="en-US" sz="3200" dirty="0"/>
              <a:t> </a:t>
            </a:r>
            <a:r>
              <a:rPr lang="en-US" sz="3200" dirty="0" err="1"/>
              <a:t>tung</a:t>
            </a:r>
            <a:r>
              <a:rPr lang="en-US" sz="3200" dirty="0"/>
              <a:t> </a:t>
            </a:r>
            <a:r>
              <a:rPr lang="en-US" sz="3200" dirty="0" err="1"/>
              <a:t>nắng</a:t>
            </a:r>
            <a:endParaRPr lang="en-US" sz="3200" dirty="0"/>
          </a:p>
          <a:p>
            <a:r>
              <a:rPr lang="en-US" sz="3200" dirty="0" err="1"/>
              <a:t>Đùa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mây</a:t>
            </a:r>
            <a:r>
              <a:rPr lang="en-US" sz="3200" dirty="0"/>
              <a:t>  ∎</a:t>
            </a:r>
            <a:r>
              <a:rPr lang="en-US" sz="3200" dirty="0" err="1"/>
              <a:t>ắng</a:t>
            </a:r>
            <a:endParaRPr lang="en-US" sz="3200" dirty="0"/>
          </a:p>
          <a:p>
            <a:r>
              <a:rPr lang="en-US" sz="3200" dirty="0"/>
              <a:t>Ú </a:t>
            </a:r>
            <a:r>
              <a:rPr lang="en-US" sz="3200" dirty="0" err="1"/>
              <a:t>òa</a:t>
            </a:r>
            <a:r>
              <a:rPr lang="en-US" sz="3200" dirty="0"/>
              <a:t> ú </a:t>
            </a:r>
            <a:r>
              <a:rPr lang="en-US" sz="3200" dirty="0" err="1"/>
              <a:t>òa</a:t>
            </a:r>
            <a:r>
              <a:rPr lang="en-US" sz="3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68120" y="164629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/>
              <a:t>Buổi</a:t>
            </a:r>
            <a:r>
              <a:rPr lang="en-US" sz="3200" dirty="0"/>
              <a:t>  ∎  </a:t>
            </a:r>
            <a:r>
              <a:rPr lang="en-US" sz="3200" dirty="0" err="1"/>
              <a:t>iều</a:t>
            </a:r>
            <a:r>
              <a:rPr lang="en-US" sz="3200" dirty="0"/>
              <a:t> </a:t>
            </a:r>
            <a:r>
              <a:rPr lang="en-US" sz="3200" dirty="0" err="1"/>
              <a:t>hiền</a:t>
            </a:r>
            <a:r>
              <a:rPr lang="en-US" sz="3200" dirty="0"/>
              <a:t> </a:t>
            </a:r>
            <a:r>
              <a:rPr lang="en-US" sz="3200" dirty="0" err="1"/>
              <a:t>hòa</a:t>
            </a:r>
            <a:endParaRPr lang="en-US" sz="3200" dirty="0"/>
          </a:p>
          <a:p>
            <a:r>
              <a:rPr lang="en-US" sz="3200" dirty="0"/>
              <a:t>Dung </a:t>
            </a:r>
            <a:r>
              <a:rPr lang="en-US" sz="3200" dirty="0" err="1"/>
              <a:t>dăng</a:t>
            </a:r>
            <a:r>
              <a:rPr lang="en-US" sz="3200" dirty="0"/>
              <a:t> dung </a:t>
            </a:r>
            <a:r>
              <a:rPr lang="en-US" sz="3200" dirty="0" err="1"/>
              <a:t>dẻ</a:t>
            </a:r>
            <a:endParaRPr lang="en-US" sz="3200" dirty="0"/>
          </a:p>
          <a:p>
            <a:r>
              <a:rPr lang="en-US" sz="3200" dirty="0" err="1"/>
              <a:t>Mặt</a:t>
            </a:r>
            <a:r>
              <a:rPr lang="en-US" sz="3200" dirty="0"/>
              <a:t>  ∎ </a:t>
            </a:r>
            <a:r>
              <a:rPr lang="en-US" sz="3200" dirty="0" err="1"/>
              <a:t>ời</a:t>
            </a:r>
            <a:r>
              <a:rPr lang="en-US" sz="3200" dirty="0"/>
              <a:t> </a:t>
            </a:r>
            <a:r>
              <a:rPr lang="en-US" sz="3200" dirty="0" err="1"/>
              <a:t>thỏ</a:t>
            </a:r>
            <a:r>
              <a:rPr lang="en-US" sz="3200" dirty="0"/>
              <a:t> </a:t>
            </a:r>
            <a:r>
              <a:rPr lang="en-US" sz="3200" dirty="0" err="1"/>
              <a:t>thẻ</a:t>
            </a:r>
            <a:endParaRPr lang="en-US" sz="3200" dirty="0"/>
          </a:p>
          <a:p>
            <a:r>
              <a:rPr lang="en-US" sz="3200" dirty="0"/>
              <a:t>∎</a:t>
            </a:r>
            <a:r>
              <a:rPr lang="en-US" sz="3200" dirty="0" err="1"/>
              <a:t>ẳng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đâu</a:t>
            </a:r>
            <a:r>
              <a:rPr lang="en-US" sz="3200" dirty="0"/>
              <a:t>.</a:t>
            </a:r>
          </a:p>
          <a:p>
            <a:r>
              <a:rPr lang="en-US" sz="3200" dirty="0"/>
              <a:t>                   (Theo My </a:t>
            </a:r>
            <a:r>
              <a:rPr lang="en-US" sz="3200" dirty="0" err="1"/>
              <a:t>Linh</a:t>
            </a:r>
            <a:r>
              <a:rPr lang="en-US" sz="32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1282889" y="1856095"/>
            <a:ext cx="532262" cy="491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tr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476231" y="2374709"/>
            <a:ext cx="532262" cy="454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tr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899011" y="2729552"/>
            <a:ext cx="649407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617260" y="3739485"/>
            <a:ext cx="532262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tr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564641" y="3695870"/>
            <a:ext cx="532262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tr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455761" y="4200835"/>
            <a:ext cx="532262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tr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3282287" y="4694829"/>
            <a:ext cx="532262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tr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6341663" y="1612711"/>
            <a:ext cx="649407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6225660" y="2583973"/>
            <a:ext cx="532262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tr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5063320" y="3070746"/>
            <a:ext cx="707414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46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913" y="267101"/>
            <a:ext cx="11705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b.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,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chứa</a:t>
            </a:r>
            <a:r>
              <a:rPr lang="en-US" sz="3200" dirty="0"/>
              <a:t> </a:t>
            </a:r>
            <a:r>
              <a:rPr lang="en-US" sz="3200" b="1" i="1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b="1" i="1" dirty="0" err="1"/>
              <a:t>ăng</a:t>
            </a:r>
            <a:r>
              <a:rPr lang="en-US" sz="3200" dirty="0"/>
              <a:t>.</a:t>
            </a:r>
            <a:r>
              <a:rPr lang="en-US" sz="3200" b="1" dirty="0"/>
              <a:t> </a:t>
            </a:r>
          </a:p>
          <a:p>
            <a:r>
              <a:rPr lang="en-US" sz="3200" b="1" dirty="0" err="1"/>
              <a:t>Mẫu</a:t>
            </a:r>
            <a:r>
              <a:rPr lang="en-US" sz="3200" b="1" dirty="0"/>
              <a:t>:</a:t>
            </a:r>
            <a:r>
              <a:rPr lang="en-US" sz="3200" dirty="0"/>
              <a:t> </a:t>
            </a:r>
            <a:r>
              <a:rPr lang="en-US" sz="3200" dirty="0" err="1"/>
              <a:t>rặng</a:t>
            </a:r>
            <a:r>
              <a:rPr lang="en-US" sz="3200" dirty="0"/>
              <a:t> </a:t>
            </a:r>
            <a:r>
              <a:rPr lang="en-US" sz="3200" dirty="0" err="1"/>
              <a:t>tre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79" y="805710"/>
            <a:ext cx="7156490" cy="605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7630" y="2413337"/>
            <a:ext cx="36530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rắn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 </a:t>
            </a:r>
          </a:p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trăn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 </a:t>
            </a:r>
          </a:p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thằn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lằn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 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Tia </a:t>
            </a:r>
            <a:r>
              <a:rPr lang="en-US" sz="3200" dirty="0" err="1">
                <a:solidFill>
                  <a:srgbClr val="FF0000"/>
                </a:solidFill>
              </a:rPr>
              <a:t>nắng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7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8790" y="336953"/>
            <a:ext cx="8087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Câu 2:</a:t>
            </a:r>
            <a:r>
              <a:rPr kumimoji="0" lang="vi-V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Tìm thêm các từ ngữ có tiếng bắt đầu bằng ch,tr (hoặc ăn, ăng)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1167" y="1435316"/>
            <a:ext cx="98405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Ch/tr:  chanh, chung, chấm, châm, trà, trân châu, trân trọng, chính trực, chuyên chính, tròng trọc,..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A0FD0-6481-96BB-FF73-CFF24E299BC7}"/>
              </a:ext>
            </a:extLst>
          </p:cNvPr>
          <p:cNvSpPr txBox="1"/>
          <p:nvPr/>
        </p:nvSpPr>
        <p:spPr>
          <a:xfrm>
            <a:off x="1198040" y="3558974"/>
            <a:ext cx="10689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Ăn/ ăng: trăng trắng, cái chăn, con trăn, chắn lối, chân cẳng, xăng xe, băn khoăn, lăn tăn, may mắn, nhắng nướng…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7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9618" y="305373"/>
            <a:ext cx="9908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vài</a:t>
            </a:r>
            <a:r>
              <a:rPr lang="en-US" sz="3200" dirty="0"/>
              <a:t> chi </a:t>
            </a: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 </a:t>
            </a:r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bậc</a:t>
            </a:r>
            <a:r>
              <a:rPr lang="en-US" sz="3200" i="1" dirty="0"/>
              <a:t> </a:t>
            </a:r>
            <a:r>
              <a:rPr lang="en-US" sz="3200" i="1" dirty="0" err="1"/>
              <a:t>đá</a:t>
            </a:r>
            <a:r>
              <a:rPr lang="en-US" sz="3200" i="1" dirty="0"/>
              <a:t> </a:t>
            </a:r>
            <a:r>
              <a:rPr lang="en-US" sz="3200" i="1" dirty="0" err="1"/>
              <a:t>chạm</a:t>
            </a:r>
            <a:r>
              <a:rPr lang="en-US" sz="3200" i="1" dirty="0"/>
              <a:t> </a:t>
            </a:r>
            <a:r>
              <a:rPr lang="en-US" sz="3200" i="1" dirty="0" err="1"/>
              <a:t>mây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nghe</a:t>
            </a:r>
            <a:r>
              <a:rPr lang="en-US" sz="32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69CF7-77EB-42C7-B45D-10EF86763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309" r="91043" b="16629"/>
          <a:stretch/>
        </p:blipFill>
        <p:spPr>
          <a:xfrm>
            <a:off x="214647" y="305373"/>
            <a:ext cx="1286380" cy="971830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260143" y="1936283"/>
            <a:ext cx="103677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   </a:t>
            </a:r>
            <a:r>
              <a:rPr lang="en-US" sz="3200" dirty="0" err="1">
                <a:solidFill>
                  <a:srgbClr val="FF0000"/>
                </a:solidFill>
              </a:rPr>
              <a:t>Em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thích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sự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Đương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nhờ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  <a:r>
              <a:rPr lang="en-US" sz="3200" dirty="0" err="1">
                <a:solidFill>
                  <a:srgbClr val="FF0000"/>
                </a:solidFill>
              </a:rPr>
              <a:t>đường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núi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Hồng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Lĩnh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ngắn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06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77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318" y="109182"/>
            <a:ext cx="12208587" cy="658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12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0" y="395786"/>
            <a:ext cx="11636651" cy="626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6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4841"/>
            <a:ext cx="2988860" cy="709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04715" y="1542198"/>
            <a:ext cx="7902055" cy="107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Cố</a:t>
            </a:r>
            <a:r>
              <a:rPr lang="en-US" sz="3200" dirty="0"/>
              <a:t>: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,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già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ý </a:t>
            </a:r>
            <a:r>
              <a:rPr lang="en-US" sz="3200" dirty="0" err="1"/>
              <a:t>kính</a:t>
            </a:r>
            <a:r>
              <a:rPr lang="en-US" sz="3200" dirty="0"/>
              <a:t> </a:t>
            </a:r>
            <a:r>
              <a:rPr lang="en-US" sz="3200" dirty="0" err="1"/>
              <a:t>trọng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04715" y="2952467"/>
            <a:ext cx="7902055" cy="107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Truông</a:t>
            </a:r>
            <a:r>
              <a:rPr lang="en-US" sz="3200" dirty="0"/>
              <a:t>: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qua </a:t>
            </a:r>
            <a:r>
              <a:rPr lang="en-US" sz="3200" dirty="0" err="1"/>
              <a:t>rừng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, </a:t>
            </a:r>
            <a:r>
              <a:rPr lang="en-US" sz="3200" dirty="0" err="1"/>
              <a:t>vùng</a:t>
            </a:r>
            <a:r>
              <a:rPr lang="en-US" sz="3200" dirty="0"/>
              <a:t> </a:t>
            </a:r>
            <a:r>
              <a:rPr lang="en-US" sz="3200" dirty="0" err="1"/>
              <a:t>đất</a:t>
            </a:r>
            <a:r>
              <a:rPr lang="en-US" sz="3200" dirty="0"/>
              <a:t> </a:t>
            </a:r>
            <a:r>
              <a:rPr lang="en-US" sz="3200" dirty="0" err="1"/>
              <a:t>hoang</a:t>
            </a:r>
            <a:r>
              <a:rPr lang="en-US" sz="3200" dirty="0"/>
              <a:t>,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cỏ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448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A410EA-6C38-4588-B982-47ED2AF57509}"/>
              </a:ext>
            </a:extLst>
          </p:cNvPr>
          <p:cNvSpPr/>
          <p:nvPr/>
        </p:nvSpPr>
        <p:spPr>
          <a:xfrm>
            <a:off x="2790825" y="244642"/>
            <a:ext cx="4639049" cy="523220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26AE5-FB95-4F33-BFAE-7B9950263E62}"/>
              </a:ext>
            </a:extLst>
          </p:cNvPr>
          <p:cNvSpPr txBox="1"/>
          <p:nvPr/>
        </p:nvSpPr>
        <p:spPr>
          <a:xfrm>
            <a:off x="2903633" y="204542"/>
            <a:ext cx="467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UVN Sang Song" panose="020B0604020202020204"/>
                <a:ea typeface="+mn-ea"/>
                <a:cs typeface="+mn-cs"/>
              </a:rPr>
              <a:t>Luyện đọc từ khó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UVN Sang Song" panose="020B060402020202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B95545-A9C2-4AF9-930C-414112858261}"/>
              </a:ext>
            </a:extLst>
          </p:cNvPr>
          <p:cNvGrpSpPr/>
          <p:nvPr/>
        </p:nvGrpSpPr>
        <p:grpSpPr>
          <a:xfrm>
            <a:off x="78017" y="1264990"/>
            <a:ext cx="6109311" cy="644438"/>
            <a:chOff x="391886" y="1433905"/>
            <a:chExt cx="6013910" cy="192884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BECC350-C58F-4F56-9C7E-62D7A4E9D357}"/>
                </a:ext>
              </a:extLst>
            </p:cNvPr>
            <p:cNvSpPr/>
            <p:nvPr/>
          </p:nvSpPr>
          <p:spPr>
            <a:xfrm>
              <a:off x="391886" y="1433905"/>
              <a:ext cx="6013910" cy="1928846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70AD47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C0A6AB-700E-4901-9E9F-8A9BC7EF3083}"/>
                </a:ext>
              </a:extLst>
            </p:cNvPr>
            <p:cNvSpPr txBox="1"/>
            <p:nvPr/>
          </p:nvSpPr>
          <p:spPr>
            <a:xfrm>
              <a:off x="535404" y="1560733"/>
              <a:ext cx="5853170" cy="1750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</a:t>
              </a:r>
              <a:r>
                <a:rPr lang="en-US" sz="3200" b="1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ưới</a:t>
              </a:r>
              <a:r>
                <a:rPr lang="en-US" sz="3200" b="1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3200" b="1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núi</a:t>
              </a:r>
              <a:r>
                <a:rPr lang="en-US" sz="3200" b="1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lang="en-US" sz="3200" b="1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Lĩnh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id="{CBECC350-C58F-4F56-9C7E-62D7A4E9D357}"/>
              </a:ext>
            </a:extLst>
          </p:cNvPr>
          <p:cNvSpPr/>
          <p:nvPr/>
        </p:nvSpPr>
        <p:spPr>
          <a:xfrm>
            <a:off x="88568" y="2127074"/>
            <a:ext cx="5779969" cy="644438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70AD47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3200" b="1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</a:t>
            </a: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phăng</a:t>
            </a:r>
            <a:r>
              <a:rPr kumimoji="0" lang="en-US" sz="3200" b="1" u="none" strike="noStrike" kern="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u="none" strike="noStrike" kern="0" cap="none" spc="0" normalizeH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kumimoji="0" lang="en-US" sz="3200" b="1" u="none" strike="noStrike" kern="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u="none" strike="noStrike" kern="0" cap="none" spc="0" normalizeH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endParaRPr kumimoji="0" lang="en-US" sz="3200" b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id="{CBECC350-C58F-4F56-9C7E-62D7A4E9D357}"/>
              </a:ext>
            </a:extLst>
          </p:cNvPr>
          <p:cNvSpPr/>
          <p:nvPr/>
        </p:nvSpPr>
        <p:spPr>
          <a:xfrm>
            <a:off x="142167" y="3071044"/>
            <a:ext cx="2990506" cy="644438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70AD47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chài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lưới</a:t>
            </a:r>
            <a:endParaRPr kumimoji="0" lang="en-US" sz="3200" b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9">
            <a:extLst>
              <a:ext uri="{FF2B5EF4-FFF2-40B4-BE49-F238E27FC236}">
                <a16:creationId xmlns:a16="http://schemas.microsoft.com/office/drawing/2014/main" id="{CBECC350-C58F-4F56-9C7E-62D7A4E9D357}"/>
              </a:ext>
            </a:extLst>
          </p:cNvPr>
          <p:cNvSpPr/>
          <p:nvPr/>
        </p:nvSpPr>
        <p:spPr>
          <a:xfrm>
            <a:off x="88567" y="4119647"/>
            <a:ext cx="8304805" cy="644438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70AD47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đương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endParaRPr kumimoji="0" lang="en-US" sz="3200" b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  <p:bldP spid="19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ADA9364-6CBA-422E-9F03-97D0041B1A1E}"/>
              </a:ext>
            </a:extLst>
          </p:cNvPr>
          <p:cNvGrpSpPr/>
          <p:nvPr/>
        </p:nvGrpSpPr>
        <p:grpSpPr>
          <a:xfrm>
            <a:off x="3057980" y="84731"/>
            <a:ext cx="7203619" cy="707886"/>
            <a:chOff x="1053394" y="206467"/>
            <a:chExt cx="2880723" cy="489398"/>
          </a:xfrm>
        </p:grpSpPr>
        <p:sp>
          <p:nvSpPr>
            <p:cNvPr id="6" name="Rectangle: Rounded Corners 43">
              <a:extLst>
                <a:ext uri="{FF2B5EF4-FFF2-40B4-BE49-F238E27FC236}">
                  <a16:creationId xmlns:a16="http://schemas.microsoft.com/office/drawing/2014/main" id="{227CAF38-DD80-4600-B42F-A011EBEC3EFB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66E977-FDFE-44F8-8A61-3B7A7DA943FD}"/>
                </a:ext>
              </a:extLst>
            </p:cNvPr>
            <p:cNvSpPr/>
            <p:nvPr/>
          </p:nvSpPr>
          <p:spPr>
            <a:xfrm>
              <a:off x="1053394" y="206467"/>
              <a:ext cx="2880723" cy="48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000" b="1" kern="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Luyện</a:t>
              </a:r>
              <a:r>
                <a:rPr lang="en-US" sz="4000" b="1" kern="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đọc</a:t>
              </a:r>
              <a:r>
                <a:rPr lang="en-US" sz="4000" b="1" kern="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câu</a:t>
              </a:r>
              <a:r>
                <a:rPr lang="en-US" sz="4000" b="1" kern="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dài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4044EEE-8133-44B3-BC48-6B11C837E426}"/>
              </a:ext>
            </a:extLst>
          </p:cNvPr>
          <p:cNvSpPr txBox="1"/>
          <p:nvPr/>
        </p:nvSpPr>
        <p:spPr>
          <a:xfrm>
            <a:off x="3752851" y="1250773"/>
            <a:ext cx="851535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hễ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318" y="109182"/>
            <a:ext cx="12208587" cy="658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32263" y="682388"/>
            <a:ext cx="464024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163774" y="3403809"/>
            <a:ext cx="464024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7219666" y="136478"/>
            <a:ext cx="4858604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Chia </a:t>
            </a:r>
            <a:r>
              <a:rPr lang="en-US" sz="3200" dirty="0" err="1"/>
              <a:t>đoạn</a:t>
            </a:r>
            <a:r>
              <a:rPr lang="en-US" sz="3200" dirty="0"/>
              <a:t>- </a:t>
            </a:r>
            <a:r>
              <a:rPr lang="en-US" sz="3200" dirty="0" err="1"/>
              <a:t>Luyện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171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565</TotalTime>
  <Words>1655</Words>
  <Application>Microsoft Office PowerPoint</Application>
  <PresentationFormat>Widescreen</PresentationFormat>
  <Paragraphs>137</Paragraphs>
  <Slides>34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Arial-Rounded</vt:lpstr>
      <vt:lpstr>Calibri</vt:lpstr>
      <vt:lpstr>Georgia</vt:lpstr>
      <vt:lpstr>HP-087</vt:lpstr>
      <vt:lpstr>Times New Roman</vt:lpstr>
      <vt:lpstr>UVN Sang Song</vt:lpstr>
      <vt:lpstr>Wingdings</vt:lpstr>
      <vt:lpstr>Wingdings 2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Nga Quuỳnh</cp:lastModifiedBy>
  <cp:revision>89</cp:revision>
  <dcterms:created xsi:type="dcterms:W3CDTF">2022-09-02T00:00:24Z</dcterms:created>
  <dcterms:modified xsi:type="dcterms:W3CDTF">2023-12-05T01:07:23Z</dcterms:modified>
</cp:coreProperties>
</file>