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90" r:id="rId3"/>
  </p:sldMasterIdLst>
  <p:sldIdLst>
    <p:sldId id="256" r:id="rId4"/>
    <p:sldId id="300" r:id="rId5"/>
    <p:sldId id="282" r:id="rId6"/>
    <p:sldId id="301" r:id="rId7"/>
    <p:sldId id="283" r:id="rId8"/>
    <p:sldId id="308" r:id="rId9"/>
    <p:sldId id="309" r:id="rId10"/>
    <p:sldId id="310" r:id="rId11"/>
    <p:sldId id="284" r:id="rId12"/>
    <p:sldId id="314" r:id="rId13"/>
    <p:sldId id="315" r:id="rId14"/>
    <p:sldId id="321" r:id="rId15"/>
    <p:sldId id="322" r:id="rId16"/>
    <p:sldId id="302" r:id="rId17"/>
    <p:sldId id="318" r:id="rId18"/>
    <p:sldId id="319" r:id="rId19"/>
    <p:sldId id="311" r:id="rId20"/>
    <p:sldId id="320" r:id="rId21"/>
    <p:sldId id="288" r:id="rId22"/>
    <p:sldId id="303" r:id="rId23"/>
    <p:sldId id="312" r:id="rId24"/>
    <p:sldId id="313" r:id="rId25"/>
    <p:sldId id="38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í Dũng" initials="tD" lastIdx="2" clrIdx="0">
    <p:extLst>
      <p:ext uri="{19B8F6BF-5375-455C-9EA6-DF929625EA0E}">
        <p15:presenceInfo xmlns:p15="http://schemas.microsoft.com/office/powerpoint/2012/main" userId="0fad8500100d708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FF"/>
    <a:srgbClr val="FFFFFF"/>
    <a:srgbClr val="EFAB58"/>
    <a:srgbClr val="79C177"/>
    <a:srgbClr val="00CC00"/>
    <a:srgbClr val="C6EAFA"/>
    <a:srgbClr val="BFDCEA"/>
    <a:srgbClr val="43C8F5"/>
    <a:srgbClr val="FFDE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1" autoAdjust="0"/>
    <p:restoredTop sz="94660"/>
  </p:normalViewPr>
  <p:slideViewPr>
    <p:cSldViewPr snapToGrid="0">
      <p:cViewPr varScale="1">
        <p:scale>
          <a:sx n="60" d="100"/>
          <a:sy n="60" d="100"/>
        </p:scale>
        <p:origin x="756" y="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commentAuthors" Target="commentAuthors.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A9A46AF-7D0F-4C16-82C1-4DD7208CA46A}"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651255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9A46AF-7D0F-4C16-82C1-4DD7208CA46A}"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4167682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9A46AF-7D0F-4C16-82C1-4DD7208CA46A}"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373245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F7273-58B4-401A-981B-412D78FCDD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A44015-5607-4DC3-8C1A-1A9E5AC25E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A077C7-37DE-4F3E-B7B3-A2194C08C543}"/>
              </a:ext>
            </a:extLst>
          </p:cNvPr>
          <p:cNvSpPr>
            <a:spLocks noGrp="1"/>
          </p:cNvSpPr>
          <p:nvPr>
            <p:ph type="dt" sz="half" idx="10"/>
          </p:nvPr>
        </p:nvSpPr>
        <p:spPr/>
        <p:txBody>
          <a:bodyPr/>
          <a:lstStyle/>
          <a:p>
            <a:fld id="{9A9E324A-2355-473D-94D0-50178A322B06}" type="datetimeFigureOut">
              <a:rPr lang="en-US" smtClean="0"/>
              <a:t>10/27/2024</a:t>
            </a:fld>
            <a:endParaRPr lang="en-US"/>
          </a:p>
        </p:txBody>
      </p:sp>
      <p:sp>
        <p:nvSpPr>
          <p:cNvPr id="5" name="Footer Placeholder 4">
            <a:extLst>
              <a:ext uri="{FF2B5EF4-FFF2-40B4-BE49-F238E27FC236}">
                <a16:creationId xmlns:a16="http://schemas.microsoft.com/office/drawing/2014/main" id="{81CB16E5-0154-4662-A939-A7E65D858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A68EC6-BB4E-4786-AB1D-B9F377F534B9}"/>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127132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9FD47-EDC5-4CB3-AC5E-7200A0272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BFBDFD-1970-4310-9E11-D971CA47E3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F8625-4EB1-46BA-A476-B41B4F8A4444}"/>
              </a:ext>
            </a:extLst>
          </p:cNvPr>
          <p:cNvSpPr>
            <a:spLocks noGrp="1"/>
          </p:cNvSpPr>
          <p:nvPr>
            <p:ph type="dt" sz="half" idx="10"/>
          </p:nvPr>
        </p:nvSpPr>
        <p:spPr/>
        <p:txBody>
          <a:bodyPr/>
          <a:lstStyle/>
          <a:p>
            <a:fld id="{9A9E324A-2355-473D-94D0-50178A322B06}" type="datetimeFigureOut">
              <a:rPr lang="en-US" smtClean="0"/>
              <a:t>10/27/2024</a:t>
            </a:fld>
            <a:endParaRPr lang="en-US"/>
          </a:p>
        </p:txBody>
      </p:sp>
      <p:sp>
        <p:nvSpPr>
          <p:cNvPr id="5" name="Footer Placeholder 4">
            <a:extLst>
              <a:ext uri="{FF2B5EF4-FFF2-40B4-BE49-F238E27FC236}">
                <a16:creationId xmlns:a16="http://schemas.microsoft.com/office/drawing/2014/main" id="{230D43EE-B471-4C47-B638-02A8C0305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2B935-7CB2-4923-A4EA-ECB25E4BDE55}"/>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1416663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20EE7-33C0-404B-B420-3F25579D77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889683-AF71-42F4-931E-3B908BCFEC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4564EE-84F7-41A3-9F4A-A52BBC973FF6}"/>
              </a:ext>
            </a:extLst>
          </p:cNvPr>
          <p:cNvSpPr>
            <a:spLocks noGrp="1"/>
          </p:cNvSpPr>
          <p:nvPr>
            <p:ph type="dt" sz="half" idx="10"/>
          </p:nvPr>
        </p:nvSpPr>
        <p:spPr/>
        <p:txBody>
          <a:bodyPr/>
          <a:lstStyle/>
          <a:p>
            <a:fld id="{9A9E324A-2355-473D-94D0-50178A322B06}" type="datetimeFigureOut">
              <a:rPr lang="en-US" smtClean="0"/>
              <a:t>10/27/2024</a:t>
            </a:fld>
            <a:endParaRPr lang="en-US"/>
          </a:p>
        </p:txBody>
      </p:sp>
      <p:sp>
        <p:nvSpPr>
          <p:cNvPr id="5" name="Footer Placeholder 4">
            <a:extLst>
              <a:ext uri="{FF2B5EF4-FFF2-40B4-BE49-F238E27FC236}">
                <a16:creationId xmlns:a16="http://schemas.microsoft.com/office/drawing/2014/main" id="{95686044-3370-463D-9BD9-EC36B1EC2E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FAB00-2DF2-4209-A5DE-BB9D6058AC5F}"/>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550585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C4C18-714A-496D-84BE-0614A008FD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5590FE-78D4-4541-A9A0-6563CC0C7E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4DC55C-70D5-4452-8D9C-753DAF2980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E3A83C-6A03-4C5C-B1D5-FA3B81A22FEC}"/>
              </a:ext>
            </a:extLst>
          </p:cNvPr>
          <p:cNvSpPr>
            <a:spLocks noGrp="1"/>
          </p:cNvSpPr>
          <p:nvPr>
            <p:ph type="dt" sz="half" idx="10"/>
          </p:nvPr>
        </p:nvSpPr>
        <p:spPr/>
        <p:txBody>
          <a:bodyPr/>
          <a:lstStyle/>
          <a:p>
            <a:fld id="{9A9E324A-2355-473D-94D0-50178A322B06}" type="datetimeFigureOut">
              <a:rPr lang="en-US" smtClean="0"/>
              <a:t>10/27/2024</a:t>
            </a:fld>
            <a:endParaRPr lang="en-US"/>
          </a:p>
        </p:txBody>
      </p:sp>
      <p:sp>
        <p:nvSpPr>
          <p:cNvPr id="6" name="Footer Placeholder 5">
            <a:extLst>
              <a:ext uri="{FF2B5EF4-FFF2-40B4-BE49-F238E27FC236}">
                <a16:creationId xmlns:a16="http://schemas.microsoft.com/office/drawing/2014/main" id="{058F7D94-B055-421B-92EE-EB1EDC15D7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1AC37E-A72D-4D91-B6F9-E1A0930EAA31}"/>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1674691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9E51D-27E5-40D2-8BFF-BEAE9E995C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A22F96-CD3D-41C2-8791-C9D669431C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9E3F13-92BF-49E0-8D74-CC18329527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7DACEC-806B-4494-A9AE-FB3CFF22C2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491D5E-0BBD-47E6-9ACD-84C0B60A6A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9C2D5B-E425-4C37-B8C5-906761F5E083}"/>
              </a:ext>
            </a:extLst>
          </p:cNvPr>
          <p:cNvSpPr>
            <a:spLocks noGrp="1"/>
          </p:cNvSpPr>
          <p:nvPr>
            <p:ph type="dt" sz="half" idx="10"/>
          </p:nvPr>
        </p:nvSpPr>
        <p:spPr/>
        <p:txBody>
          <a:bodyPr/>
          <a:lstStyle/>
          <a:p>
            <a:fld id="{9A9E324A-2355-473D-94D0-50178A322B06}" type="datetimeFigureOut">
              <a:rPr lang="en-US" smtClean="0"/>
              <a:t>10/27/2024</a:t>
            </a:fld>
            <a:endParaRPr lang="en-US"/>
          </a:p>
        </p:txBody>
      </p:sp>
      <p:sp>
        <p:nvSpPr>
          <p:cNvPr id="8" name="Footer Placeholder 7">
            <a:extLst>
              <a:ext uri="{FF2B5EF4-FFF2-40B4-BE49-F238E27FC236}">
                <a16:creationId xmlns:a16="http://schemas.microsoft.com/office/drawing/2014/main" id="{602FC68D-FAD3-4181-BD93-D4AFEB7242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862245-150F-404F-8E04-1A2A58A92D5B}"/>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2191991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F87EC-5572-4C6A-8458-B9E9699F42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B5FE5A-82F3-4AD0-953E-43D328CD9287}"/>
              </a:ext>
            </a:extLst>
          </p:cNvPr>
          <p:cNvSpPr>
            <a:spLocks noGrp="1"/>
          </p:cNvSpPr>
          <p:nvPr>
            <p:ph type="dt" sz="half" idx="10"/>
          </p:nvPr>
        </p:nvSpPr>
        <p:spPr/>
        <p:txBody>
          <a:bodyPr/>
          <a:lstStyle/>
          <a:p>
            <a:fld id="{9A9E324A-2355-473D-94D0-50178A322B06}" type="datetimeFigureOut">
              <a:rPr lang="en-US" smtClean="0"/>
              <a:t>10/27/2024</a:t>
            </a:fld>
            <a:endParaRPr lang="en-US"/>
          </a:p>
        </p:txBody>
      </p:sp>
      <p:sp>
        <p:nvSpPr>
          <p:cNvPr id="4" name="Footer Placeholder 3">
            <a:extLst>
              <a:ext uri="{FF2B5EF4-FFF2-40B4-BE49-F238E27FC236}">
                <a16:creationId xmlns:a16="http://schemas.microsoft.com/office/drawing/2014/main" id="{5653C96D-B0BC-4821-9327-401440FDD6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8A96CD-2C6A-4D6A-AA43-F5A077690487}"/>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2822610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EE4537-7C2D-4FFE-A10A-ED27D6A104F3}"/>
              </a:ext>
            </a:extLst>
          </p:cNvPr>
          <p:cNvSpPr>
            <a:spLocks noGrp="1"/>
          </p:cNvSpPr>
          <p:nvPr>
            <p:ph type="dt" sz="half" idx="10"/>
          </p:nvPr>
        </p:nvSpPr>
        <p:spPr/>
        <p:txBody>
          <a:bodyPr/>
          <a:lstStyle/>
          <a:p>
            <a:fld id="{9A9E324A-2355-473D-94D0-50178A322B06}" type="datetimeFigureOut">
              <a:rPr lang="en-US" smtClean="0"/>
              <a:t>10/27/2024</a:t>
            </a:fld>
            <a:endParaRPr lang="en-US"/>
          </a:p>
        </p:txBody>
      </p:sp>
      <p:sp>
        <p:nvSpPr>
          <p:cNvPr id="3" name="Footer Placeholder 2">
            <a:extLst>
              <a:ext uri="{FF2B5EF4-FFF2-40B4-BE49-F238E27FC236}">
                <a16:creationId xmlns:a16="http://schemas.microsoft.com/office/drawing/2014/main" id="{95E1C1DA-93BA-45BE-9031-C8FD2500FC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A56581-2DDA-48A7-BA4F-3D3BC45988AE}"/>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2681846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B82F2-0EBD-4631-9AB2-460BE5DE68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A4480B-F35F-4105-973E-351ACF937F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750001-163E-4844-BF6D-2A5372E708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D6FA2D-95A8-4DD4-A7DE-F7DD14F69170}"/>
              </a:ext>
            </a:extLst>
          </p:cNvPr>
          <p:cNvSpPr>
            <a:spLocks noGrp="1"/>
          </p:cNvSpPr>
          <p:nvPr>
            <p:ph type="dt" sz="half" idx="10"/>
          </p:nvPr>
        </p:nvSpPr>
        <p:spPr/>
        <p:txBody>
          <a:bodyPr/>
          <a:lstStyle/>
          <a:p>
            <a:fld id="{9A9E324A-2355-473D-94D0-50178A322B06}" type="datetimeFigureOut">
              <a:rPr lang="en-US" smtClean="0"/>
              <a:t>10/27/2024</a:t>
            </a:fld>
            <a:endParaRPr lang="en-US"/>
          </a:p>
        </p:txBody>
      </p:sp>
      <p:sp>
        <p:nvSpPr>
          <p:cNvPr id="6" name="Footer Placeholder 5">
            <a:extLst>
              <a:ext uri="{FF2B5EF4-FFF2-40B4-BE49-F238E27FC236}">
                <a16:creationId xmlns:a16="http://schemas.microsoft.com/office/drawing/2014/main" id="{266EC503-9F31-4718-BC0A-14FBB37A5E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291BFA-AFC1-488A-9043-88B5AE2999A7}"/>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4228641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9A46AF-7D0F-4C16-82C1-4DD7208CA46A}"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39080426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27A09-FF80-48BD-A996-751C82D6FA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32B0C0-B489-46FB-B063-B8E51A1263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6AEA24-EDEC-4DD2-9F79-BAD2D14B09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B92D67-314A-4C5A-A712-9B7B461D1A75}"/>
              </a:ext>
            </a:extLst>
          </p:cNvPr>
          <p:cNvSpPr>
            <a:spLocks noGrp="1"/>
          </p:cNvSpPr>
          <p:nvPr>
            <p:ph type="dt" sz="half" idx="10"/>
          </p:nvPr>
        </p:nvSpPr>
        <p:spPr/>
        <p:txBody>
          <a:bodyPr/>
          <a:lstStyle/>
          <a:p>
            <a:fld id="{9A9E324A-2355-473D-94D0-50178A322B06}" type="datetimeFigureOut">
              <a:rPr lang="en-US" smtClean="0"/>
              <a:t>10/27/2024</a:t>
            </a:fld>
            <a:endParaRPr lang="en-US"/>
          </a:p>
        </p:txBody>
      </p:sp>
      <p:sp>
        <p:nvSpPr>
          <p:cNvPr id="6" name="Footer Placeholder 5">
            <a:extLst>
              <a:ext uri="{FF2B5EF4-FFF2-40B4-BE49-F238E27FC236}">
                <a16:creationId xmlns:a16="http://schemas.microsoft.com/office/drawing/2014/main" id="{818E70BD-EB82-4EF2-B8A6-FFDE7269D5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AF92A6-26AA-41F5-A1D1-496D7713C312}"/>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2431942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47B82-E210-424C-9C94-CCB114DD9C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90807E-EA17-470E-BB44-72CAB3114E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F3737-200C-4D1F-85D5-D6C552886494}"/>
              </a:ext>
            </a:extLst>
          </p:cNvPr>
          <p:cNvSpPr>
            <a:spLocks noGrp="1"/>
          </p:cNvSpPr>
          <p:nvPr>
            <p:ph type="dt" sz="half" idx="10"/>
          </p:nvPr>
        </p:nvSpPr>
        <p:spPr/>
        <p:txBody>
          <a:bodyPr/>
          <a:lstStyle/>
          <a:p>
            <a:fld id="{9A9E324A-2355-473D-94D0-50178A322B06}" type="datetimeFigureOut">
              <a:rPr lang="en-US" smtClean="0"/>
              <a:t>10/27/2024</a:t>
            </a:fld>
            <a:endParaRPr lang="en-US"/>
          </a:p>
        </p:txBody>
      </p:sp>
      <p:sp>
        <p:nvSpPr>
          <p:cNvPr id="5" name="Footer Placeholder 4">
            <a:extLst>
              <a:ext uri="{FF2B5EF4-FFF2-40B4-BE49-F238E27FC236}">
                <a16:creationId xmlns:a16="http://schemas.microsoft.com/office/drawing/2014/main" id="{9429F6A6-7E2D-427C-9639-8AFE67BDE4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7FA6F1-3434-4106-A178-ECB89E5B8EE9}"/>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4217509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CC7CC8-7BB9-4CA3-A2CA-3BC82CDD91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625E65-D3A9-46A6-AA19-9630FDD85A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2C1318-8F77-4E5B-AD2F-72E237434D44}"/>
              </a:ext>
            </a:extLst>
          </p:cNvPr>
          <p:cNvSpPr>
            <a:spLocks noGrp="1"/>
          </p:cNvSpPr>
          <p:nvPr>
            <p:ph type="dt" sz="half" idx="10"/>
          </p:nvPr>
        </p:nvSpPr>
        <p:spPr/>
        <p:txBody>
          <a:bodyPr/>
          <a:lstStyle/>
          <a:p>
            <a:fld id="{9A9E324A-2355-473D-94D0-50178A322B06}" type="datetimeFigureOut">
              <a:rPr lang="en-US" smtClean="0"/>
              <a:t>10/27/2024</a:t>
            </a:fld>
            <a:endParaRPr lang="en-US"/>
          </a:p>
        </p:txBody>
      </p:sp>
      <p:sp>
        <p:nvSpPr>
          <p:cNvPr id="5" name="Footer Placeholder 4">
            <a:extLst>
              <a:ext uri="{FF2B5EF4-FFF2-40B4-BE49-F238E27FC236}">
                <a16:creationId xmlns:a16="http://schemas.microsoft.com/office/drawing/2014/main" id="{164F79BB-1FC4-4320-BF05-9514BF7FBA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295FE2-97AA-4335-8480-96CE533BCB9A}"/>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27931780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896619" y="1603301"/>
            <a:ext cx="9867486" cy="4770499"/>
            <a:chOff x="741115" y="865258"/>
            <a:chExt cx="7691377" cy="4010102"/>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12317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530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4601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9236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B2CB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en-US" sz="11500" dirty="0">
                <a:ln>
                  <a:solidFill>
                    <a:schemeClr val="accent6">
                      <a:lumMod val="50000"/>
                    </a:schemeClr>
                  </a:solidFill>
                </a:ln>
                <a:solidFill>
                  <a:schemeClr val="accent6">
                    <a:lumMod val="60000"/>
                    <a:lumOff val="40000"/>
                  </a:schemeClr>
                </a:solidFill>
                <a:latin typeface="+mj-lt"/>
              </a:rPr>
              <a:t>TRÒ</a:t>
            </a:r>
            <a:r>
              <a:rPr lang="en-US" sz="11500" baseline="0" dirty="0">
                <a:ln>
                  <a:solidFill>
                    <a:schemeClr val="accent6">
                      <a:lumMod val="50000"/>
                    </a:schemeClr>
                  </a:solidFill>
                </a:ln>
                <a:solidFill>
                  <a:schemeClr val="accent6">
                    <a:lumMod val="60000"/>
                    <a:lumOff val="40000"/>
                  </a:schemeClr>
                </a:solidFill>
                <a:latin typeface="+mj-lt"/>
              </a:rPr>
              <a:t> CHƠI</a:t>
            </a:r>
            <a:endParaRPr lang="vi-VN" sz="11500" dirty="0">
              <a:ln>
                <a:solidFill>
                  <a:schemeClr val="accent6">
                    <a:lumMod val="50000"/>
                  </a:schemeClr>
                </a:solidFill>
              </a:ln>
              <a:solidFill>
                <a:schemeClr val="accent6">
                  <a:lumMod val="60000"/>
                  <a:lumOff val="40000"/>
                </a:schemeClr>
              </a:solidFill>
              <a:latin typeface="+mj-lt"/>
            </a:endParaRPr>
          </a:p>
        </p:txBody>
      </p:sp>
      <p:grpSp>
        <p:nvGrpSpPr>
          <p:cNvPr id="225" name="Google Shape;631;p30">
            <a:extLst>
              <a:ext uri="{FF2B5EF4-FFF2-40B4-BE49-F238E27FC236}">
                <a16:creationId xmlns:a16="http://schemas.microsoft.com/office/drawing/2014/main" id="{CD1EBE97-8F9B-460E-9BC5-FD02CD5043DA}"/>
              </a:ext>
            </a:extLst>
          </p:cNvPr>
          <p:cNvGrpSpPr/>
          <p:nvPr userDrawn="1"/>
        </p:nvGrpSpPr>
        <p:grpSpPr>
          <a:xfrm flipH="1">
            <a:off x="7919467" y="3656003"/>
            <a:ext cx="1245605" cy="2486166"/>
            <a:chOff x="961250" y="234750"/>
            <a:chExt cx="1222525" cy="2320700"/>
          </a:xfrm>
        </p:grpSpPr>
        <p:sp>
          <p:nvSpPr>
            <p:cNvPr id="226"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0959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25"/>
                                        </p:tgtEl>
                                        <p:attrNameLst>
                                          <p:attrName>style.visibility</p:attrName>
                                        </p:attrNameLst>
                                      </p:cBhvr>
                                      <p:to>
                                        <p:strVal val="visible"/>
                                      </p:to>
                                    </p:set>
                                    <p:anim calcmode="lin" valueType="num">
                                      <p:cBhvr>
                                        <p:cTn id="28" dur="1000" fill="hold"/>
                                        <p:tgtEl>
                                          <p:spTgt spid="225"/>
                                        </p:tgtEl>
                                        <p:attrNameLst>
                                          <p:attrName>ppt_w</p:attrName>
                                        </p:attrNameLst>
                                      </p:cBhvr>
                                      <p:tavLst>
                                        <p:tav tm="0">
                                          <p:val>
                                            <p:fltVal val="0"/>
                                          </p:val>
                                        </p:tav>
                                        <p:tav tm="100000">
                                          <p:val>
                                            <p:strVal val="#ppt_w"/>
                                          </p:val>
                                        </p:tav>
                                      </p:tavLst>
                                    </p:anim>
                                    <p:anim calcmode="lin" valueType="num">
                                      <p:cBhvr>
                                        <p:cTn id="29" dur="1000" fill="hold"/>
                                        <p:tgtEl>
                                          <p:spTgt spid="225"/>
                                        </p:tgtEl>
                                        <p:attrNameLst>
                                          <p:attrName>ppt_h</p:attrName>
                                        </p:attrNameLst>
                                      </p:cBhvr>
                                      <p:tavLst>
                                        <p:tav tm="0">
                                          <p:val>
                                            <p:fltVal val="0"/>
                                          </p:val>
                                        </p:tav>
                                        <p:tav tm="100000">
                                          <p:val>
                                            <p:strVal val="#ppt_h"/>
                                          </p:val>
                                        </p:tav>
                                      </p:tavLst>
                                    </p:anim>
                                    <p:anim calcmode="lin" valueType="num">
                                      <p:cBhvr>
                                        <p:cTn id="30" dur="1000" fill="hold"/>
                                        <p:tgtEl>
                                          <p:spTgt spid="225"/>
                                        </p:tgtEl>
                                        <p:attrNameLst>
                                          <p:attrName>style.rotation</p:attrName>
                                        </p:attrNameLst>
                                      </p:cBhvr>
                                      <p:tavLst>
                                        <p:tav tm="0">
                                          <p:val>
                                            <p:fltVal val="90"/>
                                          </p:val>
                                        </p:tav>
                                        <p:tav tm="100000">
                                          <p:val>
                                            <p:fltVal val="0"/>
                                          </p:val>
                                        </p:tav>
                                      </p:tavLst>
                                    </p:anim>
                                    <p:animEffect transition="in" filter="fade">
                                      <p:cBhvr>
                                        <p:cTn id="31" dur="10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5685" y="98227"/>
            <a:ext cx="2069886" cy="1034943"/>
          </a:xfrm>
          <a:prstGeom prst="rect">
            <a:avLst/>
          </a:prstGeom>
        </p:spPr>
      </p:pic>
    </p:spTree>
    <p:extLst>
      <p:ext uri="{BB962C8B-B14F-4D97-AF65-F5344CB8AC3E}">
        <p14:creationId xmlns:p14="http://schemas.microsoft.com/office/powerpoint/2010/main" val="5081090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2473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A9A46AF-7D0F-4C16-82C1-4DD7208CA46A}"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2193064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91440"/>
            <a:ext cx="11613234" cy="6720839"/>
            <a:chOff x="395894" y="121239"/>
            <a:chExt cx="8518865" cy="5157146"/>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121239"/>
              <a:ext cx="8053438" cy="5157146"/>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955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418963"/>
            <a:chOff x="395894" y="219519"/>
            <a:chExt cx="8518865" cy="4925505"/>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92550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5685" y="98227"/>
            <a:ext cx="2069886" cy="1034943"/>
          </a:xfrm>
          <a:prstGeom prst="rect">
            <a:avLst/>
          </a:prstGeom>
        </p:spPr>
      </p:pic>
    </p:spTree>
    <p:extLst>
      <p:ext uri="{BB962C8B-B14F-4D97-AF65-F5344CB8AC3E}">
        <p14:creationId xmlns:p14="http://schemas.microsoft.com/office/powerpoint/2010/main" val="782813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descr="C:\Users\TUAN\Downloads\Luyện tập 1.png">
            <a:extLst>
              <a:ext uri="{FF2B5EF4-FFF2-40B4-BE49-F238E27FC236}">
                <a16:creationId xmlns:a16="http://schemas.microsoft.com/office/drawing/2014/main" id="{439545A9-2DD8-4B85-AB11-A53FA02BA774}"/>
              </a:ext>
            </a:extLst>
          </p:cNvPr>
          <p:cNvPicPr>
            <a:picLocks noChangeAspect="1" noChangeArrowheads="1"/>
          </p:cNvPicPr>
          <p:nvPr userDrawn="1"/>
        </p:nvPicPr>
        <p:blipFill>
          <a:blip r:embed="rId2" cstate="print"/>
          <a:srcRect/>
          <a:stretch>
            <a:fillRect/>
          </a:stretch>
        </p:blipFill>
        <p:spPr bwMode="auto">
          <a:xfrm>
            <a:off x="785396" y="450429"/>
            <a:ext cx="2237784" cy="863493"/>
          </a:xfrm>
          <a:prstGeom prst="rect">
            <a:avLst/>
          </a:prstGeom>
          <a:noFill/>
        </p:spPr>
      </p:pic>
    </p:spTree>
    <p:extLst>
      <p:ext uri="{BB962C8B-B14F-4D97-AF65-F5344CB8AC3E}">
        <p14:creationId xmlns:p14="http://schemas.microsoft.com/office/powerpoint/2010/main" val="21969825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9013" y="438261"/>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567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4736" y="127898"/>
            <a:ext cx="2325467" cy="1162735"/>
          </a:xfrm>
          <a:prstGeom prst="rect">
            <a:avLst/>
          </a:prstGeom>
        </p:spPr>
      </p:pic>
    </p:spTree>
    <p:extLst>
      <p:ext uri="{BB962C8B-B14F-4D97-AF65-F5344CB8AC3E}">
        <p14:creationId xmlns:p14="http://schemas.microsoft.com/office/powerpoint/2010/main" val="15300760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6114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 name="Google Shape;2356;p30">
            <a:extLst>
              <a:ext uri="{FF2B5EF4-FFF2-40B4-BE49-F238E27FC236}">
                <a16:creationId xmlns:a16="http://schemas.microsoft.com/office/drawing/2014/main" id="{FF3093F1-70FF-4A92-A939-256BC49F43A6}"/>
              </a:ext>
            </a:extLst>
          </p:cNvPr>
          <p:cNvGrpSpPr/>
          <p:nvPr userDrawn="1"/>
        </p:nvGrpSpPr>
        <p:grpSpPr>
          <a:xfrm>
            <a:off x="896619" y="1566374"/>
            <a:ext cx="9867486" cy="4807426"/>
            <a:chOff x="741115" y="853968"/>
            <a:chExt cx="7691377" cy="4021392"/>
          </a:xfrm>
          <a:solidFill>
            <a:schemeClr val="accent3"/>
          </a:solidFill>
        </p:grpSpPr>
        <p:sp>
          <p:nvSpPr>
            <p:cNvPr id="294" name="Google Shape;2357;p30">
              <a:extLst>
                <a:ext uri="{FF2B5EF4-FFF2-40B4-BE49-F238E27FC236}">
                  <a16:creationId xmlns:a16="http://schemas.microsoft.com/office/drawing/2014/main" id="{378B6936-B094-4FA3-9256-C7AF5859717D}"/>
                </a:ext>
              </a:extLst>
            </p:cNvPr>
            <p:cNvSpPr/>
            <p:nvPr/>
          </p:nvSpPr>
          <p:spPr>
            <a:xfrm>
              <a:off x="3121100" y="853968"/>
              <a:ext cx="3397427"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296"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64815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121861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1293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41619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9A46AF-7D0F-4C16-82C1-4DD7208CA46A}"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21993428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B2CB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226"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27"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2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22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TextBox 291">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en-US" sz="11500" dirty="0">
                <a:ln>
                  <a:solidFill>
                    <a:schemeClr val="accent6">
                      <a:lumMod val="50000"/>
                    </a:schemeClr>
                  </a:solidFill>
                </a:ln>
                <a:solidFill>
                  <a:schemeClr val="accent6">
                    <a:lumMod val="60000"/>
                    <a:lumOff val="40000"/>
                  </a:schemeClr>
                </a:solidFill>
                <a:latin typeface="+mj-lt"/>
              </a:rPr>
              <a:t>TRÒ</a:t>
            </a:r>
            <a:r>
              <a:rPr lang="en-US" sz="11500" baseline="0" dirty="0">
                <a:ln>
                  <a:solidFill>
                    <a:schemeClr val="accent6">
                      <a:lumMod val="50000"/>
                    </a:schemeClr>
                  </a:solidFill>
                </a:ln>
                <a:solidFill>
                  <a:schemeClr val="accent6">
                    <a:lumMod val="60000"/>
                    <a:lumOff val="40000"/>
                  </a:schemeClr>
                </a:solidFill>
                <a:latin typeface="+mj-lt"/>
              </a:rPr>
              <a:t> CHƠI</a:t>
            </a:r>
            <a:endParaRPr lang="vi-VN" sz="11500" dirty="0">
              <a:ln>
                <a:solidFill>
                  <a:schemeClr val="accent6">
                    <a:lumMod val="50000"/>
                  </a:schemeClr>
                </a:solidFill>
              </a:ln>
              <a:solidFill>
                <a:schemeClr val="accent6">
                  <a:lumMod val="60000"/>
                  <a:lumOff val="40000"/>
                </a:schemeClr>
              </a:solidFill>
              <a:latin typeface="+mj-lt"/>
            </a:endParaRPr>
          </a:p>
        </p:txBody>
      </p:sp>
      <p:grpSp>
        <p:nvGrpSpPr>
          <p:cNvPr id="293" name="Google Shape;631;p30">
            <a:extLst>
              <a:ext uri="{FF2B5EF4-FFF2-40B4-BE49-F238E27FC236}">
                <a16:creationId xmlns:a16="http://schemas.microsoft.com/office/drawing/2014/main" id="{CD1EBE97-8F9B-460E-9BC5-FD02CD5043DA}"/>
              </a:ext>
            </a:extLst>
          </p:cNvPr>
          <p:cNvGrpSpPr/>
          <p:nvPr userDrawn="1"/>
        </p:nvGrpSpPr>
        <p:grpSpPr>
          <a:xfrm flipH="1">
            <a:off x="7919467" y="3656003"/>
            <a:ext cx="1245605" cy="2486166"/>
            <a:chOff x="961250" y="234750"/>
            <a:chExt cx="1222525" cy="2320700"/>
          </a:xfrm>
        </p:grpSpPr>
        <p:sp>
          <p:nvSpPr>
            <p:cNvPr id="294"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0462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6"/>
                                        </p:tgtEl>
                                        <p:attrNameLst>
                                          <p:attrName>style.visibility</p:attrName>
                                        </p:attrNameLst>
                                      </p:cBhvr>
                                      <p:to>
                                        <p:strVal val="visible"/>
                                      </p:to>
                                    </p:set>
                                    <p:animEffect transition="in" filter="barn(inVertical)">
                                      <p:cBhvr>
                                        <p:cTn id="10" dur="500"/>
                                        <p:tgtEl>
                                          <p:spTgt spid="2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barn(inVertical)">
                                      <p:cBhvr>
                                        <p:cTn id="13" dur="500"/>
                                        <p:tgtEl>
                                          <p:spTgt spid="227"/>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28"/>
                                        </p:tgtEl>
                                        <p:attrNameLst>
                                          <p:attrName>style.visibility</p:attrName>
                                        </p:attrNameLst>
                                      </p:cBhvr>
                                      <p:to>
                                        <p:strVal val="visible"/>
                                      </p:to>
                                    </p:set>
                                    <p:anim calcmode="lin" valueType="num">
                                      <p:cBhvr>
                                        <p:cTn id="17" dur="1000" fill="hold"/>
                                        <p:tgtEl>
                                          <p:spTgt spid="228"/>
                                        </p:tgtEl>
                                        <p:attrNameLst>
                                          <p:attrName>ppt_w</p:attrName>
                                        </p:attrNameLst>
                                      </p:cBhvr>
                                      <p:tavLst>
                                        <p:tav tm="0">
                                          <p:val>
                                            <p:fltVal val="0"/>
                                          </p:val>
                                        </p:tav>
                                        <p:tav tm="100000">
                                          <p:val>
                                            <p:strVal val="#ppt_w"/>
                                          </p:val>
                                        </p:tav>
                                      </p:tavLst>
                                    </p:anim>
                                    <p:anim calcmode="lin" valueType="num">
                                      <p:cBhvr>
                                        <p:cTn id="18" dur="1000" fill="hold"/>
                                        <p:tgtEl>
                                          <p:spTgt spid="228"/>
                                        </p:tgtEl>
                                        <p:attrNameLst>
                                          <p:attrName>ppt_h</p:attrName>
                                        </p:attrNameLst>
                                      </p:cBhvr>
                                      <p:tavLst>
                                        <p:tav tm="0">
                                          <p:val>
                                            <p:fltVal val="0"/>
                                          </p:val>
                                        </p:tav>
                                        <p:tav tm="100000">
                                          <p:val>
                                            <p:strVal val="#ppt_h"/>
                                          </p:val>
                                        </p:tav>
                                      </p:tavLst>
                                    </p:anim>
                                    <p:anim calcmode="lin" valueType="num">
                                      <p:cBhvr>
                                        <p:cTn id="19" dur="1000" fill="hold"/>
                                        <p:tgtEl>
                                          <p:spTgt spid="228"/>
                                        </p:tgtEl>
                                        <p:attrNameLst>
                                          <p:attrName>style.rotation</p:attrName>
                                        </p:attrNameLst>
                                      </p:cBhvr>
                                      <p:tavLst>
                                        <p:tav tm="0">
                                          <p:val>
                                            <p:fltVal val="90"/>
                                          </p:val>
                                        </p:tav>
                                        <p:tav tm="100000">
                                          <p:val>
                                            <p:fltVal val="0"/>
                                          </p:val>
                                        </p:tav>
                                      </p:tavLst>
                                    </p:anim>
                                    <p:animEffect transition="in" filter="fade">
                                      <p:cBhvr>
                                        <p:cTn id="20" dur="1000"/>
                                        <p:tgtEl>
                                          <p:spTgt spid="22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92"/>
                                        </p:tgtEl>
                                        <p:attrNameLst>
                                          <p:attrName>style.visibility</p:attrName>
                                        </p:attrNameLst>
                                      </p:cBhvr>
                                      <p:to>
                                        <p:strVal val="visible"/>
                                      </p:to>
                                    </p:set>
                                    <p:animEffect transition="in" filter="randombar(horizontal)">
                                      <p:cBhvr>
                                        <p:cTn id="24" dur="500"/>
                                        <p:tgtEl>
                                          <p:spTgt spid="292"/>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93"/>
                                        </p:tgtEl>
                                        <p:attrNameLst>
                                          <p:attrName>style.visibility</p:attrName>
                                        </p:attrNameLst>
                                      </p:cBhvr>
                                      <p:to>
                                        <p:strVal val="visible"/>
                                      </p:to>
                                    </p:set>
                                    <p:anim calcmode="lin" valueType="num">
                                      <p:cBhvr>
                                        <p:cTn id="28" dur="1000" fill="hold"/>
                                        <p:tgtEl>
                                          <p:spTgt spid="293"/>
                                        </p:tgtEl>
                                        <p:attrNameLst>
                                          <p:attrName>ppt_w</p:attrName>
                                        </p:attrNameLst>
                                      </p:cBhvr>
                                      <p:tavLst>
                                        <p:tav tm="0">
                                          <p:val>
                                            <p:fltVal val="0"/>
                                          </p:val>
                                        </p:tav>
                                        <p:tav tm="100000">
                                          <p:val>
                                            <p:strVal val="#ppt_w"/>
                                          </p:val>
                                        </p:tav>
                                      </p:tavLst>
                                    </p:anim>
                                    <p:anim calcmode="lin" valueType="num">
                                      <p:cBhvr>
                                        <p:cTn id="29" dur="1000" fill="hold"/>
                                        <p:tgtEl>
                                          <p:spTgt spid="293"/>
                                        </p:tgtEl>
                                        <p:attrNameLst>
                                          <p:attrName>ppt_h</p:attrName>
                                        </p:attrNameLst>
                                      </p:cBhvr>
                                      <p:tavLst>
                                        <p:tav tm="0">
                                          <p:val>
                                            <p:fltVal val="0"/>
                                          </p:val>
                                        </p:tav>
                                        <p:tav tm="100000">
                                          <p:val>
                                            <p:strVal val="#ppt_h"/>
                                          </p:val>
                                        </p:tav>
                                      </p:tavLst>
                                    </p:anim>
                                    <p:anim calcmode="lin" valueType="num">
                                      <p:cBhvr>
                                        <p:cTn id="30" dur="1000" fill="hold"/>
                                        <p:tgtEl>
                                          <p:spTgt spid="293"/>
                                        </p:tgtEl>
                                        <p:attrNameLst>
                                          <p:attrName>style.rotation</p:attrName>
                                        </p:attrNameLst>
                                      </p:cBhvr>
                                      <p:tavLst>
                                        <p:tav tm="0">
                                          <p:val>
                                            <p:fltVal val="90"/>
                                          </p:val>
                                        </p:tav>
                                        <p:tav tm="100000">
                                          <p:val>
                                            <p:fltVal val="0"/>
                                          </p:val>
                                        </p:tav>
                                      </p:tavLst>
                                    </p:anim>
                                    <p:animEffect transition="in" filter="fade">
                                      <p:cBhvr>
                                        <p:cTn id="31"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92"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5" y="364703"/>
            <a:ext cx="2069886" cy="1034943"/>
          </a:xfrm>
          <a:prstGeom prst="rect">
            <a:avLst/>
          </a:prstGeom>
        </p:spPr>
      </p:pic>
    </p:spTree>
    <p:extLst>
      <p:ext uri="{BB962C8B-B14F-4D97-AF65-F5344CB8AC3E}">
        <p14:creationId xmlns:p14="http://schemas.microsoft.com/office/powerpoint/2010/main" val="25700874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descr="C:\Users\TUAN\Downloads\Luyện tập 1.png">
            <a:extLst>
              <a:ext uri="{FF2B5EF4-FFF2-40B4-BE49-F238E27FC236}">
                <a16:creationId xmlns:a16="http://schemas.microsoft.com/office/drawing/2014/main" id="{439545A9-2DD8-4B85-AB11-A53FA02BA774}"/>
              </a:ext>
            </a:extLst>
          </p:cNvPr>
          <p:cNvPicPr>
            <a:picLocks noChangeAspect="1" noChangeArrowheads="1"/>
          </p:cNvPicPr>
          <p:nvPr userDrawn="1"/>
        </p:nvPicPr>
        <p:blipFill>
          <a:blip r:embed="rId2" cstate="print"/>
          <a:srcRect/>
          <a:stretch>
            <a:fillRect/>
          </a:stretch>
        </p:blipFill>
        <p:spPr bwMode="auto">
          <a:xfrm>
            <a:off x="785396" y="450429"/>
            <a:ext cx="2237784" cy="863493"/>
          </a:xfrm>
          <a:prstGeom prst="rect">
            <a:avLst/>
          </a:prstGeom>
          <a:noFill/>
        </p:spPr>
      </p:pic>
    </p:spTree>
    <p:extLst>
      <p:ext uri="{BB962C8B-B14F-4D97-AF65-F5344CB8AC3E}">
        <p14:creationId xmlns:p14="http://schemas.microsoft.com/office/powerpoint/2010/main" val="37067850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9013" y="438261"/>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3394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6" y="357971"/>
            <a:ext cx="2325467" cy="1162735"/>
          </a:xfrm>
          <a:prstGeom prst="rect">
            <a:avLst/>
          </a:prstGeom>
        </p:spPr>
      </p:pic>
    </p:spTree>
    <p:extLst>
      <p:ext uri="{BB962C8B-B14F-4D97-AF65-F5344CB8AC3E}">
        <p14:creationId xmlns:p14="http://schemas.microsoft.com/office/powerpoint/2010/main" val="34782540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3965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9A46AF-7D0F-4C16-82C1-4DD7208CA46A}" type="datetimeFigureOut">
              <a:rPr lang="en-US" smtClean="0"/>
              <a:t>10/27/2024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291137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9A46AF-7D0F-4C16-82C1-4DD7208CA46A}" type="datetimeFigureOut">
              <a:rPr lang="en-US" smtClean="0"/>
              <a:t>10/27/2024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3919787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9A46AF-7D0F-4C16-82C1-4DD7208CA46A}" type="datetimeFigureOut">
              <a:rPr lang="en-US" smtClean="0"/>
              <a:t>10/27/2024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616128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9A46AF-7D0F-4C16-82C1-4DD7208CA46A}"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3704846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9A46AF-7D0F-4C16-82C1-4DD7208CA46A}"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1611600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9A46AF-7D0F-4C16-82C1-4DD7208CA46A}" type="datetimeFigureOut">
              <a:rPr lang="en-US" smtClean="0"/>
              <a:t>10/27/2024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08ED41-06FB-4F76-9750-4E0B094F978F}" type="slidenum">
              <a:rPr lang="en-US" smtClean="0"/>
              <a:t>‹#›</a:t>
            </a:fld>
            <a:endParaRPr lang="en-US"/>
          </a:p>
        </p:txBody>
      </p:sp>
    </p:spTree>
    <p:extLst>
      <p:ext uri="{BB962C8B-B14F-4D97-AF65-F5344CB8AC3E}">
        <p14:creationId xmlns:p14="http://schemas.microsoft.com/office/powerpoint/2010/main" val="1489556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391262-54FB-4901-B746-CCF44B7B5D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3B3994-F699-4113-A2D9-115359452B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523A41-FA6D-4953-B799-8B5073D24F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9E324A-2355-473D-94D0-50178A322B06}" type="datetimeFigureOut">
              <a:rPr lang="en-US" smtClean="0"/>
              <a:t>10/27/2024</a:t>
            </a:fld>
            <a:endParaRPr lang="en-US"/>
          </a:p>
        </p:txBody>
      </p:sp>
      <p:sp>
        <p:nvSpPr>
          <p:cNvPr id="5" name="Footer Placeholder 4">
            <a:extLst>
              <a:ext uri="{FF2B5EF4-FFF2-40B4-BE49-F238E27FC236}">
                <a16:creationId xmlns:a16="http://schemas.microsoft.com/office/drawing/2014/main" id="{52A1FD60-E3F7-4EDE-A9A1-0911AF0A06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615D25-CEA6-495B-8564-01D3E2215E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461730-E35F-4F06-94D2-E23E75B46C3C}" type="slidenum">
              <a:rPr lang="en-US" smtClean="0"/>
              <a:t>‹#›</a:t>
            </a:fld>
            <a:endParaRPr lang="en-US"/>
          </a:p>
        </p:txBody>
      </p:sp>
    </p:spTree>
    <p:extLst>
      <p:ext uri="{BB962C8B-B14F-4D97-AF65-F5344CB8AC3E}">
        <p14:creationId xmlns:p14="http://schemas.microsoft.com/office/powerpoint/2010/main" val="5567814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78375851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www.youtube.com/channel/UC3MIUs0yAXHXolKK5aRb4ug?sub_confirmation=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www.youtube.com/channel/UC3MIUs0yAXHXolKK5aRb4ug?sub_confirmation=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www.youtube.com/channel/UC3MIUs0yAXHXolKK5aRb4ug?sub_confirmation=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www.youtube.com/channel/UC3MIUs0yAXHXolKK5aRb4ug?sub_confirmation=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hyperlink" Target="https://www.youtube.com/channel/UC3MIUs0yAXHXolKK5aRb4ug?sub_confirmation=1" TargetMode="Externa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www.youtube.com/channel/UC3MIUs0yAXHXolKK5aRb4ug?sub_confirmation=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www.youtube.com/channel/UC3MIUs0yAXHXolKK5aRb4ug?sub_confirmation=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hyperlink" Target="https://www.youtube.com/channel/UC3MIUs0yAXHXolKK5aRb4ug?sub_confirmation=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www.youtube.com/channel/UC3MIUs0yAXHXolKK5aRb4ug?sub_confirmation=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www.youtube.com/channel/UC3MIUs0yAXHXolKK5aRb4ug?sub_confirmation=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hyperlink" Target="https://www.youtube.com/channel/UC3MIUs0yAXHXolKK5aRb4ug?sub_confirmation=1" TargetMode="Externa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hyperlink" Target="https://www.youtube.com/channel/UC3MIUs0yAXHXolKK5aRb4ug?sub_confirmation=1" TargetMode="Externa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www.youtube.com/channel/UC3MIUs0yAXHXolKK5aRb4ug?sub_confirmation=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www.youtube.com/channel/UC3MIUs0yAXHXolKK5aRb4ug?sub_confirmation=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35.xml"/><Relationship Id="rId1" Type="http://schemas.openxmlformats.org/officeDocument/2006/relationships/video" Target="https://www.youtube.com/embed/qx4KANF4fj8?list=PLkcD0OEnerH4-4ksc_KklBd38AY6r0k7c"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youtube.com/channel/UC4KJdxTA14SyBEAm7x2c09w?sub_confirmation=1" TargetMode="External"/><Relationship Id="rId7"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https://www.youtube.com/channel/UC3MIUs0yAXHXolKK5aRb4ug?sub_confirmation=1"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hyperlink" Target="https://www.youtube.com/channel/UC3MIUs0yAXHXolKK5aRb4ug?sub_confirmation=1" TargetMode="Externa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www.youtube.com/channel/UC3MIUs0yAXHXolKK5aRb4ug?sub_confirmation=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www.youtube.com/channel/UC3MIUs0yAXHXolKK5aRb4ug?sub_confirmation=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www.youtube.com/channel/UC3MIUs0yAXHXolKK5aRb4ug?sub_confirmation=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www.youtube.com/channel/UC3MIUs0yAXHXolKK5aRb4ug?sub_confirmation=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www.youtube.com/channel/UC3MIUs0yAXHXolKK5aRb4ug?sub_confirmation=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3513EF-C832-F219-D4D4-77F6BB8A72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1858" y="-36026"/>
            <a:ext cx="5042063" cy="6857205"/>
          </a:xfrm>
          <a:prstGeom prst="rect">
            <a:avLst/>
          </a:prstGeom>
        </p:spPr>
      </p:pic>
      <p:sp>
        <p:nvSpPr>
          <p:cNvPr id="6" name="TextBox 5">
            <a:extLst>
              <a:ext uri="{FF2B5EF4-FFF2-40B4-BE49-F238E27FC236}">
                <a16:creationId xmlns:a16="http://schemas.microsoft.com/office/drawing/2014/main" id="{C2857F7F-7ABF-48E7-B646-F1BA4874D17C}"/>
              </a:ext>
            </a:extLst>
          </p:cNvPr>
          <p:cNvSpPr txBox="1"/>
          <p:nvPr/>
        </p:nvSpPr>
        <p:spPr>
          <a:xfrm>
            <a:off x="392695" y="85344"/>
            <a:ext cx="6937248" cy="646331"/>
          </a:xfrm>
          <a:prstGeom prst="rect">
            <a:avLst/>
          </a:prstGeom>
          <a:noFill/>
        </p:spPr>
        <p:txBody>
          <a:bodyPr wrap="square" rtlCol="0">
            <a:spAutoFit/>
          </a:bodyPr>
          <a:lstStyle/>
          <a:p>
            <a:r>
              <a:rPr lang="en-US" sz="3600" b="1">
                <a:ln>
                  <a:solidFill>
                    <a:schemeClr val="bg1"/>
                  </a:solidFill>
                </a:ln>
                <a:solidFill>
                  <a:srgbClr val="0000CC"/>
                </a:solidFill>
              </a:rPr>
              <a:t>KẾT NỐI TRI THỨC VỚI CUỘC SỐNG</a:t>
            </a:r>
          </a:p>
        </p:txBody>
      </p:sp>
      <p:grpSp>
        <p:nvGrpSpPr>
          <p:cNvPr id="10" name="Group 9">
            <a:extLst>
              <a:ext uri="{FF2B5EF4-FFF2-40B4-BE49-F238E27FC236}">
                <a16:creationId xmlns:a16="http://schemas.microsoft.com/office/drawing/2014/main" id="{00C117C2-EA46-43C9-9F24-30E5853C2E19}"/>
              </a:ext>
            </a:extLst>
          </p:cNvPr>
          <p:cNvGrpSpPr/>
          <p:nvPr/>
        </p:nvGrpSpPr>
        <p:grpSpPr>
          <a:xfrm>
            <a:off x="10176024" y="2770526"/>
            <a:ext cx="2048962" cy="1801474"/>
            <a:chOff x="9805141" y="2833894"/>
            <a:chExt cx="2206559" cy="2004498"/>
          </a:xfrm>
        </p:grpSpPr>
        <p:sp>
          <p:nvSpPr>
            <p:cNvPr id="12" name="Hexagon 11">
              <a:extLst>
                <a:ext uri="{FF2B5EF4-FFF2-40B4-BE49-F238E27FC236}">
                  <a16:creationId xmlns:a16="http://schemas.microsoft.com/office/drawing/2014/main" id="{9F858DA8-E1DA-42B7-914C-E912D8B25F14}"/>
                </a:ext>
              </a:extLst>
            </p:cNvPr>
            <p:cNvSpPr/>
            <p:nvPr/>
          </p:nvSpPr>
          <p:spPr>
            <a:xfrm>
              <a:off x="9805141" y="2933392"/>
              <a:ext cx="2206559" cy="1905000"/>
            </a:xfrm>
            <a:prstGeom prst="hexagon">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0" b="1" i="0" u="none" strike="noStrike" kern="1200" cap="none" spc="0" normalizeH="0" baseline="0" noProof="0">
                <a:ln w="38100">
                  <a:solidFill>
                    <a:prstClr val="white"/>
                  </a:solidFill>
                </a:ln>
                <a:solidFill>
                  <a:srgbClr val="FF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1F99FDD-5DBA-44A3-ADB9-55072DE5C614}"/>
                </a:ext>
              </a:extLst>
            </p:cNvPr>
            <p:cNvSpPr txBox="1"/>
            <p:nvPr/>
          </p:nvSpPr>
          <p:spPr>
            <a:xfrm>
              <a:off x="10078287" y="2833894"/>
              <a:ext cx="1820908" cy="1862048"/>
            </a:xfrm>
            <a:prstGeom prst="rect">
              <a:avLst/>
            </a:prstGeom>
            <a:noFill/>
          </p:spPr>
          <p:txBody>
            <a:bodyPr wrap="square" rtlCol="0">
              <a:spAutoFit/>
            </a:bodyPr>
            <a:lstStyle/>
            <a:p>
              <a:r>
                <a:rPr lang="en-US" sz="11500" b="1">
                  <a:ln w="38100">
                    <a:solidFill>
                      <a:srgbClr val="FF0000"/>
                    </a:solidFill>
                  </a:ln>
                  <a:solidFill>
                    <a:srgbClr val="FFFF00"/>
                  </a:solidFill>
                </a:rPr>
                <a:t>#1</a:t>
              </a:r>
            </a:p>
          </p:txBody>
        </p:sp>
      </p:grpSp>
      <p:pic>
        <p:nvPicPr>
          <p:cNvPr id="17" name="Picture 16">
            <a:extLst>
              <a:ext uri="{FF2B5EF4-FFF2-40B4-BE49-F238E27FC236}">
                <a16:creationId xmlns:a16="http://schemas.microsoft.com/office/drawing/2014/main" id="{A0C06692-AACA-4323-847C-96757FF225D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81217" y="-18253"/>
            <a:ext cx="1010783" cy="1011810"/>
          </a:xfrm>
          <a:prstGeom prst="rect">
            <a:avLst/>
          </a:prstGeom>
        </p:spPr>
      </p:pic>
      <p:sp>
        <p:nvSpPr>
          <p:cNvPr id="19" name="TextBox 18">
            <a:extLst>
              <a:ext uri="{FF2B5EF4-FFF2-40B4-BE49-F238E27FC236}">
                <a16:creationId xmlns:a16="http://schemas.microsoft.com/office/drawing/2014/main" id="{D190DC6B-153F-4644-A0C9-3D4C85117B19}"/>
              </a:ext>
            </a:extLst>
          </p:cNvPr>
          <p:cNvSpPr txBox="1"/>
          <p:nvPr/>
        </p:nvSpPr>
        <p:spPr>
          <a:xfrm>
            <a:off x="722556" y="731021"/>
            <a:ext cx="6526159" cy="923330"/>
          </a:xfrm>
          <a:prstGeom prst="rect">
            <a:avLst/>
          </a:prstGeom>
          <a:noFill/>
        </p:spPr>
        <p:txBody>
          <a:bodyPr wrap="square" rtlCol="0">
            <a:spAutoFit/>
          </a:bodyPr>
          <a:lstStyle/>
          <a:p>
            <a:r>
              <a:rPr lang="en-US" sz="5400" b="1">
                <a:ln w="28575">
                  <a:solidFill>
                    <a:schemeClr val="tx1"/>
                  </a:solidFill>
                </a:ln>
                <a:solidFill>
                  <a:srgbClr val="FFFF00"/>
                </a:solidFill>
              </a:rPr>
              <a:t>BÀI 1: NGÀY GẶP LẠI</a:t>
            </a:r>
          </a:p>
        </p:txBody>
      </p:sp>
      <p:sp>
        <p:nvSpPr>
          <p:cNvPr id="20" name="TextBox 19">
            <a:extLst>
              <a:ext uri="{FF2B5EF4-FFF2-40B4-BE49-F238E27FC236}">
                <a16:creationId xmlns:a16="http://schemas.microsoft.com/office/drawing/2014/main" id="{C35FD178-2EEC-472E-8D0B-75549C322123}"/>
              </a:ext>
            </a:extLst>
          </p:cNvPr>
          <p:cNvSpPr txBox="1"/>
          <p:nvPr/>
        </p:nvSpPr>
        <p:spPr>
          <a:xfrm>
            <a:off x="127983" y="1497110"/>
            <a:ext cx="7085659" cy="923330"/>
          </a:xfrm>
          <a:prstGeom prst="rect">
            <a:avLst/>
          </a:prstGeom>
          <a:noFill/>
        </p:spPr>
        <p:txBody>
          <a:bodyPr wrap="square" rtlCol="0">
            <a:spAutoFit/>
          </a:bodyPr>
          <a:lstStyle/>
          <a:p>
            <a:pPr algn="ctr"/>
            <a:r>
              <a:rPr lang="en-US" sz="5400" b="1">
                <a:ln w="28575">
                  <a:solidFill>
                    <a:schemeClr val="bg1"/>
                  </a:solidFill>
                </a:ln>
                <a:solidFill>
                  <a:srgbClr val="0000CC"/>
                </a:solidFill>
              </a:rPr>
              <a:t>ĐỌC: NGÀY GẶP LẠI</a:t>
            </a:r>
          </a:p>
        </p:txBody>
      </p:sp>
      <p:pic>
        <p:nvPicPr>
          <p:cNvPr id="14" name="Picture 13">
            <a:extLst>
              <a:ext uri="{FF2B5EF4-FFF2-40B4-BE49-F238E27FC236}">
                <a16:creationId xmlns:a16="http://schemas.microsoft.com/office/drawing/2014/main" id="{1972AB68-DF98-D749-122F-C46C9711737F}"/>
              </a:ext>
            </a:extLst>
          </p:cNvPr>
          <p:cNvPicPr>
            <a:picLocks noChangeAspect="1"/>
          </p:cNvPicPr>
          <p:nvPr/>
        </p:nvPicPr>
        <p:blipFill>
          <a:blip r:embed="rId4"/>
          <a:stretch>
            <a:fillRect/>
          </a:stretch>
        </p:blipFill>
        <p:spPr>
          <a:xfrm>
            <a:off x="0" y="2994930"/>
            <a:ext cx="7060793" cy="3863069"/>
          </a:xfrm>
          <a:prstGeom prst="rect">
            <a:avLst/>
          </a:prstGeom>
        </p:spPr>
      </p:pic>
      <p:sp>
        <p:nvSpPr>
          <p:cNvPr id="16" name="TextBox 15">
            <a:extLst>
              <a:ext uri="{FF2B5EF4-FFF2-40B4-BE49-F238E27FC236}">
                <a16:creationId xmlns:a16="http://schemas.microsoft.com/office/drawing/2014/main" id="{8B116D29-DD5B-60AC-27BA-810EDFFB24DD}"/>
              </a:ext>
            </a:extLst>
          </p:cNvPr>
          <p:cNvSpPr txBox="1"/>
          <p:nvPr/>
        </p:nvSpPr>
        <p:spPr>
          <a:xfrm>
            <a:off x="2234018" y="2292187"/>
            <a:ext cx="2873588" cy="830997"/>
          </a:xfrm>
          <a:prstGeom prst="rect">
            <a:avLst/>
          </a:prstGeom>
          <a:noFill/>
        </p:spPr>
        <p:txBody>
          <a:bodyPr wrap="square" rtlCol="0">
            <a:spAutoFit/>
          </a:bodyPr>
          <a:lstStyle/>
          <a:p>
            <a:r>
              <a:rPr lang="en-US" sz="4800" b="1">
                <a:ln w="28575">
                  <a:solidFill>
                    <a:schemeClr val="tx1"/>
                  </a:solidFill>
                </a:ln>
                <a:solidFill>
                  <a:srgbClr val="FF0000"/>
                </a:solidFill>
              </a:rPr>
              <a:t>TRANG 10</a:t>
            </a:r>
          </a:p>
        </p:txBody>
      </p:sp>
    </p:spTree>
    <p:extLst>
      <p:ext uri="{BB962C8B-B14F-4D97-AF65-F5344CB8AC3E}">
        <p14:creationId xmlns:p14="http://schemas.microsoft.com/office/powerpoint/2010/main" val="202514183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9" name="TextBox 8">
            <a:extLst>
              <a:ext uri="{FF2B5EF4-FFF2-40B4-BE49-F238E27FC236}">
                <a16:creationId xmlns:a16="http://schemas.microsoft.com/office/drawing/2014/main" id="{BB2EE762-07A4-4573-8189-1171AEB70A25}"/>
              </a:ext>
            </a:extLst>
          </p:cNvPr>
          <p:cNvSpPr txBox="1"/>
          <p:nvPr/>
        </p:nvSpPr>
        <p:spPr>
          <a:xfrm>
            <a:off x="147146" y="282924"/>
            <a:ext cx="11897710" cy="5273238"/>
          </a:xfrm>
          <a:prstGeom prst="rect">
            <a:avLst/>
          </a:prstGeom>
          <a:noFill/>
        </p:spPr>
        <p:txBody>
          <a:bodyPr wrap="square">
            <a:spAutoFit/>
          </a:bodyPr>
          <a:lstStyle/>
          <a:p>
            <a:pPr algn="ctr" rtl="0">
              <a:spcBef>
                <a:spcPts val="0"/>
              </a:spcBef>
              <a:spcAft>
                <a:spcPts val="500"/>
              </a:spcAft>
            </a:pPr>
            <a:r>
              <a:rPr lang="en-US" sz="4000" b="0" i="0" u="none" strike="noStrike">
                <a:solidFill>
                  <a:srgbClr val="FF0000"/>
                </a:solidFill>
                <a:effectLst/>
                <a:latin typeface="Arial" panose="020B0604020202020204" pitchFamily="34" charset="0"/>
              </a:rPr>
              <a:t>NGÀY GẶP LẠI</a:t>
            </a:r>
            <a:endParaRPr lang="vi-VN" sz="2800" b="0">
              <a:solidFill>
                <a:srgbClr val="FF0000"/>
              </a:solidFill>
              <a:effectLst/>
            </a:endParaRP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Chi mở tung cửa sổ đón những tia nắng đầu thu. Thế là hết hè rồi. Ngày mai bắt đầu năm học mới.</a:t>
            </a: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Có tiếng gọi ngoài cổng. Chi nhìn ra, thấy S</a:t>
            </a:r>
            <a:r>
              <a:rPr lang="en-US" sz="2800" b="0" i="0" u="none" strike="noStrike">
                <a:effectLst/>
                <a:latin typeface="Arial" panose="020B0604020202020204" pitchFamily="34" charset="0"/>
              </a:rPr>
              <a:t>ơ</a:t>
            </a:r>
            <a:r>
              <a:rPr lang="vi-VN" sz="2800" b="0" i="0" u="none" strike="noStrike">
                <a:effectLst/>
                <a:latin typeface="Arial" panose="020B0604020202020204" pitchFamily="34" charset="0"/>
              </a:rPr>
              <a:t>n giơ chiếc diều rất xinh, vẫy rối rít:</a:t>
            </a: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 Cho cậu này.</a:t>
            </a: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Chi m</a:t>
            </a:r>
            <a:r>
              <a:rPr lang="en-US" sz="2800">
                <a:latin typeface="Arial" panose="020B0604020202020204" pitchFamily="34" charset="0"/>
              </a:rPr>
              <a:t>ừ</a:t>
            </a:r>
            <a:r>
              <a:rPr lang="vi-VN" sz="2800" b="0" i="0" u="none" strike="noStrike">
                <a:effectLst/>
                <a:latin typeface="Arial" panose="020B0604020202020204" pitchFamily="34" charset="0"/>
              </a:rPr>
              <a:t>ng rỡ chạy ra. S</a:t>
            </a:r>
            <a:r>
              <a:rPr lang="en-US" sz="2800">
                <a:latin typeface="Arial" panose="020B0604020202020204" pitchFamily="34" charset="0"/>
              </a:rPr>
              <a:t>ơ</a:t>
            </a:r>
            <a:r>
              <a:rPr lang="vi-VN" sz="2800" b="0" i="0" u="none" strike="noStrike">
                <a:effectLst/>
                <a:latin typeface="Arial" panose="020B0604020202020204" pitchFamily="34" charset="0"/>
              </a:rPr>
              <a:t>n về quê từ đầu hè, giờ gặp lại, hai bạn có bao nhiêu chuyện. S</a:t>
            </a:r>
            <a:r>
              <a:rPr lang="en-US" sz="2800">
                <a:latin typeface="Arial" panose="020B0604020202020204" pitchFamily="34" charset="0"/>
              </a:rPr>
              <a:t>ơ</a:t>
            </a:r>
            <a:r>
              <a:rPr lang="vi-VN" sz="2800" b="0" i="0" u="none" strike="noStrike">
                <a:effectLst/>
                <a:latin typeface="Arial" panose="020B0604020202020204" pitchFamily="34" charset="0"/>
              </a:rPr>
              <a:t>n kể ở quê, cậu được theo ông bà đi trồng rau, câu c</a:t>
            </a:r>
            <a:r>
              <a:rPr lang="en-US" sz="2800">
                <a:latin typeface="Arial" panose="020B0604020202020204" pitchFamily="34" charset="0"/>
              </a:rPr>
              <a:t>á</a:t>
            </a:r>
            <a:r>
              <a:rPr lang="vi-VN" sz="2800" b="0" i="0" u="none" strike="noStrike">
                <a:effectLst/>
                <a:latin typeface="Arial" panose="020B0604020202020204" pitchFamily="34" charset="0"/>
              </a:rPr>
              <a:t>. Chiều chiều, cậu thường cùng bạn thả diều. Khi diều lên cao, cậu nằm lăn ra bãi cỏ ngắm trời. Cánh diều đứng im như ngủ thiếp đi trên bầu trời xanh.</a:t>
            </a:r>
          </a:p>
        </p:txBody>
      </p:sp>
      <p:pic>
        <p:nvPicPr>
          <p:cNvPr id="10" name="Picture 9">
            <a:hlinkClick r:id="rId4"/>
            <a:extLst>
              <a:ext uri="{FF2B5EF4-FFF2-40B4-BE49-F238E27FC236}">
                <a16:creationId xmlns:a16="http://schemas.microsoft.com/office/drawing/2014/main" id="{F687D1C9-95CA-4376-BC97-3C49221B05D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sp>
        <p:nvSpPr>
          <p:cNvPr id="2" name="Hexagon 1">
            <a:extLst>
              <a:ext uri="{FF2B5EF4-FFF2-40B4-BE49-F238E27FC236}">
                <a16:creationId xmlns:a16="http://schemas.microsoft.com/office/drawing/2014/main" id="{D6A9D6EE-167B-3382-2B2C-B16946F0F118}"/>
              </a:ext>
            </a:extLst>
          </p:cNvPr>
          <p:cNvSpPr/>
          <p:nvPr/>
        </p:nvSpPr>
        <p:spPr>
          <a:xfrm>
            <a:off x="291547" y="971097"/>
            <a:ext cx="446745" cy="385125"/>
          </a:xfrm>
          <a:prstGeom prst="hexagon">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CC"/>
                </a:solidFill>
              </a:rPr>
              <a:t>1</a:t>
            </a:r>
          </a:p>
        </p:txBody>
      </p:sp>
      <p:sp>
        <p:nvSpPr>
          <p:cNvPr id="6" name="Hexagon 5">
            <a:extLst>
              <a:ext uri="{FF2B5EF4-FFF2-40B4-BE49-F238E27FC236}">
                <a16:creationId xmlns:a16="http://schemas.microsoft.com/office/drawing/2014/main" id="{580A0718-EC10-6F00-B470-A65DEBD9F2F8}"/>
              </a:ext>
            </a:extLst>
          </p:cNvPr>
          <p:cNvSpPr/>
          <p:nvPr/>
        </p:nvSpPr>
        <p:spPr>
          <a:xfrm>
            <a:off x="223911" y="3263629"/>
            <a:ext cx="446745" cy="385125"/>
          </a:xfrm>
          <a:prstGeom prst="hexagon">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CC"/>
                </a:solidFill>
              </a:rPr>
              <a:t>2</a:t>
            </a:r>
          </a:p>
        </p:txBody>
      </p:sp>
    </p:spTree>
    <p:extLst>
      <p:ext uri="{BB962C8B-B14F-4D97-AF65-F5344CB8AC3E}">
        <p14:creationId xmlns:p14="http://schemas.microsoft.com/office/powerpoint/2010/main" val="115854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9" name="TextBox 8">
            <a:extLst>
              <a:ext uri="{FF2B5EF4-FFF2-40B4-BE49-F238E27FC236}">
                <a16:creationId xmlns:a16="http://schemas.microsoft.com/office/drawing/2014/main" id="{BB2EE762-07A4-4573-8189-1171AEB70A25}"/>
              </a:ext>
            </a:extLst>
          </p:cNvPr>
          <p:cNvSpPr txBox="1"/>
          <p:nvPr/>
        </p:nvSpPr>
        <p:spPr>
          <a:xfrm>
            <a:off x="147145" y="1091306"/>
            <a:ext cx="11897710" cy="5345053"/>
          </a:xfrm>
          <a:prstGeom prst="rect">
            <a:avLst/>
          </a:prstGeom>
          <a:noFill/>
        </p:spPr>
        <p:txBody>
          <a:bodyPr wrap="square">
            <a:spAutoFit/>
          </a:bodyPr>
          <a:lstStyle/>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Nhìn S</a:t>
            </a:r>
            <a:r>
              <a:rPr lang="en-US" sz="2800">
                <a:latin typeface="Arial" panose="020B0604020202020204" pitchFamily="34" charset="0"/>
              </a:rPr>
              <a:t>ơ</a:t>
            </a:r>
            <a:r>
              <a:rPr lang="vi-VN" sz="2800" b="0" i="0" u="none" strike="noStrike">
                <a:effectLst/>
                <a:latin typeface="Arial" panose="020B0604020202020204" pitchFamily="34" charset="0"/>
              </a:rPr>
              <a:t>n đen nhẻm, mắt lấp lánh khi kể chuyện, Chi chợt thấy buồn: </a:t>
            </a:r>
            <a:endParaRPr lang="en-US" sz="2800" b="0" i="0" u="none" strike="noStrike">
              <a:effectLst/>
              <a:latin typeface="Arial" panose="020B0604020202020204" pitchFamily="34" charset="0"/>
            </a:endParaRP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 Tớ chẳng được đi đ</a:t>
            </a:r>
            <a:r>
              <a:rPr lang="en-US" sz="2800">
                <a:latin typeface="Arial" panose="020B0604020202020204" pitchFamily="34" charset="0"/>
              </a:rPr>
              <a:t>â</a:t>
            </a:r>
            <a:r>
              <a:rPr lang="vi-VN" sz="2800" b="0" i="0" u="none" strike="noStrike">
                <a:effectLst/>
                <a:latin typeface="Arial" panose="020B0604020202020204" pitchFamily="34" charset="0"/>
              </a:rPr>
              <a:t>u.</a:t>
            </a:r>
            <a:endParaRPr lang="en-US" sz="2800" b="0" i="0" u="none" strike="noStrike">
              <a:effectLst/>
              <a:latin typeface="Arial" panose="020B0604020202020204" pitchFamily="34" charset="0"/>
            </a:endParaRPr>
          </a:p>
          <a:p>
            <a:pPr algn="just" rtl="0">
              <a:spcBef>
                <a:spcPts val="0"/>
              </a:spcBef>
              <a:spcAft>
                <a:spcPts val="500"/>
              </a:spcAft>
            </a:pPr>
            <a:r>
              <a:rPr lang="vi-VN" sz="2800" b="0" i="0" u="none" strike="noStrike">
                <a:effectLst/>
                <a:latin typeface="Arial" panose="020B0604020202020204" pitchFamily="34" charset="0"/>
              </a:rPr>
              <a:t> </a:t>
            </a: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 Nhưng mẹ tớ bảo cậu biết đi xe đạp rồi. </a:t>
            </a:r>
            <a:endParaRPr lang="en-US" sz="2800" b="0" i="0" u="none" strike="noStrike">
              <a:effectLst/>
              <a:latin typeface="Arial" panose="020B0604020202020204" pitchFamily="34" charset="0"/>
            </a:endParaRPr>
          </a:p>
          <a:p>
            <a:pPr algn="just" rtl="0">
              <a:spcBef>
                <a:spcPts val="0"/>
              </a:spcBef>
              <a:spcAft>
                <a:spcPts val="500"/>
              </a:spcAft>
            </a:pPr>
            <a:r>
              <a:rPr lang="en-US" sz="2800" b="0" i="0" u="none" strike="noStrike">
                <a:effectLst/>
                <a:latin typeface="Arial" panose="020B0604020202020204" pitchFamily="34" charset="0"/>
              </a:rPr>
              <a:t>      - </a:t>
            </a:r>
            <a:r>
              <a:rPr lang="vi-VN" sz="2800" b="0" i="0" u="none" strike="noStrike">
                <a:effectLst/>
                <a:latin typeface="Arial" panose="020B0604020202020204" pitchFamily="34" charset="0"/>
              </a:rPr>
              <a:t>Ừ, tớ ở nhà tập xe thôi. </a:t>
            </a:r>
            <a:endParaRPr lang="en-US" sz="2800" b="0" i="0" u="none" strike="noStrike">
              <a:effectLst/>
              <a:latin typeface="Arial" panose="020B0604020202020204" pitchFamily="34" charset="0"/>
            </a:endParaRP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Thế cậu được đạp xe đi khắp nơi mà. Ch</a:t>
            </a:r>
            <a:r>
              <a:rPr lang="en-US" sz="2800" b="0" i="0" u="none" strike="noStrike">
                <a:effectLst/>
                <a:latin typeface="Arial" panose="020B0604020202020204" pitchFamily="34" charset="0"/>
              </a:rPr>
              <a:t>i</a:t>
            </a:r>
            <a:r>
              <a:rPr lang="vi-VN" sz="2800" b="0" i="0" u="none" strike="noStrike">
                <a:effectLst/>
                <a:latin typeface="Arial" panose="020B0604020202020204" pitchFamily="34" charset="0"/>
              </a:rPr>
              <a:t> cười:</a:t>
            </a:r>
            <a:endParaRPr lang="en-US" sz="2800" b="0" i="0" u="none" strike="noStrike">
              <a:effectLst/>
              <a:latin typeface="Arial" panose="020B0604020202020204" pitchFamily="34" charset="0"/>
            </a:endParaRP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 Ừ nhỉ.</a:t>
            </a: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Thế là Ch</a:t>
            </a:r>
            <a:r>
              <a:rPr lang="en-US" sz="2800" b="0" i="0" u="none" strike="noStrike">
                <a:effectLst/>
                <a:latin typeface="Arial" panose="020B0604020202020204" pitchFamily="34" charset="0"/>
              </a:rPr>
              <a:t>i</a:t>
            </a:r>
            <a:r>
              <a:rPr lang="vi-VN" sz="2800" b="0" i="0" u="none" strike="noStrike">
                <a:effectLst/>
                <a:latin typeface="Arial" panose="020B0604020202020204" pitchFamily="34" charset="0"/>
              </a:rPr>
              <a:t> kể bố dạy Chi đi xe đạp. Bây giờ, Chi đã đạp xe bon bon. Con đường quen thuộc bỗng trở nên mới mẻ.</a:t>
            </a: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Cứ thế, hai bạn thi nhau kể những trải nghiệm mùa hè. Ngày mai đi học rồi, nhưng mùa hè chắc sẽ theo các bạn vào lớp học.</a:t>
            </a:r>
          </a:p>
          <a:p>
            <a:pPr algn="just" rtl="0">
              <a:spcBef>
                <a:spcPts val="0"/>
              </a:spcBef>
              <a:spcAft>
                <a:spcPts val="500"/>
              </a:spcAft>
            </a:pPr>
            <a:r>
              <a:rPr lang="en-US" sz="2800" b="0" i="0" u="none" strike="noStrike">
                <a:effectLst/>
                <a:latin typeface="Arial" panose="020B0604020202020204" pitchFamily="34" charset="0"/>
              </a:rPr>
              <a:t>                                                                              </a:t>
            </a:r>
            <a:r>
              <a:rPr lang="vi-VN" sz="2000" b="0" i="0" u="none" strike="noStrike">
                <a:effectLst/>
                <a:latin typeface="Arial" panose="020B0604020202020204" pitchFamily="34" charset="0"/>
              </a:rPr>
              <a:t>(Minh Dương)</a:t>
            </a:r>
            <a:endParaRPr lang="vi-VN" sz="2800" b="0" i="0" u="none" strike="noStrike">
              <a:effectLst/>
              <a:latin typeface="Arial" panose="020B0604020202020204" pitchFamily="34" charset="0"/>
            </a:endParaRPr>
          </a:p>
        </p:txBody>
      </p:sp>
      <p:pic>
        <p:nvPicPr>
          <p:cNvPr id="10" name="Picture 9">
            <a:hlinkClick r:id="rId4"/>
            <a:extLst>
              <a:ext uri="{FF2B5EF4-FFF2-40B4-BE49-F238E27FC236}">
                <a16:creationId xmlns:a16="http://schemas.microsoft.com/office/drawing/2014/main" id="{F687D1C9-95CA-4376-BC97-3C49221B05D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sp>
        <p:nvSpPr>
          <p:cNvPr id="5" name="Hexagon 4">
            <a:extLst>
              <a:ext uri="{FF2B5EF4-FFF2-40B4-BE49-F238E27FC236}">
                <a16:creationId xmlns:a16="http://schemas.microsoft.com/office/drawing/2014/main" id="{D2437C83-B292-1E9D-0759-03D911DC1190}"/>
              </a:ext>
            </a:extLst>
          </p:cNvPr>
          <p:cNvSpPr/>
          <p:nvPr/>
        </p:nvSpPr>
        <p:spPr>
          <a:xfrm>
            <a:off x="223911" y="1202041"/>
            <a:ext cx="446745" cy="385125"/>
          </a:xfrm>
          <a:prstGeom prst="hexagon">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CC"/>
                </a:solidFill>
              </a:rPr>
              <a:t>3</a:t>
            </a:r>
          </a:p>
        </p:txBody>
      </p:sp>
      <p:sp>
        <p:nvSpPr>
          <p:cNvPr id="6" name="Hexagon 5">
            <a:extLst>
              <a:ext uri="{FF2B5EF4-FFF2-40B4-BE49-F238E27FC236}">
                <a16:creationId xmlns:a16="http://schemas.microsoft.com/office/drawing/2014/main" id="{E48612B2-BF86-79C9-ADB9-0B9757EBA45B}"/>
              </a:ext>
            </a:extLst>
          </p:cNvPr>
          <p:cNvSpPr/>
          <p:nvPr/>
        </p:nvSpPr>
        <p:spPr>
          <a:xfrm>
            <a:off x="223910" y="4104267"/>
            <a:ext cx="446745" cy="385125"/>
          </a:xfrm>
          <a:prstGeom prst="hexagon">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CC"/>
                </a:solidFill>
              </a:rPr>
              <a:t>4</a:t>
            </a:r>
          </a:p>
        </p:txBody>
      </p:sp>
    </p:spTree>
    <p:extLst>
      <p:ext uri="{BB962C8B-B14F-4D97-AF65-F5344CB8AC3E}">
        <p14:creationId xmlns:p14="http://schemas.microsoft.com/office/powerpoint/2010/main" val="267076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9" name="TextBox 8">
            <a:extLst>
              <a:ext uri="{FF2B5EF4-FFF2-40B4-BE49-F238E27FC236}">
                <a16:creationId xmlns:a16="http://schemas.microsoft.com/office/drawing/2014/main" id="{BB2EE762-07A4-4573-8189-1171AEB70A25}"/>
              </a:ext>
            </a:extLst>
          </p:cNvPr>
          <p:cNvSpPr txBox="1"/>
          <p:nvPr/>
        </p:nvSpPr>
        <p:spPr>
          <a:xfrm>
            <a:off x="147146" y="282924"/>
            <a:ext cx="11897710" cy="5273238"/>
          </a:xfrm>
          <a:prstGeom prst="rect">
            <a:avLst/>
          </a:prstGeom>
          <a:noFill/>
        </p:spPr>
        <p:txBody>
          <a:bodyPr wrap="square">
            <a:spAutoFit/>
          </a:bodyPr>
          <a:lstStyle/>
          <a:p>
            <a:pPr algn="ctr" rtl="0">
              <a:spcBef>
                <a:spcPts val="0"/>
              </a:spcBef>
              <a:spcAft>
                <a:spcPts val="500"/>
              </a:spcAft>
            </a:pPr>
            <a:r>
              <a:rPr lang="en-US" sz="4000" b="0" i="0" u="none" strike="noStrike">
                <a:solidFill>
                  <a:srgbClr val="FF0000"/>
                </a:solidFill>
                <a:effectLst/>
                <a:latin typeface="Arial" panose="020B0604020202020204" pitchFamily="34" charset="0"/>
              </a:rPr>
              <a:t>NGÀY GẶP LẠI</a:t>
            </a:r>
            <a:endParaRPr lang="vi-VN" sz="2800" b="0">
              <a:solidFill>
                <a:srgbClr val="FF0000"/>
              </a:solidFill>
              <a:effectLst/>
            </a:endParaRP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solidFill>
                  <a:srgbClr val="0000CC"/>
                </a:solidFill>
                <a:effectLst/>
                <a:latin typeface="Arial" panose="020B0604020202020204" pitchFamily="34" charset="0"/>
              </a:rPr>
              <a:t>Chi mở tung cửa sổ đón những tia nắng đầu thu. Thế là hết hè rồi. Ngày mai bắt đầu năm học mới.</a:t>
            </a:r>
          </a:p>
          <a:p>
            <a:pPr algn="just" rtl="0">
              <a:spcBef>
                <a:spcPts val="0"/>
              </a:spcBef>
              <a:spcAft>
                <a:spcPts val="500"/>
              </a:spcAft>
            </a:pPr>
            <a:r>
              <a:rPr lang="en-US" sz="2800" b="0" i="0" u="none" strike="noStrike">
                <a:solidFill>
                  <a:srgbClr val="0000CC"/>
                </a:solidFill>
                <a:effectLst/>
                <a:latin typeface="Arial" panose="020B0604020202020204" pitchFamily="34" charset="0"/>
              </a:rPr>
              <a:t>       </a:t>
            </a:r>
            <a:r>
              <a:rPr lang="vi-VN" sz="2800" b="0" i="0" u="none" strike="noStrike">
                <a:solidFill>
                  <a:srgbClr val="0000CC"/>
                </a:solidFill>
                <a:effectLst/>
                <a:latin typeface="Arial" panose="020B0604020202020204" pitchFamily="34" charset="0"/>
              </a:rPr>
              <a:t>Có tiếng gọi ngoài cổng. Chi nhìn ra, thấy S</a:t>
            </a:r>
            <a:r>
              <a:rPr lang="en-US" sz="2800" b="0" i="0" u="none" strike="noStrike">
                <a:solidFill>
                  <a:srgbClr val="0000CC"/>
                </a:solidFill>
                <a:effectLst/>
                <a:latin typeface="Arial" panose="020B0604020202020204" pitchFamily="34" charset="0"/>
              </a:rPr>
              <a:t>ơ</a:t>
            </a:r>
            <a:r>
              <a:rPr lang="vi-VN" sz="2800" b="0" i="0" u="none" strike="noStrike">
                <a:solidFill>
                  <a:srgbClr val="0000CC"/>
                </a:solidFill>
                <a:effectLst/>
                <a:latin typeface="Arial" panose="020B0604020202020204" pitchFamily="34" charset="0"/>
              </a:rPr>
              <a:t>n giơ chiếc diều rất xinh, vẫy rối rít:</a:t>
            </a:r>
          </a:p>
          <a:p>
            <a:pPr algn="just" rtl="0">
              <a:spcBef>
                <a:spcPts val="0"/>
              </a:spcBef>
              <a:spcAft>
                <a:spcPts val="500"/>
              </a:spcAft>
            </a:pPr>
            <a:r>
              <a:rPr lang="en-US" sz="2800" b="0" i="0" u="none" strike="noStrike">
                <a:solidFill>
                  <a:srgbClr val="0000CC"/>
                </a:solidFill>
                <a:effectLst/>
                <a:latin typeface="Arial" panose="020B0604020202020204" pitchFamily="34" charset="0"/>
              </a:rPr>
              <a:t>      </a:t>
            </a:r>
            <a:r>
              <a:rPr lang="vi-VN" sz="2800" b="0" i="0" u="none" strike="noStrike">
                <a:solidFill>
                  <a:srgbClr val="0000CC"/>
                </a:solidFill>
                <a:effectLst/>
                <a:latin typeface="Arial" panose="020B0604020202020204" pitchFamily="34" charset="0"/>
              </a:rPr>
              <a:t>- Cho cậu này.</a:t>
            </a: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Chi m</a:t>
            </a:r>
            <a:r>
              <a:rPr lang="en-US" sz="2800">
                <a:latin typeface="Arial" panose="020B0604020202020204" pitchFamily="34" charset="0"/>
              </a:rPr>
              <a:t>ừ</a:t>
            </a:r>
            <a:r>
              <a:rPr lang="vi-VN" sz="2800" b="0" i="0" u="none" strike="noStrike">
                <a:effectLst/>
                <a:latin typeface="Arial" panose="020B0604020202020204" pitchFamily="34" charset="0"/>
              </a:rPr>
              <a:t>ng rỡ chạy ra. S</a:t>
            </a:r>
            <a:r>
              <a:rPr lang="en-US" sz="2800">
                <a:latin typeface="Arial" panose="020B0604020202020204" pitchFamily="34" charset="0"/>
              </a:rPr>
              <a:t>ơ</a:t>
            </a:r>
            <a:r>
              <a:rPr lang="vi-VN" sz="2800" b="0" i="0" u="none" strike="noStrike">
                <a:effectLst/>
                <a:latin typeface="Arial" panose="020B0604020202020204" pitchFamily="34" charset="0"/>
              </a:rPr>
              <a:t>n về quê từ đầu hè, giờ gặp lại, hai bạn có bao nhiêu chuyện. S</a:t>
            </a:r>
            <a:r>
              <a:rPr lang="en-US" sz="2800">
                <a:latin typeface="Arial" panose="020B0604020202020204" pitchFamily="34" charset="0"/>
              </a:rPr>
              <a:t>ơ</a:t>
            </a:r>
            <a:r>
              <a:rPr lang="vi-VN" sz="2800" b="0" i="0" u="none" strike="noStrike">
                <a:effectLst/>
                <a:latin typeface="Arial" panose="020B0604020202020204" pitchFamily="34" charset="0"/>
              </a:rPr>
              <a:t>n kể ở quê, cậu được theo ông bà đi trồng rau, câu c</a:t>
            </a:r>
            <a:r>
              <a:rPr lang="en-US" sz="2800">
                <a:latin typeface="Arial" panose="020B0604020202020204" pitchFamily="34" charset="0"/>
              </a:rPr>
              <a:t>á</a:t>
            </a:r>
            <a:r>
              <a:rPr lang="vi-VN" sz="2800" b="0" i="0" u="none" strike="noStrike">
                <a:effectLst/>
                <a:latin typeface="Arial" panose="020B0604020202020204" pitchFamily="34" charset="0"/>
              </a:rPr>
              <a:t>. Chiều chiều, cậu thường cùng bạn thả diều. Khi diều lên cao, cậu nằm lăn ra bãi cỏ ngắm trời. Cánh diều đứng im như ngủ thiếp đi trên bầu trời xanh.</a:t>
            </a:r>
          </a:p>
        </p:txBody>
      </p:sp>
      <p:pic>
        <p:nvPicPr>
          <p:cNvPr id="10" name="Picture 9">
            <a:hlinkClick r:id="rId4"/>
            <a:extLst>
              <a:ext uri="{FF2B5EF4-FFF2-40B4-BE49-F238E27FC236}">
                <a16:creationId xmlns:a16="http://schemas.microsoft.com/office/drawing/2014/main" id="{F687D1C9-95CA-4376-BC97-3C49221B05D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sp>
        <p:nvSpPr>
          <p:cNvPr id="2" name="Hexagon 1">
            <a:extLst>
              <a:ext uri="{FF2B5EF4-FFF2-40B4-BE49-F238E27FC236}">
                <a16:creationId xmlns:a16="http://schemas.microsoft.com/office/drawing/2014/main" id="{D6A9D6EE-167B-3382-2B2C-B16946F0F118}"/>
              </a:ext>
            </a:extLst>
          </p:cNvPr>
          <p:cNvSpPr/>
          <p:nvPr/>
        </p:nvSpPr>
        <p:spPr>
          <a:xfrm>
            <a:off x="291547" y="971097"/>
            <a:ext cx="446745" cy="385125"/>
          </a:xfrm>
          <a:prstGeom prst="hexagon">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CC"/>
                </a:solidFill>
              </a:rPr>
              <a:t>1</a:t>
            </a:r>
          </a:p>
        </p:txBody>
      </p:sp>
      <p:sp>
        <p:nvSpPr>
          <p:cNvPr id="6" name="Hexagon 5">
            <a:extLst>
              <a:ext uri="{FF2B5EF4-FFF2-40B4-BE49-F238E27FC236}">
                <a16:creationId xmlns:a16="http://schemas.microsoft.com/office/drawing/2014/main" id="{580A0718-EC10-6F00-B470-A65DEBD9F2F8}"/>
              </a:ext>
            </a:extLst>
          </p:cNvPr>
          <p:cNvSpPr/>
          <p:nvPr/>
        </p:nvSpPr>
        <p:spPr>
          <a:xfrm>
            <a:off x="223911" y="3263629"/>
            <a:ext cx="446745" cy="385125"/>
          </a:xfrm>
          <a:prstGeom prst="hexagon">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CC"/>
                </a:solidFill>
              </a:rPr>
              <a:t>2</a:t>
            </a:r>
          </a:p>
        </p:txBody>
      </p:sp>
    </p:spTree>
    <p:extLst>
      <p:ext uri="{BB962C8B-B14F-4D97-AF65-F5344CB8AC3E}">
        <p14:creationId xmlns:p14="http://schemas.microsoft.com/office/powerpoint/2010/main" val="26671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9" name="TextBox 8">
            <a:extLst>
              <a:ext uri="{FF2B5EF4-FFF2-40B4-BE49-F238E27FC236}">
                <a16:creationId xmlns:a16="http://schemas.microsoft.com/office/drawing/2014/main" id="{BB2EE762-07A4-4573-8189-1171AEB70A25}"/>
              </a:ext>
            </a:extLst>
          </p:cNvPr>
          <p:cNvSpPr txBox="1"/>
          <p:nvPr/>
        </p:nvSpPr>
        <p:spPr>
          <a:xfrm>
            <a:off x="147145" y="1091306"/>
            <a:ext cx="11897710" cy="5345053"/>
          </a:xfrm>
          <a:prstGeom prst="rect">
            <a:avLst/>
          </a:prstGeom>
          <a:noFill/>
        </p:spPr>
        <p:txBody>
          <a:bodyPr wrap="square">
            <a:spAutoFit/>
          </a:bodyPr>
          <a:lstStyle/>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solidFill>
                  <a:srgbClr val="FF0000"/>
                </a:solidFill>
                <a:effectLst/>
                <a:latin typeface="Arial" panose="020B0604020202020204" pitchFamily="34" charset="0"/>
              </a:rPr>
              <a:t>Nhìn S</a:t>
            </a:r>
            <a:r>
              <a:rPr lang="en-US" sz="2800">
                <a:solidFill>
                  <a:srgbClr val="FF0000"/>
                </a:solidFill>
                <a:latin typeface="Arial" panose="020B0604020202020204" pitchFamily="34" charset="0"/>
              </a:rPr>
              <a:t>ơ</a:t>
            </a:r>
            <a:r>
              <a:rPr lang="vi-VN" sz="2800" b="0" i="0" u="none" strike="noStrike">
                <a:solidFill>
                  <a:srgbClr val="FF0000"/>
                </a:solidFill>
                <a:effectLst/>
                <a:latin typeface="Arial" panose="020B0604020202020204" pitchFamily="34" charset="0"/>
              </a:rPr>
              <a:t>n đen nhẻm, mắt lấp lánh khi kể chuyện, Chi chợt thấy buồn: </a:t>
            </a:r>
            <a:endParaRPr lang="en-US" sz="2800" b="0" i="0" u="none" strike="noStrike">
              <a:solidFill>
                <a:srgbClr val="FF0000"/>
              </a:solidFill>
              <a:effectLst/>
              <a:latin typeface="Arial" panose="020B0604020202020204" pitchFamily="34" charset="0"/>
            </a:endParaRPr>
          </a:p>
          <a:p>
            <a:pPr algn="just" rtl="0">
              <a:spcBef>
                <a:spcPts val="0"/>
              </a:spcBef>
              <a:spcAft>
                <a:spcPts val="500"/>
              </a:spcAft>
            </a:pPr>
            <a:r>
              <a:rPr lang="en-US" sz="2800" b="0" i="0" u="none" strike="noStrike">
                <a:solidFill>
                  <a:srgbClr val="FF0000"/>
                </a:solidFill>
                <a:effectLst/>
                <a:latin typeface="Arial" panose="020B0604020202020204" pitchFamily="34" charset="0"/>
              </a:rPr>
              <a:t>      </a:t>
            </a:r>
            <a:r>
              <a:rPr lang="vi-VN" sz="2800" b="0" i="0" u="none" strike="noStrike">
                <a:solidFill>
                  <a:srgbClr val="FF0000"/>
                </a:solidFill>
                <a:effectLst/>
                <a:latin typeface="Arial" panose="020B0604020202020204" pitchFamily="34" charset="0"/>
              </a:rPr>
              <a:t>- Tớ chẳng được đi đ</a:t>
            </a:r>
            <a:r>
              <a:rPr lang="en-US" sz="2800">
                <a:solidFill>
                  <a:srgbClr val="FF0000"/>
                </a:solidFill>
                <a:latin typeface="Arial" panose="020B0604020202020204" pitchFamily="34" charset="0"/>
              </a:rPr>
              <a:t>â</a:t>
            </a:r>
            <a:r>
              <a:rPr lang="vi-VN" sz="2800" b="0" i="0" u="none" strike="noStrike">
                <a:solidFill>
                  <a:srgbClr val="FF0000"/>
                </a:solidFill>
                <a:effectLst/>
                <a:latin typeface="Arial" panose="020B0604020202020204" pitchFamily="34" charset="0"/>
              </a:rPr>
              <a:t>u.</a:t>
            </a:r>
            <a:endParaRPr lang="en-US" sz="2800" b="0" i="0" u="none" strike="noStrike">
              <a:solidFill>
                <a:srgbClr val="FF0000"/>
              </a:solidFill>
              <a:effectLst/>
              <a:latin typeface="Arial" panose="020B0604020202020204" pitchFamily="34" charset="0"/>
            </a:endParaRPr>
          </a:p>
          <a:p>
            <a:pPr algn="just" rtl="0">
              <a:spcBef>
                <a:spcPts val="0"/>
              </a:spcBef>
              <a:spcAft>
                <a:spcPts val="500"/>
              </a:spcAft>
            </a:pPr>
            <a:r>
              <a:rPr lang="vi-VN" sz="2800" b="0" i="0" u="none" strike="noStrike">
                <a:solidFill>
                  <a:srgbClr val="FF0000"/>
                </a:solidFill>
                <a:effectLst/>
                <a:latin typeface="Arial" panose="020B0604020202020204" pitchFamily="34" charset="0"/>
              </a:rPr>
              <a:t> </a:t>
            </a:r>
            <a:r>
              <a:rPr lang="en-US" sz="2800" b="0" i="0" u="none" strike="noStrike">
                <a:solidFill>
                  <a:srgbClr val="FF0000"/>
                </a:solidFill>
                <a:effectLst/>
                <a:latin typeface="Arial" panose="020B0604020202020204" pitchFamily="34" charset="0"/>
              </a:rPr>
              <a:t>     </a:t>
            </a:r>
            <a:r>
              <a:rPr lang="vi-VN" sz="2800" b="0" i="0" u="none" strike="noStrike">
                <a:solidFill>
                  <a:srgbClr val="FF0000"/>
                </a:solidFill>
                <a:effectLst/>
                <a:latin typeface="Arial" panose="020B0604020202020204" pitchFamily="34" charset="0"/>
              </a:rPr>
              <a:t>- Nhưng mẹ tớ bảo cậu biết đi xe đạp rồi. </a:t>
            </a:r>
            <a:endParaRPr lang="en-US" sz="2800" b="0" i="0" u="none" strike="noStrike">
              <a:solidFill>
                <a:srgbClr val="FF0000"/>
              </a:solidFill>
              <a:effectLst/>
              <a:latin typeface="Arial" panose="020B0604020202020204" pitchFamily="34" charset="0"/>
            </a:endParaRPr>
          </a:p>
          <a:p>
            <a:pPr algn="just" rtl="0">
              <a:spcBef>
                <a:spcPts val="0"/>
              </a:spcBef>
              <a:spcAft>
                <a:spcPts val="500"/>
              </a:spcAft>
            </a:pPr>
            <a:r>
              <a:rPr lang="en-US" sz="2800" b="0" i="0" u="none" strike="noStrike">
                <a:solidFill>
                  <a:srgbClr val="FF0000"/>
                </a:solidFill>
                <a:effectLst/>
                <a:latin typeface="Arial" panose="020B0604020202020204" pitchFamily="34" charset="0"/>
              </a:rPr>
              <a:t>      - </a:t>
            </a:r>
            <a:r>
              <a:rPr lang="vi-VN" sz="2800" b="0" i="0" u="none" strike="noStrike">
                <a:solidFill>
                  <a:srgbClr val="FF0000"/>
                </a:solidFill>
                <a:effectLst/>
                <a:latin typeface="Arial" panose="020B0604020202020204" pitchFamily="34" charset="0"/>
              </a:rPr>
              <a:t>Ừ, tớ ở nhà tập xe thôi. </a:t>
            </a:r>
            <a:endParaRPr lang="en-US" sz="2800" b="0" i="0" u="none" strike="noStrike">
              <a:solidFill>
                <a:srgbClr val="FF0000"/>
              </a:solidFill>
              <a:effectLst/>
              <a:latin typeface="Arial" panose="020B0604020202020204" pitchFamily="34" charset="0"/>
            </a:endParaRPr>
          </a:p>
          <a:p>
            <a:pPr algn="just" rtl="0">
              <a:spcBef>
                <a:spcPts val="0"/>
              </a:spcBef>
              <a:spcAft>
                <a:spcPts val="500"/>
              </a:spcAft>
            </a:pPr>
            <a:r>
              <a:rPr lang="en-US" sz="2800" b="0" i="0" u="none" strike="noStrike">
                <a:solidFill>
                  <a:srgbClr val="FF0000"/>
                </a:solidFill>
                <a:effectLst/>
                <a:latin typeface="Arial" panose="020B0604020202020204" pitchFamily="34" charset="0"/>
              </a:rPr>
              <a:t>      -</a:t>
            </a:r>
            <a:r>
              <a:rPr lang="vi-VN" sz="2800" b="0" i="0" u="none" strike="noStrike">
                <a:solidFill>
                  <a:srgbClr val="FF0000"/>
                </a:solidFill>
                <a:effectLst/>
                <a:latin typeface="Arial" panose="020B0604020202020204" pitchFamily="34" charset="0"/>
              </a:rPr>
              <a:t>Thế cậu được đạp xe đi khắp nơi mà. Ch</a:t>
            </a:r>
            <a:r>
              <a:rPr lang="en-US" sz="2800" b="0" i="0" u="none" strike="noStrike">
                <a:solidFill>
                  <a:srgbClr val="FF0000"/>
                </a:solidFill>
                <a:effectLst/>
                <a:latin typeface="Arial" panose="020B0604020202020204" pitchFamily="34" charset="0"/>
              </a:rPr>
              <a:t>i</a:t>
            </a:r>
            <a:r>
              <a:rPr lang="vi-VN" sz="2800" b="0" i="0" u="none" strike="noStrike">
                <a:solidFill>
                  <a:srgbClr val="FF0000"/>
                </a:solidFill>
                <a:effectLst/>
                <a:latin typeface="Arial" panose="020B0604020202020204" pitchFamily="34" charset="0"/>
              </a:rPr>
              <a:t> cười:</a:t>
            </a:r>
            <a:endParaRPr lang="en-US" sz="2800" b="0" i="0" u="none" strike="noStrike">
              <a:solidFill>
                <a:srgbClr val="FF0000"/>
              </a:solidFill>
              <a:effectLst/>
              <a:latin typeface="Arial" panose="020B0604020202020204" pitchFamily="34" charset="0"/>
            </a:endParaRPr>
          </a:p>
          <a:p>
            <a:pPr algn="just" rtl="0">
              <a:spcBef>
                <a:spcPts val="0"/>
              </a:spcBef>
              <a:spcAft>
                <a:spcPts val="500"/>
              </a:spcAft>
            </a:pPr>
            <a:r>
              <a:rPr lang="en-US" sz="2800" b="0" i="0" u="none" strike="noStrike">
                <a:solidFill>
                  <a:srgbClr val="FF0000"/>
                </a:solidFill>
                <a:effectLst/>
                <a:latin typeface="Arial" panose="020B0604020202020204" pitchFamily="34" charset="0"/>
              </a:rPr>
              <a:t>      </a:t>
            </a:r>
            <a:r>
              <a:rPr lang="vi-VN" sz="2800" b="0" i="0" u="none" strike="noStrike">
                <a:solidFill>
                  <a:srgbClr val="FF0000"/>
                </a:solidFill>
                <a:effectLst/>
                <a:latin typeface="Arial" panose="020B0604020202020204" pitchFamily="34" charset="0"/>
              </a:rPr>
              <a:t>- Ừ nhỉ.</a:t>
            </a: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Thế là Ch</a:t>
            </a:r>
            <a:r>
              <a:rPr lang="en-US" sz="2800" b="0" i="0" u="none" strike="noStrike">
                <a:effectLst/>
                <a:latin typeface="Arial" panose="020B0604020202020204" pitchFamily="34" charset="0"/>
              </a:rPr>
              <a:t>i</a:t>
            </a:r>
            <a:r>
              <a:rPr lang="vi-VN" sz="2800" b="0" i="0" u="none" strike="noStrike">
                <a:effectLst/>
                <a:latin typeface="Arial" panose="020B0604020202020204" pitchFamily="34" charset="0"/>
              </a:rPr>
              <a:t> kể bố dạy Chi đi xe đạp. Bây giờ, Chi đã đạp xe bon bon. Con đường quen thuộc bỗng trở nên mới mẻ.</a:t>
            </a: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Cứ thế, hai bạn thi nhau kể những trải nghiệm mùa hè. Ngày mai đi học rồi, nhưng mùa hè chắc sẽ theo các bạn vào lớp học.</a:t>
            </a:r>
          </a:p>
          <a:p>
            <a:pPr algn="just" rtl="0">
              <a:spcBef>
                <a:spcPts val="0"/>
              </a:spcBef>
              <a:spcAft>
                <a:spcPts val="500"/>
              </a:spcAft>
            </a:pPr>
            <a:r>
              <a:rPr lang="en-US" sz="2800" b="0" i="0" u="none" strike="noStrike">
                <a:effectLst/>
                <a:latin typeface="Arial" panose="020B0604020202020204" pitchFamily="34" charset="0"/>
              </a:rPr>
              <a:t>                                                                              </a:t>
            </a:r>
            <a:r>
              <a:rPr lang="vi-VN" sz="2000" b="0" i="0" u="none" strike="noStrike">
                <a:effectLst/>
                <a:latin typeface="Arial" panose="020B0604020202020204" pitchFamily="34" charset="0"/>
              </a:rPr>
              <a:t>(Minh Dương)</a:t>
            </a:r>
            <a:endParaRPr lang="vi-VN" sz="2800" b="0" i="0" u="none" strike="noStrike">
              <a:effectLst/>
              <a:latin typeface="Arial" panose="020B0604020202020204" pitchFamily="34" charset="0"/>
            </a:endParaRPr>
          </a:p>
        </p:txBody>
      </p:sp>
      <p:pic>
        <p:nvPicPr>
          <p:cNvPr id="10" name="Picture 9">
            <a:hlinkClick r:id="rId4"/>
            <a:extLst>
              <a:ext uri="{FF2B5EF4-FFF2-40B4-BE49-F238E27FC236}">
                <a16:creationId xmlns:a16="http://schemas.microsoft.com/office/drawing/2014/main" id="{F687D1C9-95CA-4376-BC97-3C49221B05D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sp>
        <p:nvSpPr>
          <p:cNvPr id="5" name="Hexagon 4">
            <a:extLst>
              <a:ext uri="{FF2B5EF4-FFF2-40B4-BE49-F238E27FC236}">
                <a16:creationId xmlns:a16="http://schemas.microsoft.com/office/drawing/2014/main" id="{D2437C83-B292-1E9D-0759-03D911DC1190}"/>
              </a:ext>
            </a:extLst>
          </p:cNvPr>
          <p:cNvSpPr/>
          <p:nvPr/>
        </p:nvSpPr>
        <p:spPr>
          <a:xfrm>
            <a:off x="223911" y="1202041"/>
            <a:ext cx="446745" cy="385125"/>
          </a:xfrm>
          <a:prstGeom prst="hexagon">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CC"/>
                </a:solidFill>
              </a:rPr>
              <a:t>3</a:t>
            </a:r>
          </a:p>
        </p:txBody>
      </p:sp>
      <p:sp>
        <p:nvSpPr>
          <p:cNvPr id="6" name="Hexagon 5">
            <a:extLst>
              <a:ext uri="{FF2B5EF4-FFF2-40B4-BE49-F238E27FC236}">
                <a16:creationId xmlns:a16="http://schemas.microsoft.com/office/drawing/2014/main" id="{E48612B2-BF86-79C9-ADB9-0B9757EBA45B}"/>
              </a:ext>
            </a:extLst>
          </p:cNvPr>
          <p:cNvSpPr/>
          <p:nvPr/>
        </p:nvSpPr>
        <p:spPr>
          <a:xfrm>
            <a:off x="223910" y="4104267"/>
            <a:ext cx="446745" cy="385125"/>
          </a:xfrm>
          <a:prstGeom prst="hexagon">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CC"/>
                </a:solidFill>
              </a:rPr>
              <a:t>4</a:t>
            </a:r>
          </a:p>
        </p:txBody>
      </p:sp>
    </p:spTree>
    <p:extLst>
      <p:ext uri="{BB962C8B-B14F-4D97-AF65-F5344CB8AC3E}">
        <p14:creationId xmlns:p14="http://schemas.microsoft.com/office/powerpoint/2010/main" val="413750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94F442-F489-4357-8CF9-A8DE68C5E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1FCAEAB2-81A4-4B05-81BA-639CB4C015B2}"/>
              </a:ext>
            </a:extLst>
          </p:cNvPr>
          <p:cNvPicPr>
            <a:picLocks noChangeAspect="1"/>
          </p:cNvPicPr>
          <p:nvPr/>
        </p:nvPicPr>
        <p:blipFill rotWithShape="1">
          <a:blip r:embed="rId4">
            <a:extLst>
              <a:ext uri="{28A0092B-C50C-407E-A947-70E740481C1C}">
                <a14:useLocalDpi xmlns:a14="http://schemas.microsoft.com/office/drawing/2010/main" val="0"/>
              </a:ext>
            </a:extLst>
          </a:blip>
          <a:srcRect b="188"/>
          <a:stretch/>
        </p:blipFill>
        <p:spPr>
          <a:xfrm>
            <a:off x="2122043" y="-21262"/>
            <a:ext cx="5884273" cy="5890437"/>
          </a:xfrm>
          <a:prstGeom prst="rect">
            <a:avLst/>
          </a:prstGeom>
        </p:spPr>
      </p:pic>
      <p:sp>
        <p:nvSpPr>
          <p:cNvPr id="10" name="TextBox 9">
            <a:extLst>
              <a:ext uri="{FF2B5EF4-FFF2-40B4-BE49-F238E27FC236}">
                <a16:creationId xmlns:a16="http://schemas.microsoft.com/office/drawing/2014/main" id="{126FEF9E-EEF3-43D2-9C29-01BB39180A2B}"/>
              </a:ext>
            </a:extLst>
          </p:cNvPr>
          <p:cNvSpPr txBox="1"/>
          <p:nvPr/>
        </p:nvSpPr>
        <p:spPr>
          <a:xfrm>
            <a:off x="3021610" y="1862127"/>
            <a:ext cx="408513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ln w="28575">
                  <a:solidFill>
                    <a:srgbClr val="0000FF"/>
                  </a:solidFill>
                </a:ln>
                <a:solidFill>
                  <a:srgbClr val="FF0000"/>
                </a:solidFill>
                <a:latin typeface="Arial(Body)"/>
              </a:rPr>
              <a:t>TRẢ LỜI CÂU HỎI</a:t>
            </a:r>
            <a:endParaRPr kumimoji="0" lang="en-US" sz="6600" b="1" i="0" u="none" strike="noStrike" kern="1200" cap="none" spc="0" normalizeH="0" baseline="0" noProof="0" dirty="0">
              <a:ln w="28575">
                <a:solidFill>
                  <a:srgbClr val="0000FF"/>
                </a:solidFill>
              </a:ln>
              <a:solidFill>
                <a:srgbClr val="FF0000"/>
              </a:solidFill>
              <a:effectLst/>
              <a:uLnTx/>
              <a:uFillTx/>
              <a:latin typeface="Arial(Body)"/>
              <a:ea typeface="+mn-ea"/>
              <a:cs typeface="+mn-cs"/>
            </a:endParaRPr>
          </a:p>
        </p:txBody>
      </p:sp>
      <p:pic>
        <p:nvPicPr>
          <p:cNvPr id="6" name="Picture 5">
            <a:hlinkClick r:id="rId5"/>
            <a:extLst>
              <a:ext uri="{FF2B5EF4-FFF2-40B4-BE49-F238E27FC236}">
                <a16:creationId xmlns:a16="http://schemas.microsoft.com/office/drawing/2014/main" id="{D8FDC755-6E1D-43F5-90A7-364F200FC7B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0"/>
            <a:ext cx="1442323" cy="1443789"/>
          </a:xfrm>
          <a:prstGeom prst="rect">
            <a:avLst/>
          </a:prstGeom>
        </p:spPr>
      </p:pic>
    </p:spTree>
    <p:extLst>
      <p:ext uri="{BB962C8B-B14F-4D97-AF65-F5344CB8AC3E}">
        <p14:creationId xmlns:p14="http://schemas.microsoft.com/office/powerpoint/2010/main" val="20981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arroom Ballet - Silent Film Light - Kevin MacLeo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9" name="TextBox 8">
            <a:extLst>
              <a:ext uri="{FF2B5EF4-FFF2-40B4-BE49-F238E27FC236}">
                <a16:creationId xmlns:a16="http://schemas.microsoft.com/office/drawing/2014/main" id="{BB2EE762-07A4-4573-8189-1171AEB70A25}"/>
              </a:ext>
            </a:extLst>
          </p:cNvPr>
          <p:cNvSpPr txBox="1"/>
          <p:nvPr/>
        </p:nvSpPr>
        <p:spPr>
          <a:xfrm>
            <a:off x="447284" y="67453"/>
            <a:ext cx="11442700" cy="4226798"/>
          </a:xfrm>
          <a:prstGeom prst="rect">
            <a:avLst/>
          </a:prstGeom>
          <a:noFill/>
        </p:spPr>
        <p:txBody>
          <a:bodyPr wrap="square">
            <a:spAutoFit/>
          </a:bodyPr>
          <a:lstStyle/>
          <a:p>
            <a:pPr algn="ctr" rtl="0">
              <a:spcBef>
                <a:spcPts val="0"/>
              </a:spcBef>
              <a:spcAft>
                <a:spcPts val="500"/>
              </a:spcAft>
            </a:pPr>
            <a:r>
              <a:rPr lang="en-US" sz="3600" b="0" i="0" u="none" strike="noStrike">
                <a:solidFill>
                  <a:srgbClr val="FF0000"/>
                </a:solidFill>
                <a:effectLst/>
                <a:latin typeface="Arial" panose="020B0604020202020204" pitchFamily="34" charset="0"/>
              </a:rPr>
              <a:t>NGÀY GẶP LẠI</a:t>
            </a:r>
            <a:endParaRPr lang="vi-VN" sz="2400" b="0">
              <a:solidFill>
                <a:srgbClr val="FF0000"/>
              </a:solidFill>
              <a:effectLst/>
            </a:endParaRPr>
          </a:p>
          <a:p>
            <a:pPr algn="just" rtl="0">
              <a:spcBef>
                <a:spcPts val="0"/>
              </a:spcBef>
              <a:spcAft>
                <a:spcPts val="500"/>
              </a:spcAft>
            </a:pPr>
            <a:r>
              <a:rPr lang="en-US" sz="2400" b="0" i="0" u="none" strike="noStrike">
                <a:effectLst/>
                <a:latin typeface="Arial" panose="020B0604020202020204" pitchFamily="34" charset="0"/>
              </a:rPr>
              <a:t>       </a:t>
            </a:r>
            <a:r>
              <a:rPr lang="vi-VN" sz="2400" b="0" i="0" u="none" strike="noStrike">
                <a:effectLst/>
                <a:latin typeface="Arial" panose="020B0604020202020204" pitchFamily="34" charset="0"/>
              </a:rPr>
              <a:t>Chi mở tung cửa sổ đón những tia nắng đầu thu. Thế là hết hè rồi. Ngày mai bắt đầu năm học mới.</a:t>
            </a:r>
          </a:p>
          <a:p>
            <a:pPr algn="just" rtl="0">
              <a:spcBef>
                <a:spcPts val="0"/>
              </a:spcBef>
              <a:spcAft>
                <a:spcPts val="500"/>
              </a:spcAft>
            </a:pPr>
            <a:r>
              <a:rPr lang="en-US" sz="2400" b="0" i="0" u="none" strike="noStrike">
                <a:effectLst/>
                <a:latin typeface="Arial" panose="020B0604020202020204" pitchFamily="34" charset="0"/>
              </a:rPr>
              <a:t>       </a:t>
            </a:r>
            <a:r>
              <a:rPr lang="vi-VN" sz="2400" b="0" i="0" u="none" strike="noStrike">
                <a:effectLst/>
                <a:latin typeface="Arial" panose="020B0604020202020204" pitchFamily="34" charset="0"/>
              </a:rPr>
              <a:t>Có tiếng gọi ngoài cổng. Chi nhìn ra, thấy S</a:t>
            </a:r>
            <a:r>
              <a:rPr lang="en-US" sz="2400" b="0" i="0" u="none" strike="noStrike">
                <a:effectLst/>
                <a:latin typeface="Arial" panose="020B0604020202020204" pitchFamily="34" charset="0"/>
              </a:rPr>
              <a:t>ơ</a:t>
            </a:r>
            <a:r>
              <a:rPr lang="vi-VN" sz="2400" b="0" i="0" u="none" strike="noStrike">
                <a:effectLst/>
                <a:latin typeface="Arial" panose="020B0604020202020204" pitchFamily="34" charset="0"/>
              </a:rPr>
              <a:t>n giơ chiếc diều rất xinh, vẫy rối rít:</a:t>
            </a:r>
          </a:p>
          <a:p>
            <a:pPr algn="just" rtl="0">
              <a:spcBef>
                <a:spcPts val="0"/>
              </a:spcBef>
              <a:spcAft>
                <a:spcPts val="500"/>
              </a:spcAft>
            </a:pPr>
            <a:r>
              <a:rPr lang="en-US" sz="2400" b="0" i="0" u="none" strike="noStrike">
                <a:effectLst/>
                <a:latin typeface="Arial" panose="020B0604020202020204" pitchFamily="34" charset="0"/>
              </a:rPr>
              <a:t>      </a:t>
            </a:r>
            <a:r>
              <a:rPr lang="vi-VN" sz="2400" b="0" i="0" u="none" strike="noStrike">
                <a:effectLst/>
                <a:latin typeface="Arial" panose="020B0604020202020204" pitchFamily="34" charset="0"/>
              </a:rPr>
              <a:t>- Cho cậu này.</a:t>
            </a:r>
          </a:p>
          <a:p>
            <a:pPr algn="just" rtl="0">
              <a:spcBef>
                <a:spcPts val="0"/>
              </a:spcBef>
              <a:spcAft>
                <a:spcPts val="500"/>
              </a:spcAft>
            </a:pPr>
            <a:r>
              <a:rPr lang="en-US" sz="2400" b="0" i="0" u="none" strike="noStrike">
                <a:effectLst/>
                <a:latin typeface="Arial" panose="020B0604020202020204" pitchFamily="34" charset="0"/>
              </a:rPr>
              <a:t>      </a:t>
            </a:r>
            <a:r>
              <a:rPr lang="vi-VN" sz="2400" b="0" i="0" u="none" strike="noStrike">
                <a:effectLst/>
                <a:latin typeface="Arial" panose="020B0604020202020204" pitchFamily="34" charset="0"/>
              </a:rPr>
              <a:t>Chi m</a:t>
            </a:r>
            <a:r>
              <a:rPr lang="en-US" sz="2400">
                <a:latin typeface="Arial" panose="020B0604020202020204" pitchFamily="34" charset="0"/>
              </a:rPr>
              <a:t>ừ</a:t>
            </a:r>
            <a:r>
              <a:rPr lang="vi-VN" sz="2400" b="0" i="0" u="none" strike="noStrike">
                <a:effectLst/>
                <a:latin typeface="Arial" panose="020B0604020202020204" pitchFamily="34" charset="0"/>
              </a:rPr>
              <a:t>ng rỡ chạy ra. S</a:t>
            </a:r>
            <a:r>
              <a:rPr lang="en-US" sz="2400">
                <a:latin typeface="Arial" panose="020B0604020202020204" pitchFamily="34" charset="0"/>
              </a:rPr>
              <a:t>ơ</a:t>
            </a:r>
            <a:r>
              <a:rPr lang="vi-VN" sz="2400" b="0" i="0" u="none" strike="noStrike">
                <a:effectLst/>
                <a:latin typeface="Arial" panose="020B0604020202020204" pitchFamily="34" charset="0"/>
              </a:rPr>
              <a:t>n về quê từ đầu hè, giờ gặp lại, hai bạn có bao nhiêu chuyện. S</a:t>
            </a:r>
            <a:r>
              <a:rPr lang="en-US" sz="2400">
                <a:latin typeface="Arial" panose="020B0604020202020204" pitchFamily="34" charset="0"/>
              </a:rPr>
              <a:t>ơ</a:t>
            </a:r>
            <a:r>
              <a:rPr lang="vi-VN" sz="2400" b="0" i="0" u="none" strike="noStrike">
                <a:effectLst/>
                <a:latin typeface="Arial" panose="020B0604020202020204" pitchFamily="34" charset="0"/>
              </a:rPr>
              <a:t>n kể ở quê, cậu được theo ông bà đi trồng rau, câu c</a:t>
            </a:r>
            <a:r>
              <a:rPr lang="en-US" sz="2400">
                <a:latin typeface="Arial" panose="020B0604020202020204" pitchFamily="34" charset="0"/>
              </a:rPr>
              <a:t>á</a:t>
            </a:r>
            <a:r>
              <a:rPr lang="vi-VN" sz="2400" b="0" i="0" u="none" strike="noStrike">
                <a:effectLst/>
                <a:latin typeface="Arial" panose="020B0604020202020204" pitchFamily="34" charset="0"/>
              </a:rPr>
              <a:t>. Chiều chiều, cậu thường cùng bạn thả diều. Khi diều lên cao, cậu nằm lăn ra bãi cỏ ngắm trời. Cánh diều đứng im như ngủ thiếp đi trên bầu trời xanh</a:t>
            </a:r>
            <a:r>
              <a:rPr lang="vi-VN" sz="2000" b="0" i="0" u="none" strike="noStrike">
                <a:effectLst/>
                <a:latin typeface="Arial" panose="020B0604020202020204" pitchFamily="34" charset="0"/>
              </a:rPr>
              <a:t>.</a:t>
            </a:r>
          </a:p>
        </p:txBody>
      </p:sp>
      <p:pic>
        <p:nvPicPr>
          <p:cNvPr id="10" name="Picture 9">
            <a:hlinkClick r:id="rId4"/>
            <a:extLst>
              <a:ext uri="{FF2B5EF4-FFF2-40B4-BE49-F238E27FC236}">
                <a16:creationId xmlns:a16="http://schemas.microsoft.com/office/drawing/2014/main" id="{F687D1C9-95CA-4376-BC97-3C49221B05D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sp>
        <p:nvSpPr>
          <p:cNvPr id="5" name="TextBox 4">
            <a:extLst>
              <a:ext uri="{FF2B5EF4-FFF2-40B4-BE49-F238E27FC236}">
                <a16:creationId xmlns:a16="http://schemas.microsoft.com/office/drawing/2014/main" id="{E9D21426-C142-0A3B-EB69-C67896D7D4D1}"/>
              </a:ext>
            </a:extLst>
          </p:cNvPr>
          <p:cNvSpPr txBox="1"/>
          <p:nvPr/>
        </p:nvSpPr>
        <p:spPr>
          <a:xfrm>
            <a:off x="-86116" y="4361223"/>
            <a:ext cx="11976100" cy="1077218"/>
          </a:xfrm>
          <a:prstGeom prst="rect">
            <a:avLst/>
          </a:prstGeom>
          <a:noFill/>
        </p:spPr>
        <p:txBody>
          <a:bodyPr wrap="square">
            <a:spAutoFit/>
          </a:bodyPr>
          <a:lstStyle/>
          <a:p>
            <a:pPr marL="514350" indent="-514350">
              <a:spcAft>
                <a:spcPts val="500"/>
              </a:spcAft>
              <a:buAutoNum type="arabicPeriod"/>
            </a:pPr>
            <a:r>
              <a:rPr lang="vi-VN" sz="3200" b="0" i="0" u="none" strike="noStrike">
                <a:solidFill>
                  <a:srgbClr val="FF0000"/>
                </a:solidFill>
                <a:effectLst/>
                <a:latin typeface="Arial" panose="020B0604020202020204" pitchFamily="34" charset="0"/>
              </a:rPr>
              <a:t>Tìm những chi tiết thể hiện niềm vui khi gặp lại nhau của Chi và Sơn?</a:t>
            </a:r>
            <a:r>
              <a:rPr lang="en-US" sz="3200">
                <a:solidFill>
                  <a:srgbClr val="FF0000"/>
                </a:solidFill>
                <a:latin typeface="Arial" panose="020B0604020202020204" pitchFamily="34" charset="0"/>
              </a:rPr>
              <a:t>         </a:t>
            </a:r>
            <a:endParaRPr lang="en-US" sz="3200">
              <a:solidFill>
                <a:srgbClr val="FF0000"/>
              </a:solidFill>
            </a:endParaRPr>
          </a:p>
        </p:txBody>
      </p:sp>
      <p:sp>
        <p:nvSpPr>
          <p:cNvPr id="6" name="TextBox 5">
            <a:extLst>
              <a:ext uri="{FF2B5EF4-FFF2-40B4-BE49-F238E27FC236}">
                <a16:creationId xmlns:a16="http://schemas.microsoft.com/office/drawing/2014/main" id="{CC65867A-397C-98A9-0041-3074ABD954AD}"/>
              </a:ext>
            </a:extLst>
          </p:cNvPr>
          <p:cNvSpPr txBox="1"/>
          <p:nvPr/>
        </p:nvSpPr>
        <p:spPr>
          <a:xfrm>
            <a:off x="259241" y="5438441"/>
            <a:ext cx="1144270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3200" b="0" i="0" u="none" strike="noStrike" kern="1200" cap="none" spc="0" normalizeH="0" baseline="0" noProof="0">
                <a:ln>
                  <a:noFill/>
                </a:ln>
                <a:solidFill>
                  <a:srgbClr val="FF00FF"/>
                </a:solidFill>
                <a:effectLst/>
                <a:uLnTx/>
                <a:uFillTx/>
                <a:latin typeface="Arial" panose="020B0604020202020204" pitchFamily="34" charset="0"/>
                <a:ea typeface="+mn-ea"/>
                <a:cs typeface="+mn-cs"/>
              </a:rPr>
              <a:t>+ Sơn vẫy rối rít; Sơn cho Chi một chiếc diều rất xinh; Chi mừng rỡ chạy ra; Hai bạn có bao nhiêu chuyện kể với nhau.</a:t>
            </a:r>
            <a:endParaRPr kumimoji="0" lang="en-US" sz="3200" b="0" i="0" u="none" strike="noStrike" kern="1200" cap="none" spc="0" normalizeH="0" baseline="0" noProof="0">
              <a:ln>
                <a:noFill/>
              </a:ln>
              <a:solidFill>
                <a:srgbClr val="FF00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826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9" name="TextBox 8">
            <a:extLst>
              <a:ext uri="{FF2B5EF4-FFF2-40B4-BE49-F238E27FC236}">
                <a16:creationId xmlns:a16="http://schemas.microsoft.com/office/drawing/2014/main" id="{BB2EE762-07A4-4573-8189-1171AEB70A25}"/>
              </a:ext>
            </a:extLst>
          </p:cNvPr>
          <p:cNvSpPr txBox="1"/>
          <p:nvPr/>
        </p:nvSpPr>
        <p:spPr>
          <a:xfrm>
            <a:off x="447284" y="67453"/>
            <a:ext cx="11442700" cy="5273238"/>
          </a:xfrm>
          <a:prstGeom prst="rect">
            <a:avLst/>
          </a:prstGeom>
          <a:noFill/>
        </p:spPr>
        <p:txBody>
          <a:bodyPr wrap="square">
            <a:spAutoFit/>
          </a:bodyPr>
          <a:lstStyle/>
          <a:p>
            <a:pPr algn="ctr" rtl="0">
              <a:spcBef>
                <a:spcPts val="0"/>
              </a:spcBef>
              <a:spcAft>
                <a:spcPts val="500"/>
              </a:spcAft>
            </a:pPr>
            <a:r>
              <a:rPr lang="en-US" sz="4000" b="0" i="0" u="none" strike="noStrike">
                <a:solidFill>
                  <a:srgbClr val="FF0000"/>
                </a:solidFill>
                <a:effectLst/>
                <a:latin typeface="Arial" panose="020B0604020202020204" pitchFamily="34" charset="0"/>
              </a:rPr>
              <a:t>NGÀY GẶP LẠI</a:t>
            </a:r>
            <a:endParaRPr lang="vi-VN" sz="2800" b="0">
              <a:solidFill>
                <a:srgbClr val="FF0000"/>
              </a:solidFill>
              <a:effectLst/>
            </a:endParaRP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Chi mở tung cửa sổ đón những tia nắng đầu thu. Thế là hết hè rồi. Ngày mai bắt đầu năm học mới.</a:t>
            </a: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Có tiếng gọi ngoài cổng. Chi nhìn ra, thấy S</a:t>
            </a:r>
            <a:r>
              <a:rPr lang="en-US" sz="2800" b="0" i="0" u="none" strike="noStrike">
                <a:effectLst/>
                <a:latin typeface="Arial" panose="020B0604020202020204" pitchFamily="34" charset="0"/>
              </a:rPr>
              <a:t>ơ</a:t>
            </a:r>
            <a:r>
              <a:rPr lang="vi-VN" sz="2800" b="0" i="0" u="none" strike="noStrike">
                <a:effectLst/>
                <a:latin typeface="Arial" panose="020B0604020202020204" pitchFamily="34" charset="0"/>
              </a:rPr>
              <a:t>n giơ chiếc diều rất xinh, vẫy rối rít:</a:t>
            </a: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 Cho cậu này.</a:t>
            </a: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Chi m</a:t>
            </a:r>
            <a:r>
              <a:rPr lang="en-US" sz="2800">
                <a:latin typeface="Arial" panose="020B0604020202020204" pitchFamily="34" charset="0"/>
              </a:rPr>
              <a:t>ừ</a:t>
            </a:r>
            <a:r>
              <a:rPr lang="vi-VN" sz="2800" b="0" i="0" u="none" strike="noStrike">
                <a:effectLst/>
                <a:latin typeface="Arial" panose="020B0604020202020204" pitchFamily="34" charset="0"/>
              </a:rPr>
              <a:t>ng rỡ chạy ra. S</a:t>
            </a:r>
            <a:r>
              <a:rPr lang="en-US" sz="2800">
                <a:latin typeface="Arial" panose="020B0604020202020204" pitchFamily="34" charset="0"/>
              </a:rPr>
              <a:t>ơ</a:t>
            </a:r>
            <a:r>
              <a:rPr lang="vi-VN" sz="2800" b="0" i="0" u="none" strike="noStrike">
                <a:effectLst/>
                <a:latin typeface="Arial" panose="020B0604020202020204" pitchFamily="34" charset="0"/>
              </a:rPr>
              <a:t>n về quê từ đầu hè, giờ gặp lại, hai bạn có bao nhiêu chuyện. S</a:t>
            </a:r>
            <a:r>
              <a:rPr lang="en-US" sz="2800">
                <a:latin typeface="Arial" panose="020B0604020202020204" pitchFamily="34" charset="0"/>
              </a:rPr>
              <a:t>ơ</a:t>
            </a:r>
            <a:r>
              <a:rPr lang="vi-VN" sz="2800" b="0" i="0" u="none" strike="noStrike">
                <a:effectLst/>
                <a:latin typeface="Arial" panose="020B0604020202020204" pitchFamily="34" charset="0"/>
              </a:rPr>
              <a:t>n kể ở quê, cậu được theo ông bà đi trồng rau, câu c</a:t>
            </a:r>
            <a:r>
              <a:rPr lang="en-US" sz="2800">
                <a:latin typeface="Arial" panose="020B0604020202020204" pitchFamily="34" charset="0"/>
              </a:rPr>
              <a:t>á</a:t>
            </a:r>
            <a:r>
              <a:rPr lang="vi-VN" sz="2800" b="0" i="0" u="none" strike="noStrike">
                <a:effectLst/>
                <a:latin typeface="Arial" panose="020B0604020202020204" pitchFamily="34" charset="0"/>
              </a:rPr>
              <a:t>. Chiều chiều, cậu thường cùng bạn thả diều. Khi diều lên cao, cậu nằm lăn ra bãi cỏ ngắm trời. Cánh diều đứng im như ngủ thiếp đi trên bầu trời xanh</a:t>
            </a:r>
            <a:r>
              <a:rPr lang="vi-VN" sz="2400" b="0" i="0" u="none" strike="noStrike">
                <a:effectLst/>
                <a:latin typeface="Arial" panose="020B0604020202020204" pitchFamily="34" charset="0"/>
              </a:rPr>
              <a:t>.</a:t>
            </a:r>
          </a:p>
        </p:txBody>
      </p:sp>
      <p:pic>
        <p:nvPicPr>
          <p:cNvPr id="10" name="Picture 9">
            <a:hlinkClick r:id="rId4"/>
            <a:extLst>
              <a:ext uri="{FF2B5EF4-FFF2-40B4-BE49-F238E27FC236}">
                <a16:creationId xmlns:a16="http://schemas.microsoft.com/office/drawing/2014/main" id="{F687D1C9-95CA-4376-BC97-3C49221B05D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sp>
        <p:nvSpPr>
          <p:cNvPr id="8" name="TextBox 7">
            <a:extLst>
              <a:ext uri="{FF2B5EF4-FFF2-40B4-BE49-F238E27FC236}">
                <a16:creationId xmlns:a16="http://schemas.microsoft.com/office/drawing/2014/main" id="{1ABB4C3E-1F89-6D6B-EFA6-61E48E9C398A}"/>
              </a:ext>
            </a:extLst>
          </p:cNvPr>
          <p:cNvSpPr txBox="1"/>
          <p:nvPr/>
        </p:nvSpPr>
        <p:spPr>
          <a:xfrm>
            <a:off x="374650" y="5234623"/>
            <a:ext cx="114427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3200" b="0" i="0" u="none" strike="noStrike" kern="1200" cap="none" spc="0" normalizeH="0" baseline="0" noProof="0">
                <a:ln>
                  <a:noFill/>
                </a:ln>
                <a:solidFill>
                  <a:srgbClr val="0000CC"/>
                </a:solidFill>
                <a:effectLst/>
                <a:uLnTx/>
                <a:uFillTx/>
                <a:latin typeface="Arial" panose="020B0604020202020204" pitchFamily="34" charset="0"/>
                <a:ea typeface="+mn-ea"/>
                <a:cs typeface="+mn-cs"/>
              </a:rPr>
              <a:t>2. Sơn đã có những t</a:t>
            </a:r>
            <a:r>
              <a:rPr kumimoji="0" lang="en-US" sz="3200" b="0" i="0" u="none" strike="noStrike" kern="1200" cap="none" spc="0" normalizeH="0" baseline="0" noProof="0">
                <a:ln>
                  <a:noFill/>
                </a:ln>
                <a:solidFill>
                  <a:srgbClr val="0000CC"/>
                </a:solidFill>
                <a:effectLst/>
                <a:uLnTx/>
                <a:uFillTx/>
                <a:latin typeface="Arial" panose="020B0604020202020204" pitchFamily="34" charset="0"/>
                <a:ea typeface="+mn-ea"/>
                <a:cs typeface="+mn-cs"/>
              </a:rPr>
              <a:t>r</a:t>
            </a:r>
            <a:r>
              <a:rPr kumimoji="0" lang="vi-VN" sz="3200" b="0" i="0" u="none" strike="noStrike" kern="1200" cap="none" spc="0" normalizeH="0" baseline="0" noProof="0">
                <a:ln>
                  <a:noFill/>
                </a:ln>
                <a:solidFill>
                  <a:srgbClr val="0000CC"/>
                </a:solidFill>
                <a:effectLst/>
                <a:uLnTx/>
                <a:uFillTx/>
                <a:latin typeface="Arial" panose="020B0604020202020204" pitchFamily="34" charset="0"/>
                <a:ea typeface="+mn-ea"/>
                <a:cs typeface="+mn-cs"/>
              </a:rPr>
              <a:t>ải nghiệm gì trong mùa hè?</a:t>
            </a:r>
            <a:endParaRPr kumimoji="0" lang="en-US" sz="3200" b="0"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E4C48C7D-6D75-E485-13B7-EBA3C3677D83}"/>
              </a:ext>
            </a:extLst>
          </p:cNvPr>
          <p:cNvSpPr txBox="1"/>
          <p:nvPr/>
        </p:nvSpPr>
        <p:spPr>
          <a:xfrm>
            <a:off x="447284" y="5713329"/>
            <a:ext cx="1144270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mn-cs"/>
              </a:rPr>
              <a:t>Sơn theo ông bà đi trồng rau, câu cá; cùng các bạn đi thả diều.</a:t>
            </a:r>
            <a:endPar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45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 calcmode="lin" valueType="num">
                                      <p:cBhvr additive="base">
                                        <p:cTn id="12"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14" name="TextBox 13">
            <a:extLst>
              <a:ext uri="{FF2B5EF4-FFF2-40B4-BE49-F238E27FC236}">
                <a16:creationId xmlns:a16="http://schemas.microsoft.com/office/drawing/2014/main" id="{5A27CD9D-391C-4F09-B765-2E9BCECC573A}"/>
              </a:ext>
            </a:extLst>
          </p:cNvPr>
          <p:cNvSpPr txBox="1"/>
          <p:nvPr/>
        </p:nvSpPr>
        <p:spPr>
          <a:xfrm>
            <a:off x="882537" y="179118"/>
            <a:ext cx="11976100" cy="584775"/>
          </a:xfrm>
          <a:prstGeom prst="rect">
            <a:avLst/>
          </a:prstGeom>
          <a:noFill/>
        </p:spPr>
        <p:txBody>
          <a:bodyPr wrap="square">
            <a:spAutoFit/>
          </a:bodyPr>
          <a:lstStyle/>
          <a:p>
            <a:pPr>
              <a:spcAft>
                <a:spcPts val="500"/>
              </a:spcAft>
            </a:pPr>
            <a:r>
              <a:rPr lang="en-US" sz="3200"/>
              <a:t>3. </a:t>
            </a:r>
            <a:r>
              <a:rPr lang="vi-VN" sz="3200"/>
              <a:t>Trải nghiệm mùa hè của Chi có gì khác với Sơn.?</a:t>
            </a:r>
            <a:r>
              <a:rPr lang="en-US" sz="3200">
                <a:latin typeface="Arial" panose="020B0604020202020204" pitchFamily="34" charset="0"/>
              </a:rPr>
              <a:t>         </a:t>
            </a:r>
            <a:endParaRPr lang="en-US" sz="3200"/>
          </a:p>
        </p:txBody>
      </p:sp>
      <p:pic>
        <p:nvPicPr>
          <p:cNvPr id="11" name="Picture 10">
            <a:hlinkClick r:id="rId4"/>
            <a:extLst>
              <a:ext uri="{FF2B5EF4-FFF2-40B4-BE49-F238E27FC236}">
                <a16:creationId xmlns:a16="http://schemas.microsoft.com/office/drawing/2014/main" id="{B07FD534-C078-4879-97F2-1EF4CAEAF342}"/>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sp>
        <p:nvSpPr>
          <p:cNvPr id="13" name="TextBox 12">
            <a:extLst>
              <a:ext uri="{FF2B5EF4-FFF2-40B4-BE49-F238E27FC236}">
                <a16:creationId xmlns:a16="http://schemas.microsoft.com/office/drawing/2014/main" id="{6301D398-1B2C-6B80-3DAA-8692C9076DE1}"/>
              </a:ext>
            </a:extLst>
          </p:cNvPr>
          <p:cNvSpPr txBox="1"/>
          <p:nvPr/>
        </p:nvSpPr>
        <p:spPr>
          <a:xfrm>
            <a:off x="374650" y="5309275"/>
            <a:ext cx="11442700" cy="1633781"/>
          </a:xfrm>
          <a:prstGeom prst="rect">
            <a:avLst/>
          </a:prstGeom>
          <a:noFill/>
        </p:spPr>
        <p:txBody>
          <a:bodyPr wrap="square">
            <a:spAutoFit/>
          </a:bodyPr>
          <a:lstStyle/>
          <a:p>
            <a:pPr lvl="0">
              <a:spcAft>
                <a:spcPts val="500"/>
              </a:spcAft>
              <a:defRPr/>
            </a:pPr>
            <a:r>
              <a:rPr lang="vi-VN" sz="3200">
                <a:solidFill>
                  <a:srgbClr val="FF0000"/>
                </a:solidFill>
              </a:rPr>
              <a:t>Trải nghiệm của Chi: ở nhà được bố tập xe đạp</a:t>
            </a:r>
            <a:r>
              <a:rPr lang="en-US" sz="3200">
                <a:solidFill>
                  <a:srgbClr val="FF0000"/>
                </a:solidFill>
              </a:rPr>
              <a:t> đi khắp nơi</a:t>
            </a:r>
            <a:r>
              <a:rPr lang="vi-VN" sz="3200">
                <a:solidFill>
                  <a:srgbClr val="FF0000"/>
                </a:solidFill>
              </a:rPr>
              <a:t>. </a:t>
            </a:r>
            <a:endParaRPr lang="en-US" sz="3200">
              <a:solidFill>
                <a:srgbClr val="FF0000"/>
              </a:solidFill>
            </a:endParaRPr>
          </a:p>
          <a:p>
            <a:pPr lvl="0">
              <a:spcAft>
                <a:spcPts val="500"/>
              </a:spcAft>
              <a:defRPr/>
            </a:pPr>
            <a:r>
              <a:rPr lang="vi-VN" sz="3200">
                <a:solidFill>
                  <a:srgbClr val="0000CC"/>
                </a:solidFill>
              </a:rPr>
              <a:t>Còn Sơn về quê theo ông bà trồng rau, câu cá, theo các bạn thả diều.</a:t>
            </a:r>
            <a:endParaRPr kumimoji="0" lang="en-US" sz="3200" b="0" i="0" u="none" strike="noStrike" kern="1200" cap="none" spc="0" normalizeH="0" baseline="0" noProof="0">
              <a:ln>
                <a:noFill/>
              </a:ln>
              <a:solidFill>
                <a:srgbClr val="0000CC"/>
              </a:solidFill>
              <a:effectLst/>
              <a:uLnTx/>
              <a:uFillTx/>
              <a:latin typeface="Arial" panose="020B0604020202020204" pitchFamily="34" charset="0"/>
            </a:endParaRPr>
          </a:p>
        </p:txBody>
      </p:sp>
      <p:pic>
        <p:nvPicPr>
          <p:cNvPr id="3" name="Picture 2">
            <a:extLst>
              <a:ext uri="{FF2B5EF4-FFF2-40B4-BE49-F238E27FC236}">
                <a16:creationId xmlns:a16="http://schemas.microsoft.com/office/drawing/2014/main" id="{AF71D54D-BBC4-2DF7-243B-286D29460E6B}"/>
              </a:ext>
            </a:extLst>
          </p:cNvPr>
          <p:cNvPicPr>
            <a:picLocks noChangeAspect="1"/>
          </p:cNvPicPr>
          <p:nvPr/>
        </p:nvPicPr>
        <p:blipFill>
          <a:blip r:embed="rId6"/>
          <a:stretch>
            <a:fillRect/>
          </a:stretch>
        </p:blipFill>
        <p:spPr>
          <a:xfrm>
            <a:off x="1627484" y="942530"/>
            <a:ext cx="8564170" cy="3905795"/>
          </a:xfrm>
          <a:prstGeom prst="rect">
            <a:avLst/>
          </a:prstGeom>
        </p:spPr>
      </p:pic>
    </p:spTree>
    <p:extLst>
      <p:ext uri="{BB962C8B-B14F-4D97-AF65-F5344CB8AC3E}">
        <p14:creationId xmlns:p14="http://schemas.microsoft.com/office/powerpoint/2010/main" val="347529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16" name="TextBox 15">
            <a:extLst>
              <a:ext uri="{FF2B5EF4-FFF2-40B4-BE49-F238E27FC236}">
                <a16:creationId xmlns:a16="http://schemas.microsoft.com/office/drawing/2014/main" id="{D38A5D44-E82E-498E-B33D-32B2E684E638}"/>
              </a:ext>
            </a:extLst>
          </p:cNvPr>
          <p:cNvSpPr txBox="1"/>
          <p:nvPr/>
        </p:nvSpPr>
        <p:spPr>
          <a:xfrm>
            <a:off x="749300" y="1014916"/>
            <a:ext cx="11442700" cy="3795911"/>
          </a:xfrm>
          <a:prstGeom prst="rect">
            <a:avLst/>
          </a:prstGeom>
          <a:noFill/>
        </p:spPr>
        <p:txBody>
          <a:bodyPr wrap="square">
            <a:spAutoFit/>
          </a:bodyPr>
          <a:lstStyle/>
          <a:p>
            <a:pPr lvl="0">
              <a:spcAft>
                <a:spcPts val="500"/>
              </a:spcAf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4</a:t>
            </a:r>
            <a:r>
              <a:rPr lang="vi-VN" sz="3200">
                <a:solidFill>
                  <a:prstClr val="black"/>
                </a:solidFill>
              </a:rPr>
              <a:t>. Theo em, vì sao khi đi học, Mùa hè sẽ theo các bạn vào lớp? Chọn câu trả lời hoặc </a:t>
            </a:r>
            <a:r>
              <a:rPr lang="vi-VN" sz="3200" i="1">
                <a:solidFill>
                  <a:srgbClr val="0000CC"/>
                </a:solidFill>
              </a:rPr>
              <a:t>ý kiến khác của em</a:t>
            </a:r>
            <a:r>
              <a:rPr lang="vi-VN" sz="3200">
                <a:solidFill>
                  <a:prstClr val="black"/>
                </a:solidFill>
              </a:rPr>
              <a:t>.</a:t>
            </a:r>
          </a:p>
          <a:p>
            <a:pPr lvl="0">
              <a:spcAft>
                <a:spcPts val="500"/>
              </a:spcAft>
              <a:defRPr/>
            </a:pPr>
            <a:r>
              <a:rPr lang="vi-VN" sz="3200">
                <a:solidFill>
                  <a:srgbClr val="FF0000"/>
                </a:solidFill>
              </a:rPr>
              <a:t>a. Vì các bạn vẫn nhớ chuyện mùa hè.</a:t>
            </a:r>
          </a:p>
          <a:p>
            <a:pPr lvl="0">
              <a:spcAft>
                <a:spcPts val="500"/>
              </a:spcAft>
              <a:defRPr/>
            </a:pPr>
            <a:r>
              <a:rPr lang="vi-VN" sz="3200">
                <a:solidFill>
                  <a:srgbClr val="FF0000"/>
                </a:solidFill>
              </a:rPr>
              <a:t>b. Vì các bạn sẽ kể cho nhau nghe những chuyện về mùa hè.</a:t>
            </a:r>
          </a:p>
          <a:p>
            <a:pPr lvl="0">
              <a:spcAft>
                <a:spcPts val="500"/>
              </a:spcAft>
              <a:defRPr/>
            </a:pPr>
            <a:r>
              <a:rPr lang="vi-VN" sz="3200">
                <a:solidFill>
                  <a:srgbClr val="FF0000"/>
                </a:solidFill>
              </a:rPr>
              <a:t>c. Vì các bạn sẽ mang những đồ vật kỉ niệm của mùa hè đến lớp.</a:t>
            </a:r>
          </a:p>
          <a:p>
            <a:pPr marL="0" marR="0" lvl="0" indent="0" algn="l" defTabSz="914400" rtl="0" eaLnBrk="1" fontAlgn="auto" latinLnBrk="0" hangingPunct="1">
              <a:lnSpc>
                <a:spcPct val="100000"/>
              </a:lnSpc>
              <a:spcBef>
                <a:spcPts val="0"/>
              </a:spcBef>
              <a:spcAft>
                <a:spcPts val="5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10">
            <a:hlinkClick r:id="rId4"/>
            <a:extLst>
              <a:ext uri="{FF2B5EF4-FFF2-40B4-BE49-F238E27FC236}">
                <a16:creationId xmlns:a16="http://schemas.microsoft.com/office/drawing/2014/main" id="{B07FD534-C078-4879-97F2-1EF4CAEAF342}"/>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spTree>
    <p:extLst>
      <p:ext uri="{BB962C8B-B14F-4D97-AF65-F5344CB8AC3E}">
        <p14:creationId xmlns:p14="http://schemas.microsoft.com/office/powerpoint/2010/main" val="81062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14" name="TextBox 13">
            <a:extLst>
              <a:ext uri="{FF2B5EF4-FFF2-40B4-BE49-F238E27FC236}">
                <a16:creationId xmlns:a16="http://schemas.microsoft.com/office/drawing/2014/main" id="{5A27CD9D-391C-4F09-B765-2E9BCECC573A}"/>
              </a:ext>
            </a:extLst>
          </p:cNvPr>
          <p:cNvSpPr txBox="1"/>
          <p:nvPr/>
        </p:nvSpPr>
        <p:spPr>
          <a:xfrm>
            <a:off x="2383009" y="848573"/>
            <a:ext cx="6774008" cy="830997"/>
          </a:xfrm>
          <a:prstGeom prst="rect">
            <a:avLst/>
          </a:prstGeom>
          <a:noFill/>
        </p:spPr>
        <p:txBody>
          <a:bodyPr wrap="square">
            <a:spAutoFit/>
          </a:bodyPr>
          <a:lstStyle/>
          <a:p>
            <a:pPr algn="ctr" rtl="0">
              <a:spcBef>
                <a:spcPts val="0"/>
              </a:spcBef>
              <a:spcAft>
                <a:spcPts val="500"/>
              </a:spcAft>
            </a:pPr>
            <a:r>
              <a:rPr lang="en-US" sz="4800" b="0" i="0" u="none" strike="noStrike">
                <a:effectLst/>
                <a:latin typeface="Arial" panose="020B0604020202020204" pitchFamily="34" charset="0"/>
              </a:rPr>
              <a:t>Nội dung bài</a:t>
            </a:r>
          </a:p>
        </p:txBody>
      </p:sp>
      <p:sp>
        <p:nvSpPr>
          <p:cNvPr id="5" name="TextBox 4">
            <a:extLst>
              <a:ext uri="{FF2B5EF4-FFF2-40B4-BE49-F238E27FC236}">
                <a16:creationId xmlns:a16="http://schemas.microsoft.com/office/drawing/2014/main" id="{18CE4F13-6DB2-4082-A8AB-63370E04C9D4}"/>
              </a:ext>
            </a:extLst>
          </p:cNvPr>
          <p:cNvSpPr txBox="1"/>
          <p:nvPr/>
        </p:nvSpPr>
        <p:spPr>
          <a:xfrm>
            <a:off x="304799" y="1988127"/>
            <a:ext cx="11443855" cy="3046988"/>
          </a:xfrm>
          <a:prstGeom prst="rect">
            <a:avLst/>
          </a:prstGeom>
          <a:noFill/>
        </p:spPr>
        <p:txBody>
          <a:bodyPr wrap="square">
            <a:spAutoFit/>
          </a:bodyPr>
          <a:lstStyle/>
          <a:p>
            <a:pPr algn="just" rtl="0">
              <a:spcBef>
                <a:spcPts val="0"/>
              </a:spcBef>
              <a:spcAft>
                <a:spcPts val="500"/>
              </a:spcAft>
            </a:pPr>
            <a:r>
              <a:rPr lang="en-US" sz="4800" b="0" i="0" u="none" strike="noStrike">
                <a:solidFill>
                  <a:srgbClr val="FF0000"/>
                </a:solidFill>
                <a:effectLst/>
                <a:latin typeface="Arial" panose="020B0604020202020204" pitchFamily="34" charset="0"/>
              </a:rPr>
              <a:t>      </a:t>
            </a:r>
            <a:r>
              <a:rPr lang="vi-VN" sz="4800" b="0" i="0" u="none" strike="noStrike">
                <a:solidFill>
                  <a:srgbClr val="FF0000"/>
                </a:solidFill>
                <a:effectLst/>
                <a:latin typeface="Arial" panose="020B0604020202020204" pitchFamily="34" charset="0"/>
              </a:rPr>
              <a:t>Bài văn cho biết trải nghiệm mùa hè của các bạn nhỏ rất thú vị và đáng nhớ, dù ở nhà hoặc được đi đến những nơi xa, dù ở thành phố hay nông thôn.</a:t>
            </a:r>
            <a:endParaRPr lang="en-US" sz="4800" b="0" i="0" u="none" strike="noStrike">
              <a:solidFill>
                <a:srgbClr val="FF0000"/>
              </a:solidFill>
              <a:effectLst/>
              <a:latin typeface="Arial" panose="020B0604020202020204" pitchFamily="34" charset="0"/>
            </a:endParaRPr>
          </a:p>
        </p:txBody>
      </p:sp>
      <p:pic>
        <p:nvPicPr>
          <p:cNvPr id="11" name="Picture 10">
            <a:hlinkClick r:id="rId4"/>
            <a:extLst>
              <a:ext uri="{FF2B5EF4-FFF2-40B4-BE49-F238E27FC236}">
                <a16:creationId xmlns:a16="http://schemas.microsoft.com/office/drawing/2014/main" id="{BC4CE470-9EF3-4120-8E03-8B5DACC780A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spTree>
    <p:extLst>
      <p:ext uri="{BB962C8B-B14F-4D97-AF65-F5344CB8AC3E}">
        <p14:creationId xmlns:p14="http://schemas.microsoft.com/office/powerpoint/2010/main" val="2261816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94F442-F489-4357-8CF9-A8DE68C5E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1FCAEAB2-81A4-4B05-81BA-639CB4C015B2}"/>
              </a:ext>
            </a:extLst>
          </p:cNvPr>
          <p:cNvPicPr>
            <a:picLocks noChangeAspect="1"/>
          </p:cNvPicPr>
          <p:nvPr/>
        </p:nvPicPr>
        <p:blipFill rotWithShape="1">
          <a:blip r:embed="rId4">
            <a:extLst>
              <a:ext uri="{28A0092B-C50C-407E-A947-70E740481C1C}">
                <a14:useLocalDpi xmlns:a14="http://schemas.microsoft.com/office/drawing/2010/main" val="0"/>
              </a:ext>
            </a:extLst>
          </a:blip>
          <a:srcRect b="188"/>
          <a:stretch/>
        </p:blipFill>
        <p:spPr>
          <a:xfrm>
            <a:off x="2122043" y="-21262"/>
            <a:ext cx="5884273" cy="5890437"/>
          </a:xfrm>
          <a:prstGeom prst="rect">
            <a:avLst/>
          </a:prstGeom>
        </p:spPr>
      </p:pic>
      <p:sp>
        <p:nvSpPr>
          <p:cNvPr id="10" name="TextBox 9">
            <a:extLst>
              <a:ext uri="{FF2B5EF4-FFF2-40B4-BE49-F238E27FC236}">
                <a16:creationId xmlns:a16="http://schemas.microsoft.com/office/drawing/2014/main" id="{126FEF9E-EEF3-43D2-9C29-01BB39180A2B}"/>
              </a:ext>
            </a:extLst>
          </p:cNvPr>
          <p:cNvSpPr txBox="1"/>
          <p:nvPr/>
        </p:nvSpPr>
        <p:spPr>
          <a:xfrm>
            <a:off x="3175340" y="1582756"/>
            <a:ext cx="3753293"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28575">
                  <a:solidFill>
                    <a:srgbClr val="0000FF"/>
                  </a:solidFill>
                </a:ln>
                <a:solidFill>
                  <a:srgbClr val="FF0000"/>
                </a:solidFill>
                <a:effectLst/>
                <a:uLnTx/>
                <a:uFillTx/>
                <a:latin typeface="Arial(Body)"/>
                <a:ea typeface="+mn-ea"/>
                <a:cs typeface="+mn-cs"/>
              </a:rPr>
              <a:t>KHỞI ĐỘNG</a:t>
            </a:r>
            <a:endParaRPr kumimoji="0" lang="en-US" sz="8000" b="1" i="0" u="none" strike="noStrike" kern="1200" cap="none" spc="0" normalizeH="0" baseline="0" noProof="0" dirty="0">
              <a:ln w="28575">
                <a:solidFill>
                  <a:srgbClr val="0000FF"/>
                </a:solidFill>
              </a:ln>
              <a:solidFill>
                <a:srgbClr val="FF0000"/>
              </a:solidFill>
              <a:effectLst/>
              <a:uLnTx/>
              <a:uFillTx/>
              <a:latin typeface="Arial(Body)"/>
              <a:ea typeface="+mn-ea"/>
              <a:cs typeface="+mn-cs"/>
            </a:endParaRPr>
          </a:p>
        </p:txBody>
      </p:sp>
      <p:pic>
        <p:nvPicPr>
          <p:cNvPr id="6" name="Picture 5">
            <a:hlinkClick r:id="rId5"/>
            <a:extLst>
              <a:ext uri="{FF2B5EF4-FFF2-40B4-BE49-F238E27FC236}">
                <a16:creationId xmlns:a16="http://schemas.microsoft.com/office/drawing/2014/main" id="{D8FDC755-6E1D-43F5-90A7-364F200FC7B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0"/>
            <a:ext cx="1442323" cy="1443789"/>
          </a:xfrm>
          <a:prstGeom prst="rect">
            <a:avLst/>
          </a:prstGeom>
        </p:spPr>
      </p:pic>
    </p:spTree>
    <p:extLst>
      <p:ext uri="{BB962C8B-B14F-4D97-AF65-F5344CB8AC3E}">
        <p14:creationId xmlns:p14="http://schemas.microsoft.com/office/powerpoint/2010/main" val="140845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arroom Ballet - Silent Film Light - Kevin MacLeo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94F442-F489-4357-8CF9-A8DE68C5E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1FCAEAB2-81A4-4B05-81BA-639CB4C015B2}"/>
              </a:ext>
            </a:extLst>
          </p:cNvPr>
          <p:cNvPicPr>
            <a:picLocks noChangeAspect="1"/>
          </p:cNvPicPr>
          <p:nvPr/>
        </p:nvPicPr>
        <p:blipFill rotWithShape="1">
          <a:blip r:embed="rId4">
            <a:extLst>
              <a:ext uri="{28A0092B-C50C-407E-A947-70E740481C1C}">
                <a14:useLocalDpi xmlns:a14="http://schemas.microsoft.com/office/drawing/2010/main" val="0"/>
              </a:ext>
            </a:extLst>
          </a:blip>
          <a:srcRect b="188"/>
          <a:stretch/>
        </p:blipFill>
        <p:spPr>
          <a:xfrm>
            <a:off x="2122043" y="-21262"/>
            <a:ext cx="5884273" cy="5890437"/>
          </a:xfrm>
          <a:prstGeom prst="rect">
            <a:avLst/>
          </a:prstGeom>
        </p:spPr>
      </p:pic>
      <p:sp>
        <p:nvSpPr>
          <p:cNvPr id="10" name="TextBox 9">
            <a:extLst>
              <a:ext uri="{FF2B5EF4-FFF2-40B4-BE49-F238E27FC236}">
                <a16:creationId xmlns:a16="http://schemas.microsoft.com/office/drawing/2014/main" id="{126FEF9E-EEF3-43D2-9C29-01BB39180A2B}"/>
              </a:ext>
            </a:extLst>
          </p:cNvPr>
          <p:cNvSpPr txBox="1"/>
          <p:nvPr/>
        </p:nvSpPr>
        <p:spPr>
          <a:xfrm>
            <a:off x="3021610" y="1862127"/>
            <a:ext cx="408513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ln w="28575">
                  <a:solidFill>
                    <a:srgbClr val="0000FF"/>
                  </a:solidFill>
                </a:ln>
                <a:solidFill>
                  <a:srgbClr val="FF0000"/>
                </a:solidFill>
                <a:latin typeface="Arial(Body)"/>
              </a:rPr>
              <a:t>LUYỆN ĐỌC LẠI</a:t>
            </a:r>
            <a:endParaRPr kumimoji="0" lang="en-US" sz="6600" b="1" i="0" u="none" strike="noStrike" kern="1200" cap="none" spc="0" normalizeH="0" baseline="0" noProof="0" dirty="0">
              <a:ln w="28575">
                <a:solidFill>
                  <a:srgbClr val="0000FF"/>
                </a:solidFill>
              </a:ln>
              <a:solidFill>
                <a:srgbClr val="FF0000"/>
              </a:solidFill>
              <a:effectLst/>
              <a:uLnTx/>
              <a:uFillTx/>
              <a:latin typeface="Arial(Body)"/>
              <a:ea typeface="+mn-ea"/>
              <a:cs typeface="+mn-cs"/>
            </a:endParaRPr>
          </a:p>
        </p:txBody>
      </p:sp>
      <p:pic>
        <p:nvPicPr>
          <p:cNvPr id="6" name="Picture 5">
            <a:hlinkClick r:id="rId5"/>
            <a:extLst>
              <a:ext uri="{FF2B5EF4-FFF2-40B4-BE49-F238E27FC236}">
                <a16:creationId xmlns:a16="http://schemas.microsoft.com/office/drawing/2014/main" id="{D8FDC755-6E1D-43F5-90A7-364F200FC7B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0"/>
            <a:ext cx="1442323" cy="1443789"/>
          </a:xfrm>
          <a:prstGeom prst="rect">
            <a:avLst/>
          </a:prstGeom>
        </p:spPr>
      </p:pic>
    </p:spTree>
    <p:extLst>
      <p:ext uri="{BB962C8B-B14F-4D97-AF65-F5344CB8AC3E}">
        <p14:creationId xmlns:p14="http://schemas.microsoft.com/office/powerpoint/2010/main" val="181577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arroom Ballet - Silent Film Light - Kevin MacLeo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9" name="TextBox 8">
            <a:extLst>
              <a:ext uri="{FF2B5EF4-FFF2-40B4-BE49-F238E27FC236}">
                <a16:creationId xmlns:a16="http://schemas.microsoft.com/office/drawing/2014/main" id="{BB2EE762-07A4-4573-8189-1171AEB70A25}"/>
              </a:ext>
            </a:extLst>
          </p:cNvPr>
          <p:cNvSpPr txBox="1"/>
          <p:nvPr/>
        </p:nvSpPr>
        <p:spPr>
          <a:xfrm>
            <a:off x="147146" y="282924"/>
            <a:ext cx="11897710" cy="52732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4000" b="0" i="0" u="none" strike="noStrike" kern="1200" cap="none" spc="0" normalizeH="0" baseline="0" noProof="0">
                <a:ln>
                  <a:noFill/>
                </a:ln>
                <a:solidFill>
                  <a:srgbClr val="FF0000"/>
                </a:solidFill>
                <a:effectLst/>
                <a:uLnTx/>
                <a:uFillTx/>
                <a:latin typeface="Arial" panose="020B0604020202020204" pitchFamily="34" charset="0"/>
                <a:ea typeface="+mn-ea"/>
                <a:cs typeface="+mn-cs"/>
              </a:rPr>
              <a:t>NGÀY GẶP LẠI</a:t>
            </a:r>
            <a:endParaRPr kumimoji="0" lang="vi-VN" sz="28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Có tiếng gọi ngoài cổng. Chi nhìn ra, thấy S</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ơ</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 giơ chiếc diều rất xinh, vẫy rối rít:</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Cho cậu này.</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Chi m</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ừ</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 rỡ chạy ra. S</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ơ</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 về quê từ đầu hè, giờ gặp lại, hai bạn có bao nhiêu chuyện. S</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ơ</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 kể ở quê, cậu được theo ông bà đi trồng rau, câu c</a:t>
            </a:r>
            <a:r>
              <a:rPr lang="en-US" sz="2800">
                <a:solidFill>
                  <a:prstClr val="black"/>
                </a:solidFill>
                <a:latin typeface="Arial" panose="020B0604020202020204" pitchFamily="34" charset="0"/>
              </a:rPr>
              <a:t>á</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Chiều chiều, cậu thường cùng bạn thả diều. Khi diều lên cao, cậu nằm lăn ra bãi cỏ ngắm trời. Cánh diều đứng im như ngủ thiếp đi trên bầu trời xanh.</a:t>
            </a:r>
          </a:p>
        </p:txBody>
      </p:sp>
      <p:pic>
        <p:nvPicPr>
          <p:cNvPr id="10" name="Picture 9">
            <a:hlinkClick r:id="rId4"/>
            <a:extLst>
              <a:ext uri="{FF2B5EF4-FFF2-40B4-BE49-F238E27FC236}">
                <a16:creationId xmlns:a16="http://schemas.microsoft.com/office/drawing/2014/main" id="{F687D1C9-95CA-4376-BC97-3C49221B05D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spTree>
    <p:extLst>
      <p:ext uri="{BB962C8B-B14F-4D97-AF65-F5344CB8AC3E}">
        <p14:creationId xmlns:p14="http://schemas.microsoft.com/office/powerpoint/2010/main" val="3958180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9" name="TextBox 8">
            <a:extLst>
              <a:ext uri="{FF2B5EF4-FFF2-40B4-BE49-F238E27FC236}">
                <a16:creationId xmlns:a16="http://schemas.microsoft.com/office/drawing/2014/main" id="{BB2EE762-07A4-4573-8189-1171AEB70A25}"/>
              </a:ext>
            </a:extLst>
          </p:cNvPr>
          <p:cNvSpPr txBox="1"/>
          <p:nvPr/>
        </p:nvSpPr>
        <p:spPr>
          <a:xfrm>
            <a:off x="147145" y="1091306"/>
            <a:ext cx="11897710" cy="534505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Nhìn S</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ơ</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 đen nhẻm, mắt lấp lánh khi kể chuyện, Chi chợt thấy buồn: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Tớ chẳng được đi đ</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â</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u.</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Nhưng mẹ tớ bảo cậu biết đi xe đạp rồi.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Ừ, tớ ở nhà tập xe thôi.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Thế cậu được đạp xe đi khắp nơi mà. Ch</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i</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cười:</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Ừ nhỉ.</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Thế là Ch</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i</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Cứ thế, hai bạn thi nhau kể những trải nghiệm mùa hè. Ngày mai đi học rồi, nhưng mùa hè chắc sẽ theo các bạn vào lớp học.</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(Minh Dương)</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hlinkClick r:id="rId4"/>
            <a:extLst>
              <a:ext uri="{FF2B5EF4-FFF2-40B4-BE49-F238E27FC236}">
                <a16:creationId xmlns:a16="http://schemas.microsoft.com/office/drawing/2014/main" id="{F687D1C9-95CA-4376-BC97-3C49221B05D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spTree>
    <p:extLst>
      <p:ext uri="{BB962C8B-B14F-4D97-AF65-F5344CB8AC3E}">
        <p14:creationId xmlns:p14="http://schemas.microsoft.com/office/powerpoint/2010/main" val="3516818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96B8F4-8B77-773A-E74B-6381FDAA88CB}"/>
              </a:ext>
            </a:extLst>
          </p:cNvPr>
          <p:cNvSpPr txBox="1"/>
          <p:nvPr/>
        </p:nvSpPr>
        <p:spPr>
          <a:xfrm>
            <a:off x="3922642" y="224448"/>
            <a:ext cx="53538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0000"/>
                </a:solidFill>
                <a:effectLst/>
                <a:uLnTx/>
                <a:uFillTx/>
                <a:latin typeface="Arial"/>
                <a:cs typeface="Arial"/>
                <a:sym typeface="Arial"/>
              </a:rPr>
              <a:t>XEM VIDEO BÀI NÀY</a:t>
            </a:r>
          </a:p>
        </p:txBody>
      </p:sp>
      <p:sp>
        <p:nvSpPr>
          <p:cNvPr id="4" name="Rectangle 3">
            <a:extLst>
              <a:ext uri="{FF2B5EF4-FFF2-40B4-BE49-F238E27FC236}">
                <a16:creationId xmlns:a16="http://schemas.microsoft.com/office/drawing/2014/main" id="{3AAF40A6-72AC-B15E-5431-64827F9CBE4D}"/>
              </a:ext>
            </a:extLst>
          </p:cNvPr>
          <p:cNvSpPr/>
          <p:nvPr/>
        </p:nvSpPr>
        <p:spPr>
          <a:xfrm>
            <a:off x="9793224" y="6492240"/>
            <a:ext cx="1719072" cy="3017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a:ea typeface="+mn-ea"/>
              <a:cs typeface="+mn-cs"/>
              <a:sym typeface="Arial"/>
            </a:endParaRPr>
          </a:p>
        </p:txBody>
      </p:sp>
      <p:pic>
        <p:nvPicPr>
          <p:cNvPr id="2" name="Online Media 1" title="Tiếng việt 3| Tập 1| Bài 1| Đọc| Ngày gặp  lại |Trang 10| Kết nối tri thức">
            <a:hlinkClick r:id="" action="ppaction://media"/>
            <a:extLst>
              <a:ext uri="{FF2B5EF4-FFF2-40B4-BE49-F238E27FC236}">
                <a16:creationId xmlns:a16="http://schemas.microsoft.com/office/drawing/2014/main" id="{B37AA276-7DE8-68F4-A4EA-5D666AE0317C}"/>
              </a:ext>
            </a:extLst>
          </p:cNvPr>
          <p:cNvPicPr>
            <a:picLocks noRot="1" noChangeAspect="1"/>
          </p:cNvPicPr>
          <p:nvPr>
            <a:videoFile r:link="rId1"/>
          </p:nvPr>
        </p:nvPicPr>
        <p:blipFill>
          <a:blip r:embed="rId3"/>
          <a:stretch>
            <a:fillRect/>
          </a:stretch>
        </p:blipFill>
        <p:spPr>
          <a:xfrm>
            <a:off x="916609" y="777397"/>
            <a:ext cx="10042939" cy="5674261"/>
          </a:xfrm>
          <a:prstGeom prst="rect">
            <a:avLst/>
          </a:prstGeom>
        </p:spPr>
      </p:pic>
    </p:spTree>
    <p:extLst>
      <p:ext uri="{BB962C8B-B14F-4D97-AF65-F5344CB8AC3E}">
        <p14:creationId xmlns:p14="http://schemas.microsoft.com/office/powerpoint/2010/main" val="348280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C65E33-1926-3AEA-8C28-FC351D6AE847}"/>
              </a:ext>
            </a:extLst>
          </p:cNvPr>
          <p:cNvPicPr>
            <a:picLocks noChangeAspect="1"/>
          </p:cNvPicPr>
          <p:nvPr/>
        </p:nvPicPr>
        <p:blipFill>
          <a:blip r:embed="rId2"/>
          <a:stretch>
            <a:fillRect/>
          </a:stretch>
        </p:blipFill>
        <p:spPr>
          <a:xfrm>
            <a:off x="-12032" y="-21499"/>
            <a:ext cx="12192000" cy="3235387"/>
          </a:xfrm>
          <a:prstGeom prst="rect">
            <a:avLst/>
          </a:prstGeom>
        </p:spPr>
      </p:pic>
      <p:pic>
        <p:nvPicPr>
          <p:cNvPr id="7" name="Picture 6">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27" name="TextBox 26">
            <a:extLst>
              <a:ext uri="{FF2B5EF4-FFF2-40B4-BE49-F238E27FC236}">
                <a16:creationId xmlns:a16="http://schemas.microsoft.com/office/drawing/2014/main" id="{63BAE308-3636-4F94-9F08-DE0870A6FCEB}"/>
              </a:ext>
            </a:extLst>
          </p:cNvPr>
          <p:cNvSpPr txBox="1"/>
          <p:nvPr/>
        </p:nvSpPr>
        <p:spPr>
          <a:xfrm>
            <a:off x="646176" y="4381105"/>
            <a:ext cx="2828490" cy="2246769"/>
          </a:xfrm>
          <a:prstGeom prst="rect">
            <a:avLst/>
          </a:prstGeom>
          <a:noFill/>
        </p:spPr>
        <p:txBody>
          <a:bodyPr wrap="square">
            <a:spAutoFit/>
          </a:bodyPr>
          <a:lstStyle/>
          <a:p>
            <a:r>
              <a:rPr lang="vi-VN" sz="2800" b="0" i="0" u="none" strike="noStrike">
                <a:solidFill>
                  <a:srgbClr val="2A2B00"/>
                </a:solidFill>
                <a:effectLst/>
                <a:latin typeface="Arial" panose="020B0604020202020204" pitchFamily="34" charset="0"/>
              </a:rPr>
              <a:t>- </a:t>
            </a:r>
            <a:r>
              <a:rPr lang="en-US" sz="2800" b="0" i="0" u="none" strike="noStrike">
                <a:solidFill>
                  <a:srgbClr val="2A2B00"/>
                </a:solidFill>
                <a:effectLst/>
                <a:latin typeface="Arial" panose="020B0604020202020204" pitchFamily="34" charset="0"/>
              </a:rPr>
              <a:t>Tưởng tượng em gặp lại bạn sau một kì nghỉ dài, em nói gì với bạn</a:t>
            </a:r>
            <a:r>
              <a:rPr lang="vi-VN" sz="2800" b="0" i="0" u="none" strike="noStrike">
                <a:solidFill>
                  <a:srgbClr val="2A2B00"/>
                </a:solidFill>
                <a:effectLst/>
                <a:latin typeface="Arial" panose="020B0604020202020204" pitchFamily="34" charset="0"/>
              </a:rPr>
              <a:t>?</a:t>
            </a:r>
            <a:endParaRPr lang="en-US" sz="2400"/>
          </a:p>
        </p:txBody>
      </p:sp>
      <p:pic>
        <p:nvPicPr>
          <p:cNvPr id="9" name="Picture 8">
            <a:extLst>
              <a:ext uri="{FF2B5EF4-FFF2-40B4-BE49-F238E27FC236}">
                <a16:creationId xmlns:a16="http://schemas.microsoft.com/office/drawing/2014/main" id="{E1862074-8A4D-4159-9AFF-DBD9E1589D5F}"/>
              </a:ext>
            </a:extLst>
          </p:cNvPr>
          <p:cNvPicPr>
            <a:picLocks noChangeAspect="1"/>
          </p:cNvPicPr>
          <p:nvPr/>
        </p:nvPicPr>
        <p:blipFill>
          <a:blip r:embed="rId5"/>
          <a:stretch>
            <a:fillRect/>
          </a:stretch>
        </p:blipFill>
        <p:spPr>
          <a:xfrm>
            <a:off x="1082177" y="3282241"/>
            <a:ext cx="1600423" cy="962159"/>
          </a:xfrm>
          <a:prstGeom prst="rect">
            <a:avLst/>
          </a:prstGeom>
        </p:spPr>
      </p:pic>
      <p:pic>
        <p:nvPicPr>
          <p:cNvPr id="8" name="Picture 7">
            <a:hlinkClick r:id="rId6"/>
            <a:extLst>
              <a:ext uri="{FF2B5EF4-FFF2-40B4-BE49-F238E27FC236}">
                <a16:creationId xmlns:a16="http://schemas.microsoft.com/office/drawing/2014/main" id="{17B9F38E-F538-4145-AC36-D915992425DB}"/>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pic>
        <p:nvPicPr>
          <p:cNvPr id="6" name="Picture 5">
            <a:extLst>
              <a:ext uri="{FF2B5EF4-FFF2-40B4-BE49-F238E27FC236}">
                <a16:creationId xmlns:a16="http://schemas.microsoft.com/office/drawing/2014/main" id="{23563D50-EC4A-1A57-EBFB-EB3522424667}"/>
              </a:ext>
            </a:extLst>
          </p:cNvPr>
          <p:cNvPicPr>
            <a:picLocks noChangeAspect="1"/>
          </p:cNvPicPr>
          <p:nvPr/>
        </p:nvPicPr>
        <p:blipFill>
          <a:blip r:embed="rId8"/>
          <a:stretch>
            <a:fillRect/>
          </a:stretch>
        </p:blipFill>
        <p:spPr>
          <a:xfrm>
            <a:off x="3578087" y="3202493"/>
            <a:ext cx="8232207" cy="3729874"/>
          </a:xfrm>
          <a:prstGeom prst="rect">
            <a:avLst/>
          </a:prstGeom>
        </p:spPr>
      </p:pic>
    </p:spTree>
    <p:extLst>
      <p:ext uri="{BB962C8B-B14F-4D97-AF65-F5344CB8AC3E}">
        <p14:creationId xmlns:p14="http://schemas.microsoft.com/office/powerpoint/2010/main" val="1215760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94F442-F489-4357-8CF9-A8DE68C5E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1FCAEAB2-81A4-4B05-81BA-639CB4C015B2}"/>
              </a:ext>
            </a:extLst>
          </p:cNvPr>
          <p:cNvPicPr>
            <a:picLocks noChangeAspect="1"/>
          </p:cNvPicPr>
          <p:nvPr/>
        </p:nvPicPr>
        <p:blipFill rotWithShape="1">
          <a:blip r:embed="rId4">
            <a:extLst>
              <a:ext uri="{28A0092B-C50C-407E-A947-70E740481C1C}">
                <a14:useLocalDpi xmlns:a14="http://schemas.microsoft.com/office/drawing/2010/main" val="0"/>
              </a:ext>
            </a:extLst>
          </a:blip>
          <a:srcRect b="188"/>
          <a:stretch/>
        </p:blipFill>
        <p:spPr>
          <a:xfrm>
            <a:off x="2122043" y="-21262"/>
            <a:ext cx="5884273" cy="5890437"/>
          </a:xfrm>
          <a:prstGeom prst="rect">
            <a:avLst/>
          </a:prstGeom>
        </p:spPr>
      </p:pic>
      <p:sp>
        <p:nvSpPr>
          <p:cNvPr id="10" name="TextBox 9">
            <a:extLst>
              <a:ext uri="{FF2B5EF4-FFF2-40B4-BE49-F238E27FC236}">
                <a16:creationId xmlns:a16="http://schemas.microsoft.com/office/drawing/2014/main" id="{126FEF9E-EEF3-43D2-9C29-01BB39180A2B}"/>
              </a:ext>
            </a:extLst>
          </p:cNvPr>
          <p:cNvSpPr txBox="1"/>
          <p:nvPr/>
        </p:nvSpPr>
        <p:spPr>
          <a:xfrm>
            <a:off x="3021610" y="1598845"/>
            <a:ext cx="408513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ln w="28575">
                  <a:solidFill>
                    <a:srgbClr val="0000FF"/>
                  </a:solidFill>
                </a:ln>
                <a:solidFill>
                  <a:srgbClr val="FF0000"/>
                </a:solidFill>
                <a:latin typeface="Arial(Body)"/>
              </a:rPr>
              <a:t>ĐỌC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ln w="28575">
                  <a:solidFill>
                    <a:srgbClr val="0000FF"/>
                  </a:solidFill>
                </a:ln>
                <a:solidFill>
                  <a:srgbClr val="FF0000"/>
                </a:solidFill>
                <a:latin typeface="Arial(Body)"/>
              </a:rPr>
              <a:t>VĂN BẢN</a:t>
            </a:r>
            <a:endParaRPr kumimoji="0" lang="en-US" sz="6600" b="1" i="0" u="none" strike="noStrike" kern="1200" cap="none" spc="0" normalizeH="0" baseline="0" noProof="0" dirty="0">
              <a:ln w="28575">
                <a:solidFill>
                  <a:srgbClr val="0000FF"/>
                </a:solidFill>
              </a:ln>
              <a:solidFill>
                <a:srgbClr val="FF0000"/>
              </a:solidFill>
              <a:effectLst/>
              <a:uLnTx/>
              <a:uFillTx/>
              <a:latin typeface="Arial(Body)"/>
              <a:ea typeface="+mn-ea"/>
              <a:cs typeface="+mn-cs"/>
            </a:endParaRPr>
          </a:p>
        </p:txBody>
      </p:sp>
      <p:pic>
        <p:nvPicPr>
          <p:cNvPr id="6" name="Picture 5">
            <a:hlinkClick r:id="rId5"/>
            <a:extLst>
              <a:ext uri="{FF2B5EF4-FFF2-40B4-BE49-F238E27FC236}">
                <a16:creationId xmlns:a16="http://schemas.microsoft.com/office/drawing/2014/main" id="{D8FDC755-6E1D-43F5-90A7-364F200FC7B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0"/>
            <a:ext cx="1442323" cy="1443789"/>
          </a:xfrm>
          <a:prstGeom prst="rect">
            <a:avLst/>
          </a:prstGeom>
        </p:spPr>
      </p:pic>
    </p:spTree>
    <p:extLst>
      <p:ext uri="{BB962C8B-B14F-4D97-AF65-F5344CB8AC3E}">
        <p14:creationId xmlns:p14="http://schemas.microsoft.com/office/powerpoint/2010/main" val="213169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arroom Ballet - Silent Film Light - Kevin MacLeo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9" name="TextBox 8">
            <a:extLst>
              <a:ext uri="{FF2B5EF4-FFF2-40B4-BE49-F238E27FC236}">
                <a16:creationId xmlns:a16="http://schemas.microsoft.com/office/drawing/2014/main" id="{BB2EE762-07A4-4573-8189-1171AEB70A25}"/>
              </a:ext>
            </a:extLst>
          </p:cNvPr>
          <p:cNvSpPr txBox="1"/>
          <p:nvPr/>
        </p:nvSpPr>
        <p:spPr>
          <a:xfrm>
            <a:off x="147146" y="282924"/>
            <a:ext cx="11897710" cy="5273238"/>
          </a:xfrm>
          <a:prstGeom prst="rect">
            <a:avLst/>
          </a:prstGeom>
          <a:noFill/>
        </p:spPr>
        <p:txBody>
          <a:bodyPr wrap="square">
            <a:spAutoFit/>
          </a:bodyPr>
          <a:lstStyle/>
          <a:p>
            <a:pPr algn="ctr" rtl="0">
              <a:spcBef>
                <a:spcPts val="0"/>
              </a:spcBef>
              <a:spcAft>
                <a:spcPts val="500"/>
              </a:spcAft>
            </a:pPr>
            <a:r>
              <a:rPr lang="en-US" sz="4000" b="0" i="0" u="none" strike="noStrike">
                <a:solidFill>
                  <a:srgbClr val="FF0000"/>
                </a:solidFill>
                <a:effectLst/>
                <a:latin typeface="Arial" panose="020B0604020202020204" pitchFamily="34" charset="0"/>
              </a:rPr>
              <a:t>NGÀY GẶP LẠI</a:t>
            </a:r>
            <a:endParaRPr lang="vi-VN" sz="2800" b="0">
              <a:solidFill>
                <a:srgbClr val="FF0000"/>
              </a:solidFill>
              <a:effectLst/>
            </a:endParaRP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Chi mở tung cửa sổ đón những tia nắng đầu thu. Thế là hết hè rồi. Ngày mai bắt đầu năm học mới.</a:t>
            </a: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Có tiếng gọi ngoài cổng. Chi nhìn ra, thấy S</a:t>
            </a:r>
            <a:r>
              <a:rPr lang="en-US" sz="2800" b="0" i="0" u="none" strike="noStrike">
                <a:effectLst/>
                <a:latin typeface="Arial" panose="020B0604020202020204" pitchFamily="34" charset="0"/>
              </a:rPr>
              <a:t>ơ</a:t>
            </a:r>
            <a:r>
              <a:rPr lang="vi-VN" sz="2800" b="0" i="0" u="none" strike="noStrike">
                <a:effectLst/>
                <a:latin typeface="Arial" panose="020B0604020202020204" pitchFamily="34" charset="0"/>
              </a:rPr>
              <a:t>n giơ chiếc diều rất xinh, vẫy rối rít:</a:t>
            </a: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 Cho cậu này.</a:t>
            </a: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Chi m</a:t>
            </a:r>
            <a:r>
              <a:rPr lang="en-US" sz="2800">
                <a:latin typeface="Arial" panose="020B0604020202020204" pitchFamily="34" charset="0"/>
              </a:rPr>
              <a:t>ừ</a:t>
            </a:r>
            <a:r>
              <a:rPr lang="vi-VN" sz="2800" b="0" i="0" u="none" strike="noStrike">
                <a:effectLst/>
                <a:latin typeface="Arial" panose="020B0604020202020204" pitchFamily="34" charset="0"/>
              </a:rPr>
              <a:t>ng rỡ chạy ra. S</a:t>
            </a:r>
            <a:r>
              <a:rPr lang="en-US" sz="2800">
                <a:latin typeface="Arial" panose="020B0604020202020204" pitchFamily="34" charset="0"/>
              </a:rPr>
              <a:t>ơ</a:t>
            </a:r>
            <a:r>
              <a:rPr lang="vi-VN" sz="2800" b="0" i="0" u="none" strike="noStrike">
                <a:effectLst/>
                <a:latin typeface="Arial" panose="020B0604020202020204" pitchFamily="34" charset="0"/>
              </a:rPr>
              <a:t>n về quê từ đầu hè, giờ gặp lại, hai bạn có bao nhiêu chuyện. S</a:t>
            </a:r>
            <a:r>
              <a:rPr lang="en-US" sz="2800">
                <a:latin typeface="Arial" panose="020B0604020202020204" pitchFamily="34" charset="0"/>
              </a:rPr>
              <a:t>ơ</a:t>
            </a:r>
            <a:r>
              <a:rPr lang="vi-VN" sz="2800" b="0" i="0" u="none" strike="noStrike">
                <a:effectLst/>
                <a:latin typeface="Arial" panose="020B0604020202020204" pitchFamily="34" charset="0"/>
              </a:rPr>
              <a:t>n kể ở quê, cậu được theo ông bà đi trồng rau, câu c</a:t>
            </a:r>
            <a:r>
              <a:rPr lang="en-US" sz="2800">
                <a:latin typeface="Arial" panose="020B0604020202020204" pitchFamily="34" charset="0"/>
              </a:rPr>
              <a:t>á</a:t>
            </a:r>
            <a:r>
              <a:rPr lang="vi-VN" sz="2800" b="0" i="0" u="none" strike="noStrike">
                <a:effectLst/>
                <a:latin typeface="Arial" panose="020B0604020202020204" pitchFamily="34" charset="0"/>
              </a:rPr>
              <a:t>. Chiều chiều, cậu thường cùng bạn thả diều. Khi diều lên cao, cậu nằm lăn ra bãi cỏ ngắm trời. Cánh diều đứng im như ngủ thiếp đi trên bầu trời xanh.</a:t>
            </a:r>
          </a:p>
        </p:txBody>
      </p:sp>
      <p:pic>
        <p:nvPicPr>
          <p:cNvPr id="10" name="Picture 9">
            <a:hlinkClick r:id="rId4"/>
            <a:extLst>
              <a:ext uri="{FF2B5EF4-FFF2-40B4-BE49-F238E27FC236}">
                <a16:creationId xmlns:a16="http://schemas.microsoft.com/office/drawing/2014/main" id="{F687D1C9-95CA-4376-BC97-3C49221B05D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spTree>
    <p:extLst>
      <p:ext uri="{BB962C8B-B14F-4D97-AF65-F5344CB8AC3E}">
        <p14:creationId xmlns:p14="http://schemas.microsoft.com/office/powerpoint/2010/main" val="2408988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9" name="TextBox 8">
            <a:extLst>
              <a:ext uri="{FF2B5EF4-FFF2-40B4-BE49-F238E27FC236}">
                <a16:creationId xmlns:a16="http://schemas.microsoft.com/office/drawing/2014/main" id="{BB2EE762-07A4-4573-8189-1171AEB70A25}"/>
              </a:ext>
            </a:extLst>
          </p:cNvPr>
          <p:cNvSpPr txBox="1"/>
          <p:nvPr/>
        </p:nvSpPr>
        <p:spPr>
          <a:xfrm>
            <a:off x="147145" y="1091306"/>
            <a:ext cx="11897710" cy="5345053"/>
          </a:xfrm>
          <a:prstGeom prst="rect">
            <a:avLst/>
          </a:prstGeom>
          <a:noFill/>
        </p:spPr>
        <p:txBody>
          <a:bodyPr wrap="square">
            <a:spAutoFit/>
          </a:bodyPr>
          <a:lstStyle/>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Nhìn S</a:t>
            </a:r>
            <a:r>
              <a:rPr lang="en-US" sz="2800">
                <a:latin typeface="Arial" panose="020B0604020202020204" pitchFamily="34" charset="0"/>
              </a:rPr>
              <a:t>ơ</a:t>
            </a:r>
            <a:r>
              <a:rPr lang="vi-VN" sz="2800" b="0" i="0" u="none" strike="noStrike">
                <a:effectLst/>
                <a:latin typeface="Arial" panose="020B0604020202020204" pitchFamily="34" charset="0"/>
              </a:rPr>
              <a:t>n đen nhẻm, mắt lấp lánh khi kể chuyện, Chi chợt thấy buồn: </a:t>
            </a:r>
            <a:endParaRPr lang="en-US" sz="2800" b="0" i="0" u="none" strike="noStrike">
              <a:effectLst/>
              <a:latin typeface="Arial" panose="020B0604020202020204" pitchFamily="34" charset="0"/>
            </a:endParaRP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 Tớ chẳng được đi đ</a:t>
            </a:r>
            <a:r>
              <a:rPr lang="en-US" sz="2800">
                <a:latin typeface="Arial" panose="020B0604020202020204" pitchFamily="34" charset="0"/>
              </a:rPr>
              <a:t>â</a:t>
            </a:r>
            <a:r>
              <a:rPr lang="vi-VN" sz="2800" b="0" i="0" u="none" strike="noStrike">
                <a:effectLst/>
                <a:latin typeface="Arial" panose="020B0604020202020204" pitchFamily="34" charset="0"/>
              </a:rPr>
              <a:t>u.</a:t>
            </a:r>
            <a:endParaRPr lang="en-US" sz="2800" b="0" i="0" u="none" strike="noStrike">
              <a:effectLst/>
              <a:latin typeface="Arial" panose="020B0604020202020204" pitchFamily="34" charset="0"/>
            </a:endParaRPr>
          </a:p>
          <a:p>
            <a:pPr algn="just" rtl="0">
              <a:spcBef>
                <a:spcPts val="0"/>
              </a:spcBef>
              <a:spcAft>
                <a:spcPts val="500"/>
              </a:spcAft>
            </a:pPr>
            <a:r>
              <a:rPr lang="vi-VN" sz="2800" b="0" i="0" u="none" strike="noStrike">
                <a:effectLst/>
                <a:latin typeface="Arial" panose="020B0604020202020204" pitchFamily="34" charset="0"/>
              </a:rPr>
              <a:t> </a:t>
            </a: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 Nhưng mẹ tớ bảo cậu biết đi xe đạp rồi. </a:t>
            </a:r>
            <a:endParaRPr lang="en-US" sz="2800" b="0" i="0" u="none" strike="noStrike">
              <a:effectLst/>
              <a:latin typeface="Arial" panose="020B0604020202020204" pitchFamily="34" charset="0"/>
            </a:endParaRPr>
          </a:p>
          <a:p>
            <a:pPr algn="just" rtl="0">
              <a:spcBef>
                <a:spcPts val="0"/>
              </a:spcBef>
              <a:spcAft>
                <a:spcPts val="500"/>
              </a:spcAft>
            </a:pPr>
            <a:r>
              <a:rPr lang="en-US" sz="2800" b="0" i="0" u="none" strike="noStrike">
                <a:effectLst/>
                <a:latin typeface="Arial" panose="020B0604020202020204" pitchFamily="34" charset="0"/>
              </a:rPr>
              <a:t>      - </a:t>
            </a:r>
            <a:r>
              <a:rPr lang="vi-VN" sz="2800" b="0" i="0" u="none" strike="noStrike">
                <a:effectLst/>
                <a:latin typeface="Arial" panose="020B0604020202020204" pitchFamily="34" charset="0"/>
              </a:rPr>
              <a:t>Ừ, tớ ở nhà tập xe thôi. </a:t>
            </a:r>
            <a:endParaRPr lang="en-US" sz="2800" b="0" i="0" u="none" strike="noStrike">
              <a:effectLst/>
              <a:latin typeface="Arial" panose="020B0604020202020204" pitchFamily="34" charset="0"/>
            </a:endParaRP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Thế cậu được đạp xe đi khắp nơi mà. Ch</a:t>
            </a:r>
            <a:r>
              <a:rPr lang="en-US" sz="2800" b="0" i="0" u="none" strike="noStrike">
                <a:effectLst/>
                <a:latin typeface="Arial" panose="020B0604020202020204" pitchFamily="34" charset="0"/>
              </a:rPr>
              <a:t>i</a:t>
            </a:r>
            <a:r>
              <a:rPr lang="vi-VN" sz="2800" b="0" i="0" u="none" strike="noStrike">
                <a:effectLst/>
                <a:latin typeface="Arial" panose="020B0604020202020204" pitchFamily="34" charset="0"/>
              </a:rPr>
              <a:t> cười:</a:t>
            </a:r>
            <a:endParaRPr lang="en-US" sz="2800" b="0" i="0" u="none" strike="noStrike">
              <a:effectLst/>
              <a:latin typeface="Arial" panose="020B0604020202020204" pitchFamily="34" charset="0"/>
            </a:endParaRP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 Ừ nhỉ.</a:t>
            </a: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Thế là Ch</a:t>
            </a:r>
            <a:r>
              <a:rPr lang="en-US" sz="2800" b="0" i="0" u="none" strike="noStrike">
                <a:effectLst/>
                <a:latin typeface="Arial" panose="020B0604020202020204" pitchFamily="34" charset="0"/>
              </a:rPr>
              <a:t>i</a:t>
            </a:r>
            <a:r>
              <a:rPr lang="vi-VN" sz="2800" b="0" i="0" u="none" strike="noStrike">
                <a:effectLst/>
                <a:latin typeface="Arial" panose="020B0604020202020204" pitchFamily="34" charset="0"/>
              </a:rPr>
              <a:t> kể bố dạy Chi đi xe đạp. Bây giờ, Chi đã đạp xe bon bon. Con đường quen thuộc bỗng trở nên mới mẻ.</a:t>
            </a: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Cứ thế, hai bạn thi nhau kể những trải nghiệm mùa hè. Ngày mai đi học rồi, nhưng mùa hè chắc sẽ theo các bạn vào lớp học.</a:t>
            </a:r>
          </a:p>
          <a:p>
            <a:pPr algn="just" rtl="0">
              <a:spcBef>
                <a:spcPts val="0"/>
              </a:spcBef>
              <a:spcAft>
                <a:spcPts val="500"/>
              </a:spcAft>
            </a:pPr>
            <a:r>
              <a:rPr lang="en-US" sz="2800" b="0" i="0" u="none" strike="noStrike">
                <a:effectLst/>
                <a:latin typeface="Arial" panose="020B0604020202020204" pitchFamily="34" charset="0"/>
              </a:rPr>
              <a:t>                                                                              </a:t>
            </a:r>
            <a:r>
              <a:rPr lang="vi-VN" sz="2000" b="0" i="0" u="none" strike="noStrike">
                <a:effectLst/>
                <a:latin typeface="Arial" panose="020B0604020202020204" pitchFamily="34" charset="0"/>
              </a:rPr>
              <a:t>(Minh Dương)</a:t>
            </a:r>
            <a:endParaRPr lang="vi-VN" sz="2800" b="0" i="0" u="none" strike="noStrike">
              <a:effectLst/>
              <a:latin typeface="Arial" panose="020B0604020202020204" pitchFamily="34" charset="0"/>
            </a:endParaRPr>
          </a:p>
        </p:txBody>
      </p:sp>
      <p:pic>
        <p:nvPicPr>
          <p:cNvPr id="10" name="Picture 9">
            <a:hlinkClick r:id="rId4"/>
            <a:extLst>
              <a:ext uri="{FF2B5EF4-FFF2-40B4-BE49-F238E27FC236}">
                <a16:creationId xmlns:a16="http://schemas.microsoft.com/office/drawing/2014/main" id="{F687D1C9-95CA-4376-BC97-3C49221B05D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spTree>
    <p:extLst>
      <p:ext uri="{BB962C8B-B14F-4D97-AF65-F5344CB8AC3E}">
        <p14:creationId xmlns:p14="http://schemas.microsoft.com/office/powerpoint/2010/main" val="3823124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9" name="TextBox 8">
            <a:extLst>
              <a:ext uri="{FF2B5EF4-FFF2-40B4-BE49-F238E27FC236}">
                <a16:creationId xmlns:a16="http://schemas.microsoft.com/office/drawing/2014/main" id="{BB2EE762-07A4-4573-8189-1171AEB70A25}"/>
              </a:ext>
            </a:extLst>
          </p:cNvPr>
          <p:cNvSpPr txBox="1"/>
          <p:nvPr/>
        </p:nvSpPr>
        <p:spPr>
          <a:xfrm>
            <a:off x="147146" y="282924"/>
            <a:ext cx="11897710" cy="5273238"/>
          </a:xfrm>
          <a:prstGeom prst="rect">
            <a:avLst/>
          </a:prstGeom>
          <a:noFill/>
        </p:spPr>
        <p:txBody>
          <a:bodyPr wrap="square">
            <a:spAutoFit/>
          </a:bodyPr>
          <a:lstStyle/>
          <a:p>
            <a:pPr algn="ctr" rtl="0">
              <a:spcBef>
                <a:spcPts val="0"/>
              </a:spcBef>
              <a:spcAft>
                <a:spcPts val="500"/>
              </a:spcAft>
            </a:pPr>
            <a:r>
              <a:rPr lang="en-US" sz="4000" b="0" i="0" u="none" strike="noStrike">
                <a:solidFill>
                  <a:srgbClr val="FF0000"/>
                </a:solidFill>
                <a:effectLst/>
                <a:latin typeface="Arial" panose="020B0604020202020204" pitchFamily="34" charset="0"/>
              </a:rPr>
              <a:t>NGÀY GẶP LẠI</a:t>
            </a:r>
            <a:endParaRPr lang="vi-VN" sz="2800" b="0">
              <a:solidFill>
                <a:srgbClr val="FF0000"/>
              </a:solidFill>
              <a:effectLst/>
            </a:endParaRP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Chi mở tung cửa sổ đón những tia nắng đầu thu. Thế là hết hè rồi. Ngày mai bắt đầu năm học mới.</a:t>
            </a: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Có tiếng gọi ngoài cổng. Chi nhìn ra, thấy S</a:t>
            </a:r>
            <a:r>
              <a:rPr lang="en-US" sz="2800" b="0" i="0" u="none" strike="noStrike">
                <a:effectLst/>
                <a:latin typeface="Arial" panose="020B0604020202020204" pitchFamily="34" charset="0"/>
              </a:rPr>
              <a:t>ơ</a:t>
            </a:r>
            <a:r>
              <a:rPr lang="vi-VN" sz="2800" b="0" i="0" u="none" strike="noStrike">
                <a:effectLst/>
                <a:latin typeface="Arial" panose="020B0604020202020204" pitchFamily="34" charset="0"/>
              </a:rPr>
              <a:t>n giơ chiếc diều rất xinh, vẫy rối rít:</a:t>
            </a: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 Cho cậu này.</a:t>
            </a: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Chi m</a:t>
            </a:r>
            <a:r>
              <a:rPr lang="en-US" sz="2800">
                <a:latin typeface="Arial" panose="020B0604020202020204" pitchFamily="34" charset="0"/>
              </a:rPr>
              <a:t>ừ</a:t>
            </a:r>
            <a:r>
              <a:rPr lang="vi-VN" sz="2800" b="0" i="0" u="none" strike="noStrike">
                <a:effectLst/>
                <a:latin typeface="Arial" panose="020B0604020202020204" pitchFamily="34" charset="0"/>
              </a:rPr>
              <a:t>ng rỡ chạy ra. S</a:t>
            </a:r>
            <a:r>
              <a:rPr lang="en-US" sz="2800">
                <a:latin typeface="Arial" panose="020B0604020202020204" pitchFamily="34" charset="0"/>
              </a:rPr>
              <a:t>ơ</a:t>
            </a:r>
            <a:r>
              <a:rPr lang="vi-VN" sz="2800" b="0" i="0" u="none" strike="noStrike">
                <a:effectLst/>
                <a:latin typeface="Arial" panose="020B0604020202020204" pitchFamily="34" charset="0"/>
              </a:rPr>
              <a:t>n về quê từ đầu hè, giờ gặp lại, hai bạn có bao nhiêu chuyện. S</a:t>
            </a:r>
            <a:r>
              <a:rPr lang="en-US" sz="2800">
                <a:latin typeface="Arial" panose="020B0604020202020204" pitchFamily="34" charset="0"/>
              </a:rPr>
              <a:t>ơ</a:t>
            </a:r>
            <a:r>
              <a:rPr lang="vi-VN" sz="2800" b="0" i="0" u="none" strike="noStrike">
                <a:effectLst/>
                <a:latin typeface="Arial" panose="020B0604020202020204" pitchFamily="34" charset="0"/>
              </a:rPr>
              <a:t>n kể ở quê, cậu được theo ông bà đi trồng rau, câu c</a:t>
            </a:r>
            <a:r>
              <a:rPr lang="en-US" sz="2800">
                <a:latin typeface="Arial" panose="020B0604020202020204" pitchFamily="34" charset="0"/>
              </a:rPr>
              <a:t>á</a:t>
            </a:r>
            <a:r>
              <a:rPr lang="vi-VN" sz="2800" b="0" i="0" u="none" strike="noStrike">
                <a:effectLst/>
                <a:latin typeface="Arial" panose="020B0604020202020204" pitchFamily="34" charset="0"/>
              </a:rPr>
              <a:t>. Chiều chiều, cậu thường cùng bạn thả diều. Khi diều lên cao, cậu nằm lăn ra bãi cỏ ngắm trời. Cánh diều đứng im như ngủ thiếp đi trên bầu trời xanh.</a:t>
            </a:r>
          </a:p>
        </p:txBody>
      </p:sp>
      <p:pic>
        <p:nvPicPr>
          <p:cNvPr id="10" name="Picture 9">
            <a:hlinkClick r:id="rId4"/>
            <a:extLst>
              <a:ext uri="{FF2B5EF4-FFF2-40B4-BE49-F238E27FC236}">
                <a16:creationId xmlns:a16="http://schemas.microsoft.com/office/drawing/2014/main" id="{F687D1C9-95CA-4376-BC97-3C49221B05D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cxnSp>
        <p:nvCxnSpPr>
          <p:cNvPr id="4" name="Straight Connector 3">
            <a:extLst>
              <a:ext uri="{FF2B5EF4-FFF2-40B4-BE49-F238E27FC236}">
                <a16:creationId xmlns:a16="http://schemas.microsoft.com/office/drawing/2014/main" id="{2D831809-AA22-DA34-5BD1-1615B37842C8}"/>
              </a:ext>
            </a:extLst>
          </p:cNvPr>
          <p:cNvCxnSpPr/>
          <p:nvPr/>
        </p:nvCxnSpPr>
        <p:spPr>
          <a:xfrm>
            <a:off x="3087757" y="1409230"/>
            <a:ext cx="10866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C5F4BB0-09C0-D2FF-678D-91F815DF2424}"/>
              </a:ext>
            </a:extLst>
          </p:cNvPr>
          <p:cNvCxnSpPr/>
          <p:nvPr/>
        </p:nvCxnSpPr>
        <p:spPr>
          <a:xfrm>
            <a:off x="6255026" y="1395978"/>
            <a:ext cx="10866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B418C12-668F-66B2-161C-81FFDC846A0E}"/>
              </a:ext>
            </a:extLst>
          </p:cNvPr>
          <p:cNvCxnSpPr/>
          <p:nvPr/>
        </p:nvCxnSpPr>
        <p:spPr>
          <a:xfrm>
            <a:off x="9157252" y="1400478"/>
            <a:ext cx="10866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F7F970-51FF-9BE0-2267-9AF2107EF261}"/>
              </a:ext>
            </a:extLst>
          </p:cNvPr>
          <p:cNvCxnSpPr/>
          <p:nvPr/>
        </p:nvCxnSpPr>
        <p:spPr>
          <a:xfrm>
            <a:off x="3180522" y="1837799"/>
            <a:ext cx="11887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FD561C3-857B-3E84-048F-0D7D1C4B0530}"/>
              </a:ext>
            </a:extLst>
          </p:cNvPr>
          <p:cNvCxnSpPr/>
          <p:nvPr/>
        </p:nvCxnSpPr>
        <p:spPr>
          <a:xfrm>
            <a:off x="1497496" y="3710761"/>
            <a:ext cx="1371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4830FD9-FFE5-CADE-30F3-8A6F973BFB34}"/>
              </a:ext>
            </a:extLst>
          </p:cNvPr>
          <p:cNvCxnSpPr/>
          <p:nvPr/>
        </p:nvCxnSpPr>
        <p:spPr>
          <a:xfrm>
            <a:off x="2014330" y="5022726"/>
            <a:ext cx="10058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565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9" name="TextBox 8">
            <a:extLst>
              <a:ext uri="{FF2B5EF4-FFF2-40B4-BE49-F238E27FC236}">
                <a16:creationId xmlns:a16="http://schemas.microsoft.com/office/drawing/2014/main" id="{BB2EE762-07A4-4573-8189-1171AEB70A25}"/>
              </a:ext>
            </a:extLst>
          </p:cNvPr>
          <p:cNvSpPr txBox="1"/>
          <p:nvPr/>
        </p:nvSpPr>
        <p:spPr>
          <a:xfrm>
            <a:off x="147145" y="1091306"/>
            <a:ext cx="11897710" cy="5345053"/>
          </a:xfrm>
          <a:prstGeom prst="rect">
            <a:avLst/>
          </a:prstGeom>
          <a:noFill/>
        </p:spPr>
        <p:txBody>
          <a:bodyPr wrap="square">
            <a:spAutoFit/>
          </a:bodyPr>
          <a:lstStyle/>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Nhìn S</a:t>
            </a:r>
            <a:r>
              <a:rPr lang="en-US" sz="2800">
                <a:latin typeface="Arial" panose="020B0604020202020204" pitchFamily="34" charset="0"/>
              </a:rPr>
              <a:t>ơ</a:t>
            </a:r>
            <a:r>
              <a:rPr lang="vi-VN" sz="2800" b="0" i="0" u="none" strike="noStrike">
                <a:effectLst/>
                <a:latin typeface="Arial" panose="020B0604020202020204" pitchFamily="34" charset="0"/>
              </a:rPr>
              <a:t>n đen nhẻm, mắt lấp lánh khi kể chuyện, Chi chợt thấy buồn: </a:t>
            </a:r>
            <a:endParaRPr lang="en-US" sz="2800" b="0" i="0" u="none" strike="noStrike">
              <a:effectLst/>
              <a:latin typeface="Arial" panose="020B0604020202020204" pitchFamily="34" charset="0"/>
            </a:endParaRP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 Tớ chẳng được đi đ</a:t>
            </a:r>
            <a:r>
              <a:rPr lang="en-US" sz="2800">
                <a:latin typeface="Arial" panose="020B0604020202020204" pitchFamily="34" charset="0"/>
              </a:rPr>
              <a:t>â</a:t>
            </a:r>
            <a:r>
              <a:rPr lang="vi-VN" sz="2800" b="0" i="0" u="none" strike="noStrike">
                <a:effectLst/>
                <a:latin typeface="Arial" panose="020B0604020202020204" pitchFamily="34" charset="0"/>
              </a:rPr>
              <a:t>u.</a:t>
            </a:r>
            <a:endParaRPr lang="en-US" sz="2800" b="0" i="0" u="none" strike="noStrike">
              <a:effectLst/>
              <a:latin typeface="Arial" panose="020B0604020202020204" pitchFamily="34" charset="0"/>
            </a:endParaRPr>
          </a:p>
          <a:p>
            <a:pPr algn="just" rtl="0">
              <a:spcBef>
                <a:spcPts val="0"/>
              </a:spcBef>
              <a:spcAft>
                <a:spcPts val="500"/>
              </a:spcAft>
            </a:pPr>
            <a:r>
              <a:rPr lang="vi-VN" sz="2800" b="0" i="0" u="none" strike="noStrike">
                <a:effectLst/>
                <a:latin typeface="Arial" panose="020B0604020202020204" pitchFamily="34" charset="0"/>
              </a:rPr>
              <a:t> </a:t>
            </a: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 Nhưng mẹ tớ bảo cậu biết đi xe đạp rồi. </a:t>
            </a:r>
            <a:endParaRPr lang="en-US" sz="2800" b="0" i="0" u="none" strike="noStrike">
              <a:effectLst/>
              <a:latin typeface="Arial" panose="020B0604020202020204" pitchFamily="34" charset="0"/>
            </a:endParaRPr>
          </a:p>
          <a:p>
            <a:pPr algn="just" rtl="0">
              <a:spcBef>
                <a:spcPts val="0"/>
              </a:spcBef>
              <a:spcAft>
                <a:spcPts val="500"/>
              </a:spcAft>
            </a:pPr>
            <a:r>
              <a:rPr lang="en-US" sz="2800" b="0" i="0" u="none" strike="noStrike">
                <a:effectLst/>
                <a:latin typeface="Arial" panose="020B0604020202020204" pitchFamily="34" charset="0"/>
              </a:rPr>
              <a:t>      - </a:t>
            </a:r>
            <a:r>
              <a:rPr lang="vi-VN" sz="2800" b="0" i="0" u="none" strike="noStrike">
                <a:effectLst/>
                <a:latin typeface="Arial" panose="020B0604020202020204" pitchFamily="34" charset="0"/>
              </a:rPr>
              <a:t>Ừ, tớ ở nhà tập xe thôi. </a:t>
            </a:r>
            <a:endParaRPr lang="en-US" sz="2800" b="0" i="0" u="none" strike="noStrike">
              <a:effectLst/>
              <a:latin typeface="Arial" panose="020B0604020202020204" pitchFamily="34" charset="0"/>
            </a:endParaRP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Thế cậu được đạp xe đi khắp nơi mà. Ch</a:t>
            </a:r>
            <a:r>
              <a:rPr lang="en-US" sz="2800" b="0" i="0" u="none" strike="noStrike">
                <a:effectLst/>
                <a:latin typeface="Arial" panose="020B0604020202020204" pitchFamily="34" charset="0"/>
              </a:rPr>
              <a:t>i</a:t>
            </a:r>
            <a:r>
              <a:rPr lang="vi-VN" sz="2800" b="0" i="0" u="none" strike="noStrike">
                <a:effectLst/>
                <a:latin typeface="Arial" panose="020B0604020202020204" pitchFamily="34" charset="0"/>
              </a:rPr>
              <a:t> cười:</a:t>
            </a:r>
            <a:endParaRPr lang="en-US" sz="2800" b="0" i="0" u="none" strike="noStrike">
              <a:effectLst/>
              <a:latin typeface="Arial" panose="020B0604020202020204" pitchFamily="34" charset="0"/>
            </a:endParaRP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 Ừ nhỉ.</a:t>
            </a: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Thế là Ch</a:t>
            </a:r>
            <a:r>
              <a:rPr lang="en-US" sz="2800" b="0" i="0" u="none" strike="noStrike">
                <a:effectLst/>
                <a:latin typeface="Arial" panose="020B0604020202020204" pitchFamily="34" charset="0"/>
              </a:rPr>
              <a:t>i</a:t>
            </a:r>
            <a:r>
              <a:rPr lang="vi-VN" sz="2800" b="0" i="0" u="none" strike="noStrike">
                <a:effectLst/>
                <a:latin typeface="Arial" panose="020B0604020202020204" pitchFamily="34" charset="0"/>
              </a:rPr>
              <a:t> kể bố dạy Chi đi xe đạp. Bây giờ, Chi đã đạp xe bon bon. Con đường quen thuộc bỗng trở nên mới mẻ.</a:t>
            </a:r>
          </a:p>
          <a:p>
            <a:pPr algn="just" rtl="0">
              <a:spcBef>
                <a:spcPts val="0"/>
              </a:spcBef>
              <a:spcAft>
                <a:spcPts val="500"/>
              </a:spcAft>
            </a:pPr>
            <a:r>
              <a:rPr lang="en-US" sz="2800" b="0" i="0" u="none" strike="noStrike">
                <a:effectLst/>
                <a:latin typeface="Arial" panose="020B0604020202020204" pitchFamily="34" charset="0"/>
              </a:rPr>
              <a:t>      </a:t>
            </a:r>
            <a:r>
              <a:rPr lang="vi-VN" sz="2800" b="0" i="0" u="none" strike="noStrike">
                <a:effectLst/>
                <a:latin typeface="Arial" panose="020B0604020202020204" pitchFamily="34" charset="0"/>
              </a:rPr>
              <a:t>Cứ thế, hai bạn thi nhau kể những trải nghiệm mùa hè. Ngày mai đi học rồi, nhưng mùa hè chắc sẽ theo các bạn vào lớp học.</a:t>
            </a:r>
          </a:p>
          <a:p>
            <a:pPr algn="just" rtl="0">
              <a:spcBef>
                <a:spcPts val="0"/>
              </a:spcBef>
              <a:spcAft>
                <a:spcPts val="500"/>
              </a:spcAft>
            </a:pPr>
            <a:r>
              <a:rPr lang="en-US" sz="2800" b="0" i="0" u="none" strike="noStrike">
                <a:effectLst/>
                <a:latin typeface="Arial" panose="020B0604020202020204" pitchFamily="34" charset="0"/>
              </a:rPr>
              <a:t>                                                                              </a:t>
            </a:r>
            <a:r>
              <a:rPr lang="vi-VN" sz="2000" b="0" i="0" u="none" strike="noStrike">
                <a:effectLst/>
                <a:latin typeface="Arial" panose="020B0604020202020204" pitchFamily="34" charset="0"/>
              </a:rPr>
              <a:t>(Minh Dương)</a:t>
            </a:r>
            <a:endParaRPr lang="vi-VN" sz="2800" b="0" i="0" u="none" strike="noStrike">
              <a:effectLst/>
              <a:latin typeface="Arial" panose="020B0604020202020204" pitchFamily="34" charset="0"/>
            </a:endParaRPr>
          </a:p>
        </p:txBody>
      </p:sp>
      <p:pic>
        <p:nvPicPr>
          <p:cNvPr id="10" name="Picture 9">
            <a:hlinkClick r:id="rId4"/>
            <a:extLst>
              <a:ext uri="{FF2B5EF4-FFF2-40B4-BE49-F238E27FC236}">
                <a16:creationId xmlns:a16="http://schemas.microsoft.com/office/drawing/2014/main" id="{F687D1C9-95CA-4376-BC97-3C49221B05D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cxnSp>
        <p:nvCxnSpPr>
          <p:cNvPr id="8" name="Straight Connector 7">
            <a:extLst>
              <a:ext uri="{FF2B5EF4-FFF2-40B4-BE49-F238E27FC236}">
                <a16:creationId xmlns:a16="http://schemas.microsoft.com/office/drawing/2014/main" id="{848E869A-729B-1DEF-47F5-520D0F7908D7}"/>
              </a:ext>
            </a:extLst>
          </p:cNvPr>
          <p:cNvCxnSpPr/>
          <p:nvPr/>
        </p:nvCxnSpPr>
        <p:spPr>
          <a:xfrm>
            <a:off x="4943060" y="1560814"/>
            <a:ext cx="11887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28F3C0A-3FF5-9C25-ABD2-C15C3FCF98E8}"/>
              </a:ext>
            </a:extLst>
          </p:cNvPr>
          <p:cNvCxnSpPr/>
          <p:nvPr/>
        </p:nvCxnSpPr>
        <p:spPr>
          <a:xfrm>
            <a:off x="6639339" y="5390692"/>
            <a:ext cx="1737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921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pic>
        <p:nvPicPr>
          <p:cNvPr id="11" name="Picture 10">
            <a:hlinkClick r:id="rId4"/>
            <a:extLst>
              <a:ext uri="{FF2B5EF4-FFF2-40B4-BE49-F238E27FC236}">
                <a16:creationId xmlns:a16="http://schemas.microsoft.com/office/drawing/2014/main" id="{B07FD534-C078-4879-97F2-1EF4CAEAF342}"/>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sp>
        <p:nvSpPr>
          <p:cNvPr id="6" name="TextBox 5">
            <a:extLst>
              <a:ext uri="{FF2B5EF4-FFF2-40B4-BE49-F238E27FC236}">
                <a16:creationId xmlns:a16="http://schemas.microsoft.com/office/drawing/2014/main" id="{A8708502-4009-FC2E-5651-F011D2899608}"/>
              </a:ext>
            </a:extLst>
          </p:cNvPr>
          <p:cNvSpPr txBox="1"/>
          <p:nvPr/>
        </p:nvSpPr>
        <p:spPr>
          <a:xfrm>
            <a:off x="447284" y="1340775"/>
            <a:ext cx="10989342" cy="1200329"/>
          </a:xfrm>
          <a:prstGeom prst="rect">
            <a:avLst/>
          </a:prstGeom>
          <a:noFill/>
          <a:ln>
            <a:solidFill>
              <a:srgbClr val="FF0000"/>
            </a:solidFill>
          </a:ln>
        </p:spPr>
        <p:txBody>
          <a:bodyPr wrap="square">
            <a:spAutoFit/>
          </a:bodyPr>
          <a:lstStyle/>
          <a:p>
            <a:r>
              <a:rPr lang="en-US" sz="3600">
                <a:solidFill>
                  <a:srgbClr val="FF0000"/>
                </a:solidFill>
                <a:effectLst/>
                <a:latin typeface="HP-211" panose="020B0803050302020204" pitchFamily="34" charset="0"/>
                <a:ea typeface="Times New Roman" panose="02020603050405020304" pitchFamily="18" charset="0"/>
              </a:rPr>
              <a:t>- Luyện đọc câu dài:</a:t>
            </a:r>
            <a:r>
              <a:rPr lang="en-US" sz="3600">
                <a:effectLst/>
                <a:latin typeface="HP-211" panose="020B0803050302020204" pitchFamily="34" charset="0"/>
                <a:ea typeface="Times New Roman" panose="02020603050405020304" pitchFamily="18" charset="0"/>
              </a:rPr>
              <a:t> Sơn về quê từ đầu hè,</a:t>
            </a:r>
            <a:r>
              <a:rPr lang="en-US" sz="3600">
                <a:solidFill>
                  <a:srgbClr val="FF0000"/>
                </a:solidFill>
                <a:effectLst/>
                <a:latin typeface="HP-211" panose="020B0803050302020204" pitchFamily="34" charset="0"/>
                <a:ea typeface="Times New Roman" panose="02020603050405020304" pitchFamily="18" charset="0"/>
              </a:rPr>
              <a:t>/</a:t>
            </a:r>
            <a:r>
              <a:rPr lang="en-US" sz="3600">
                <a:effectLst/>
                <a:latin typeface="HP-211" panose="020B0803050302020204" pitchFamily="34" charset="0"/>
                <a:ea typeface="Times New Roman" panose="02020603050405020304" pitchFamily="18" charset="0"/>
              </a:rPr>
              <a:t> giờ gặp lại,</a:t>
            </a:r>
            <a:r>
              <a:rPr lang="en-US" sz="3600">
                <a:solidFill>
                  <a:srgbClr val="FF0000"/>
                </a:solidFill>
                <a:effectLst/>
                <a:latin typeface="HP-211" panose="020B0803050302020204" pitchFamily="34" charset="0"/>
                <a:ea typeface="Times New Roman" panose="02020603050405020304" pitchFamily="18" charset="0"/>
              </a:rPr>
              <a:t>/</a:t>
            </a:r>
            <a:r>
              <a:rPr lang="en-US" sz="3600">
                <a:effectLst/>
                <a:latin typeface="HP-211" panose="020B0803050302020204" pitchFamily="34" charset="0"/>
                <a:ea typeface="Times New Roman" panose="02020603050405020304" pitchFamily="18" charset="0"/>
              </a:rPr>
              <a:t> hai bạn</a:t>
            </a:r>
            <a:r>
              <a:rPr lang="en-US" sz="3600">
                <a:solidFill>
                  <a:srgbClr val="FF0000"/>
                </a:solidFill>
                <a:effectLst/>
                <a:latin typeface="HP-211" panose="020B0803050302020204" pitchFamily="34" charset="0"/>
                <a:ea typeface="Times New Roman" panose="02020603050405020304" pitchFamily="18" charset="0"/>
              </a:rPr>
              <a:t>/</a:t>
            </a:r>
            <a:r>
              <a:rPr lang="en-US" sz="3600">
                <a:effectLst/>
                <a:latin typeface="HP-211" panose="020B0803050302020204" pitchFamily="34" charset="0"/>
                <a:ea typeface="Times New Roman" panose="02020603050405020304" pitchFamily="18" charset="0"/>
              </a:rPr>
              <a:t> có bao nhiêu chuyện.</a:t>
            </a:r>
            <a:r>
              <a:rPr lang="en-US" sz="3600">
                <a:solidFill>
                  <a:srgbClr val="FF0000"/>
                </a:solidFill>
                <a:effectLst/>
                <a:latin typeface="HP-211" panose="020B0803050302020204" pitchFamily="34" charset="0"/>
                <a:ea typeface="Times New Roman" panose="02020603050405020304" pitchFamily="18" charset="0"/>
              </a:rPr>
              <a:t>//</a:t>
            </a:r>
            <a:endParaRPr lang="en-US" sz="3600">
              <a:solidFill>
                <a:srgbClr val="FF0000"/>
              </a:solidFill>
              <a:latin typeface="HP-211" panose="020B0803050302020204" pitchFamily="34" charset="0"/>
            </a:endParaRPr>
          </a:p>
        </p:txBody>
      </p:sp>
    </p:spTree>
    <p:extLst>
      <p:ext uri="{BB962C8B-B14F-4D97-AF65-F5344CB8AC3E}">
        <p14:creationId xmlns:p14="http://schemas.microsoft.com/office/powerpoint/2010/main" val="10216553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2797</TotalTime>
  <Words>2097</Words>
  <Application>Microsoft Office PowerPoint</Application>
  <PresentationFormat>Widescreen</PresentationFormat>
  <Paragraphs>114</Paragraphs>
  <Slides>23</Slides>
  <Notes>0</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23</vt:i4>
      </vt:variant>
    </vt:vector>
  </HeadingPairs>
  <TitlesOfParts>
    <vt:vector size="32" baseType="lpstr">
      <vt:lpstr>Arial</vt:lpstr>
      <vt:lpstr>Arial(Body)</vt:lpstr>
      <vt:lpstr>Calibri</vt:lpstr>
      <vt:lpstr>Calibri Light</vt:lpstr>
      <vt:lpstr>HP-211</vt:lpstr>
      <vt:lpstr>UTM Cookies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677</cp:revision>
  <dcterms:created xsi:type="dcterms:W3CDTF">2020-10-25T22:14:19Z</dcterms:created>
  <dcterms:modified xsi:type="dcterms:W3CDTF">2024-10-27T13:08:07Z</dcterms:modified>
</cp:coreProperties>
</file>