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2" r:id="rId2"/>
    <p:sldId id="257" r:id="rId3"/>
    <p:sldId id="593" r:id="rId4"/>
    <p:sldId id="595" r:id="rId5"/>
    <p:sldId id="258" r:id="rId6"/>
    <p:sldId id="602" r:id="rId7"/>
    <p:sldId id="259" r:id="rId8"/>
    <p:sldId id="596" r:id="rId9"/>
    <p:sldId id="597" r:id="rId10"/>
    <p:sldId id="598" r:id="rId11"/>
    <p:sldId id="599" r:id="rId12"/>
    <p:sldId id="60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1EB6-C197-777B-3D82-5C310EB5D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AB3EA-7F0B-0DE0-E168-A8A275F63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876DE-27CA-D63F-9C29-5C14A8EB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64F6-9D13-352E-A48E-843AB71F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7D163-719C-A712-26E5-BAEF5409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F1A9-4F83-7E80-07F2-BFA06F10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E374F-D3EF-F3E4-719F-814CD31D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2161-602A-04C6-71C0-17E996B6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13E74-14FE-E9E6-8BEB-EFA53C2A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4C8A4-309E-571B-EADB-976DDE02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8DDAF-6D17-C943-2BF6-4D0AECC94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B3400-A2CE-EA58-7DED-749261097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96C4-F2D6-D6DA-C922-415D57F9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25E5B-06EF-0852-16EF-E4DAAB14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856F-AD3D-0AB3-A884-F7712FCA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2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6290-0CAE-CF4F-4E74-0567C8A2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4DED-CAA1-C4A8-47C9-9667FFDD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94C31-EB9B-E043-BE41-3F8C71A9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7A77B-AF39-9E7D-3B18-159079CA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FCD1A-4D24-7B83-88A0-ABFA2A24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4245-2F04-7435-CE7F-C7D17078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B392E-5864-0E27-BC4D-60912EC7B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466D-53F3-556E-04B9-E9288275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C86B-0E29-602A-CE8F-DDBA9238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47B3-39A0-1B82-9E9E-6AEEF64B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344D-7AAA-CB37-58E7-75FB7687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E9C3-1D04-278C-5B16-F6AF99D99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4650C-ECEC-1FB9-2F54-51C09C398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98A46-57F3-6EC5-D478-2756147B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0B63B-031F-9DFA-663E-43E529EC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9B894-2EBA-AD67-7069-7A7EBF3B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78EF-0967-05F4-C104-4F0FA289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2F02C-61BE-9E8B-7B3E-250A036DE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88D19-0952-47E2-E3CB-5739F8AF0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CCEE1-0B04-79DC-3BAE-FB2FD8FAE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7666C-37F4-E650-9FE8-9D0CC2FFA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D008D-ACBF-DF3E-AD7D-1C36C854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3E506-A019-72D1-C652-7613D6A2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B20E0-1292-7994-781A-2811A101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F376-99A4-2DE0-D927-D4BBD1C5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95CCC-B0D4-3550-733B-4B7A31C8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7BAAF-9E9A-C7A6-982F-8A3FCE52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8274D-A3B8-55DE-BF18-FE71D73F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2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A3D75-356E-CB90-6A15-6A1A24F7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6339F-70D2-2A23-2F51-278C1AAD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A04BF-00BB-D234-42EB-3642E8DD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1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DFA0-37F6-DB43-90E1-F9FFB80D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86570-6CCD-FC89-CF60-AB89280B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5033C-13E7-51AC-721D-51A057370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67172-1F58-9A9B-7280-AA840F7C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6C6BB-1D69-C693-2932-455F47E6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A383D-3DE3-CDDF-1113-42E597CD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8F16-CC95-2EAF-D4EE-E7912D41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932C9-CC17-CA2D-EC53-E5F5B0851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3229F-34F0-7412-E588-37018F07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16FC3-243D-9776-3BEE-782A1BB3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02CE2-26AC-C52B-1AA2-2291587D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58527-7A2F-156D-4F50-DF10A51A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FCCBB-BEAC-BA8C-2F07-CF482470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C8DEF-30E6-D941-D480-8ED6C2230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BF87-076F-864C-8164-ED554F827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F2D0-6227-459F-8666-BD959490AE3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1AB9-B892-6EB8-B4FA-A206694A2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98707-939D-8787-3D94-AF74F408B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DB79-A802-4DF6-9746-ECBD5941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DD53E7-1DFE-82A2-FB6F-93E88E2932BB}"/>
              </a:ext>
            </a:extLst>
          </p:cNvPr>
          <p:cNvSpPr txBox="1"/>
          <p:nvPr/>
        </p:nvSpPr>
        <p:spPr>
          <a:xfrm>
            <a:off x="1987826" y="716027"/>
            <a:ext cx="854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68569-0626-1F3A-6546-534D92047181}"/>
              </a:ext>
            </a:extLst>
          </p:cNvPr>
          <p:cNvSpPr txBox="1"/>
          <p:nvPr/>
        </p:nvSpPr>
        <p:spPr>
          <a:xfrm>
            <a:off x="1730695" y="1372012"/>
            <a:ext cx="9182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400" dirty="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5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D7645-76B4-4BFD-9BB1-8B74E6D6F98C}"/>
              </a:ext>
            </a:extLst>
          </p:cNvPr>
          <p:cNvSpPr/>
          <p:nvPr/>
        </p:nvSpPr>
        <p:spPr>
          <a:xfrm>
            <a:off x="63079" y="9021"/>
            <a:ext cx="117951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5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hình ảnh so sánh trong đoạn thơ dưới đây và nêu tác dụng của nó.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F83B8-062B-A1F4-AEBD-F2BA8EC84047}"/>
              </a:ext>
            </a:extLst>
          </p:cNvPr>
          <p:cNvSpPr txBox="1"/>
          <p:nvPr/>
        </p:nvSpPr>
        <p:spPr>
          <a:xfrm>
            <a:off x="373489" y="4465982"/>
            <a:ext cx="44045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85020-121B-9F80-8170-5BF07B74898F}"/>
              </a:ext>
            </a:extLst>
          </p:cNvPr>
          <p:cNvSpPr txBox="1"/>
          <p:nvPr/>
        </p:nvSpPr>
        <p:spPr>
          <a:xfrm>
            <a:off x="373489" y="5172845"/>
            <a:ext cx="6632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Sương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viền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bông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61D6A-2C65-C040-B79E-930670FB1351}"/>
              </a:ext>
            </a:extLst>
          </p:cNvPr>
          <p:cNvSpPr/>
          <p:nvPr/>
        </p:nvSpPr>
        <p:spPr>
          <a:xfrm>
            <a:off x="373488" y="1452671"/>
            <a:ext cx="6993228" cy="2785378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Sương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viền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bông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Ồ,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lười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rửa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(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Hào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vi-VN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8" y="593797"/>
            <a:ext cx="4714064" cy="3244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68" y="3966693"/>
            <a:ext cx="4714064" cy="26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D7645-76B4-4BFD-9BB1-8B74E6D6F98C}"/>
              </a:ext>
            </a:extLst>
          </p:cNvPr>
          <p:cNvSpPr/>
          <p:nvPr/>
        </p:nvSpPr>
        <p:spPr>
          <a:xfrm>
            <a:off x="63079" y="9021"/>
            <a:ext cx="117951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5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hình ảnh so sánh trong đoạn thơ dưới đây và nêu tác dụng của nó.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F83B8-062B-A1F4-AEBD-F2BA8EC84047}"/>
              </a:ext>
            </a:extLst>
          </p:cNvPr>
          <p:cNvSpPr txBox="1"/>
          <p:nvPr/>
        </p:nvSpPr>
        <p:spPr>
          <a:xfrm>
            <a:off x="63079" y="4465982"/>
            <a:ext cx="42384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85020-121B-9F80-8170-5BF07B74898F}"/>
              </a:ext>
            </a:extLst>
          </p:cNvPr>
          <p:cNvSpPr txBox="1"/>
          <p:nvPr/>
        </p:nvSpPr>
        <p:spPr>
          <a:xfrm>
            <a:off x="206062" y="5320770"/>
            <a:ext cx="5177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0E665-D961-742E-B8EB-A87D9C75BEB0}"/>
              </a:ext>
            </a:extLst>
          </p:cNvPr>
          <p:cNvSpPr/>
          <p:nvPr/>
        </p:nvSpPr>
        <p:spPr>
          <a:xfrm>
            <a:off x="206062" y="1429588"/>
            <a:ext cx="5177307" cy="278537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(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vi-VN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24" y="618187"/>
            <a:ext cx="6078828" cy="311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24" y="3889420"/>
            <a:ext cx="6078827" cy="28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319F02-8C4A-3D32-94B9-CC3873032AAA}"/>
              </a:ext>
            </a:extLst>
          </p:cNvPr>
          <p:cNvSpPr txBox="1"/>
          <p:nvPr/>
        </p:nvSpPr>
        <p:spPr>
          <a:xfrm>
            <a:off x="344556" y="225287"/>
            <a:ext cx="115028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nhận,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5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4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2" y="363962"/>
            <a:ext cx="112834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- DẶN </a:t>
            </a:r>
            <a:r>
              <a:rPr lang="en-US" sz="45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DÒ:</a:t>
            </a:r>
            <a:endParaRPr lang="en-US" sz="4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6A1DF-E7CF-9794-7DA4-AEDCB0AF475C}"/>
              </a:ext>
            </a:extLst>
          </p:cNvPr>
          <p:cNvSpPr txBox="1"/>
          <p:nvPr/>
        </p:nvSpPr>
        <p:spPr>
          <a:xfrm>
            <a:off x="622852" y="1749287"/>
            <a:ext cx="10310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Em hãy đặt 1 câu có sử dụng hình ảnh so sánh.</a:t>
            </a:r>
          </a:p>
        </p:txBody>
      </p:sp>
    </p:spTree>
    <p:extLst>
      <p:ext uri="{BB962C8B-B14F-4D97-AF65-F5344CB8AC3E}">
        <p14:creationId xmlns:p14="http://schemas.microsoft.com/office/powerpoint/2010/main" val="71565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BC017E-EB01-F94F-C424-BFCC3DAA2E27}"/>
              </a:ext>
            </a:extLst>
          </p:cNvPr>
          <p:cNvSpPr txBox="1"/>
          <p:nvPr/>
        </p:nvSpPr>
        <p:spPr>
          <a:xfrm>
            <a:off x="173235" y="10356"/>
            <a:ext cx="11249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000" b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từ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AE5BE5B-8CEE-E05E-AF8B-DF9AD4A00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33667"/>
              </p:ext>
            </p:extLst>
          </p:nvPr>
        </p:nvGraphicFramePr>
        <p:xfrm>
          <a:off x="173234" y="1634065"/>
          <a:ext cx="11846488" cy="49588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923244">
                  <a:extLst>
                    <a:ext uri="{9D8B030D-6E8A-4147-A177-3AD203B41FA5}">
                      <a16:colId xmlns:a16="http://schemas.microsoft.com/office/drawing/2014/main" val="30713470"/>
                    </a:ext>
                  </a:extLst>
                </a:gridCol>
                <a:gridCol w="5923244">
                  <a:extLst>
                    <a:ext uri="{9D8B030D-6E8A-4147-A177-3AD203B41FA5}">
                      <a16:colId xmlns:a16="http://schemas.microsoft.com/office/drawing/2014/main" val="3925200545"/>
                    </a:ext>
                  </a:extLst>
                </a:gridCol>
              </a:tblGrid>
              <a:tr h="844092"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 nuôi</a:t>
                      </a:r>
                      <a:endParaRPr lang="en-US" sz="4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 đạc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290082"/>
                  </a:ext>
                </a:extLst>
              </a:tr>
              <a:tr h="1078028"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774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914050-010A-728C-0FC1-5E4B52E78357}"/>
              </a:ext>
            </a:extLst>
          </p:cNvPr>
          <p:cNvSpPr txBox="1"/>
          <p:nvPr/>
        </p:nvSpPr>
        <p:spPr>
          <a:xfrm>
            <a:off x="304802" y="2584177"/>
            <a:ext cx="233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M: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mèo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01E2A-7AB3-FB73-7F01-197A4F506B32}"/>
              </a:ext>
            </a:extLst>
          </p:cNvPr>
          <p:cNvSpPr txBox="1"/>
          <p:nvPr/>
        </p:nvSpPr>
        <p:spPr>
          <a:xfrm>
            <a:off x="6341175" y="2577553"/>
            <a:ext cx="3955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M: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quạt điện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EE426-4FBB-F937-9046-285ED949ADB6}"/>
              </a:ext>
            </a:extLst>
          </p:cNvPr>
          <p:cNvSpPr txBox="1"/>
          <p:nvPr/>
        </p:nvSpPr>
        <p:spPr>
          <a:xfrm>
            <a:off x="3400023" y="746975"/>
            <a:ext cx="7886676" cy="71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AFBD6-C7AC-F544-29A0-06F2A8FCF496}"/>
              </a:ext>
            </a:extLst>
          </p:cNvPr>
          <p:cNvSpPr txBox="1"/>
          <p:nvPr/>
        </p:nvSpPr>
        <p:spPr>
          <a:xfrm>
            <a:off x="279777" y="2572801"/>
            <a:ext cx="5588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chó, thỏ, chuột Ham-xtơ, các loại cá, trâu, bò, gà, vịt,…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4B282-C1A8-C31D-C12E-C70AAB18B5E7}"/>
              </a:ext>
            </a:extLst>
          </p:cNvPr>
          <p:cNvSpPr txBox="1"/>
          <p:nvPr/>
        </p:nvSpPr>
        <p:spPr>
          <a:xfrm>
            <a:off x="6223383" y="2552925"/>
            <a:ext cx="5588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ti vi, tủ lạnh, bàn, ghế, nồi cơm điện, bếp ga, giá sách,…</a:t>
            </a:r>
          </a:p>
        </p:txBody>
      </p:sp>
    </p:spTree>
    <p:extLst>
      <p:ext uri="{BB962C8B-B14F-4D97-AF65-F5344CB8AC3E}">
        <p14:creationId xmlns:p14="http://schemas.microsoft.com/office/powerpoint/2010/main" val="35537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8" grpId="1"/>
      <p:bldP spid="1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BAE4C2-0401-2E18-103C-91433FA92AB8}"/>
              </a:ext>
            </a:extLst>
          </p:cNvPr>
          <p:cNvSpPr txBox="1"/>
          <p:nvPr/>
        </p:nvSpPr>
        <p:spPr>
          <a:xfrm>
            <a:off x="2538486" y="40939"/>
            <a:ext cx="732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hình ảnh vật nuôi</a:t>
            </a:r>
          </a:p>
        </p:txBody>
      </p:sp>
      <p:pic>
        <p:nvPicPr>
          <p:cNvPr id="2050" name="Picture 2" descr="99+ Ảnh Con Chó Cute Đáng Yêu, Trung Thành Với Chủ Nhâ">
            <a:extLst>
              <a:ext uri="{FF2B5EF4-FFF2-40B4-BE49-F238E27FC236}">
                <a16:creationId xmlns:a16="http://schemas.microsoft.com/office/drawing/2014/main" id="{4F6C1925-B10F-DFFC-B5AD-5C892D1B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0" y="1020417"/>
            <a:ext cx="3763617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on mèo - Những hình ảnh con mèo đẹp dễ thương nhất">
            <a:extLst>
              <a:ext uri="{FF2B5EF4-FFF2-40B4-BE49-F238E27FC236}">
                <a16:creationId xmlns:a16="http://schemas.microsoft.com/office/drawing/2014/main" id="{AA45B4EE-47D6-2F1E-37A2-B8784D30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1020416"/>
            <a:ext cx="3591338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ết quả hình ảnh cho hình nền chuột hamster dễ thương | Hamster, Animais  engraçados, Animais">
            <a:extLst>
              <a:ext uri="{FF2B5EF4-FFF2-40B4-BE49-F238E27FC236}">
                <a16:creationId xmlns:a16="http://schemas.microsoft.com/office/drawing/2014/main" id="{5CADC98E-4F78-394C-F8A4-C3AEA70F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020416"/>
            <a:ext cx="3763617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0 hình ảnh con gà trống, gà mái, gà con đẹp nhất Thế Giới | Beautiful  chickens, Hens and chicks, Chickens">
            <a:extLst>
              <a:ext uri="{FF2B5EF4-FFF2-40B4-BE49-F238E27FC236}">
                <a16:creationId xmlns:a16="http://schemas.microsoft.com/office/drawing/2014/main" id="{ADAAF684-1ED2-6724-8D9B-F0AC9B41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3786187"/>
            <a:ext cx="3591337" cy="29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ững bài thuốc hữu ích từ lợn | VTV.VN">
            <a:extLst>
              <a:ext uri="{FF2B5EF4-FFF2-40B4-BE49-F238E27FC236}">
                <a16:creationId xmlns:a16="http://schemas.microsoft.com/office/drawing/2014/main" id="{2AD84074-80DD-C3F7-A00D-2368BE6E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6" y="3833111"/>
            <a:ext cx="3869635" cy="28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o 500 Hình ảnh Cá Vàng đẹp, Màu Sắc Bắt Mắt">
            <a:extLst>
              <a:ext uri="{FF2B5EF4-FFF2-40B4-BE49-F238E27FC236}">
                <a16:creationId xmlns:a16="http://schemas.microsoft.com/office/drawing/2014/main" id="{2BC98626-160D-8E11-6430-14D466AE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786187"/>
            <a:ext cx="3763617" cy="29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BAE4C2-0401-2E18-103C-91433FA92AB8}"/>
              </a:ext>
            </a:extLst>
          </p:cNvPr>
          <p:cNvSpPr txBox="1"/>
          <p:nvPr/>
        </p:nvSpPr>
        <p:spPr>
          <a:xfrm>
            <a:off x="2538486" y="40939"/>
            <a:ext cx="732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hình ảnh đồ đạc</a:t>
            </a:r>
          </a:p>
        </p:txBody>
      </p:sp>
      <p:pic>
        <p:nvPicPr>
          <p:cNvPr id="1026" name="Picture 2" descr="Những dấu hiệu nhận biết tủ lạnh nhà bạn có thể sẽ nổ như bom">
            <a:extLst>
              <a:ext uri="{FF2B5EF4-FFF2-40B4-BE49-F238E27FC236}">
                <a16:creationId xmlns:a16="http://schemas.microsoft.com/office/drawing/2014/main" id="{88BDD5DA-C57F-B97F-CC6E-AF4423F0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33" y="748825"/>
            <a:ext cx="3871084" cy="33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7C8057-4DD4-3EA1-B123-1C8AECAA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80" y="4161803"/>
            <a:ext cx="3732144" cy="26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iểm mặt những độ phân giải màn hình phổ biến hiện nay trên tivi">
            <a:extLst>
              <a:ext uri="{FF2B5EF4-FFF2-40B4-BE49-F238E27FC236}">
                <a16:creationId xmlns:a16="http://schemas.microsoft.com/office/drawing/2014/main" id="{E36BC285-0FF4-A12D-F4C2-F1BA8CF3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28" y="1285876"/>
            <a:ext cx="3732144" cy="26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sử dụng nồi cơm điện Nhật Bản: Chức năng các nút bấm và ý nghĩa  trong tiếng Nhật">
            <a:extLst>
              <a:ext uri="{FF2B5EF4-FFF2-40B4-BE49-F238E27FC236}">
                <a16:creationId xmlns:a16="http://schemas.microsoft.com/office/drawing/2014/main" id="{0B0E0960-DF4B-971A-F6B6-BDD60A19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" y="4135298"/>
            <a:ext cx="3511826" cy="26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p #53 Mẫu Giá Sách đẹp đơn Giản - Bảng Giá Rẻ Nhất 2022">
            <a:extLst>
              <a:ext uri="{FF2B5EF4-FFF2-40B4-BE49-F238E27FC236}">
                <a16:creationId xmlns:a16="http://schemas.microsoft.com/office/drawing/2014/main" id="{BEFEB6F0-6E06-987D-1815-F80CF701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4068418"/>
            <a:ext cx="3732143" cy="27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ạt đứng công nghiệp Kim Thuận Phong D750 - META.vn">
            <a:extLst>
              <a:ext uri="{FF2B5EF4-FFF2-40B4-BE49-F238E27FC236}">
                <a16:creationId xmlns:a16="http://schemas.microsoft.com/office/drawing/2014/main" id="{64A8281F-C277-8AAD-0E91-6050EAF0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2" y="992605"/>
            <a:ext cx="2898913" cy="28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9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FAD465-CBE5-ABD7-DD7C-398123E4EC3A}"/>
              </a:ext>
            </a:extLst>
          </p:cNvPr>
          <p:cNvSpPr/>
          <p:nvPr/>
        </p:nvSpPr>
        <p:spPr>
          <a:xfrm>
            <a:off x="120372" y="719210"/>
            <a:ext cx="11951256" cy="440120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thuyền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Con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mênh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mênh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nom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ửng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nhấp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bay.</a:t>
            </a:r>
          </a:p>
          <a:p>
            <a:pPr algn="just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(Theo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Thu)</a:t>
            </a:r>
            <a:endParaRPr lang="vi-VN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3A7F6-D26F-7613-A71C-D6FAE318EC17}"/>
              </a:ext>
            </a:extLst>
          </p:cNvPr>
          <p:cNvSpPr txBox="1"/>
          <p:nvPr/>
        </p:nvSpPr>
        <p:spPr>
          <a:xfrm>
            <a:off x="27296" y="21372"/>
            <a:ext cx="12057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Đọc đoạn văn dưới đây và trả lời câu hỏi:</a:t>
            </a:r>
            <a:endParaRPr lang="vi-VN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C322D-A120-86EB-B0ED-5562B0A5D944}"/>
              </a:ext>
            </a:extLst>
          </p:cNvPr>
          <p:cNvSpPr txBox="1"/>
          <p:nvPr/>
        </p:nvSpPr>
        <p:spPr>
          <a:xfrm>
            <a:off x="27290" y="5227095"/>
            <a:ext cx="1216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4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23B3DB-E23E-1782-2E07-5A4D4E667A14}"/>
              </a:ext>
            </a:extLst>
          </p:cNvPr>
          <p:cNvSpPr txBox="1"/>
          <p:nvPr/>
        </p:nvSpPr>
        <p:spPr>
          <a:xfrm>
            <a:off x="15914" y="5993650"/>
            <a:ext cx="1216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nhấp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nháy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</a:t>
            </a:r>
            <a:endParaRPr lang="en-US" sz="4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FD4D06-A586-CDD2-CA5C-C0586F369802}"/>
              </a:ext>
            </a:extLst>
          </p:cNvPr>
          <p:cNvCxnSpPr/>
          <p:nvPr/>
        </p:nvCxnSpPr>
        <p:spPr>
          <a:xfrm>
            <a:off x="4678017" y="3763617"/>
            <a:ext cx="486354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FA5110-DF3C-126F-B332-06F0EBC1D450}"/>
              </a:ext>
            </a:extLst>
          </p:cNvPr>
          <p:cNvCxnSpPr/>
          <p:nvPr/>
        </p:nvCxnSpPr>
        <p:spPr>
          <a:xfrm>
            <a:off x="9899374" y="4359965"/>
            <a:ext cx="155050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787"/>
            <a:ext cx="10659035" cy="34956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3899647"/>
            <a:ext cx="4836458" cy="2501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388" y="3899646"/>
            <a:ext cx="5499847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D7645-76B4-4BFD-9BB1-8B74E6D6F98C}"/>
              </a:ext>
            </a:extLst>
          </p:cNvPr>
          <p:cNvSpPr/>
          <p:nvPr/>
        </p:nvSpPr>
        <p:spPr>
          <a:xfrm>
            <a:off x="63079" y="9021"/>
            <a:ext cx="117951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5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hình ảnh so sánh trong đoạn thơ dưới đây và nêu tác dụng của nó.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0AF18-00FC-A3B6-B406-83C915273CC5}"/>
              </a:ext>
            </a:extLst>
          </p:cNvPr>
          <p:cNvSpPr/>
          <p:nvPr/>
        </p:nvSpPr>
        <p:spPr>
          <a:xfrm>
            <a:off x="135900" y="1143282"/>
            <a:ext cx="5787822" cy="2785378"/>
          </a:xfrm>
          <a:prstGeom prst="rect">
            <a:avLst/>
          </a:prstGeom>
          <a:solidFill>
            <a:srgbClr val="F927DB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Cau cao cao mãi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Tàu vươn giữa trời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Như tay xoè rộng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Hứng làn mưa rơi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(Ngô Viết Dinh)</a:t>
            </a:r>
            <a:endParaRPr lang="vi-VN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0BD22-2A94-ED98-FFEF-690EF2AC6023}"/>
              </a:ext>
            </a:extLst>
          </p:cNvPr>
          <p:cNvSpPr/>
          <p:nvPr/>
        </p:nvSpPr>
        <p:spPr>
          <a:xfrm>
            <a:off x="135900" y="4032257"/>
            <a:ext cx="5787821" cy="273921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Sương trắng viền quanh núi</a:t>
            </a:r>
          </a:p>
          <a:p>
            <a:pPr algn="just"/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Như một chiếc khăn bông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Ồ, núi ngủ lười không!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Giờ mới đang rửa mặt.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(Thanh Hào)</a:t>
            </a:r>
            <a:endParaRPr lang="vi-VN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1AA1F-AD67-124B-1692-D965CCAF6D44}"/>
              </a:ext>
            </a:extLst>
          </p:cNvPr>
          <p:cNvSpPr/>
          <p:nvPr/>
        </p:nvSpPr>
        <p:spPr>
          <a:xfrm>
            <a:off x="6082748" y="1143283"/>
            <a:ext cx="5946847" cy="278537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Sân nhà em sáng quá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Nhờ ánh trăng sáng ngời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Trăng tròn như cái đĩa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Lơ lửng mà không rơi.</a:t>
            </a:r>
          </a:p>
          <a:p>
            <a:pPr algn="just"/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(Nhược Thuỷ - Phương Hoa)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5E59E1-B0BF-F0CD-3F68-5CF4A4DE4A88}"/>
              </a:ext>
            </a:extLst>
          </p:cNvPr>
          <p:cNvSpPr/>
          <p:nvPr/>
        </p:nvSpPr>
        <p:spPr>
          <a:xfrm>
            <a:off x="6077816" y="3992501"/>
            <a:ext cx="5978284" cy="278537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Một hôm mặt đất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Mọc lên cái cây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Cái cây bé nhỏ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Lá mềm như mây.</a:t>
            </a:r>
          </a:p>
          <a:p>
            <a:pPr algn="just"/>
            <a:r>
              <a: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(Lâm Thị Mỹ Dạ)</a:t>
            </a:r>
            <a:endParaRPr lang="vi-VN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4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D7645-76B4-4BFD-9BB1-8B74E6D6F98C}"/>
              </a:ext>
            </a:extLst>
          </p:cNvPr>
          <p:cNvSpPr/>
          <p:nvPr/>
        </p:nvSpPr>
        <p:spPr>
          <a:xfrm>
            <a:off x="63079" y="9021"/>
            <a:ext cx="117951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5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hình ảnh so sánh trong đoạn thơ dưới đây và nêu tác dụng của nó.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0AF18-00FC-A3B6-B406-83C915273CC5}"/>
              </a:ext>
            </a:extLst>
          </p:cNvPr>
          <p:cNvSpPr/>
          <p:nvPr/>
        </p:nvSpPr>
        <p:spPr>
          <a:xfrm>
            <a:off x="525150" y="1363933"/>
            <a:ext cx="5729876" cy="2785378"/>
          </a:xfrm>
          <a:prstGeom prst="rect">
            <a:avLst/>
          </a:prstGeom>
          <a:solidFill>
            <a:srgbClr val="F927DB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mãi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vươn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xoè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rơi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(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vi-VN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F83B8-062B-A1F4-AEBD-F2BA8EC84047}"/>
              </a:ext>
            </a:extLst>
          </p:cNvPr>
          <p:cNvSpPr txBox="1"/>
          <p:nvPr/>
        </p:nvSpPr>
        <p:spPr>
          <a:xfrm>
            <a:off x="525150" y="4334673"/>
            <a:ext cx="49430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85020-121B-9F80-8170-5BF07B74898F}"/>
              </a:ext>
            </a:extLst>
          </p:cNvPr>
          <p:cNvSpPr txBox="1"/>
          <p:nvPr/>
        </p:nvSpPr>
        <p:spPr>
          <a:xfrm>
            <a:off x="460375" y="5155504"/>
            <a:ext cx="6507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xoè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Cây cau có những loại nào hình ảnh chi tiết giá b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3" y="823349"/>
            <a:ext cx="5390564" cy="2653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83" y="3477296"/>
            <a:ext cx="5405131" cy="31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D7645-76B4-4BFD-9BB1-8B74E6D6F98C}"/>
              </a:ext>
            </a:extLst>
          </p:cNvPr>
          <p:cNvSpPr/>
          <p:nvPr/>
        </p:nvSpPr>
        <p:spPr>
          <a:xfrm>
            <a:off x="63079" y="9021"/>
            <a:ext cx="117951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F83B8-062B-A1F4-AEBD-F2BA8EC84047}"/>
              </a:ext>
            </a:extLst>
          </p:cNvPr>
          <p:cNvSpPr txBox="1"/>
          <p:nvPr/>
        </p:nvSpPr>
        <p:spPr>
          <a:xfrm>
            <a:off x="167342" y="4290887"/>
            <a:ext cx="49430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35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85020-121B-9F80-8170-5BF07B74898F}"/>
              </a:ext>
            </a:extLst>
          </p:cNvPr>
          <p:cNvSpPr txBox="1"/>
          <p:nvPr/>
        </p:nvSpPr>
        <p:spPr>
          <a:xfrm>
            <a:off x="167342" y="5056935"/>
            <a:ext cx="57497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đĩa</a:t>
            </a:r>
            <a:endParaRPr lang="en-US" sz="35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0AB700-41F7-21AF-EF87-B6CF9AC05124}"/>
              </a:ext>
            </a:extLst>
          </p:cNvPr>
          <p:cNvSpPr/>
          <p:nvPr/>
        </p:nvSpPr>
        <p:spPr>
          <a:xfrm>
            <a:off x="167342" y="1254493"/>
            <a:ext cx="7924800" cy="278537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ngời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đĩa</a:t>
            </a:r>
            <a:endParaRPr lang="en-US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Lơ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lửng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rơi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(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Nhược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24" y="682581"/>
            <a:ext cx="3580328" cy="2884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024" y="3773510"/>
            <a:ext cx="3461161" cy="29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643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95</cp:revision>
  <dcterms:created xsi:type="dcterms:W3CDTF">2022-11-09T13:31:03Z</dcterms:created>
  <dcterms:modified xsi:type="dcterms:W3CDTF">2024-12-05T02:26:27Z</dcterms:modified>
</cp:coreProperties>
</file>