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341" r:id="rId2"/>
    <p:sldId id="342" r:id="rId3"/>
    <p:sldId id="343" r:id="rId4"/>
    <p:sldId id="323" r:id="rId5"/>
    <p:sldId id="331" r:id="rId6"/>
    <p:sldId id="353" r:id="rId7"/>
    <p:sldId id="344" r:id="rId8"/>
    <p:sldId id="345" r:id="rId9"/>
    <p:sldId id="335" r:id="rId10"/>
    <p:sldId id="346" r:id="rId11"/>
    <p:sldId id="347" r:id="rId12"/>
    <p:sldId id="348" r:id="rId13"/>
    <p:sldId id="349" r:id="rId14"/>
    <p:sldId id="350" r:id="rId15"/>
    <p:sldId id="351" r:id="rId16"/>
    <p:sldId id="339" r:id="rId17"/>
    <p:sldId id="340" r:id="rId18"/>
    <p:sldId id="35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86441" autoAdjust="0"/>
  </p:normalViewPr>
  <p:slideViewPr>
    <p:cSldViewPr>
      <p:cViewPr varScale="1">
        <p:scale>
          <a:sx n="55" d="100"/>
          <a:sy n="55" d="100"/>
        </p:scale>
        <p:origin x="14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B2783-B3C7-4A20-9CAB-9D0557AD6F9C}" type="datetimeFigureOut">
              <a:rPr lang="en-US" smtClean="0"/>
              <a:pPr/>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B3F93-1CFA-42B7-8D05-1284CBE5C4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756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450376" y="3500443"/>
            <a:ext cx="512622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BẦU TRỜI </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grpSp>
        <p:nvGrpSpPr>
          <p:cNvPr id="2" name="Group 18"/>
          <p:cNvGrpSpPr>
            <a:grpSpLocks/>
          </p:cNvGrpSpPr>
          <p:nvPr/>
        </p:nvGrpSpPr>
        <p:grpSpPr bwMode="auto">
          <a:xfrm>
            <a:off x="1650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4" y="4876799"/>
            <a:ext cx="857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3247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8942" y="4797179"/>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250" y="4191000"/>
            <a:ext cx="1187516" cy="1361562"/>
          </a:xfrm>
          <a:prstGeom prst="rect">
            <a:avLst/>
          </a:prstGeom>
        </p:spPr>
      </p:pic>
      <p:pic>
        <p:nvPicPr>
          <p:cNvPr id="9" name="Picture 9"/>
          <p:cNvPicPr>
            <a:picLocks noChangeAspect="1"/>
          </p:cNvPicPr>
          <p:nvPr/>
        </p:nvPicPr>
        <p:blipFill>
          <a:blip r:embed="rId5" cstate="print"/>
          <a:srcRect/>
          <a:stretch>
            <a:fillRect/>
          </a:stretch>
        </p:blipFill>
        <p:spPr>
          <a:xfrm>
            <a:off x="1989412" y="1124886"/>
            <a:ext cx="1135688" cy="1298890"/>
          </a:xfrm>
          <a:prstGeom prst="rect">
            <a:avLst/>
          </a:prstGeom>
        </p:spPr>
      </p:pic>
      <p:sp>
        <p:nvSpPr>
          <p:cNvPr id="18" name="TextBox 17"/>
          <p:cNvSpPr txBox="1"/>
          <p:nvPr/>
        </p:nvSpPr>
        <p:spPr>
          <a:xfrm>
            <a:off x="3643306" y="2031953"/>
            <a:ext cx="5250692"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437870"/>
            <a:ext cx="1638206"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657600" y="2895600"/>
            <a:ext cx="435771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133600" y="3505200"/>
            <a:ext cx="7010400" cy="2662883"/>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vi-VN" sz="2800" b="1" dirty="0">
                <a:solidFill>
                  <a:srgbClr val="0000FF"/>
                </a:solidFill>
                <a:latin typeface="Times New Roman" pitchFamily="18" charset="0"/>
                <a:cs typeface="Times New Roman" pitchFamily="18" charset="0"/>
              </a:rPr>
              <a:t>Bài đọc “bầu trời” nói về những sự vật chúng ta có thê nhìn thấy trên bầu trời, những màu sắc khác nhau của bầu trời và vai trò quan trọng của nó. Vì vậy, giữ bầu trời trong lành chính là góp phần suy trì sự sống cho muôn loài.</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9692" y="6154457"/>
            <a:ext cx="6858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lại</a:t>
            </a:r>
            <a:r>
              <a:rPr lang="vi-VN" sz="2800" b="1" dirty="0">
                <a:solidFill>
                  <a:srgbClr val="008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519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286000"/>
            <a:ext cx="9144000" cy="4366986"/>
          </a:xfrm>
          <a:prstGeom prst="rect">
            <a:avLst/>
          </a:prstGeom>
        </p:spPr>
        <p:txBody>
          <a:bodyPr wrap="square" lIns="57552" tIns="28776" rIns="57552" bIns="28776">
            <a:spAutoFit/>
          </a:bodyPr>
          <a:lstStyle/>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nhìn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ngắm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3- 5 </a:t>
            </a:r>
            <a:r>
              <a:rPr lang="en-US" sz="2800" b="1" dirty="0" err="1">
                <a:solidFill>
                  <a:srgbClr val="008000"/>
                </a:solidFill>
                <a:latin typeface="Times New Roman" pitchFamily="18" charset="0"/>
                <a:cs typeface="Times New Roman" pitchFamily="18" charset="0"/>
              </a:rPr>
              <a:t>câu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ngày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hôm</a:t>
            </a:r>
            <a:r>
              <a:rPr lang="en-US" sz="2800" b="1" dirty="0">
                <a:solidFill>
                  <a:srgbClr val="008000"/>
                </a:solidFill>
                <a:latin typeface="Times New Roman" pitchFamily="18" charset="0"/>
                <a:cs typeface="Times New Roman" pitchFamily="18" charset="0"/>
              </a:rPr>
              <a:t> nay.</a:t>
            </a:r>
          </a:p>
          <a:p>
            <a:pPr algn="just">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Bầu trời hôm nay rất trong xanh. Gió nhè nhẹ, ánh nắng chan hòa. Trên bầu trời có những chú chim đang bay lượn hót líu lo. Từng đám mây nhè nhẹ trôi theo chiều gió. Trong ánh nắng phảng phất hương thơm của hoa nhài.</a:t>
            </a:r>
            <a:endParaRPr lang="en-US" sz="2800" b="1" dirty="0">
              <a:solidFill>
                <a:srgbClr val="0070C0"/>
              </a:solidFill>
              <a:latin typeface="Times New Roman" pitchFamily="18" charset="0"/>
              <a:cs typeface="Times New Roman" pitchFamily="18" charset="0"/>
            </a:endParaRPr>
          </a:p>
          <a:p>
            <a:pPr>
              <a:buNone/>
            </a:pP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2 : </a:t>
            </a:r>
            <a:r>
              <a:rPr lang="en-US" sz="2800" b="1" dirty="0" err="1">
                <a:solidFill>
                  <a:srgbClr val="008000"/>
                </a:solidFill>
                <a:latin typeface="Times New Roman" pitchFamily="18" charset="0"/>
                <a:cs typeface="Times New Roman" pitchFamily="18" charset="0"/>
              </a:rPr>
              <a:t>Hãy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khám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điều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thú</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vị</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Nếu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trời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vẽ</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p>
          <a:p>
            <a:pPr>
              <a:buNone/>
            </a:pPr>
            <a:r>
              <a:rPr lang="en-US" sz="2800" b="1" dirty="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Nếu vẽ bầu trời, em sẽ vẽ những đám mây, 1 ông mặt trời, một đàn chim và những vòm cây xanh.</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17" name="TextBox 16"/>
          <p:cNvSpPr txBox="1"/>
          <p:nvPr/>
        </p:nvSpPr>
        <p:spPr>
          <a:xfrm>
            <a:off x="0" y="1752600"/>
            <a:ext cx="4160045"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a:t>
            </a:r>
            <a:endParaRPr lang="en-US" sz="2800" dirty="0">
              <a:solidFill>
                <a:srgbClr val="0000FF"/>
              </a:solidFill>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1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2">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2">
                                            <p:txEl>
                                              <p:pRg st="2" end="2"/>
                                            </p:txEl>
                                          </p:spTgt>
                                        </p:tgtEl>
                                        <p:attrNameLst>
                                          <p:attrName>style.visibility</p:attrName>
                                        </p:attrNameLst>
                                      </p:cBhvr>
                                      <p:to>
                                        <p:strVal val="visible"/>
                                      </p:to>
                                    </p:set>
                                    <p:anim calcmode="discrete" valueType="clr">
                                      <p:cBhvr override="childStyle">
                                        <p:cTn id="20" dur="80"/>
                                        <p:tgtEl>
                                          <p:spTgt spid="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22">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27" dur="8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2">
                                            <p:txEl>
                                              <p:pRg st="1" end="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22">
                                            <p:txEl>
                                              <p:pRg st="3" end="3"/>
                                            </p:txEl>
                                          </p:spTgt>
                                        </p:tgtEl>
                                        <p:attrNameLst>
                                          <p:attrName>style.visibility</p:attrName>
                                        </p:attrNameLst>
                                      </p:cBhvr>
                                      <p:to>
                                        <p:strVal val="visible"/>
                                      </p:to>
                                    </p:set>
                                    <p:anim calcmode="discrete" valueType="clr">
                                      <p:cBhvr override="childStyle">
                                        <p:cTn id="34" dur="80"/>
                                        <p:tgtEl>
                                          <p:spTgt spid="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2">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2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450376" y="3500443"/>
            <a:ext cx="512622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Buổi</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sáng</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1650578" y="971554"/>
            <a:ext cx="2133266"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7" y="83159"/>
            <a:ext cx="56808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969" y="69637"/>
            <a:ext cx="439498"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4" y="4876799"/>
            <a:ext cx="857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4211193" y="1078786"/>
            <a:ext cx="621166"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175888" y="4473183"/>
            <a:ext cx="596673"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4471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5" name="TextBox 4"/>
          <p:cNvSpPr txBox="1"/>
          <p:nvPr/>
        </p:nvSpPr>
        <p:spPr>
          <a:xfrm>
            <a:off x="1143000" y="4"/>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16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143000" y="64292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57356" y="1500174"/>
            <a:ext cx="4268421"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537158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9593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991856"/>
            <a:ext cx="9144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0" y="6072206"/>
            <a:ext cx="8786842" cy="507831"/>
          </a:xfrm>
          <a:prstGeom prst="rect">
            <a:avLst/>
          </a:prstGeom>
        </p:spPr>
        <p:txBody>
          <a:bodyPr wrap="square">
            <a:spAutoFit/>
          </a:bodyPr>
          <a:lstStyle/>
          <a:p>
            <a:r>
              <a:rPr lang="nl-NL" sz="2700" b="1" dirty="0">
                <a:solidFill>
                  <a:srgbClr val="0000CC"/>
                </a:solidFill>
                <a:latin typeface="Times New Roman" pitchFamily="18" charset="0"/>
                <a:cs typeface="Times New Roman" pitchFamily="18" charset="0"/>
              </a:rPr>
              <a:t> - </a:t>
            </a:r>
            <a:r>
              <a:rPr lang="vi-VN" sz="2700" b="1" dirty="0">
                <a:solidFill>
                  <a:srgbClr val="0000CC"/>
                </a:solidFill>
                <a:latin typeface="Times New Roman" pitchFamily="18" charset="0"/>
                <a:cs typeface="Times New Roman" pitchFamily="18" charset="0"/>
              </a:rPr>
              <a:t>giấu,  mặt trời, sóng xanh, sương đêm, chuỗi ngọc,..</a:t>
            </a:r>
            <a:r>
              <a:rPr lang="nl-NL" sz="2700" b="1" dirty="0">
                <a:solidFill>
                  <a:srgbClr val="0000CC"/>
                </a:solidFill>
                <a:latin typeface="Times New Roman" pitchFamily="18" charset="0"/>
                <a:cs typeface="Times New Roman" pitchFamily="18" charset="0"/>
              </a:rPr>
              <a:t>.</a:t>
            </a:r>
            <a:endParaRPr lang="vi-VN" sz="2700" b="1" dirty="0">
              <a:solidFill>
                <a:srgbClr val="0000CC"/>
              </a:solidFill>
              <a:latin typeface="Times New Roman" pitchFamily="18" charset="0"/>
              <a:cs typeface="Times New Roman" pitchFamily="18" charset="0"/>
            </a:endParaRPr>
          </a:p>
        </p:txBody>
      </p:sp>
      <p:sp>
        <p:nvSpPr>
          <p:cNvPr id="9" name="Rectangle 8"/>
          <p:cNvSpPr/>
          <p:nvPr/>
        </p:nvSpPr>
        <p:spPr>
          <a:xfrm>
            <a:off x="0" y="5572140"/>
            <a:ext cx="4191000" cy="507831"/>
          </a:xfrm>
          <a:prstGeom prst="rect">
            <a:avLst/>
          </a:prstGeom>
        </p:spPr>
        <p:txBody>
          <a:bodyPr wrap="square">
            <a:spAutoFit/>
          </a:bodyPr>
          <a:lstStyle/>
          <a:p>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Luyện</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viết</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từ</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khó</a:t>
            </a:r>
            <a:r>
              <a:rPr lang="en-US" sz="2700" b="1" dirty="0">
                <a:solidFill>
                  <a:srgbClr val="008000"/>
                </a:solidFill>
                <a:latin typeface="Times New Roman" pitchFamily="18" charset="0"/>
                <a:cs typeface="Times New Roman" pitchFamily="18" charset="0"/>
              </a:rPr>
              <a:t>.</a:t>
            </a:r>
          </a:p>
        </p:txBody>
      </p:sp>
      <p:sp>
        <p:nvSpPr>
          <p:cNvPr id="10" name="TextBox 9"/>
          <p:cNvSpPr txBox="1"/>
          <p:nvPr/>
        </p:nvSpPr>
        <p:spPr>
          <a:xfrm>
            <a:off x="1143000" y="4"/>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16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1" name="TextBox 10"/>
          <p:cNvSpPr txBox="1"/>
          <p:nvPr/>
        </p:nvSpPr>
        <p:spPr>
          <a:xfrm>
            <a:off x="0" y="1600200"/>
            <a:ext cx="4038600" cy="3970318"/>
          </a:xfrm>
          <a:prstGeom prst="rect">
            <a:avLst/>
          </a:prstGeom>
          <a:noFill/>
        </p:spPr>
        <p:txBody>
          <a:bodyPr wrap="square" rtlCol="0">
            <a:spAutoFit/>
          </a:bodyPr>
          <a:lstStyle/>
          <a:p>
            <a:pPr>
              <a:buNone/>
            </a:pPr>
            <a:r>
              <a:rPr lang="vi-VN" sz="2800" b="1" dirty="0">
                <a:solidFill>
                  <a:srgbClr val="0000FF"/>
                </a:solidFill>
                <a:latin typeface="Times New Roman" pitchFamily="18" charset="0"/>
                <a:cs typeface="Times New Roman" pitchFamily="18" charset="0"/>
              </a:rPr>
              <a:t>  Biển giấu mặt trời</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Sáng ra mới thả</a:t>
            </a:r>
            <a:r>
              <a:rPr lang="en-US" sz="2800" b="1" dirty="0">
                <a:solidFill>
                  <a:srgbClr val="0000FF"/>
                </a:solidFill>
                <a:latin typeface="Times New Roman" pitchFamily="18" charset="0"/>
                <a:cs typeface="Times New Roman" pitchFamily="18" charset="0"/>
              </a:rPr>
              <a:t>   </a:t>
            </a:r>
            <a:endParaRPr lang="vi-VN"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Quả cầu bằng lửa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Bay trên sóng xanh.</a:t>
            </a:r>
          </a:p>
          <a:p>
            <a:endParaRPr lang="vi-VN"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Trời như lồng bàn</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Úp trên đồng lúa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Nhốt cả bầy chim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Đang còn mê ngủ.</a:t>
            </a:r>
          </a:p>
        </p:txBody>
      </p:sp>
      <p:sp>
        <p:nvSpPr>
          <p:cNvPr id="12" name="TextBox 11"/>
          <p:cNvSpPr txBox="1"/>
          <p:nvPr/>
        </p:nvSpPr>
        <p:spPr>
          <a:xfrm>
            <a:off x="4267200" y="1600200"/>
            <a:ext cx="4876800" cy="3970318"/>
          </a:xfrm>
          <a:prstGeom prst="rect">
            <a:avLst/>
          </a:prstGeom>
          <a:noFill/>
        </p:spPr>
        <p:txBody>
          <a:bodyPr wrap="square" rtlCol="0">
            <a:spAutoFit/>
          </a:bodyPr>
          <a:lstStyle/>
          <a:p>
            <a:pPr>
              <a:buNone/>
            </a:pPr>
            <a:r>
              <a:rPr lang="vi-VN" sz="2800" b="1" dirty="0">
                <a:solidFill>
                  <a:srgbClr val="0000FF"/>
                </a:solidFill>
                <a:latin typeface="Times New Roman" pitchFamily="18" charset="0"/>
                <a:cs typeface="Times New Roman" pitchFamily="18" charset="0"/>
              </a:rPr>
              <a:t>Cỏ non sương đêm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Trổ đầy lưỡi mác</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Nắng như sợi mềm</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Xâu từng chuỗi ngọc.</a:t>
            </a:r>
            <a:endParaRPr lang="en-US" sz="2800" b="1" dirty="0">
              <a:solidFill>
                <a:srgbClr val="0000FF"/>
              </a:solidFill>
              <a:latin typeface="Times New Roman" pitchFamily="18" charset="0"/>
              <a:cs typeface="Times New Roman" pitchFamily="18" charset="0"/>
            </a:endParaRPr>
          </a:p>
          <a:p>
            <a:endParaRPr lang="en-US"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Đất vươn vai thở</a:t>
            </a:r>
            <a:endParaRPr lang="en-US" sz="2800" b="1" dirty="0">
              <a:solidFill>
                <a:srgbClr val="0000FF"/>
              </a:solidFill>
              <a:latin typeface="Times New Roman" pitchFamily="18" charset="0"/>
              <a:cs typeface="Times New Roman" pitchFamily="18" charset="0"/>
            </a:endParaRP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Thành khói la đà</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Trời hừng bếp lửa</a:t>
            </a:r>
          </a:p>
          <a:p>
            <a:pPr>
              <a:buNone/>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Xóm làng hiện ra.</a:t>
            </a:r>
          </a:p>
        </p:txBody>
      </p:sp>
    </p:spTree>
    <p:extLst>
      <p:ext uri="{BB962C8B-B14F-4D97-AF65-F5344CB8AC3E}">
        <p14:creationId xmlns:p14="http://schemas.microsoft.com/office/powerpoint/2010/main" val="504658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447796"/>
          </a:xfrm>
        </p:spPr>
        <p:txBody>
          <a:bodyPr>
            <a:normAutofit/>
          </a:bodyPr>
          <a:lstStyle/>
          <a:p>
            <a:pPr>
              <a:buNone/>
            </a:pPr>
            <a:r>
              <a:rPr lang="en-US" sz="2800" dirty="0"/>
              <a:t>2: </a:t>
            </a:r>
            <a:r>
              <a:rPr lang="en-US" sz="2800" dirty="0" err="1"/>
              <a:t>Chọn</a:t>
            </a:r>
            <a:r>
              <a:rPr lang="en-US" sz="2800" dirty="0"/>
              <a:t> </a:t>
            </a:r>
            <a:r>
              <a:rPr lang="en-US" sz="2800" i="1" dirty="0" err="1">
                <a:solidFill>
                  <a:srgbClr val="C00000"/>
                </a:solidFill>
              </a:rPr>
              <a:t>chuyền</a:t>
            </a:r>
            <a:r>
              <a:rPr lang="en-US" sz="2800" dirty="0"/>
              <a:t> </a:t>
            </a:r>
            <a:r>
              <a:rPr lang="en-US" sz="2800" dirty="0" err="1"/>
              <a:t>hoặc</a:t>
            </a:r>
            <a:r>
              <a:rPr lang="en-US" sz="2800" dirty="0"/>
              <a:t> </a:t>
            </a:r>
            <a:r>
              <a:rPr lang="en-US" sz="2800" i="1" dirty="0" err="1">
                <a:solidFill>
                  <a:srgbClr val="C00000"/>
                </a:solidFill>
              </a:rPr>
              <a:t>truyền</a:t>
            </a:r>
            <a:r>
              <a:rPr lang="en-US" sz="2800" dirty="0"/>
              <a:t> </a:t>
            </a:r>
            <a:r>
              <a:rPr lang="en-US" sz="2800" dirty="0" err="1"/>
              <a:t>thay</a:t>
            </a:r>
            <a:r>
              <a:rPr lang="en-US" sz="2800" dirty="0"/>
              <a:t> </a:t>
            </a:r>
            <a:r>
              <a:rPr lang="en-US" sz="2800" dirty="0" err="1"/>
              <a:t>cho</a:t>
            </a:r>
            <a:r>
              <a:rPr lang="en-US" sz="2800" dirty="0"/>
              <a:t> </a:t>
            </a:r>
            <a:r>
              <a:rPr lang="en-US" sz="2800" dirty="0" err="1"/>
              <a:t>chỗ</a:t>
            </a:r>
            <a:r>
              <a:rPr lang="en-US" sz="2800" dirty="0"/>
              <a:t> </a:t>
            </a:r>
            <a:r>
              <a:rPr lang="en-US" sz="2800" dirty="0" err="1"/>
              <a:t>chấm</a:t>
            </a:r>
            <a:r>
              <a:rPr lang="en-US" sz="2800" dirty="0"/>
              <a:t>:</a:t>
            </a:r>
            <a:endParaRPr lang="en-US" sz="2400" dirty="0"/>
          </a:p>
        </p:txBody>
      </p:sp>
      <p:sp>
        <p:nvSpPr>
          <p:cNvPr id="4" name="TextBox 3"/>
          <p:cNvSpPr txBox="1"/>
          <p:nvPr/>
        </p:nvSpPr>
        <p:spPr>
          <a:xfrm>
            <a:off x="533400" y="2133600"/>
            <a:ext cx="7848600" cy="5278368"/>
          </a:xfrm>
          <a:prstGeom prst="rect">
            <a:avLst/>
          </a:prstGeom>
          <a:noFill/>
        </p:spPr>
        <p:txBody>
          <a:bodyPr wrap="square" rtlCol="0">
            <a:spAutoFit/>
          </a:bodyPr>
          <a:lstStyle/>
          <a:p>
            <a:r>
              <a:rPr lang="en-US" sz="2400" dirty="0"/>
              <a:t>-  ...       </a:t>
            </a:r>
            <a:r>
              <a:rPr lang="vi-VN" sz="2400" dirty="0"/>
              <a:t> </a:t>
            </a:r>
            <a:r>
              <a:rPr lang="en-US" sz="2400" dirty="0"/>
              <a:t>   </a:t>
            </a:r>
            <a:r>
              <a:rPr lang="en-US" sz="2800" dirty="0" err="1"/>
              <a:t>ti</a:t>
            </a:r>
            <a:r>
              <a:rPr lang="vi-VN" sz="2400" dirty="0"/>
              <a:t>n</a:t>
            </a:r>
          </a:p>
          <a:p>
            <a:pPr>
              <a:lnSpc>
                <a:spcPct val="150000"/>
              </a:lnSpc>
            </a:pPr>
            <a:r>
              <a:rPr lang="vi-VN" sz="2400" dirty="0"/>
              <a:t>- dây </a:t>
            </a:r>
            <a:r>
              <a:rPr lang="en-US" sz="2400" dirty="0"/>
              <a:t>....</a:t>
            </a:r>
            <a:endParaRPr lang="vi-VN" sz="2400" dirty="0"/>
          </a:p>
          <a:p>
            <a:pPr>
              <a:lnSpc>
                <a:spcPct val="150000"/>
              </a:lnSpc>
            </a:pPr>
            <a:r>
              <a:rPr lang="vi-VN" sz="2400" dirty="0"/>
              <a:t>- </a:t>
            </a:r>
            <a:r>
              <a:rPr lang="en-US" sz="2400" dirty="0"/>
              <a:t> ...         </a:t>
            </a:r>
            <a:r>
              <a:rPr lang="vi-VN" sz="2400" dirty="0"/>
              <a:t> cành</a:t>
            </a:r>
          </a:p>
          <a:p>
            <a:pPr>
              <a:lnSpc>
                <a:spcPct val="150000"/>
              </a:lnSpc>
            </a:pPr>
            <a:r>
              <a:rPr lang="vi-VN" sz="2400" dirty="0"/>
              <a:t>- </a:t>
            </a:r>
            <a:r>
              <a:rPr lang="en-US" sz="2400" dirty="0"/>
              <a:t>...         </a:t>
            </a:r>
            <a:r>
              <a:rPr lang="vi-VN" sz="2400" dirty="0"/>
              <a:t> </a:t>
            </a:r>
            <a:r>
              <a:rPr lang="en-US" sz="2400" dirty="0"/>
              <a:t> </a:t>
            </a:r>
            <a:r>
              <a:rPr lang="vi-VN" sz="2400" dirty="0"/>
              <a:t>thống</a:t>
            </a:r>
          </a:p>
          <a:p>
            <a:pPr>
              <a:lnSpc>
                <a:spcPct val="150000"/>
              </a:lnSpc>
            </a:pPr>
            <a:r>
              <a:rPr lang="vi-VN" sz="2400" dirty="0"/>
              <a:t>- </a:t>
            </a:r>
            <a:r>
              <a:rPr lang="en-US" sz="2400" dirty="0"/>
              <a:t>...          </a:t>
            </a:r>
            <a:r>
              <a:rPr lang="vi-VN" sz="2400" dirty="0"/>
              <a:t> hình</a:t>
            </a:r>
          </a:p>
          <a:p>
            <a:pPr>
              <a:lnSpc>
                <a:spcPct val="150000"/>
              </a:lnSpc>
            </a:pPr>
            <a:r>
              <a:rPr lang="vi-VN" sz="2800" dirty="0"/>
              <a:t>- </a:t>
            </a:r>
            <a:r>
              <a:rPr lang="en-US" sz="3200" dirty="0" err="1"/>
              <a:t>bóng</a:t>
            </a:r>
            <a:r>
              <a:rPr lang="en-US" sz="3200" dirty="0"/>
              <a:t> </a:t>
            </a:r>
            <a:r>
              <a:rPr lang="en-US" sz="2800" dirty="0"/>
              <a:t>  </a:t>
            </a:r>
            <a:r>
              <a:rPr lang="en-US" sz="2400" dirty="0"/>
              <a:t>...</a:t>
            </a:r>
            <a:endParaRPr lang="vi-VN" sz="2400" dirty="0"/>
          </a:p>
          <a:p>
            <a:pPr>
              <a:lnSpc>
                <a:spcPct val="150000"/>
              </a:lnSpc>
            </a:pPr>
            <a:r>
              <a:rPr lang="vi-VN" sz="2400" dirty="0"/>
              <a:t>-</a:t>
            </a:r>
            <a:r>
              <a:rPr lang="vi-VN" sz="3200" dirty="0"/>
              <a:t> </a:t>
            </a:r>
            <a:r>
              <a:rPr lang="en-US" sz="3200" dirty="0" err="1"/>
              <a:t>chơi</a:t>
            </a:r>
            <a:r>
              <a:rPr lang="en-US" sz="3200" dirty="0"/>
              <a:t>  ...</a:t>
            </a:r>
            <a:endParaRPr lang="vi-VN" sz="2400" dirty="0"/>
          </a:p>
          <a:p>
            <a:pPr>
              <a:lnSpc>
                <a:spcPct val="150000"/>
              </a:lnSpc>
            </a:pPr>
            <a:r>
              <a:rPr lang="vi-VN" sz="2400" dirty="0"/>
              <a:t>- </a:t>
            </a:r>
            <a:r>
              <a:rPr lang="vi-VN" sz="2800" dirty="0"/>
              <a:t>Lan</a:t>
            </a:r>
            <a:r>
              <a:rPr lang="vi-VN" sz="2400" dirty="0"/>
              <a:t> </a:t>
            </a:r>
            <a:r>
              <a:rPr lang="en-US" sz="2400" dirty="0"/>
              <a:t>... </a:t>
            </a:r>
            <a:endParaRPr lang="vi-VN" sz="2400" dirty="0"/>
          </a:p>
          <a:p>
            <a:pPr>
              <a:lnSpc>
                <a:spcPct val="150000"/>
              </a:lnSpc>
            </a:pPr>
            <a:endParaRPr lang="en-US" dirty="0"/>
          </a:p>
        </p:txBody>
      </p:sp>
      <p:sp>
        <p:nvSpPr>
          <p:cNvPr id="7" name="TextBox 6"/>
          <p:cNvSpPr txBox="1"/>
          <p:nvPr/>
        </p:nvSpPr>
        <p:spPr>
          <a:xfrm>
            <a:off x="723266" y="2133600"/>
            <a:ext cx="1263487" cy="523220"/>
          </a:xfrm>
          <a:prstGeom prst="rect">
            <a:avLst/>
          </a:prstGeom>
          <a:noFill/>
        </p:spPr>
        <p:txBody>
          <a:bodyPr wrap="none" rtlCol="0">
            <a:spAutoFit/>
          </a:bodyPr>
          <a:lstStyle/>
          <a:p>
            <a:r>
              <a:rPr lang="en-US" dirty="0"/>
              <a:t> </a:t>
            </a:r>
            <a:r>
              <a:rPr lang="en-US" sz="2800" i="1" dirty="0" err="1">
                <a:solidFill>
                  <a:srgbClr val="C00000"/>
                </a:solidFill>
              </a:rPr>
              <a:t>truyền</a:t>
            </a:r>
            <a:r>
              <a:rPr lang="en-US" sz="2800" i="1" dirty="0">
                <a:solidFill>
                  <a:srgbClr val="C00000"/>
                </a:solidFill>
              </a:rPr>
              <a:t> </a:t>
            </a:r>
            <a:endParaRPr lang="en-US" sz="2800" dirty="0">
              <a:solidFill>
                <a:srgbClr val="C00000"/>
              </a:solidFill>
            </a:endParaRPr>
          </a:p>
        </p:txBody>
      </p:sp>
      <p:sp>
        <p:nvSpPr>
          <p:cNvPr id="8" name="TextBox 7"/>
          <p:cNvSpPr txBox="1"/>
          <p:nvPr/>
        </p:nvSpPr>
        <p:spPr>
          <a:xfrm>
            <a:off x="1295400" y="259080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9" name="TextBox 8"/>
          <p:cNvSpPr txBox="1"/>
          <p:nvPr/>
        </p:nvSpPr>
        <p:spPr>
          <a:xfrm>
            <a:off x="609600" y="313438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0" name="TextBox 9"/>
          <p:cNvSpPr txBox="1"/>
          <p:nvPr/>
        </p:nvSpPr>
        <p:spPr>
          <a:xfrm>
            <a:off x="685800" y="365760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
        <p:nvSpPr>
          <p:cNvPr id="11" name="TextBox 10"/>
          <p:cNvSpPr txBox="1"/>
          <p:nvPr/>
        </p:nvSpPr>
        <p:spPr>
          <a:xfrm>
            <a:off x="699965" y="427738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
        <p:nvSpPr>
          <p:cNvPr id="12" name="TextBox 11"/>
          <p:cNvSpPr txBox="1"/>
          <p:nvPr/>
        </p:nvSpPr>
        <p:spPr>
          <a:xfrm>
            <a:off x="1677112" y="487680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3" name="TextBox 12"/>
          <p:cNvSpPr txBox="1"/>
          <p:nvPr/>
        </p:nvSpPr>
        <p:spPr>
          <a:xfrm>
            <a:off x="1600200" y="5725180"/>
            <a:ext cx="1218603" cy="523220"/>
          </a:xfrm>
          <a:prstGeom prst="rect">
            <a:avLst/>
          </a:prstGeom>
          <a:noFill/>
        </p:spPr>
        <p:txBody>
          <a:bodyPr wrap="none" rtlCol="0">
            <a:spAutoFit/>
          </a:bodyPr>
          <a:lstStyle/>
          <a:p>
            <a:r>
              <a:rPr lang="en-US" sz="2800" i="1" dirty="0" err="1">
                <a:solidFill>
                  <a:srgbClr val="C00000"/>
                </a:solidFill>
              </a:rPr>
              <a:t>chuyền</a:t>
            </a:r>
            <a:endParaRPr lang="en-US" sz="2800" dirty="0">
              <a:solidFill>
                <a:srgbClr val="C00000"/>
              </a:solidFill>
            </a:endParaRPr>
          </a:p>
        </p:txBody>
      </p:sp>
      <p:sp>
        <p:nvSpPr>
          <p:cNvPr id="14" name="TextBox 13"/>
          <p:cNvSpPr txBox="1"/>
          <p:nvPr/>
        </p:nvSpPr>
        <p:spPr>
          <a:xfrm>
            <a:off x="1447800" y="6334780"/>
            <a:ext cx="1128835" cy="523220"/>
          </a:xfrm>
          <a:prstGeom prst="rect">
            <a:avLst/>
          </a:prstGeom>
          <a:noFill/>
        </p:spPr>
        <p:txBody>
          <a:bodyPr wrap="none" rtlCol="0">
            <a:spAutoFit/>
          </a:bodyPr>
          <a:lstStyle/>
          <a:p>
            <a:r>
              <a:rPr lang="en-US" sz="2800" i="1" dirty="0" err="1">
                <a:solidFill>
                  <a:srgbClr val="C00000"/>
                </a:solidFill>
              </a:rPr>
              <a:t>truyền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err="1"/>
              <a:t>Câu</a:t>
            </a:r>
            <a:r>
              <a:rPr lang="en-US" sz="2800" b="1" dirty="0"/>
              <a:t> 3:</a:t>
            </a:r>
            <a:r>
              <a:rPr lang="en-US" sz="2800" dirty="0"/>
              <a:t> </a:t>
            </a:r>
            <a:r>
              <a:rPr lang="en-US" sz="2800" dirty="0" err="1"/>
              <a:t>Làm</a:t>
            </a:r>
            <a:r>
              <a:rPr lang="en-US" sz="2800" dirty="0"/>
              <a:t> </a:t>
            </a:r>
            <a:r>
              <a:rPr lang="en-US" sz="2800" dirty="0" err="1"/>
              <a:t>bài</a:t>
            </a:r>
            <a:r>
              <a:rPr lang="en-US" sz="2800" dirty="0"/>
              <a:t> </a:t>
            </a:r>
            <a:r>
              <a:rPr lang="en-US" sz="2800" dirty="0" err="1"/>
              <a:t>tập</a:t>
            </a:r>
            <a:r>
              <a:rPr lang="en-US" sz="2800" dirty="0"/>
              <a:t> a </a:t>
            </a:r>
            <a:r>
              <a:rPr lang="en-US" sz="2800" dirty="0" err="1"/>
              <a:t>hoặc</a:t>
            </a:r>
            <a:r>
              <a:rPr lang="en-US" sz="2800" dirty="0"/>
              <a:t> b.</a:t>
            </a:r>
            <a:br>
              <a:rPr lang="en-US" sz="2800" dirty="0"/>
            </a:br>
            <a:r>
              <a:rPr lang="en-US" sz="2800" dirty="0"/>
              <a:t>a. </a:t>
            </a:r>
            <a:r>
              <a:rPr lang="en-US" sz="2800" dirty="0" err="1"/>
              <a:t>Chọn</a:t>
            </a:r>
            <a:r>
              <a:rPr lang="en-US" sz="2800" dirty="0"/>
              <a:t> </a:t>
            </a:r>
            <a:r>
              <a:rPr lang="en-US" sz="2800" dirty="0" err="1"/>
              <a:t>ch</a:t>
            </a:r>
            <a:r>
              <a:rPr lang="en-US" sz="2800" dirty="0"/>
              <a:t> </a:t>
            </a:r>
            <a:r>
              <a:rPr lang="en-US" sz="2800" dirty="0" err="1"/>
              <a:t>hoặc</a:t>
            </a:r>
            <a:r>
              <a:rPr lang="en-US" sz="2800" dirty="0"/>
              <a:t> </a:t>
            </a:r>
            <a:r>
              <a:rPr lang="en-US" sz="2800" dirty="0" err="1"/>
              <a:t>tr</a:t>
            </a:r>
            <a:r>
              <a:rPr lang="en-US" sz="2800" dirty="0"/>
              <a:t> </a:t>
            </a:r>
            <a:r>
              <a:rPr lang="en-US" sz="2800" dirty="0" err="1"/>
              <a:t>thay</a:t>
            </a:r>
            <a:r>
              <a:rPr lang="en-US" sz="2800" dirty="0"/>
              <a:t> </a:t>
            </a:r>
            <a:r>
              <a:rPr lang="en-US" sz="2800" dirty="0" err="1"/>
              <a:t>cho</a:t>
            </a:r>
            <a:r>
              <a:rPr lang="en-US" sz="2800" dirty="0"/>
              <a:t> </a:t>
            </a:r>
            <a:r>
              <a:rPr lang="en-US" sz="2800" dirty="0" err="1"/>
              <a:t>chỗ</a:t>
            </a:r>
            <a:r>
              <a:rPr lang="en-US" sz="2800" dirty="0"/>
              <a:t> </a:t>
            </a:r>
            <a:r>
              <a:rPr lang="en-US" sz="2800" dirty="0" err="1"/>
              <a:t>chấm</a:t>
            </a:r>
            <a:r>
              <a:rPr lang="en-US" sz="2800" dirty="0"/>
              <a:t>.</a:t>
            </a:r>
            <a:br>
              <a:rPr lang="en-US" sz="2800" dirty="0"/>
            </a:br>
            <a:endParaRPr lang="en-US" sz="2800" dirty="0"/>
          </a:p>
        </p:txBody>
      </p:sp>
      <p:sp>
        <p:nvSpPr>
          <p:cNvPr id="3" name="Content Placeholder 2"/>
          <p:cNvSpPr>
            <a:spLocks noGrp="1"/>
          </p:cNvSpPr>
          <p:nvPr>
            <p:ph idx="1"/>
          </p:nvPr>
        </p:nvSpPr>
        <p:spPr>
          <a:xfrm>
            <a:off x="152400" y="1143000"/>
            <a:ext cx="8382000" cy="2362200"/>
          </a:xfrm>
        </p:spPr>
        <p:txBody>
          <a:bodyPr/>
          <a:lstStyle/>
          <a:p>
            <a:pPr algn="just">
              <a:buNone/>
            </a:pPr>
            <a:r>
              <a:rPr lang="en-US" sz="2400" dirty="0"/>
              <a:t>           </a:t>
            </a:r>
            <a:r>
              <a:rPr lang="vi-VN" sz="2400" dirty="0"/>
              <a:t>Chúng ta không thể nhìn thấy </a:t>
            </a:r>
            <a:r>
              <a:rPr lang="en-US" sz="2400" dirty="0"/>
              <a:t>.....</a:t>
            </a:r>
            <a:r>
              <a:rPr lang="vi-VN" sz="2400" dirty="0"/>
              <a:t>ân cầu vồng. Chúng ta cũng không thể </a:t>
            </a:r>
            <a:r>
              <a:rPr lang="en-US" sz="2400" dirty="0"/>
              <a:t>..... </a:t>
            </a:r>
            <a:r>
              <a:rPr lang="vi-VN" sz="2400" dirty="0"/>
              <a:t>ạm vào cầu vồng. Vì cầu vồng chỉ là ánh sáng lơ lửng </a:t>
            </a:r>
            <a:r>
              <a:rPr lang="en-US" sz="2400" dirty="0"/>
              <a:t>..... </a:t>
            </a:r>
            <a:r>
              <a:rPr lang="vi-VN" sz="2400" dirty="0"/>
              <a:t>ong không </a:t>
            </a:r>
            <a:r>
              <a:rPr lang="en-US" sz="2400" dirty="0"/>
              <a:t>... </a:t>
            </a:r>
            <a:r>
              <a:rPr lang="vi-VN" sz="2400" dirty="0"/>
              <a:t>ung. Khi mặc trời</a:t>
            </a:r>
            <a:r>
              <a:rPr lang="en-US" sz="2400" dirty="0"/>
              <a:t> </a:t>
            </a:r>
            <a:r>
              <a:rPr lang="vi-VN" sz="2400" dirty="0"/>
              <a:t> </a:t>
            </a:r>
            <a:r>
              <a:rPr lang="en-US" sz="2400" dirty="0"/>
              <a:t>...</a:t>
            </a:r>
            <a:r>
              <a:rPr lang="vi-VN" sz="2400" dirty="0"/>
              <a:t>iếu vào bầu không khí còn nhiều hơi nước sau cơn mưa, cầu vồng sẽ xuất hiện.</a:t>
            </a:r>
          </a:p>
          <a:p>
            <a:endParaRPr lang="en-US" dirty="0"/>
          </a:p>
        </p:txBody>
      </p:sp>
      <p:sp>
        <p:nvSpPr>
          <p:cNvPr id="4" name="TextBox 3"/>
          <p:cNvSpPr txBox="1"/>
          <p:nvPr/>
        </p:nvSpPr>
        <p:spPr>
          <a:xfrm>
            <a:off x="5181600" y="1066800"/>
            <a:ext cx="526106" cy="523220"/>
          </a:xfrm>
          <a:prstGeom prst="rect">
            <a:avLst/>
          </a:prstGeom>
          <a:noFill/>
        </p:spPr>
        <p:txBody>
          <a:bodyPr wrap="none" rtlCol="0">
            <a:spAutoFit/>
          </a:bodyPr>
          <a:lstStyle/>
          <a:p>
            <a:r>
              <a:rPr lang="en-US" sz="2800" dirty="0" err="1">
                <a:solidFill>
                  <a:srgbClr val="C00000"/>
                </a:solidFill>
              </a:rPr>
              <a:t>ch</a:t>
            </a:r>
            <a:endParaRPr lang="en-US" sz="2800" dirty="0">
              <a:solidFill>
                <a:srgbClr val="C00000"/>
              </a:solidFill>
            </a:endParaRPr>
          </a:p>
        </p:txBody>
      </p:sp>
      <p:sp>
        <p:nvSpPr>
          <p:cNvPr id="5" name="TextBox 4"/>
          <p:cNvSpPr txBox="1"/>
          <p:nvPr/>
        </p:nvSpPr>
        <p:spPr>
          <a:xfrm>
            <a:off x="3124200" y="1457980"/>
            <a:ext cx="526106" cy="523220"/>
          </a:xfrm>
          <a:prstGeom prst="rect">
            <a:avLst/>
          </a:prstGeom>
          <a:noFill/>
        </p:spPr>
        <p:txBody>
          <a:bodyPr wrap="none" rtlCol="0">
            <a:spAutoFit/>
          </a:bodyPr>
          <a:lstStyle/>
          <a:p>
            <a:r>
              <a:rPr lang="en-US" sz="2800" dirty="0" err="1">
                <a:solidFill>
                  <a:srgbClr val="C00000"/>
                </a:solidFill>
              </a:rPr>
              <a:t>ch</a:t>
            </a:r>
            <a:endParaRPr lang="en-US" sz="2800" dirty="0">
              <a:solidFill>
                <a:srgbClr val="C00000"/>
              </a:solidFill>
            </a:endParaRPr>
          </a:p>
        </p:txBody>
      </p:sp>
      <p:sp>
        <p:nvSpPr>
          <p:cNvPr id="6" name="TextBox 5"/>
          <p:cNvSpPr txBox="1"/>
          <p:nvPr/>
        </p:nvSpPr>
        <p:spPr>
          <a:xfrm>
            <a:off x="3048000" y="1838980"/>
            <a:ext cx="429926" cy="523220"/>
          </a:xfrm>
          <a:prstGeom prst="rect">
            <a:avLst/>
          </a:prstGeom>
          <a:noFill/>
        </p:spPr>
        <p:txBody>
          <a:bodyPr wrap="none" rtlCol="0">
            <a:spAutoFit/>
          </a:bodyPr>
          <a:lstStyle/>
          <a:p>
            <a:r>
              <a:rPr lang="en-US" sz="2800" dirty="0" err="1">
                <a:solidFill>
                  <a:srgbClr val="C00000"/>
                </a:solidFill>
              </a:rPr>
              <a:t>tr</a:t>
            </a:r>
            <a:endParaRPr lang="en-US" sz="2800" dirty="0">
              <a:solidFill>
                <a:srgbClr val="C00000"/>
              </a:solidFill>
            </a:endParaRPr>
          </a:p>
        </p:txBody>
      </p:sp>
      <p:sp>
        <p:nvSpPr>
          <p:cNvPr id="7" name="TextBox 6"/>
          <p:cNvSpPr txBox="1"/>
          <p:nvPr/>
        </p:nvSpPr>
        <p:spPr>
          <a:xfrm>
            <a:off x="4953000" y="1838980"/>
            <a:ext cx="429926" cy="523220"/>
          </a:xfrm>
          <a:prstGeom prst="rect">
            <a:avLst/>
          </a:prstGeom>
          <a:noFill/>
        </p:spPr>
        <p:txBody>
          <a:bodyPr wrap="none" rtlCol="0">
            <a:spAutoFit/>
          </a:bodyPr>
          <a:lstStyle/>
          <a:p>
            <a:r>
              <a:rPr lang="en-US" sz="2800" dirty="0" err="1">
                <a:solidFill>
                  <a:srgbClr val="C00000"/>
                </a:solidFill>
              </a:rPr>
              <a:t>tr</a:t>
            </a:r>
            <a:endParaRPr lang="en-US" sz="2800" dirty="0">
              <a:solidFill>
                <a:srgbClr val="C00000"/>
              </a:solidFill>
            </a:endParaRPr>
          </a:p>
        </p:txBody>
      </p:sp>
      <p:sp>
        <p:nvSpPr>
          <p:cNvPr id="8" name="TextBox 7"/>
          <p:cNvSpPr txBox="1"/>
          <p:nvPr/>
        </p:nvSpPr>
        <p:spPr>
          <a:xfrm>
            <a:off x="7543800" y="1838980"/>
            <a:ext cx="526106" cy="523220"/>
          </a:xfrm>
          <a:prstGeom prst="rect">
            <a:avLst/>
          </a:prstGeom>
          <a:noFill/>
        </p:spPr>
        <p:txBody>
          <a:bodyPr wrap="square" rtlCol="0">
            <a:spAutoFit/>
          </a:bodyPr>
          <a:lstStyle/>
          <a:p>
            <a:r>
              <a:rPr lang="en-US" sz="2800" dirty="0" err="1">
                <a:solidFill>
                  <a:srgbClr val="C00000"/>
                </a:solidFill>
              </a:rPr>
              <a:t>ch</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heckerboard(across)">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heckerboard(across)">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85918" y="2285992"/>
            <a:ext cx="5715040" cy="2001452"/>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0" y="0"/>
            <a:ext cx="9144000"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065" y="863822"/>
            <a:ext cx="73923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143000" y="3786190"/>
            <a:ext cx="6858000" cy="3071810"/>
          </a:xfrm>
          <a:prstGeom prst="rect">
            <a:avLst/>
          </a:prstGeom>
        </p:spPr>
      </p:pic>
      <p:sp>
        <p:nvSpPr>
          <p:cNvPr id="6" name="TextBox 5"/>
          <p:cNvSpPr txBox="1"/>
          <p:nvPr/>
        </p:nvSpPr>
        <p:spPr>
          <a:xfrm>
            <a:off x="1071538" y="500042"/>
            <a:ext cx="6858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3071803" y="3071810"/>
            <a:ext cx="1543495"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250134" y="2357432"/>
            <a:ext cx="198240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1828800" y="1500174"/>
            <a:ext cx="4296977"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5961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381970"/>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pic>
        <p:nvPicPr>
          <p:cNvPr id="9" name="Picture 2" descr="Đọc: Bầu trời trang 8, 9 Tiếng Việt lớp 3 Tập 2 | Kết nối tri thức"/>
          <p:cNvPicPr>
            <a:picLocks noGrp="1" noChangeAspect="1" noChangeArrowheads="1"/>
          </p:cNvPicPr>
          <p:nvPr>
            <p:ph idx="1"/>
          </p:nvPr>
        </p:nvPicPr>
        <p:blipFill>
          <a:blip r:embed="rId2"/>
          <a:srcRect/>
          <a:stretch>
            <a:fillRect/>
          </a:stretch>
        </p:blipFill>
        <p:spPr bwMode="auto">
          <a:xfrm>
            <a:off x="0" y="1905000"/>
            <a:ext cx="9144000" cy="4953000"/>
          </a:xfrm>
          <a:prstGeom prst="rect">
            <a:avLst/>
          </a:prstGeom>
          <a:noFill/>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00200"/>
            <a:ext cx="9144000" cy="5478423"/>
          </a:xfrm>
          <a:prstGeom prst="rect">
            <a:avLst/>
          </a:prstGeom>
          <a:noFill/>
        </p:spPr>
        <p:txBody>
          <a:bodyPr wrap="square" rtlCol="0">
            <a:spAutoFit/>
          </a:bodyPr>
          <a:lstStyle/>
          <a:p>
            <a:pPr fontAlgn="t"/>
            <a:r>
              <a:rPr lang="vi-VN" sz="2500" b="1" dirty="0">
                <a:solidFill>
                  <a:srgbClr val="0000FF"/>
                </a:solidFill>
                <a:latin typeface="+mj-lt"/>
              </a:rPr>
              <a:t>        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fontAlgn="t"/>
            <a:r>
              <a:rPr lang="en-US" sz="2500" b="1" dirty="0">
                <a:solidFill>
                  <a:srgbClr val="0000FF"/>
                </a:solidFill>
                <a:latin typeface="+mj-lt"/>
              </a:rPr>
              <a:t>            </a:t>
            </a:r>
            <a:r>
              <a:rPr lang="vi-VN" sz="2500" b="1" dirty="0">
                <a:solidFill>
                  <a:srgbClr val="0000FF"/>
                </a:solidFill>
                <a:latin typeface="+mj-lt"/>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fontAlgn="t"/>
            <a:r>
              <a:rPr lang="en-US" sz="2500" b="1" dirty="0">
                <a:solidFill>
                  <a:srgbClr val="0000FF"/>
                </a:solidFill>
                <a:latin typeface="+mj-lt"/>
              </a:rPr>
              <a:t>             </a:t>
            </a:r>
            <a:r>
              <a:rPr lang="vi-VN" sz="2500" b="1" dirty="0">
                <a:solidFill>
                  <a:srgbClr val="0000FF"/>
                </a:solidFill>
                <a:latin typeface="+mj-lt"/>
              </a:rPr>
              <a:t>Bầu trời bao quanh Trái Đất và cung cấp không khí cho con người, loài vật và cây cối. Vì vậy, giữ bầu trời được trong lành chính là góp phần duy trì sự sống cho muôn loài.</a:t>
            </a:r>
            <a:r>
              <a:rPr lang="en-US" sz="2500" b="1" dirty="0">
                <a:solidFill>
                  <a:srgbClr val="0000FF"/>
                </a:solidFill>
                <a:latin typeface="+mj-lt"/>
              </a:rPr>
              <a:t>          </a:t>
            </a:r>
          </a:p>
          <a:p>
            <a:pPr fontAlgn="t"/>
            <a:r>
              <a:rPr lang="en-US" sz="2500" b="1" dirty="0">
                <a:solidFill>
                  <a:srgbClr val="0000FF"/>
                </a:solidFill>
                <a:latin typeface="+mj-lt"/>
              </a:rPr>
              <a:t>                          </a:t>
            </a:r>
            <a:r>
              <a:rPr lang="vi-VN" sz="2500" b="1" dirty="0">
                <a:solidFill>
                  <a:srgbClr val="0000FF"/>
                </a:solidFill>
                <a:latin typeface="+mj-lt"/>
              </a:rPr>
              <a:t>(Theo </a:t>
            </a:r>
            <a:r>
              <a:rPr lang="vi-VN" sz="2500" b="1" i="1" dirty="0">
                <a:solidFill>
                  <a:srgbClr val="0000FF"/>
                </a:solidFill>
                <a:latin typeface="+mj-lt"/>
              </a:rPr>
              <a:t>Từ điển bách khoa toàn thư đầu tiên của tôi</a:t>
            </a:r>
            <a:r>
              <a:rPr lang="vi-VN" sz="2500" b="1" dirty="0">
                <a:solidFill>
                  <a:srgbClr val="0000FF"/>
                </a:solidFill>
                <a:latin typeface="+mj-lt"/>
              </a:rPr>
              <a:t>)</a:t>
            </a:r>
            <a:endParaRPr lang="en-US" sz="2500" b="1" dirty="0">
              <a:solidFill>
                <a:srgbClr val="0000FF"/>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752600"/>
            <a:ext cx="307180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3262322"/>
            <a:ext cx="350043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4" name="TextBox 13"/>
          <p:cNvSpPr txBox="1"/>
          <p:nvPr/>
        </p:nvSpPr>
        <p:spPr>
          <a:xfrm>
            <a:off x="0" y="2209800"/>
            <a:ext cx="4987102"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15" name="Rectangle 14"/>
          <p:cNvSpPr/>
          <p:nvPr/>
        </p:nvSpPr>
        <p:spPr>
          <a:xfrm>
            <a:off x="0" y="2762256"/>
            <a:ext cx="9144000" cy="523220"/>
          </a:xfrm>
          <a:prstGeom prst="rect">
            <a:avLst/>
          </a:prstGeom>
        </p:spPr>
        <p:txBody>
          <a:bodyPr wrap="square">
            <a:spAutoFit/>
          </a:bodyPr>
          <a:lstStyle/>
          <a:p>
            <a:r>
              <a:rPr lang="en-US" sz="2800" b="1" i="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Xuyên</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trắng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rỡ</a:t>
            </a:r>
            <a:r>
              <a:rPr lang="en-US" sz="2800" b="1" dirty="0">
                <a:solidFill>
                  <a:srgbClr val="0000FF"/>
                </a:solidFill>
                <a:latin typeface="Times New Roman" pitchFamily="18" charset="0"/>
                <a:cs typeface="Times New Roman" pitchFamily="18" charset="0"/>
              </a:rPr>
              <a:t>,…</a:t>
            </a:r>
          </a:p>
        </p:txBody>
      </p:sp>
      <p:sp>
        <p:nvSpPr>
          <p:cNvPr id="16" name="Rectangle 15"/>
          <p:cNvSpPr/>
          <p:nvPr/>
        </p:nvSpPr>
        <p:spPr>
          <a:xfrm>
            <a:off x="1" y="3690950"/>
            <a:ext cx="9143999" cy="1415131"/>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 - B</a:t>
            </a:r>
            <a:r>
              <a:rPr lang="vi-VN" sz="2800" b="1" dirty="0">
                <a:solidFill>
                  <a:srgbClr val="0000FF"/>
                </a:solidFill>
                <a:latin typeface="Times New Roman" pitchFamily="18" charset="0"/>
                <a:cs typeface="Times New Roman" pitchFamily="18" charset="0"/>
              </a:rPr>
              <a:t>ạn có thể thấy những con chim đang bay,/ những vòm cây xanh biếc,/ những tia nắng xuyên qua đám mây trắng muốt như bông. //</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048272"/>
            <a:ext cx="557852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1" y="5476900"/>
            <a:ext cx="1828799"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dờn</a:t>
            </a:r>
            <a:r>
              <a:rPr lang="en-US" sz="2800" b="1" dirty="0">
                <a:solidFill>
                  <a:srgbClr val="0000FF"/>
                </a:solidFill>
                <a:latin typeface="Times New Roman" pitchFamily="18" charset="0"/>
                <a:cs typeface="Times New Roman" pitchFamily="18" charset="0"/>
              </a:rPr>
              <a:t>:  </a:t>
            </a:r>
          </a:p>
        </p:txBody>
      </p:sp>
      <p:sp>
        <p:nvSpPr>
          <p:cNvPr id="20" name="TextBox 19"/>
          <p:cNvSpPr txBox="1"/>
          <p:nvPr/>
        </p:nvSpPr>
        <p:spPr>
          <a:xfrm>
            <a:off x="1752600" y="5486400"/>
            <a:ext cx="7391400" cy="954107"/>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nhịp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a:t>
            </a:r>
          </a:p>
        </p:txBody>
      </p:sp>
      <p:sp>
        <p:nvSpPr>
          <p:cNvPr id="2" name="TextBox 1"/>
          <p:cNvSpPr txBox="1"/>
          <p:nvPr/>
        </p:nvSpPr>
        <p:spPr>
          <a:xfrm>
            <a:off x="0" y="6380439"/>
            <a:ext cx="205740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vồng</a:t>
            </a:r>
            <a:r>
              <a:rPr lang="en-US" sz="2800" b="1" dirty="0">
                <a:solidFill>
                  <a:srgbClr val="0000FF"/>
                </a:solidFill>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0"/>
                                        </p:tgtEl>
                                        <p:attrNameLst>
                                          <p:attrName>style.visibility</p:attrName>
                                        </p:attrNameLst>
                                      </p:cBhvr>
                                      <p:to>
                                        <p:strVal val="visible"/>
                                      </p:to>
                                    </p:set>
                                    <p:anim calcmode="discrete" valueType="clr">
                                      <p:cBhvr override="childStyle">
                                        <p:cTn id="4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0"/>
                                        </p:tgtEl>
                                        <p:attrNameLst>
                                          <p:attrName>fillcolor</p:attrName>
                                        </p:attrNameLst>
                                      </p:cBhvr>
                                      <p:tavLst>
                                        <p:tav tm="0">
                                          <p:val>
                                            <p:clrVal>
                                              <a:schemeClr val="accent2"/>
                                            </p:clrVal>
                                          </p:val>
                                        </p:tav>
                                        <p:tav tm="50000">
                                          <p:val>
                                            <p:clrVal>
                                              <a:schemeClr val="hlink"/>
                                            </p:clrVal>
                                          </p:val>
                                        </p:tav>
                                      </p:tavLst>
                                    </p:anim>
                                    <p:set>
                                      <p:cBhvr>
                                        <p:cTn id="5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ầu vồng sau mưa đẹp nhất, tải ảnh cầu vồng 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462413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cầu vồng đẹp, hình ảnh cầu vồng sau cơn mưa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cầu vồng đẹp, hình ảnh cầu vồng sau cơn mưa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053"/>
            <a:ext cx="4495800" cy="3408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99 hình ảnh cầu vồng sau mưa đẹp nhất, tải ảnh cầu vồng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053"/>
            <a:ext cx="4648200" cy="3408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aycafe.vn/wp-content/uploads/2022/03/Hinh-anh-cau-vong-sau-mua-dep-n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3449052"/>
            <a:ext cx="4495801" cy="340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93" y="2141208"/>
            <a:ext cx="2711258"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5852" y="2498395"/>
            <a:ext cx="408982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1" y="2910621"/>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326"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8" y="3337338"/>
            <a:ext cx="230631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28728" y="5641667"/>
            <a:ext cx="3571902"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6111424" y="5390108"/>
            <a:ext cx="2486665"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0" y="1905000"/>
            <a:ext cx="257175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76400"/>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2209800"/>
            <a:ext cx="7772400"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1. </a:t>
            </a:r>
            <a:r>
              <a:rPr lang="en-US" sz="2600" b="1" dirty="0" err="1">
                <a:solidFill>
                  <a:srgbClr val="008000"/>
                </a:solidFill>
                <a:latin typeface="Times New Roman" pitchFamily="18" charset="0"/>
                <a:cs typeface="Times New Roman" pitchFamily="18" charset="0"/>
              </a:rPr>
              <a:t>Nhìn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lên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bầu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trời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có</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thể</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thấy</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những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gì</a:t>
            </a:r>
            <a:r>
              <a:rPr lang="en-US" sz="2600" b="1" dirty="0">
                <a:solidFill>
                  <a:srgbClr val="008000"/>
                </a:solidFill>
                <a:latin typeface="Times New Roman" pitchFamily="18" charset="0"/>
                <a:cs typeface="Times New Roman" pitchFamily="18" charset="0"/>
              </a:rPr>
              <a:t>?</a:t>
            </a:r>
          </a:p>
        </p:txBody>
      </p:sp>
      <p:sp>
        <p:nvSpPr>
          <p:cNvPr id="26" name="TextBox 25"/>
          <p:cNvSpPr txBox="1"/>
          <p:nvPr/>
        </p:nvSpPr>
        <p:spPr>
          <a:xfrm>
            <a:off x="0" y="2667000"/>
            <a:ext cx="9144000" cy="1692771"/>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 Những con chim đang bay, những vòm cây xanh biếc, những tia nắng xuyên qua đám mây trắng buốt như bông. </a:t>
            </a:r>
          </a:p>
          <a:p>
            <a:r>
              <a:rPr lang="vi-VN" sz="2600" b="1" dirty="0">
                <a:solidFill>
                  <a:srgbClr val="0000FF"/>
                </a:solidFill>
                <a:latin typeface="Times New Roman" pitchFamily="18" charset="0"/>
                <a:cs typeface="Times New Roman" pitchFamily="18" charset="0"/>
              </a:rPr>
              <a:t>- Những giọt mưa đang rơi xuống hay đàn bướm dập đờn trong gió nhẹ.</a:t>
            </a:r>
            <a:endParaRPr lang="en-US" sz="2600" b="1" dirty="0">
              <a:solidFill>
                <a:srgbClr val="0000FF"/>
              </a:solidFill>
              <a:latin typeface="Times New Roman" pitchFamily="18" charset="0"/>
              <a:cs typeface="Times New Roman" pitchFamily="18" charset="0"/>
            </a:endParaRPr>
          </a:p>
        </p:txBody>
      </p:sp>
      <p:sp>
        <p:nvSpPr>
          <p:cNvPr id="27" name="TextBox 26"/>
          <p:cNvSpPr txBox="1"/>
          <p:nvPr/>
        </p:nvSpPr>
        <p:spPr>
          <a:xfrm>
            <a:off x="0" y="4343400"/>
            <a:ext cx="8317044" cy="492443"/>
          </a:xfrm>
          <a:prstGeom prst="rect">
            <a:avLst/>
          </a:prstGeom>
          <a:noFill/>
        </p:spPr>
        <p:txBody>
          <a:bodyPr wrap="square" rtlCol="0">
            <a:spAutoFit/>
          </a:bodyPr>
          <a:lstStyle/>
          <a:p>
            <a:r>
              <a:rPr lang="vi-VN" sz="2600" b="1" dirty="0">
                <a:solidFill>
                  <a:srgbClr val="008000"/>
                </a:solidFill>
                <a:latin typeface="Times New Roman" pitchFamily="18" charset="0"/>
                <a:cs typeface="Times New Roman" pitchFamily="18" charset="0"/>
              </a:rPr>
              <a:t>2. Màu sắc của bầu trời như thế nào?</a:t>
            </a:r>
            <a:endParaRPr lang="en-US" sz="2600" b="1" dirty="0">
              <a:solidFill>
                <a:srgbClr val="008000"/>
              </a:solidFill>
              <a:latin typeface="Times New Roman" pitchFamily="18" charset="0"/>
              <a:cs typeface="Times New Roman" pitchFamily="18" charset="0"/>
            </a:endParaRPr>
          </a:p>
        </p:txBody>
      </p:sp>
      <p:sp>
        <p:nvSpPr>
          <p:cNvPr id="28" name="TextBox 27"/>
          <p:cNvSpPr txBox="1"/>
          <p:nvPr/>
        </p:nvSpPr>
        <p:spPr>
          <a:xfrm>
            <a:off x="0" y="4800600"/>
            <a:ext cx="9144000" cy="892552"/>
          </a:xfrm>
          <a:prstGeom prst="rect">
            <a:avLst/>
          </a:prstGeom>
          <a:noFill/>
        </p:spPr>
        <p:txBody>
          <a:bodyPr wrap="square" rtlCol="0">
            <a:spAutoFit/>
          </a:bodyPr>
          <a:lstStyle/>
          <a:p>
            <a:pPr>
              <a:buFontTx/>
              <a:buChar char="-"/>
            </a:pPr>
            <a:r>
              <a:rPr lang="vi-VN" sz="2600" b="1" dirty="0">
                <a:solidFill>
                  <a:srgbClr val="0000FF"/>
                </a:solidFill>
                <a:latin typeface="Times New Roman" pitchFamily="18" charset="0"/>
                <a:cs typeface="Times New Roman" pitchFamily="18" charset="0"/>
              </a:rPr>
              <a:t> Có màu xanh lơ vào ban ngày, màu đen vào ban đêm. </a:t>
            </a:r>
          </a:p>
          <a:p>
            <a:r>
              <a:rPr lang="vi-VN" sz="2600" b="1" dirty="0">
                <a:solidFill>
                  <a:srgbClr val="0000FF"/>
                </a:solidFill>
                <a:latin typeface="Times New Roman" pitchFamily="18" charset="0"/>
                <a:cs typeface="Times New Roman" pitchFamily="18" charset="0"/>
              </a:rPr>
              <a:t>- Tùy vào thời tiết mà bầy trời có những sắc màu khác nhau.</a:t>
            </a:r>
            <a:endParaRPr lang="en-US" sz="2600" b="1" dirty="0">
              <a:solidFill>
                <a:srgbClr val="0000FF"/>
              </a:solidFill>
              <a:latin typeface="Times New Roman" pitchFamily="18" charset="0"/>
              <a:cs typeface="Times New Roman" pitchFamily="18" charset="0"/>
            </a:endParaRPr>
          </a:p>
        </p:txBody>
      </p:sp>
      <p:sp>
        <p:nvSpPr>
          <p:cNvPr id="29" name="TextBox 28"/>
          <p:cNvSpPr txBox="1"/>
          <p:nvPr/>
        </p:nvSpPr>
        <p:spPr>
          <a:xfrm>
            <a:off x="0" y="5638800"/>
            <a:ext cx="8444941" cy="492443"/>
          </a:xfrm>
          <a:prstGeom prst="rect">
            <a:avLst/>
          </a:prstGeom>
          <a:noFill/>
        </p:spPr>
        <p:txBody>
          <a:bodyPr wrap="none" rtlCol="0">
            <a:spAutoFit/>
          </a:bodyPr>
          <a:lstStyle/>
          <a:p>
            <a:r>
              <a:rPr lang="en-US" sz="2600" b="1" dirty="0">
                <a:solidFill>
                  <a:srgbClr val="008000"/>
                </a:solidFill>
                <a:latin typeface="Times New Roman" pitchFamily="18" charset="0"/>
                <a:cs typeface="Times New Roman" pitchFamily="18" charset="0"/>
              </a:rPr>
              <a:t>3. </a:t>
            </a:r>
            <a:r>
              <a:rPr lang="vi-VN" sz="2600" b="1" dirty="0">
                <a:solidFill>
                  <a:srgbClr val="008000"/>
                </a:solidFill>
                <a:latin typeface="Times New Roman" pitchFamily="18" charset="0"/>
                <a:cs typeface="Times New Roman" pitchFamily="18" charset="0"/>
              </a:rPr>
              <a:t>Bầu trời quan trọng thế nào đối với con người, vạn vật?</a:t>
            </a:r>
            <a:endParaRPr lang="en-US" sz="2600" b="1" dirty="0">
              <a:solidFill>
                <a:srgbClr val="008000"/>
              </a:solidFill>
              <a:latin typeface="Times New Roman" pitchFamily="18" charset="0"/>
              <a:cs typeface="Times New Roman" pitchFamily="18" charset="0"/>
            </a:endParaRPr>
          </a:p>
        </p:txBody>
      </p:sp>
      <p:sp>
        <p:nvSpPr>
          <p:cNvPr id="30" name="TextBox 29"/>
          <p:cNvSpPr txBox="1"/>
          <p:nvPr/>
        </p:nvSpPr>
        <p:spPr>
          <a:xfrm>
            <a:off x="0" y="6027003"/>
            <a:ext cx="8839200" cy="892552"/>
          </a:xfrm>
          <a:prstGeom prst="rect">
            <a:avLst/>
          </a:prstGeom>
          <a:noFill/>
        </p:spPr>
        <p:txBody>
          <a:bodyPr wrap="square" rtlCol="0">
            <a:spAutoFit/>
          </a:bodyPr>
          <a:lstStyle/>
          <a:p>
            <a:r>
              <a:rPr lang="vi-VN" sz="2600" b="1" dirty="0">
                <a:solidFill>
                  <a:srgbClr val="0000FF"/>
                </a:solidFill>
                <a:latin typeface="Times New Roman" pitchFamily="18" charset="0"/>
                <a:cs typeface="Times New Roman" pitchFamily="18" charset="0"/>
              </a:rPr>
              <a:t>- Bầu trời bao quanh Trái Đất và cung cấp không khí cho con người, loài vật và cây cối.</a:t>
            </a:r>
            <a:endParaRPr lang="en-US" sz="2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18"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6">
                                            <p:txEl>
                                              <p:pRg st="1" end="1"/>
                                            </p:txEl>
                                          </p:spTgt>
                                        </p:tgtEl>
                                        <p:attrNameLst>
                                          <p:attrName>style.visibility</p:attrName>
                                        </p:attrNameLst>
                                      </p:cBhvr>
                                      <p:to>
                                        <p:strVal val="visible"/>
                                      </p:to>
                                    </p:set>
                                    <p:anim calcmode="discrete" valueType="clr">
                                      <p:cBhvr override="childStyle">
                                        <p:cTn id="25" dur="80"/>
                                        <p:tgtEl>
                                          <p:spTgt spid="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2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7"/>
                                        </p:tgtEl>
                                        <p:attrNameLst>
                                          <p:attrName>style.visibility</p:attrName>
                                        </p:attrNameLst>
                                      </p:cBhvr>
                                      <p:to>
                                        <p:strVal val="visible"/>
                                      </p:to>
                                    </p:set>
                                    <p:anim calcmode="discrete" valueType="clr">
                                      <p:cBhvr override="childStyle">
                                        <p:cTn id="3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
                                        </p:tgtEl>
                                        <p:attrNameLst>
                                          <p:attrName>fillcolor</p:attrName>
                                        </p:attrNameLst>
                                      </p:cBhvr>
                                      <p:tavLst>
                                        <p:tav tm="0">
                                          <p:val>
                                            <p:clrVal>
                                              <a:schemeClr val="accent2"/>
                                            </p:clrVal>
                                          </p:val>
                                        </p:tav>
                                        <p:tav tm="50000">
                                          <p:val>
                                            <p:clrVal>
                                              <a:schemeClr val="hlink"/>
                                            </p:clrVal>
                                          </p:val>
                                        </p:tav>
                                      </p:tavLst>
                                    </p:anim>
                                    <p:set>
                                      <p:cBhvr>
                                        <p:cTn id="34" dur="80"/>
                                        <p:tgtEl>
                                          <p:spTgt spid="27"/>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8">
                                            <p:txEl>
                                              <p:pRg st="0" end="0"/>
                                            </p:txEl>
                                          </p:spTgt>
                                        </p:tgtEl>
                                        <p:attrNameLst>
                                          <p:attrName>style.visibility</p:attrName>
                                        </p:attrNameLst>
                                      </p:cBhvr>
                                      <p:to>
                                        <p:strVal val="visible"/>
                                      </p:to>
                                    </p:set>
                                    <p:anim calcmode="discrete" valueType="clr">
                                      <p:cBhvr override="childStyle">
                                        <p:cTn id="39" dur="80"/>
                                        <p:tgtEl>
                                          <p:spTgt spid="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8">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8">
                                            <p:txEl>
                                              <p:pRg st="0" end="0"/>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8">
                                            <p:txEl>
                                              <p:pRg st="1" end="1"/>
                                            </p:txEl>
                                          </p:spTgt>
                                        </p:tgtEl>
                                        <p:attrNameLst>
                                          <p:attrName>style.visibility</p:attrName>
                                        </p:attrNameLst>
                                      </p:cBhvr>
                                      <p:to>
                                        <p:strVal val="visible"/>
                                      </p:to>
                                    </p:set>
                                    <p:anim calcmode="discrete" valueType="clr">
                                      <p:cBhvr override="childStyle">
                                        <p:cTn id="46" dur="80"/>
                                        <p:tgtEl>
                                          <p:spTgt spid="2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28">
                                            <p:txEl>
                                              <p:pRg st="1" end="1"/>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9"/>
                                        </p:tgtEl>
                                        <p:attrNameLst>
                                          <p:attrName>style.visibility</p:attrName>
                                        </p:attrNameLst>
                                      </p:cBhvr>
                                      <p:to>
                                        <p:strVal val="visible"/>
                                      </p:to>
                                    </p:set>
                                    <p:anim calcmode="discrete" valueType="clr">
                                      <p:cBhvr override="childStyle">
                                        <p:cTn id="5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9"/>
                                        </p:tgtEl>
                                        <p:attrNameLst>
                                          <p:attrName>fillcolor</p:attrName>
                                        </p:attrNameLst>
                                      </p:cBhvr>
                                      <p:tavLst>
                                        <p:tav tm="0">
                                          <p:val>
                                            <p:clrVal>
                                              <a:schemeClr val="accent2"/>
                                            </p:clrVal>
                                          </p:val>
                                        </p:tav>
                                        <p:tav tm="50000">
                                          <p:val>
                                            <p:clrVal>
                                              <a:schemeClr val="hlink"/>
                                            </p:clrVal>
                                          </p:val>
                                        </p:tav>
                                      </p:tavLst>
                                    </p:anim>
                                    <p:set>
                                      <p:cBhvr>
                                        <p:cTn id="55" dur="80"/>
                                        <p:tgtEl>
                                          <p:spTgt spid="2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anim calcmode="discrete" valueType="clr">
                                      <p:cBhvr override="childStyle">
                                        <p:cTn id="60"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0"/>
                                        </p:tgtEl>
                                        <p:attrNameLst>
                                          <p:attrName>fillcolor</p:attrName>
                                        </p:attrNameLst>
                                      </p:cBhvr>
                                      <p:tavLst>
                                        <p:tav tm="0">
                                          <p:val>
                                            <p:clrVal>
                                              <a:schemeClr val="accent2"/>
                                            </p:clrVal>
                                          </p:val>
                                        </p:tav>
                                        <p:tav tm="50000">
                                          <p:val>
                                            <p:clrVal>
                                              <a:schemeClr val="hlink"/>
                                            </p:clrVal>
                                          </p:val>
                                        </p:tav>
                                      </p:tavLst>
                                    </p:anim>
                                    <p:set>
                                      <p:cBhvr>
                                        <p:cTn id="62"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828800"/>
            <a:ext cx="8001000" cy="461665"/>
          </a:xfrm>
          <a:prstGeom prst="rect">
            <a:avLst/>
          </a:prstGeom>
          <a:noFill/>
        </p:spPr>
        <p:txBody>
          <a:bodyPr wrap="square" numCol="2" rtlCol="0">
            <a:spAutoFit/>
          </a:bodyPr>
          <a:lstStyle/>
          <a:p>
            <a:pPr fontAlgn="t"/>
            <a:endParaRPr lang="en-US" sz="2400" dirty="0"/>
          </a:p>
        </p:txBody>
      </p:sp>
      <p:sp>
        <p:nvSpPr>
          <p:cNvPr id="7" name="TextBox 6"/>
          <p:cNvSpPr txBox="1"/>
          <p:nvPr/>
        </p:nvSpPr>
        <p:spPr>
          <a:xfrm>
            <a:off x="381000" y="2362200"/>
            <a:ext cx="266420" cy="523220"/>
          </a:xfrm>
          <a:prstGeom prst="rect">
            <a:avLst/>
          </a:prstGeom>
          <a:noFill/>
        </p:spPr>
        <p:txBody>
          <a:bodyPr wrap="none" rtlCol="0">
            <a:spAutoFit/>
          </a:bodyPr>
          <a:lstStyle/>
          <a:p>
            <a:r>
              <a:rPr lang="en-US" sz="2800" dirty="0">
                <a:solidFill>
                  <a:srgbClr val="FF0000"/>
                </a:solidFill>
              </a:rPr>
              <a:t> </a:t>
            </a:r>
            <a:endParaRPr lang="en-US" sz="3200" dirty="0">
              <a:solidFill>
                <a:srgbClr val="FF0000"/>
              </a:solidFill>
            </a:endParaRPr>
          </a:p>
        </p:txBody>
      </p:sp>
      <p:sp>
        <p:nvSpPr>
          <p:cNvPr id="14" name="TextBox 13"/>
          <p:cNvSpPr txBox="1"/>
          <p:nvPr/>
        </p:nvSpPr>
        <p:spPr>
          <a:xfrm>
            <a:off x="0" y="2133600"/>
            <a:ext cx="9144000" cy="1815882"/>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4.  Tìm ý tương ứng với mỗi đoạn trong bài</a:t>
            </a:r>
            <a:endParaRPr lang="en-US" sz="2800" b="1" dirty="0">
              <a:solidFill>
                <a:srgbClr val="008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endParaRPr 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4"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2" end="2"/>
                                            </p:txEl>
                                          </p:spTgt>
                                        </p:tgtEl>
                                        <p:attrNameLst>
                                          <p:attrName>style.visibility</p:attrName>
                                        </p:attrNameLst>
                                      </p:cBhvr>
                                      <p:to>
                                        <p:strVal val="visible"/>
                                      </p:to>
                                    </p:set>
                                    <p:anim calcmode="discrete" valueType="clr">
                                      <p:cBhvr override="childStyle">
                                        <p:cTn id="21" dur="80"/>
                                        <p:tgtEl>
                                          <p:spTgt spid="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
                                            <p:txEl>
                                              <p:pRg st="3" end="3"/>
                                            </p:txEl>
                                          </p:spTgt>
                                        </p:tgtEl>
                                        <p:attrNameLst>
                                          <p:attrName>style.visibility</p:attrName>
                                        </p:attrNameLst>
                                      </p:cBhvr>
                                      <p:to>
                                        <p:strVal val="visible"/>
                                      </p:to>
                                    </p:set>
                                    <p:anim calcmode="discrete" valueType="clr">
                                      <p:cBhvr override="childStyle">
                                        <p:cTn id="28" dur="80"/>
                                        <p:tgtEl>
                                          <p:spTgt spid="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1584</TotalTime>
  <Words>1092</Words>
  <Application>Microsoft Office PowerPoint</Application>
  <PresentationFormat>On-screen Show (4:3)</PresentationFormat>
  <Paragraphs>115</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 Làm bài tập a hoặc b. a. Chọn ch hoặc tr thay cho chỗ chấm.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219</cp:revision>
  <dcterms:created xsi:type="dcterms:W3CDTF">2006-08-16T00:00:00Z</dcterms:created>
  <dcterms:modified xsi:type="dcterms:W3CDTF">2025-01-14T01:42:22Z</dcterms:modified>
</cp:coreProperties>
</file>