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8" r:id="rId7"/>
    <p:sldId id="259" r:id="rId8"/>
    <p:sldId id="260" r:id="rId9"/>
    <p:sldId id="261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87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7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2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1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8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9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7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1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0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26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47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79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54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1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3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73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0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4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8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3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69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36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29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20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27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4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5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30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4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2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5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78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74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3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7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2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7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6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68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24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83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25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10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4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64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5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3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0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1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34.jpe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43.jpeg"/><Relationship Id="rId5" Type="http://schemas.openxmlformats.org/officeDocument/2006/relationships/image" Target="../media/image17.png"/><Relationship Id="rId10" Type="http://schemas.openxmlformats.org/officeDocument/2006/relationships/image" Target="../media/image42.jpeg"/><Relationship Id="rId4" Type="http://schemas.openxmlformats.org/officeDocument/2006/relationships/image" Target="../media/image16.pn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902" y="0"/>
            <a:ext cx="9144000" cy="647114"/>
          </a:xfrm>
        </p:spPr>
        <p:txBody>
          <a:bodyPr>
            <a:normAutofit/>
          </a:bodyPr>
          <a:lstStyle/>
          <a:p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ĐA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7154" y="1595518"/>
            <a:ext cx="8545495" cy="85051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182" y="2719200"/>
            <a:ext cx="1041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DỰ GIỜ THĂM LỚP 3A!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618" y="4360398"/>
            <a:ext cx="533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r>
              <a:rPr lang="en-GB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Hoa</a:t>
            </a:r>
          </a:p>
        </p:txBody>
      </p:sp>
    </p:spTree>
    <p:extLst>
      <p:ext uri="{BB962C8B-B14F-4D97-AF65-F5344CB8AC3E}">
        <p14:creationId xmlns:p14="http://schemas.microsoft.com/office/powerpoint/2010/main" val="23432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4D5485-E9DE-8541-430A-58BA11BA5AEC}"/>
              </a:ext>
            </a:extLst>
          </p:cNvPr>
          <p:cNvSpPr txBox="1"/>
          <p:nvPr/>
        </p:nvSpPr>
        <p:spPr>
          <a:xfrm>
            <a:off x="1435550" y="304952"/>
            <a:ext cx="346161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Luyện đọc từ khó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D0EFB6-5354-8D01-53EA-1CF2488D7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A5118939-412C-6E09-94C7-DD060AED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67" y="1086345"/>
            <a:ext cx="9280659" cy="51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577286-081B-5FFA-570E-AD871251941B}"/>
              </a:ext>
            </a:extLst>
          </p:cNvPr>
          <p:cNvSpPr txBox="1"/>
          <p:nvPr/>
        </p:nvSpPr>
        <p:spPr>
          <a:xfrm>
            <a:off x="2163352" y="1840991"/>
            <a:ext cx="20317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Hì hụi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628FA1-96B6-FE93-5AB6-C283344FA182}"/>
              </a:ext>
            </a:extLst>
          </p:cNvPr>
          <p:cNvSpPr txBox="1"/>
          <p:nvPr/>
        </p:nvSpPr>
        <p:spPr>
          <a:xfrm>
            <a:off x="6096000" y="1840991"/>
            <a:ext cx="20317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Nắn nót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A1A8BE-8063-D408-5B89-529E8203D8A6}"/>
              </a:ext>
            </a:extLst>
          </p:cNvPr>
          <p:cNvSpPr txBox="1"/>
          <p:nvPr/>
        </p:nvSpPr>
        <p:spPr>
          <a:xfrm>
            <a:off x="8798980" y="1840991"/>
            <a:ext cx="20317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Băn khoăn</a:t>
            </a:r>
          </a:p>
        </p:txBody>
      </p:sp>
    </p:spTree>
    <p:extLst>
      <p:ext uri="{BB962C8B-B14F-4D97-AF65-F5344CB8AC3E}">
        <p14:creationId xmlns:p14="http://schemas.microsoft.com/office/powerpoint/2010/main" val="227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D0EFB6-5354-8D01-53EA-1CF2488D7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61" y="30380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8FA296-F1A6-13EB-570F-808B861D9843}"/>
              </a:ext>
            </a:extLst>
          </p:cNvPr>
          <p:cNvSpPr txBox="1"/>
          <p:nvPr/>
        </p:nvSpPr>
        <p:spPr>
          <a:xfrm>
            <a:off x="1321039" y="303800"/>
            <a:ext cx="27175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Chia đoạn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1394756E-EE96-F7DD-A91D-C3C9E1E7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50" y="1062861"/>
            <a:ext cx="9280659" cy="51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CA2F83-B8B3-B82C-7591-693ECBE89C0F}"/>
              </a:ext>
            </a:extLst>
          </p:cNvPr>
          <p:cNvSpPr txBox="1"/>
          <p:nvPr/>
        </p:nvSpPr>
        <p:spPr>
          <a:xfrm>
            <a:off x="2661175" y="2767940"/>
            <a:ext cx="6482825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Đoạn 1: Từ đầu đến quà “bí mật” của bố đã xong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16C1E4-6739-0DAD-3C95-62A1E7F62D5C}"/>
              </a:ext>
            </a:extLst>
          </p:cNvPr>
          <p:cNvSpPr txBox="1"/>
          <p:nvPr/>
        </p:nvSpPr>
        <p:spPr>
          <a:xfrm>
            <a:off x="2679789" y="4156383"/>
            <a:ext cx="288063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Đoạn 2: Còn lại</a:t>
            </a:r>
          </a:p>
        </p:txBody>
      </p:sp>
    </p:spTree>
    <p:extLst>
      <p:ext uri="{BB962C8B-B14F-4D97-AF65-F5344CB8AC3E}">
        <p14:creationId xmlns:p14="http://schemas.microsoft.com/office/powerpoint/2010/main" val="2867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06728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=""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9F30B-7526-F004-F582-210BE925B812}"/>
              </a:ext>
            </a:extLst>
          </p:cNvPr>
          <p:cNvSpPr txBox="1"/>
          <p:nvPr/>
        </p:nvSpPr>
        <p:spPr>
          <a:xfrm>
            <a:off x="33435" y="1315799"/>
            <a:ext cx="5695560" cy="868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Nunito Black" panose="00000A00000000000000" pitchFamily="2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2358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4B3BDBA-C871-AA98-AEBB-FA24BC5E0D4D}"/>
              </a:ext>
            </a:extLst>
          </p:cNvPr>
          <p:cNvSpPr txBox="1"/>
          <p:nvPr/>
        </p:nvSpPr>
        <p:spPr>
          <a:xfrm>
            <a:off x="1114651" y="345771"/>
            <a:ext cx="945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Nunito Black" panose="00000A00000000000000" pitchFamily="2" charset="0"/>
              </a:rPr>
              <a:t>Câu 1</a:t>
            </a:r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: </a:t>
            </a:r>
            <a:r>
              <a:rPr lang="en-US" sz="2800" b="1">
                <a:solidFill>
                  <a:srgbClr val="002060"/>
                </a:solidFill>
                <a:latin typeface="Nunito Black" panose="00000A00000000000000" pitchFamily="2" charset="0"/>
              </a:rPr>
              <a:t>Hai chị em đã viết gì trong tấm thiệp tặng bố?</a:t>
            </a:r>
            <a:endParaRPr lang="en-US" sz="28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04B97D87-EAC8-8273-480E-04AC1DE0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95" y="1538782"/>
            <a:ext cx="7680838" cy="23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E8ED06-648C-FF80-2E99-132DC1DE8E9D}"/>
              </a:ext>
            </a:extLst>
          </p:cNvPr>
          <p:cNvSpPr txBox="1"/>
          <p:nvPr/>
        </p:nvSpPr>
        <p:spPr>
          <a:xfrm>
            <a:off x="848139" y="4068417"/>
            <a:ext cx="1104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FF0000"/>
                </a:solidFill>
                <a:latin typeface="Nunito Black" panose="00000A00000000000000" pitchFamily="2" charset="0"/>
              </a:rPr>
              <a:t>Hai chị em đã viết ra những điểm tốt và cả điểm chưa tốt của bố, cụ thể là: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Tính rất hiền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Nói rất to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Ngủ rất nhanh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525B68-D025-69A7-513D-22115DCEF347}"/>
              </a:ext>
            </a:extLst>
          </p:cNvPr>
          <p:cNvSpPr txBox="1"/>
          <p:nvPr/>
        </p:nvSpPr>
        <p:spPr>
          <a:xfrm>
            <a:off x="6745357" y="452085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Ghét nói dối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Nấu ăn không ngon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Nunito Black" panose="00000A00000000000000" pitchFamily="2" charset="0"/>
              </a:rPr>
              <a:t>- Yêu mẹ</a:t>
            </a:r>
          </a:p>
        </p:txBody>
      </p:sp>
    </p:spTree>
    <p:extLst>
      <p:ext uri="{BB962C8B-B14F-4D97-AF65-F5344CB8AC3E}">
        <p14:creationId xmlns:p14="http://schemas.microsoft.com/office/powerpoint/2010/main" val="357698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7B1570-B1FB-B655-B459-181C3F29FD91}"/>
              </a:ext>
            </a:extLst>
          </p:cNvPr>
          <p:cNvSpPr txBox="1"/>
          <p:nvPr/>
        </p:nvSpPr>
        <p:spPr>
          <a:xfrm>
            <a:off x="982777" y="376106"/>
            <a:ext cx="995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Nunito Black" panose="00000A00000000000000" pitchFamily="2" charset="0"/>
              </a:rPr>
              <a:t>Câu 2</a:t>
            </a:r>
            <a:r>
              <a:rPr lang="en-US" sz="2400">
                <a:solidFill>
                  <a:srgbClr val="002060"/>
                </a:solidFill>
                <a:latin typeface="Nunito Black" panose="00000A00000000000000" pitchFamily="2" charset="0"/>
              </a:rPr>
              <a:t>: </a:t>
            </a:r>
            <a:r>
              <a:rPr lang="vi-VN" sz="2400" b="1">
                <a:solidFill>
                  <a:srgbClr val="002060"/>
                </a:solidFill>
                <a:latin typeface="Nunito Black" panose="00000A00000000000000" pitchFamily="2" charset="0"/>
              </a:rPr>
              <a:t>Từ ngữ nào dưới đây thể hiện cảm xúc của bố khi nhận quà của hai chị em?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16A843-7EC4-51E7-955A-B0573382291E}"/>
              </a:ext>
            </a:extLst>
          </p:cNvPr>
          <p:cNvSpPr txBox="1"/>
          <p:nvPr/>
        </p:nvSpPr>
        <p:spPr>
          <a:xfrm>
            <a:off x="1258371" y="1155493"/>
            <a:ext cx="252969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002060"/>
                </a:solidFill>
                <a:latin typeface="Nunito Black" panose="00000A00000000000000" pitchFamily="2" charset="0"/>
              </a:rPr>
              <a:t>a. băn khoăn</a:t>
            </a:r>
          </a:p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002060"/>
                </a:solidFill>
                <a:latin typeface="Nunito Black" panose="00000A00000000000000" pitchFamily="2" charset="0"/>
              </a:rPr>
              <a:t>b. đăm chiêu</a:t>
            </a:r>
          </a:p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002060"/>
                </a:solidFill>
                <a:latin typeface="Nunito Black" panose="00000A00000000000000" pitchFamily="2" charset="0"/>
              </a:rPr>
              <a:t>c. hồi hộp</a:t>
            </a:r>
          </a:p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002060"/>
                </a:solidFill>
                <a:latin typeface="Nunito Black" panose="00000A00000000000000" pitchFamily="2" charset="0"/>
              </a:rPr>
              <a:t>d. ngạc nhiên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2AA2389-A302-7670-388A-40F5915721FC}"/>
              </a:ext>
            </a:extLst>
          </p:cNvPr>
          <p:cNvSpPr/>
          <p:nvPr/>
        </p:nvSpPr>
        <p:spPr>
          <a:xfrm>
            <a:off x="1229769" y="2955235"/>
            <a:ext cx="453257" cy="44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E82DA8-82C3-D1BB-D01B-16E238B29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711" y="3825516"/>
            <a:ext cx="3017782" cy="282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E01239-C2C4-2158-768F-0D8A2E47D9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905" y="4844970"/>
            <a:ext cx="2197290" cy="20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4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88D908-59FB-B486-BDBA-070666D12191}"/>
              </a:ext>
            </a:extLst>
          </p:cNvPr>
          <p:cNvSpPr txBox="1"/>
          <p:nvPr/>
        </p:nvSpPr>
        <p:spPr>
          <a:xfrm>
            <a:off x="982776" y="326412"/>
            <a:ext cx="10107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Nunito Black" panose="00000A00000000000000" pitchFamily="2" charset="0"/>
              </a:rPr>
              <a:t>Câu 3</a:t>
            </a:r>
            <a:r>
              <a:rPr lang="en-US" sz="2400">
                <a:solidFill>
                  <a:srgbClr val="002060"/>
                </a:solidFill>
                <a:latin typeface="Nunito Black" panose="00000A00000000000000" pitchFamily="2" charset="0"/>
              </a:rPr>
              <a:t>: </a:t>
            </a:r>
            <a:r>
              <a:rPr lang="vi-VN" sz="2400" b="1">
                <a:solidFill>
                  <a:srgbClr val="002060"/>
                </a:solidFill>
                <a:latin typeface="Nunito Black" panose="00000A00000000000000" pitchFamily="2" charset="0"/>
              </a:rPr>
              <a:t>Vì sao bố rất vui khi nhận quà mà người chị lại rơm rớm nước mắt?</a:t>
            </a:r>
            <a:endParaRPr lang="vi-VN" sz="24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BAE3CC-DEC5-4D7F-4433-505E51A3E2EA}"/>
              </a:ext>
            </a:extLst>
          </p:cNvPr>
          <p:cNvSpPr txBox="1"/>
          <p:nvPr/>
        </p:nvSpPr>
        <p:spPr>
          <a:xfrm>
            <a:off x="5240748" y="2517635"/>
            <a:ext cx="6273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Nunito Black" panose="00000A00000000000000" pitchFamily="2" charset="0"/>
              </a:rPr>
              <a:t>	</a:t>
            </a:r>
            <a:r>
              <a:rPr lang="vi-VN" sz="2800">
                <a:solidFill>
                  <a:srgbClr val="002060"/>
                </a:solidFill>
                <a:latin typeface="Nunito Black" panose="00000A00000000000000" pitchFamily="2" charset="0"/>
              </a:rPr>
              <a:t>Người chị rơm rớm nước mắt vì mình đã quên xóa mất dòng viết điểm không tốt của bố trong tấm thiệp.</a:t>
            </a:r>
            <a:endParaRPr lang="en-US" sz="28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9F2076-B623-39EE-E0C3-FF12F2AFA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" b="8075"/>
          <a:stretch/>
        </p:blipFill>
        <p:spPr>
          <a:xfrm>
            <a:off x="335076" y="2475643"/>
            <a:ext cx="4773797" cy="385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4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F92A95-9790-60C7-D6BA-CB1EADB14F63}"/>
              </a:ext>
            </a:extLst>
          </p:cNvPr>
          <p:cNvSpPr txBox="1"/>
          <p:nvPr/>
        </p:nvSpPr>
        <p:spPr>
          <a:xfrm>
            <a:off x="1005862" y="432173"/>
            <a:ext cx="788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Nunito Black" panose="00000A00000000000000" pitchFamily="2" charset="0"/>
              </a:rPr>
              <a:t>Câu 4</a:t>
            </a:r>
            <a:r>
              <a:rPr lang="en-US" sz="2400">
                <a:solidFill>
                  <a:srgbClr val="002060"/>
                </a:solidFill>
                <a:latin typeface="Nunito Black" panose="00000A00000000000000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Nunito Black" panose="00000A00000000000000" pitchFamily="2" charset="0"/>
              </a:rPr>
              <a:t>Bố đã làm gì để hai chị em cảm thấy rất vui?</a:t>
            </a:r>
            <a:endParaRPr lang="en-US" sz="24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8C6C52-60BC-A14D-29D5-F9C744DFFE76}"/>
              </a:ext>
            </a:extLst>
          </p:cNvPr>
          <p:cNvSpPr txBox="1"/>
          <p:nvPr/>
        </p:nvSpPr>
        <p:spPr>
          <a:xfrm>
            <a:off x="5737890" y="2517635"/>
            <a:ext cx="5241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Nunito Black" panose="00000A00000000000000" pitchFamily="2" charset="0"/>
              </a:rPr>
              <a:t>	</a:t>
            </a:r>
            <a:r>
              <a:rPr lang="vi-VN" sz="2400">
                <a:solidFill>
                  <a:srgbClr val="FF0000"/>
                </a:solidFill>
                <a:latin typeface="Nunito Black" panose="00000A00000000000000" pitchFamily="2" charset="0"/>
              </a:rPr>
              <a:t>Bố đã choàng tay ôm hai chị em vào lòng và cảm ơn hai chị em. Bố còn nói là bố rất yêu hai chị em nữa.</a:t>
            </a:r>
            <a:endParaRPr lang="en-US" sz="24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E67DD20C-6107-BD6A-DCD4-D48EA343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5" y="1075569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67168" y="5392419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B0052C-7CCF-535D-ADA4-092E2E289D8C}"/>
              </a:ext>
            </a:extLst>
          </p:cNvPr>
          <p:cNvSpPr txBox="1"/>
          <p:nvPr/>
        </p:nvSpPr>
        <p:spPr>
          <a:xfrm>
            <a:off x="1114651" y="353442"/>
            <a:ext cx="970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Nunito Black" panose="00000A00000000000000" pitchFamily="2" charset="0"/>
              </a:rPr>
              <a:t>Câu 5</a:t>
            </a:r>
            <a:r>
              <a:rPr lang="en-US" sz="2400">
                <a:solidFill>
                  <a:srgbClr val="002060"/>
                </a:solidFill>
                <a:latin typeface="Nunito Black" panose="00000A00000000000000" pitchFamily="2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Nunito Black" panose="00000A00000000000000" pitchFamily="2" charset="0"/>
              </a:rPr>
              <a:t>Em thích nhất chi tiết nào trong câu chuyện trên? Vì sao?</a:t>
            </a:r>
            <a:endParaRPr lang="en-US" sz="24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BD86B5-5BF1-21F0-3D95-E7172C1F4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869" y="2250158"/>
            <a:ext cx="3861166" cy="38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86B2B5C-150B-64BE-154E-143B91E33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 r="-1" b="9959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EB6C29-92D8-1C15-5A52-ECA515A79BAF}"/>
              </a:ext>
            </a:extLst>
          </p:cNvPr>
          <p:cNvSpPr txBox="1"/>
          <p:nvPr/>
        </p:nvSpPr>
        <p:spPr>
          <a:xfrm>
            <a:off x="6024154" y="2222443"/>
            <a:ext cx="6024132" cy="15407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rgbClr val="FFC000"/>
                </a:solidFill>
                <a:latin typeface="Nunito Black" panose="00000A00000000000000" pitchFamily="2" charset="0"/>
              </a:rPr>
              <a:t>	Tình cảm yêu thương của những người thân trong gia đình là rất quý giá.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A8E1C6-AF7E-FE6B-9462-91E1C6D83A2A}"/>
              </a:ext>
            </a:extLst>
          </p:cNvPr>
          <p:cNvSpPr txBox="1"/>
          <p:nvPr/>
        </p:nvSpPr>
        <p:spPr>
          <a:xfrm>
            <a:off x="6960358" y="1433015"/>
            <a:ext cx="465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Nunito Black" panose="00000A00000000000000" pitchFamily="2" charset="0"/>
              </a:rPr>
              <a:t>NỘI DUNG BÀI</a:t>
            </a:r>
          </a:p>
        </p:txBody>
      </p:sp>
    </p:spTree>
    <p:extLst>
      <p:ext uri="{BB962C8B-B14F-4D97-AF65-F5344CB8AC3E}">
        <p14:creationId xmlns:p14="http://schemas.microsoft.com/office/powerpoint/2010/main" val="285376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06728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=""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9F30B-7526-F004-F582-210BE925B812}"/>
              </a:ext>
            </a:extLst>
          </p:cNvPr>
          <p:cNvSpPr txBox="1"/>
          <p:nvPr/>
        </p:nvSpPr>
        <p:spPr>
          <a:xfrm>
            <a:off x="33435" y="1315799"/>
            <a:ext cx="5695560" cy="868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Nunito Black" panose="00000A00000000000000" pitchFamily="2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9766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1406134"/>
            <a:ext cx="10515600" cy="1325563"/>
          </a:xfrm>
        </p:spPr>
        <p:txBody>
          <a:bodyPr/>
          <a:lstStyle/>
          <a:p>
            <a:pPr algn="ctr"/>
            <a:r>
              <a:rPr lang="vi-VN" b="1" smtClean="0">
                <a:solidFill>
                  <a:srgbClr val="FF0000"/>
                </a:solidFill>
              </a:rPr>
              <a:t>Khởi động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4" name="CaNhaThuongNhau-BeThaoVan-69291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6116" y="2731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59737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=""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9F30B-7526-F004-F582-210BE925B812}"/>
              </a:ext>
            </a:extLst>
          </p:cNvPr>
          <p:cNvSpPr txBox="1"/>
          <p:nvPr/>
        </p:nvSpPr>
        <p:spPr>
          <a:xfrm>
            <a:off x="-985215" y="2315817"/>
            <a:ext cx="6394841" cy="2226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Nunito Black" panose="00000A00000000000000" pitchFamily="2" charset="0"/>
              </a:rPr>
              <a:t>VIẾT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Ôn viết chữ hoa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 H, G</a:t>
            </a:r>
            <a:endParaRPr lang="en-US" sz="360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pic>
        <p:nvPicPr>
          <p:cNvPr id="7" name="Picture 2" descr="Khi viết, các... - Sách và Thiết bị Giáo dục cho bé vào Lớp 1 | Facebook">
            <a:extLst>
              <a:ext uri="{FF2B5EF4-FFF2-40B4-BE49-F238E27FC236}">
                <a16:creationId xmlns="" xmlns:a16="http://schemas.microsoft.com/office/drawing/2014/main" id="{C43860A7-7B25-1D59-7B6E-B479BC1E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2" y="1738309"/>
            <a:ext cx="4120312" cy="43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8EEEB5F1-62D6-5A05-222B-7AE04CFAF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1" y="272680"/>
            <a:ext cx="6629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1. Tư thế ngồi viết: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Lưng thẳng, không tì ngực vào bàn.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Đầu hơi cúi.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Mắt cách vở khoảng 25 đến 30 cm.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phải cầm bút.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trái tì nhẹ lên mép vở để giữ.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Hai chân để song song thoải mái.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9EF1FD43-971D-5DDD-2CBF-2945E2FB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8" y="3023611"/>
            <a:ext cx="6425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2. Cách cầm bút: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Cầm bút bằng 3 ngón tay: ngón cái, ngón trỏ, ngón giữa.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Không nên cầm bút tay trái.</a:t>
            </a:r>
          </a:p>
        </p:txBody>
      </p:sp>
    </p:spTree>
    <p:extLst>
      <p:ext uri="{BB962C8B-B14F-4D97-AF65-F5344CB8AC3E}">
        <p14:creationId xmlns:p14="http://schemas.microsoft.com/office/powerpoint/2010/main" val="40819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12" name="HƯỚNG DẪN VIẾT CHỮ HOA H - -KIẾN THỨC TIỂU HỌC-">
            <a:hlinkClick r:id="" action="ppaction://media"/>
            <a:extLst>
              <a:ext uri="{FF2B5EF4-FFF2-40B4-BE49-F238E27FC236}">
                <a16:creationId xmlns="" xmlns:a16="http://schemas.microsoft.com/office/drawing/2014/main" id="{3E2D02FB-D931-F264-0AAD-2F21C1684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8420" y="1078375"/>
            <a:ext cx="9458992" cy="53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7" name="HƯỚNG DẪN VIẾT CHỮ HOA G - -KIẾN THỨC TIỂU HỌC-">
            <a:hlinkClick r:id="" action="ppaction://media"/>
            <a:extLst>
              <a:ext uri="{FF2B5EF4-FFF2-40B4-BE49-F238E27FC236}">
                <a16:creationId xmlns="" xmlns:a16="http://schemas.microsoft.com/office/drawing/2014/main" id="{64010EF3-2C97-C0AD-F675-418A6878A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2666" y="1059121"/>
            <a:ext cx="9838764" cy="55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63E2DE0-1DD9-BB2E-AF86-A2C4FB98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>
            <a:off x="0" y="3962400"/>
            <a:ext cx="569468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35482C-BAA9-90A0-7C80-6A0B449497F9}"/>
              </a:ext>
            </a:extLst>
          </p:cNvPr>
          <p:cNvSpPr txBox="1"/>
          <p:nvPr/>
        </p:nvSpPr>
        <p:spPr>
          <a:xfrm>
            <a:off x="1392284" y="4495800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lang="en-US" sz="3200" b="1" i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CFFC83-70E0-6DF4-7B68-ED5A76A71D4A}"/>
              </a:ext>
            </a:extLst>
          </p:cNvPr>
          <p:cNvSpPr txBox="1"/>
          <p:nvPr/>
        </p:nvSpPr>
        <p:spPr>
          <a:xfrm>
            <a:off x="1318414" y="5681698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lang="en-US" sz="3200" b="1" i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Mẫu chữ viết chuẩn của Bộ Giáo dục và Đào tạo - HoaTieu.vn">
            <a:extLst>
              <a:ext uri="{FF2B5EF4-FFF2-40B4-BE49-F238E27FC236}">
                <a16:creationId xmlns="" xmlns:a16="http://schemas.microsoft.com/office/drawing/2014/main" id="{46195E0E-00CF-9D24-7A33-360343A3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32" y="1005169"/>
            <a:ext cx="2211180" cy="37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&amp; ĐÀO TẠO">
            <a:extLst>
              <a:ext uri="{FF2B5EF4-FFF2-40B4-BE49-F238E27FC236}">
                <a16:creationId xmlns="" xmlns:a16="http://schemas.microsoft.com/office/drawing/2014/main" id="{30444DB5-C09D-4A3F-86B2-3D730DF45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8797" r="9717" b="25305"/>
          <a:stretch/>
        </p:blipFill>
        <p:spPr bwMode="auto">
          <a:xfrm>
            <a:off x="6227842" y="1397044"/>
            <a:ext cx="2045228" cy="25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03C5C0A-B270-D86C-D012-AF93533BD8FF}"/>
              </a:ext>
            </a:extLst>
          </p:cNvPr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4F17F7-392F-7FD3-6BBA-BD9B7CB3BB73}"/>
              </a:ext>
            </a:extLst>
          </p:cNvPr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</a:p>
        </p:txBody>
      </p:sp>
      <p:pic>
        <p:nvPicPr>
          <p:cNvPr id="9" name="Hình ảnh 14">
            <a:extLst>
              <a:ext uri="{FF2B5EF4-FFF2-40B4-BE49-F238E27FC236}">
                <a16:creationId xmlns="" xmlns:a16="http://schemas.microsoft.com/office/drawing/2014/main" id="{8B2381C9-8803-C45F-BD52-470BC4EEA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66" y="1414144"/>
            <a:ext cx="11548533" cy="3785446"/>
          </a:xfrm>
          <a:prstGeom prst="rect">
            <a:avLst/>
          </a:prstGeom>
        </p:spPr>
      </p:pic>
      <p:sp>
        <p:nvSpPr>
          <p:cNvPr id="17" name="Hộp Văn bản 1">
            <a:extLst>
              <a:ext uri="{FF2B5EF4-FFF2-40B4-BE49-F238E27FC236}">
                <a16:creationId xmlns="" xmlns:a16="http://schemas.microsoft.com/office/drawing/2014/main" id="{F5362ECB-3765-E5C2-F42E-0969CA6BDA0E}"/>
              </a:ext>
            </a:extLst>
          </p:cNvPr>
          <p:cNvSpPr txBox="1"/>
          <p:nvPr/>
        </p:nvSpPr>
        <p:spPr>
          <a:xfrm>
            <a:off x="921803" y="1728041"/>
            <a:ext cx="9405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Kìa Hà Giang đó sương giăng trắng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Hoa gạo bừng lên, sông hiện </a:t>
            </a:r>
            <a:r>
              <a:rPr lang="el-GR" sz="4000" b="1">
                <a:solidFill>
                  <a:prstClr val="black"/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a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75065" cy="68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03C5C0A-B270-D86C-D012-AF93533BD8FF}"/>
              </a:ext>
            </a:extLst>
          </p:cNvPr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4F17F7-392F-7FD3-6BBA-BD9B7CB3BB73}"/>
              </a:ext>
            </a:extLst>
          </p:cNvPr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</a:p>
        </p:txBody>
      </p:sp>
      <p:pic>
        <p:nvPicPr>
          <p:cNvPr id="9" name="Hình ảnh 14">
            <a:extLst>
              <a:ext uri="{FF2B5EF4-FFF2-40B4-BE49-F238E27FC236}">
                <a16:creationId xmlns="" xmlns:a16="http://schemas.microsoft.com/office/drawing/2014/main" id="{8B2381C9-8803-C45F-BD52-470BC4EEA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66" y="1414144"/>
            <a:ext cx="11548533" cy="3785446"/>
          </a:xfrm>
          <a:prstGeom prst="rect">
            <a:avLst/>
          </a:prstGeom>
        </p:spPr>
      </p:pic>
      <p:sp>
        <p:nvSpPr>
          <p:cNvPr id="17" name="Hộp Văn bản 1">
            <a:extLst>
              <a:ext uri="{FF2B5EF4-FFF2-40B4-BE49-F238E27FC236}">
                <a16:creationId xmlns="" xmlns:a16="http://schemas.microsoft.com/office/drawing/2014/main" id="{F5362ECB-3765-E5C2-F42E-0969CA6BDA0E}"/>
              </a:ext>
            </a:extLst>
          </p:cNvPr>
          <p:cNvSpPr txBox="1"/>
          <p:nvPr/>
        </p:nvSpPr>
        <p:spPr>
          <a:xfrm>
            <a:off x="921803" y="1728041"/>
            <a:ext cx="9405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Kìa Hà Giang đó sương giăng trắng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Hoa gạo bừng lên, sông hiện </a:t>
            </a:r>
            <a:r>
              <a:rPr lang="el-GR" sz="4000" b="1">
                <a:solidFill>
                  <a:prstClr val="black"/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a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75065" cy="6848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"/>
            <a:ext cx="1217506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38" y="744953"/>
            <a:ext cx="10515600" cy="1325563"/>
          </a:xfrm>
        </p:spPr>
        <p:txBody>
          <a:bodyPr>
            <a:norm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thuộc lòng 3 khổ thơ đầu bài: “Ngưỡng cửa”.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2250831"/>
          </a:xfrm>
        </p:spPr>
        <p:txBody>
          <a:bodyPr>
            <a:normAutofit/>
          </a:bodyPr>
          <a:lstStyle/>
          <a:p>
            <a:pPr algn="ctr"/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9 tháng 11 năm 2022</a:t>
            </a:r>
            <a:b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Món quà đặc biệt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92369" y="2250831"/>
            <a:ext cx="2110153" cy="11957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B77DBC26-BCA2-994C-0926-F8628D7DB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2" y="4769380"/>
            <a:ext cx="1473200" cy="203551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90A29A17-5DB7-F30B-94C8-9FBFDB00E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69177" y="5377146"/>
            <a:ext cx="1615631" cy="1528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B82992-D0F8-C6E7-2F8D-0F95B4B9A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462" y="274713"/>
            <a:ext cx="910484" cy="613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AB8A18-79AD-5079-086B-45026A8F9560}"/>
              </a:ext>
            </a:extLst>
          </p:cNvPr>
          <p:cNvSpPr txBox="1"/>
          <p:nvPr/>
        </p:nvSpPr>
        <p:spPr>
          <a:xfrm>
            <a:off x="1283939" y="318730"/>
            <a:ext cx="10073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Nunito Black" panose="00000A00000000000000" pitchFamily="2" charset="0"/>
              </a:rPr>
              <a:t>Cùng bạn nêu những việc làm thể hiện tình cảm yêu thương đối với người thân.</a:t>
            </a:r>
            <a:endParaRPr lang="en-US" sz="2800">
              <a:solidFill>
                <a:prstClr val="black"/>
              </a:solidFill>
              <a:latin typeface="Nunito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EAC6D98-0E9C-94AB-3D28-216D2645FCF4}"/>
              </a:ext>
            </a:extLst>
          </p:cNvPr>
          <p:cNvSpPr txBox="1"/>
          <p:nvPr/>
        </p:nvSpPr>
        <p:spPr>
          <a:xfrm>
            <a:off x="4336614" y="1770720"/>
            <a:ext cx="70403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FF0000"/>
                </a:solidFill>
                <a:latin typeface="Nunito Black" panose="00000A00000000000000" pitchFamily="2" charset="0"/>
              </a:rPr>
              <a:t>Những việc làm thể hiện tình cảm yêu thương với người thân là:</a:t>
            </a:r>
          </a:p>
          <a:p>
            <a:pPr algn="just"/>
            <a:r>
              <a:rPr lang="vi-VN" sz="2800">
                <a:solidFill>
                  <a:srgbClr val="0070C0"/>
                </a:solidFill>
                <a:latin typeface="Nunito Black" panose="00000A00000000000000" pitchFamily="2" charset="0"/>
              </a:rPr>
              <a:t>- Quan tâm, chăm sóc người thân</a:t>
            </a:r>
          </a:p>
          <a:p>
            <a:pPr algn="just"/>
            <a:r>
              <a:rPr lang="vi-VN" sz="2800">
                <a:solidFill>
                  <a:srgbClr val="0070C0"/>
                </a:solidFill>
                <a:latin typeface="Nunito Black" panose="00000A00000000000000" pitchFamily="2" charset="0"/>
              </a:rPr>
              <a:t>- Nói lời yêu thương với người thân</a:t>
            </a:r>
          </a:p>
          <a:p>
            <a:pPr algn="just"/>
            <a:r>
              <a:rPr lang="vi-VN" sz="2800">
                <a:solidFill>
                  <a:srgbClr val="0070C0"/>
                </a:solidFill>
                <a:latin typeface="Nunito Black" panose="00000A00000000000000" pitchFamily="2" charset="0"/>
              </a:rPr>
              <a:t>- Tặng quà người thân vào những dịp đặc biệt</a:t>
            </a:r>
          </a:p>
          <a:p>
            <a:pPr algn="just"/>
            <a:r>
              <a:rPr lang="vi-VN" sz="2800">
                <a:solidFill>
                  <a:srgbClr val="0070C0"/>
                </a:solidFill>
                <a:latin typeface="Nunito Black" panose="00000A00000000000000" pitchFamily="2" charset="0"/>
              </a:rPr>
              <a:t>- Giúp đỡ người thân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B16874CD-148A-9BEE-4C66-E7C8E31E75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7455" y="1320496"/>
            <a:ext cx="3659162" cy="3247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C88A1C8-855C-6698-9D4E-CEB10F7483C0}"/>
              </a:ext>
            </a:extLst>
          </p:cNvPr>
          <p:cNvSpPr txBox="1"/>
          <p:nvPr/>
        </p:nvSpPr>
        <p:spPr>
          <a:xfrm>
            <a:off x="498034" y="2242738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Trao đổi</a:t>
            </a:r>
          </a:p>
          <a:p>
            <a:pPr algn="ctr"/>
            <a:r>
              <a:rPr lang="en-US" sz="4000" i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nhóm đôi</a:t>
            </a:r>
            <a:endParaRPr lang="en-US" sz="400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B77DBC26-BCA2-994C-0926-F8628D7DB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2" y="4769380"/>
            <a:ext cx="1473200" cy="203551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90A29A17-5DB7-F30B-94C8-9FBFDB00E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69177" y="5377146"/>
            <a:ext cx="1615631" cy="1528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DBC761-3C09-DB80-AF4C-18C88CCEA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018" y="274713"/>
            <a:ext cx="641350" cy="476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183EAC-54D7-2F5F-7E7A-D87702604ADB}"/>
              </a:ext>
            </a:extLst>
          </p:cNvPr>
          <p:cNvSpPr txBox="1"/>
          <p:nvPr/>
        </p:nvSpPr>
        <p:spPr>
          <a:xfrm>
            <a:off x="4283765" y="340767"/>
            <a:ext cx="362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Món quà đặc biệt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FE32D6F3-1624-7C84-424B-BAABFE14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87" y="850407"/>
            <a:ext cx="9280659" cy="51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06728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=""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9F30B-7526-F004-F582-210BE925B812}"/>
              </a:ext>
            </a:extLst>
          </p:cNvPr>
          <p:cNvSpPr txBox="1"/>
          <p:nvPr/>
        </p:nvSpPr>
        <p:spPr>
          <a:xfrm>
            <a:off x="-448685" y="2121016"/>
            <a:ext cx="5732471" cy="86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0000"/>
                </a:solidFill>
                <a:latin typeface="Nunito Black" panose="00000A00000000000000" pitchFamily="2" charset="0"/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25312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1">
            <a:extLst>
              <a:ext uri="{FF2B5EF4-FFF2-40B4-BE49-F238E27FC236}">
                <a16:creationId xmlns=""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BEF2C6-069F-B53C-5309-1BD0E876D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27" b="94141" l="5176" r="94727">
                        <a14:foregroundMark x1="76465" y1="9863" x2="82031" y2="12109"/>
                        <a14:foregroundMark x1="83105" y1="12500" x2="82715" y2="7324"/>
                        <a14:foregroundMark x1="71973" y1="10645" x2="71973" y2="10645"/>
                        <a14:foregroundMark x1="73145" y1="11914" x2="73145" y2="11914"/>
                        <a14:foregroundMark x1="72949" y1="10449" x2="72949" y2="10449"/>
                        <a14:foregroundMark x1="77930" y1="32324" x2="77930" y2="32324"/>
                        <a14:foregroundMark x1="92578" y1="89551" x2="92578" y2="89551"/>
                        <a14:foregroundMark x1="93750" y1="90332" x2="93750" y2="90332"/>
                        <a14:foregroundMark x1="93164" y1="91113" x2="93164" y2="91113"/>
                        <a14:foregroundMark x1="94824" y1="89746" x2="94824" y2="89746"/>
                        <a14:foregroundMark x1="53223" y1="90723" x2="53223" y2="90723"/>
                        <a14:foregroundMark x1="15332" y1="90527" x2="15332" y2="90527"/>
                        <a14:foregroundMark x1="5176" y1="94141" x2="5176" y2="94141"/>
                      </a14:backgroundRemoval>
                    </a14:imgEffect>
                  </a14:imgLayer>
                </a14:imgProps>
              </a:ext>
            </a:extLst>
          </a:blip>
          <a:srcRect l="9564" r="259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966381-8E80-97AA-448E-DA65B8077302}"/>
              </a:ext>
            </a:extLst>
          </p:cNvPr>
          <p:cNvSpPr txBox="1"/>
          <p:nvPr/>
        </p:nvSpPr>
        <p:spPr>
          <a:xfrm>
            <a:off x="5790796" y="2871982"/>
            <a:ext cx="6401204" cy="557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rgbClr val="FFC000"/>
                </a:solidFill>
                <a:latin typeface="Nunito Black" panose="00000A00000000000000" pitchFamily="2" charset="0"/>
              </a:rPr>
              <a:t>Đăm chiêu: </a:t>
            </a:r>
            <a:r>
              <a:rPr lang="en-US" sz="2800">
                <a:solidFill>
                  <a:prstClr val="white"/>
                </a:solidFill>
                <a:latin typeface="Nunito Black" panose="00000A00000000000000" pitchFamily="2" charset="0"/>
              </a:rPr>
              <a:t>có vẻ đang suy nghĩ một điều gì đó.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A1569D-9D0B-D954-A7B4-C39697941F69}"/>
              </a:ext>
            </a:extLst>
          </p:cNvPr>
          <p:cNvSpPr txBox="1"/>
          <p:nvPr/>
        </p:nvSpPr>
        <p:spPr>
          <a:xfrm>
            <a:off x="106017" y="106017"/>
            <a:ext cx="1974574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Từ ngữ:</a:t>
            </a:r>
            <a:endParaRPr lang="en-US" sz="32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2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3CCA73-5C0E-24F8-398D-16E6E723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75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966381-8E80-97AA-448E-DA65B8077302}"/>
              </a:ext>
            </a:extLst>
          </p:cNvPr>
          <p:cNvSpPr txBox="1"/>
          <p:nvPr/>
        </p:nvSpPr>
        <p:spPr>
          <a:xfrm>
            <a:off x="6998935" y="3115621"/>
            <a:ext cx="5033673" cy="62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Rơm rớm: </a:t>
            </a:r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ứa nước mắt như sắp khóc.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F1BC78-36E8-37FE-E719-3EF54CE41D29}"/>
              </a:ext>
            </a:extLst>
          </p:cNvPr>
          <p:cNvSpPr txBox="1"/>
          <p:nvPr/>
        </p:nvSpPr>
        <p:spPr>
          <a:xfrm>
            <a:off x="132522" y="172278"/>
            <a:ext cx="161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Từ ngữ:</a:t>
            </a:r>
            <a:endParaRPr lang="en-US" sz="28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568</Words>
  <Application>Microsoft Office PowerPoint</Application>
  <PresentationFormat>Widescreen</PresentationFormat>
  <Paragraphs>78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Meiryo</vt:lpstr>
      <vt:lpstr>Microsoft YaHei</vt:lpstr>
      <vt:lpstr>#9Slide03 Arima Madurai Black</vt:lpstr>
      <vt:lpstr>Arial</vt:lpstr>
      <vt:lpstr>Baloo 2 SemiBold</vt:lpstr>
      <vt:lpstr>Calibri</vt:lpstr>
      <vt:lpstr>Calibri Light</vt:lpstr>
      <vt:lpstr>等线</vt:lpstr>
      <vt:lpstr>HP001 4 hàng</vt:lpstr>
      <vt:lpstr>Nunito Black</vt:lpstr>
      <vt:lpstr>Open Sans</vt:lpstr>
      <vt:lpstr>Sigmar One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1_Office 主题​​</vt:lpstr>
      <vt:lpstr>TRƯỜNG TIỂU HỌC PHÚ ĐA</vt:lpstr>
      <vt:lpstr>Khởi động</vt:lpstr>
      <vt:lpstr>Đọc thuộc lòng 3 khổ thơ đầu bài: “Ngưỡng cửa”.</vt:lpstr>
      <vt:lpstr>Thứ tư ngày 9 tháng 11 năm 2022 Tiếng Việt Bài 18: Món quà đặc biệt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PHÚ ĐA</dc:title>
  <dc:creator>VAIO</dc:creator>
  <cp:lastModifiedBy>VAIO</cp:lastModifiedBy>
  <cp:revision>8</cp:revision>
  <dcterms:created xsi:type="dcterms:W3CDTF">2022-11-08T15:45:12Z</dcterms:created>
  <dcterms:modified xsi:type="dcterms:W3CDTF">2022-11-08T21:39:40Z</dcterms:modified>
</cp:coreProperties>
</file>