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7" r:id="rId3"/>
    <p:sldId id="257" r:id="rId4"/>
    <p:sldId id="268" r:id="rId5"/>
    <p:sldId id="273" r:id="rId6"/>
    <p:sldId id="274" r:id="rId7"/>
    <p:sldId id="275" r:id="rId8"/>
    <p:sldId id="276" r:id="rId9"/>
    <p:sldId id="269" r:id="rId10"/>
    <p:sldId id="270" r:id="rId11"/>
    <p:sldId id="271" r:id="rId12"/>
    <p:sldId id="272" r:id="rId13"/>
    <p:sldId id="264" r:id="rId14"/>
    <p:sldId id="265" r:id="rId15"/>
    <p:sldId id="277" r:id="rId16"/>
    <p:sldId id="278" r:id="rId17"/>
    <p:sldId id="296" r:id="rId18"/>
    <p:sldId id="287" r:id="rId19"/>
    <p:sldId id="288" r:id="rId20"/>
    <p:sldId id="289" r:id="rId21"/>
    <p:sldId id="290" r:id="rId22"/>
    <p:sldId id="291" r:id="rId23"/>
    <p:sldId id="292" r:id="rId24"/>
    <p:sldId id="293" r:id="rId25"/>
    <p:sldId id="297" r:id="rId26"/>
    <p:sldId id="294" r:id="rId27"/>
    <p:sldId id="295"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AC29-6E6E-4874-8890-34773B26A0C2}" type="datetimeFigureOut">
              <a:rPr lang="en-US" smtClean="0"/>
              <a:pPr/>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128D-FC2E-4700-A36F-6C8F9852CD4F}" type="slidenum">
              <a:rPr lang="en-US" smtClean="0"/>
              <a:pPr/>
              <a:t>‹#›</a:t>
            </a:fld>
            <a:endParaRPr lang="en-US"/>
          </a:p>
        </p:txBody>
      </p:sp>
    </p:spTree>
    <p:extLst>
      <p:ext uri="{BB962C8B-B14F-4D97-AF65-F5344CB8AC3E}">
        <p14:creationId xmlns:p14="http://schemas.microsoft.com/office/powerpoint/2010/main" val="11179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550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935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847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584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19306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660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757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04777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8803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63704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descr="图片包含 气球&#10;&#10;描述已自动生成">
            <a:extLst>
              <a:ext uri="{FF2B5EF4-FFF2-40B4-BE49-F238E27FC236}">
                <a16:creationId xmlns:a16="http://schemas.microsoft.com/office/drawing/2014/main" id="{5F11540B-524D-41E2-B324-88FBEE12B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42" b="35871"/>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00E616FE-5324-40D6-93DD-86778BEA6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9577" y="1880696"/>
            <a:ext cx="5006721" cy="4645026"/>
          </a:xfrm>
          <a:prstGeom prst="rect">
            <a:avLst/>
          </a:prstGeom>
        </p:spPr>
      </p:pic>
      <p:grpSp>
        <p:nvGrpSpPr>
          <p:cNvPr id="17" name="组合 16">
            <a:extLst>
              <a:ext uri="{FF2B5EF4-FFF2-40B4-BE49-F238E27FC236}">
                <a16:creationId xmlns:a16="http://schemas.microsoft.com/office/drawing/2014/main" id="{091DF78E-393F-420E-A11C-D49976E942AE}"/>
              </a:ext>
            </a:extLst>
          </p:cNvPr>
          <p:cNvGrpSpPr/>
          <p:nvPr userDrawn="1"/>
        </p:nvGrpSpPr>
        <p:grpSpPr>
          <a:xfrm>
            <a:off x="5821609" y="1102660"/>
            <a:ext cx="4183862" cy="4183862"/>
            <a:chOff x="1161424" y="1002082"/>
            <a:chExt cx="3757808" cy="3757808"/>
          </a:xfrm>
          <a:solidFill>
            <a:schemeClr val="bg1"/>
          </a:solidFill>
        </p:grpSpPr>
        <p:sp>
          <p:nvSpPr>
            <p:cNvPr id="18" name="椭圆 17">
              <a:extLst>
                <a:ext uri="{FF2B5EF4-FFF2-40B4-BE49-F238E27FC236}">
                  <a16:creationId xmlns:a16="http://schemas.microsoft.com/office/drawing/2014/main" id="{05717A9E-2C8E-44F0-9243-5D3208AB8CF8}"/>
                </a:ext>
              </a:extLst>
            </p:cNvPr>
            <p:cNvSpPr/>
            <p:nvPr userDrawn="1"/>
          </p:nvSpPr>
          <p:spPr>
            <a:xfrm>
              <a:off x="1161424" y="1002082"/>
              <a:ext cx="3757808" cy="3757808"/>
            </a:xfrm>
            <a:prstGeom prst="ellipse">
              <a:avLst/>
            </a:prstGeom>
            <a:grpFill/>
            <a:ln w="101600">
              <a:solidFill>
                <a:schemeClr val="accent6">
                  <a:lumMod val="75000"/>
                </a:schemeClr>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9" name="椭圆 18">
              <a:extLst>
                <a:ext uri="{FF2B5EF4-FFF2-40B4-BE49-F238E27FC236}">
                  <a16:creationId xmlns:a16="http://schemas.microsoft.com/office/drawing/2014/main" id="{5D0E975A-9C32-4ABA-A3F4-F21BD44BBDD0}"/>
                </a:ext>
              </a:extLst>
            </p:cNvPr>
            <p:cNvSpPr/>
            <p:nvPr userDrawn="1"/>
          </p:nvSpPr>
          <p:spPr>
            <a:xfrm>
              <a:off x="1349836" y="1190494"/>
              <a:ext cx="3380983" cy="3380983"/>
            </a:xfrm>
            <a:prstGeom prst="ellipse">
              <a:avLst/>
            </a:prstGeom>
            <a:grpFill/>
            <a:ln w="25400">
              <a:solidFill>
                <a:schemeClr val="accent6">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spTree>
    <p:extLst>
      <p:ext uri="{BB962C8B-B14F-4D97-AF65-F5344CB8AC3E}">
        <p14:creationId xmlns:p14="http://schemas.microsoft.com/office/powerpoint/2010/main" val="2875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930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562FC-1834-4E82-AF57-E07F080C183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8380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55114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562FC-1834-4E82-AF57-E07F080C183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0704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562FC-1834-4E82-AF57-E07F080C183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72084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62FC-1834-4E82-AF57-E07F080C183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1874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3763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647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62FC-1834-4E82-AF57-E07F080C1839}" type="datetimeFigureOut">
              <a:rPr lang="en-US" smtClean="0"/>
              <a:pPr/>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0BA5-94EE-4B5C-AA35-83056130A9EB}" type="slidenum">
              <a:rPr lang="en-US" smtClean="0"/>
              <a:pPr/>
              <a:t>‹#›</a:t>
            </a:fld>
            <a:endParaRPr lang="en-US"/>
          </a:p>
        </p:txBody>
      </p:sp>
    </p:spTree>
    <p:extLst>
      <p:ext uri="{BB962C8B-B14F-4D97-AF65-F5344CB8AC3E}">
        <p14:creationId xmlns:p14="http://schemas.microsoft.com/office/powerpoint/2010/main" val="10594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gif"/><Relationship Id="rId4" Type="http://schemas.openxmlformats.org/officeDocument/2006/relationships/image" Target="../media/image5.wmf"/><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gif"/><Relationship Id="rId4" Type="http://schemas.openxmlformats.org/officeDocument/2006/relationships/image" Target="../media/image5.wmf"/><Relationship Id="rId9"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698760" y="1142990"/>
            <a:ext cx="414473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p:txBody>
      </p:sp>
      <p:sp>
        <p:nvSpPr>
          <p:cNvPr id="2051" name="WordArt 3"/>
          <p:cNvSpPr>
            <a:spLocks noChangeArrowheads="1" noChangeShapeType="1" noTextEdit="1"/>
          </p:cNvSpPr>
          <p:nvPr/>
        </p:nvSpPr>
        <p:spPr bwMode="auto">
          <a:xfrm>
            <a:off x="464023" y="3500444"/>
            <a:ext cx="9707095"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NGÀY HỘI RỪNG XANH</a:t>
            </a:r>
          </a:p>
          <a:p>
            <a:pPr algn="ct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1 , 2</a:t>
            </a:r>
          </a:p>
        </p:txBody>
      </p:sp>
      <p:grpSp>
        <p:nvGrpSpPr>
          <p:cNvPr id="2" name="Group 18"/>
          <p:cNvGrpSpPr>
            <a:grpSpLocks/>
          </p:cNvGrpSpPr>
          <p:nvPr/>
        </p:nvGrpSpPr>
        <p:grpSpPr bwMode="auto">
          <a:xfrm>
            <a:off x="3174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6" y="135666"/>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5056" y="83158"/>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735193" y="1078787"/>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065462" y="5052682"/>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291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85499"/>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9F2DDC36-58F2-403C-BA0B-2480FE3B9CE9}"/>
              </a:ext>
            </a:extLst>
          </p:cNvPr>
          <p:cNvSpPr txBox="1"/>
          <p:nvPr/>
        </p:nvSpPr>
        <p:spPr>
          <a:xfrm>
            <a:off x="0" y="1907108"/>
            <a:ext cx="12192000" cy="523220"/>
          </a:xfrm>
          <a:prstGeom prst="rect">
            <a:avLst/>
          </a:prstGeom>
          <a:noFill/>
        </p:spPr>
        <p:txBody>
          <a:bodyPr wrap="square">
            <a:spAutoFit/>
          </a:bodyPr>
          <a:lstStyle/>
          <a:p>
            <a:pPr lvl="0">
              <a:defRPr/>
            </a:pPr>
            <a:r>
              <a:rPr lang="en-US" sz="2800" b="1" dirty="0">
                <a:solidFill>
                  <a:srgbClr val="008000"/>
                </a:solidFill>
                <a:latin typeface="Times New Roman" panose="02020603050405020304" pitchFamily="18" charset="0"/>
                <a:cs typeface="Times New Roman" panose="02020603050405020304" pitchFamily="18" charset="0"/>
              </a:rPr>
              <a:t>1.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sự</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như</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thế</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8C493D6-3AA0-9D46-7BD4-2180A93D0476}"/>
              </a:ext>
            </a:extLst>
          </p:cNvPr>
          <p:cNvSpPr txBox="1"/>
          <p:nvPr/>
        </p:nvSpPr>
        <p:spPr>
          <a:xfrm>
            <a:off x="0" y="2366518"/>
            <a:ext cx="11966107" cy="954107"/>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b="1" dirty="0">
                <a:solidFill>
                  <a:srgbClr val="0000CC"/>
                </a:solidFill>
                <a:latin typeface="Times New Roman" pitchFamily="18" charset="0"/>
                <a:cs typeface="Times New Roman" pitchFamily="18" charset="0"/>
              </a:rPr>
              <a:t>Tre, trúc nổi nhạc sáo, khe suối gảy nhạc đàn, nấm mang ô đi hội, cọn nước chơi trò đu quay. </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F2DDC36-58F2-403C-BA0B-2480FE3B9CE9}"/>
              </a:ext>
            </a:extLst>
          </p:cNvPr>
          <p:cNvSpPr txBox="1"/>
          <p:nvPr/>
        </p:nvSpPr>
        <p:spPr>
          <a:xfrm>
            <a:off x="20742" y="3150220"/>
            <a:ext cx="12192000" cy="954107"/>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solidFill>
                  <a:srgbClr val="008000"/>
                </a:solidFill>
                <a:latin typeface="Times New Roman" pitchFamily="18" charset="0"/>
                <a:cs typeface="Times New Roman" pitchFamily="18" charset="0"/>
              </a:rPr>
              <a:t>Cùng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hỏi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đáp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hoạt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động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con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xanh</a:t>
            </a:r>
            <a:r>
              <a:rPr lang="en-US" sz="2800" b="1" dirty="0">
                <a:solidFill>
                  <a:srgbClr val="00800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68C493D6-3AA0-9D46-7BD4-2180A93D0476}"/>
              </a:ext>
            </a:extLst>
          </p:cNvPr>
          <p:cNvSpPr txBox="1"/>
          <p:nvPr/>
        </p:nvSpPr>
        <p:spPr>
          <a:xfrm>
            <a:off x="1377883" y="3693272"/>
            <a:ext cx="10588224" cy="954107"/>
          </a:xfrm>
          <a:prstGeom prst="rect">
            <a:avLst/>
          </a:prstGeom>
          <a:noFill/>
        </p:spPr>
        <p:txBody>
          <a:bodyPr wrap="square">
            <a:spAutoFit/>
          </a:bodyPr>
          <a:lstStyle/>
          <a:p>
            <a:pPr algn="just"/>
            <a:r>
              <a:rPr lang="nl-NL" sz="2800" b="1" dirty="0">
                <a:solidFill>
                  <a:srgbClr val="0000CC"/>
                </a:solidFill>
                <a:latin typeface="Times New Roman" pitchFamily="18" charset="0"/>
                <a:cs typeface="Times New Roman" pitchFamily="18" charset="0"/>
              </a:rPr>
              <a:t> M:     - Chim gõ kiến làm gì?</a:t>
            </a:r>
          </a:p>
          <a:p>
            <a:pPr algn="just"/>
            <a:r>
              <a:rPr lang="nl-NL" sz="2800" b="1" dirty="0">
                <a:solidFill>
                  <a:srgbClr val="0000CC"/>
                </a:solidFill>
                <a:latin typeface="Times New Roman" pitchFamily="18" charset="0"/>
                <a:cs typeface="Times New Roman" pitchFamily="18" charset="0"/>
              </a:rPr>
              <a:t>           - Chim gõ kiến nổi mõ.</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TextBox 1"/>
          <p:cNvSpPr txBox="1"/>
          <p:nvPr/>
        </p:nvSpPr>
        <p:spPr>
          <a:xfrm>
            <a:off x="0" y="4605882"/>
            <a:ext cx="12192000"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3.Bài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ấy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dụng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p>
        </p:txBody>
      </p:sp>
      <p:sp>
        <p:nvSpPr>
          <p:cNvPr id="14" name="TextBox 13"/>
          <p:cNvSpPr txBox="1"/>
          <p:nvPr/>
        </p:nvSpPr>
        <p:spPr>
          <a:xfrm>
            <a:off x="41484" y="5094397"/>
            <a:ext cx="12150516" cy="1338828"/>
          </a:xfrm>
          <a:prstGeom prst="rect">
            <a:avLst/>
          </a:prstGeom>
          <a:noFill/>
        </p:spPr>
        <p:txBody>
          <a:bodyPr wrap="square" rtlCol="0">
            <a:spAutoFit/>
          </a:bodyPr>
          <a:lstStyle/>
          <a:p>
            <a:r>
              <a:rPr lang="nl-NL" sz="2700" b="1" dirty="0">
                <a:solidFill>
                  <a:srgbClr val="0000CC"/>
                </a:solidFill>
                <a:latin typeface="Times New Roman" pitchFamily="18" charset="0"/>
                <a:cs typeface="Times New Roman" pitchFamily="18" charset="0"/>
              </a:rPr>
              <a:t>- Tiếng mõ, tiếng gà rừng gọi, tiếng nhạc sáo của tre trúc, tiếng nhạc đàn của khe suối, tiếng lĩnh xướng của khướu. </a:t>
            </a:r>
          </a:p>
          <a:p>
            <a:r>
              <a:rPr lang="nl-NL" sz="2700" b="1" dirty="0">
                <a:solidFill>
                  <a:srgbClr val="0000CC"/>
                </a:solidFill>
                <a:latin typeface="Times New Roman" pitchFamily="18" charset="0"/>
                <a:cs typeface="Times New Roman" pitchFamily="18" charset="0"/>
              </a:rPr>
              <a:t>- Tác dụng: Những âm thanh đa dạng đó làm cho ngày hội vui tươi, rộn rã hơn</a:t>
            </a:r>
            <a:endParaRPr lang="en-US" sz="2700" b="1" dirty="0">
              <a:solidFill>
                <a:srgbClr val="0000CC"/>
              </a:solidFill>
              <a:latin typeface="Times New Roman" pitchFamily="18" charset="0"/>
              <a:cs typeface="Times New Roman" pitchFamily="18" charset="0"/>
            </a:endParaRPr>
          </a:p>
        </p:txBody>
      </p:sp>
      <p:sp>
        <p:nvSpPr>
          <p:cNvPr id="15" name="TextBox 14"/>
          <p:cNvSpPr txBox="1"/>
          <p:nvPr/>
        </p:nvSpPr>
        <p:spPr>
          <a:xfrm>
            <a:off x="20742" y="6357023"/>
            <a:ext cx="12071174"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4.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thích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hình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sao</a:t>
            </a:r>
            <a:r>
              <a:rPr lang="en-US" sz="2800" b="1" dirty="0">
                <a:solidFill>
                  <a:srgbClr val="008000"/>
                </a:solidFill>
                <a:latin typeface="Times New Roman" pitchFamily="18" charset="0"/>
                <a:cs typeface="Times New Roman" pitchFamily="18" charset="0"/>
              </a:rPr>
              <a:t>?</a:t>
            </a:r>
            <a:endParaRPr lang="en-US" sz="2800" dirty="0">
              <a:solidFill>
                <a:srgbClr val="008000"/>
              </a:solidFill>
            </a:endParaRPr>
          </a:p>
        </p:txBody>
      </p:sp>
    </p:spTree>
    <p:extLst>
      <p:ext uri="{BB962C8B-B14F-4D97-AF65-F5344CB8AC3E}">
        <p14:creationId xmlns:p14="http://schemas.microsoft.com/office/powerpoint/2010/main" val="9025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02943" y="4797180"/>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7413" y="3491228"/>
            <a:ext cx="1187516" cy="1361562"/>
          </a:xfrm>
          <a:prstGeom prst="rect">
            <a:avLst/>
          </a:prstGeom>
        </p:spPr>
      </p:pic>
      <p:pic>
        <p:nvPicPr>
          <p:cNvPr id="9" name="Picture 9"/>
          <p:cNvPicPr>
            <a:picLocks noChangeAspect="1"/>
          </p:cNvPicPr>
          <p:nvPr/>
        </p:nvPicPr>
        <p:blipFill>
          <a:blip r:embed="rId5" cstate="print"/>
          <a:srcRect/>
          <a:stretch>
            <a:fillRect/>
          </a:stretch>
        </p:blipFill>
        <p:spPr>
          <a:xfrm>
            <a:off x="1412058" y="1863715"/>
            <a:ext cx="1135688" cy="1298890"/>
          </a:xfrm>
          <a:prstGeom prst="rect">
            <a:avLst/>
          </a:prstGeom>
        </p:spPr>
      </p:pic>
      <p:sp>
        <p:nvSpPr>
          <p:cNvPr id="18" name="TextBox 17"/>
          <p:cNvSpPr txBox="1"/>
          <p:nvPr/>
        </p:nvSpPr>
        <p:spPr>
          <a:xfrm>
            <a:off x="4065713" y="2098476"/>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74" y="2197741"/>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63236" y="3001356"/>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3429000" y="3796406"/>
            <a:ext cx="8534400" cy="1801109"/>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kern="0" dirty="0" err="1">
                <a:solidFill>
                  <a:srgbClr val="0000FF"/>
                </a:solidFill>
                <a:latin typeface="Times New Roman" panose="02020603050405020304" pitchFamily="18" charset="0"/>
                <a:cs typeface="Times New Roman" panose="02020603050405020304" pitchFamily="18" charset="0"/>
                <a:sym typeface="Arial"/>
              </a:rPr>
              <a:t>Bài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thơ</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kể</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về</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ngày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hội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xanh</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của</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các</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loài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vật</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cây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cối</a:t>
            </a:r>
            <a:r>
              <a:rPr lang="en-US" sz="2800" b="1" kern="0" dirty="0">
                <a:solidFill>
                  <a:srgbClr val="0000FF"/>
                </a:solidFill>
                <a:latin typeface="Times New Roman" panose="02020603050405020304" pitchFamily="18" charset="0"/>
                <a:cs typeface="Times New Roman" panose="02020603050405020304" pitchFamily="18" charset="0"/>
                <a:sym typeface="Arial"/>
              </a:rPr>
              <a:t> ở </a:t>
            </a:r>
            <a:r>
              <a:rPr lang="en-US" sz="2800" b="1" kern="0" dirty="0" err="1">
                <a:solidFill>
                  <a:srgbClr val="0000FF"/>
                </a:solidFill>
                <a:latin typeface="Times New Roman" panose="02020603050405020304" pitchFamily="18" charset="0"/>
                <a:cs typeface="Times New Roman" panose="02020603050405020304" pitchFamily="18" charset="0"/>
                <a:sym typeface="Arial"/>
              </a:rPr>
              <a:t>trong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Qua </a:t>
            </a:r>
            <a:r>
              <a:rPr lang="en-US" sz="2800" b="1" kern="0" dirty="0" err="1">
                <a:solidFill>
                  <a:srgbClr val="0000FF"/>
                </a:solidFill>
                <a:latin typeface="Times New Roman" panose="02020603050405020304" pitchFamily="18" charset="0"/>
                <a:cs typeface="Times New Roman" panose="02020603050405020304" pitchFamily="18" charset="0"/>
                <a:sym typeface="Arial"/>
              </a:rPr>
              <a:t>đó</a:t>
            </a:r>
            <a:r>
              <a:rPr lang="en-US" sz="2800" b="1" kern="0" dirty="0">
                <a:solidFill>
                  <a:srgbClr val="0000FF"/>
                </a:solidFill>
                <a:latin typeface="Times New Roman" panose="02020603050405020304" pitchFamily="18" charset="0"/>
                <a:cs typeface="Times New Roman" panose="02020603050405020304" pitchFamily="18" charset="0"/>
                <a:sym typeface="Arial"/>
              </a:rPr>
              <a:t> ta </a:t>
            </a:r>
            <a:r>
              <a:rPr lang="en-US" sz="2800" b="1" kern="0" dirty="0" err="1">
                <a:solidFill>
                  <a:srgbClr val="0000FF"/>
                </a:solidFill>
                <a:latin typeface="Times New Roman" panose="02020603050405020304" pitchFamily="18" charset="0"/>
                <a:cs typeface="Times New Roman" panose="02020603050405020304" pitchFamily="18" charset="0"/>
                <a:sym typeface="Arial"/>
              </a:rPr>
              <a:t>thấy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được</a:t>
            </a:r>
            <a:r>
              <a:rPr lang="nl-NL" sz="2800" b="1" dirty="0">
                <a:solidFill>
                  <a:srgbClr val="0000FF"/>
                </a:solidFill>
                <a:latin typeface="Times New Roman" panose="02020603050405020304" pitchFamily="18" charset="0"/>
                <a:cs typeface="Times New Roman" panose="02020603050405020304" pitchFamily="18" charset="0"/>
              </a:rPr>
              <a:t>Thiên nhiên xung quanh chúng ta là một thế giới vô cùng kì thú và hấp dẫn.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5534" y="1656681"/>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5900055"/>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diễn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thuộc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lòng</a:t>
            </a:r>
            <a:r>
              <a:rPr lang="vi-VN" sz="2800" b="1" dirty="0">
                <a:solidFill>
                  <a:srgbClr val="008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493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7074"/>
            <a:ext cx="5907016" cy="954107"/>
          </a:xfrm>
          <a:prstGeom prst="rect">
            <a:avLst/>
          </a:prstGeom>
        </p:spPr>
        <p:txBody>
          <a:bodyPr wrap="square">
            <a:spAutoFit/>
          </a:bodyPr>
          <a:lstStyle/>
          <a:p>
            <a:pPr algn="just"/>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(qua </a:t>
            </a:r>
            <a:r>
              <a:rPr lang="en-US" sz="2800" b="1" dirty="0" err="1">
                <a:solidFill>
                  <a:srgbClr val="008000"/>
                </a:solidFill>
                <a:latin typeface="Times New Roman" pitchFamily="18" charset="0"/>
                <a:cs typeface="Times New Roman" pitchFamily="18" charset="0"/>
              </a:rPr>
              <a:t>phim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báo</a:t>
            </a:r>
            <a:r>
              <a:rPr lang="en-US" sz="2800" b="1">
                <a:solidFill>
                  <a:srgbClr val="008000"/>
                </a:solidFill>
                <a:latin typeface="Times New Roman" pitchFamily="18"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6" name="TextBox 5"/>
          <p:cNvSpPr txBox="1"/>
          <p:nvPr/>
        </p:nvSpPr>
        <p:spPr>
          <a:xfrm>
            <a:off x="116533" y="1802171"/>
            <a:ext cx="5847539"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119" y="1624084"/>
            <a:ext cx="5299881" cy="523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3462864"/>
            <a:ext cx="7023526" cy="1815882"/>
          </a:xfrm>
          <a:prstGeom prst="rect">
            <a:avLst/>
          </a:prstGeom>
          <a:noFill/>
        </p:spPr>
        <p:txBody>
          <a:bodyPr wrap="non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G</a:t>
            </a:r>
            <a:r>
              <a:rPr lang="en-US" sz="2800" b="1" dirty="0">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nhờ</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đâu</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cảm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3946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8862"/>
            <a:ext cx="9750231" cy="507190"/>
          </a:xfrm>
          <a:prstGeom prst="rect">
            <a:avLst/>
          </a:prstGeom>
        </p:spPr>
        <p:txBody>
          <a:bodyPr wrap="square">
            <a:spAutoFit/>
          </a:bodyPr>
          <a:lstStyle/>
          <a:p>
            <a:pPr algn="just"/>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Bài</a:t>
            </a:r>
            <a:r>
              <a:rPr lang="en-US" sz="2696" b="1" i="1" dirty="0">
                <a:solidFill>
                  <a:srgbClr val="008000"/>
                </a:solidFill>
                <a:latin typeface="Times New Roman" pitchFamily="18" charset="0"/>
                <a:cs typeface="Times New Roman" pitchFamily="18" charset="0"/>
              </a:rPr>
              <a:t> 2: </a:t>
            </a:r>
            <a:r>
              <a:rPr lang="en-US" sz="2696" b="1" i="1" dirty="0" err="1">
                <a:solidFill>
                  <a:srgbClr val="008000"/>
                </a:solidFill>
                <a:latin typeface="Times New Roman" pitchFamily="18" charset="0"/>
                <a:cs typeface="Times New Roman" pitchFamily="18" charset="0"/>
              </a:rPr>
              <a:t>Trao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đổi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với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bạn</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Làm</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thế</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nào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để</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bảo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vệ</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rừng</a:t>
            </a:r>
            <a:r>
              <a:rPr lang="en-US" sz="2696" b="1" i="1" dirty="0">
                <a:solidFill>
                  <a:srgbClr val="008000"/>
                </a:solidFill>
                <a:latin typeface="Times New Roman" pitchFamily="18" charset="0"/>
                <a:cs typeface="Times New Roman" pitchFamily="18" charset="0"/>
              </a:rPr>
              <a:t>!</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26" y="3058850"/>
            <a:ext cx="3293005" cy="19531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229" y="2994637"/>
            <a:ext cx="3595885" cy="20174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944" y="3026744"/>
            <a:ext cx="3504732" cy="2017409"/>
          </a:xfrm>
          <a:prstGeom prst="rect">
            <a:avLst/>
          </a:prstGeom>
        </p:spPr>
      </p:pic>
      <p:sp>
        <p:nvSpPr>
          <p:cNvPr id="7" name="Rectangle 6"/>
          <p:cNvSpPr/>
          <p:nvPr/>
        </p:nvSpPr>
        <p:spPr>
          <a:xfrm>
            <a:off x="0" y="5038734"/>
            <a:ext cx="10445190"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 Tuyên truyền bảo vệ rừng cho mọi người</a:t>
            </a:r>
            <a:r>
              <a:rPr lang="en-US" sz="2696" b="1" dirty="0">
                <a:solidFill>
                  <a:srgbClr val="0000CC"/>
                </a:solidFill>
                <a:latin typeface="Times New Roman" pitchFamily="18" charset="0"/>
                <a:cs typeface="Times New Roman" pitchFamily="18" charset="0"/>
              </a:rPr>
              <a:t>.</a:t>
            </a:r>
            <a:endParaRPr lang="vi-VN" sz="2696" b="1" dirty="0">
              <a:solidFill>
                <a:srgbClr val="0000CC"/>
              </a:solidFill>
              <a:latin typeface="Times New Roman" pitchFamily="18" charset="0"/>
              <a:cs typeface="Times New Roman" pitchFamily="18" charset="0"/>
            </a:endParaRPr>
          </a:p>
          <a:p>
            <a:r>
              <a:rPr lang="vi-VN" sz="2696" b="1" dirty="0">
                <a:solidFill>
                  <a:srgbClr val="0000CC"/>
                </a:solidFill>
                <a:latin typeface="Times New Roman" pitchFamily="18" charset="0"/>
                <a:cs typeface="Times New Roman" pitchFamily="18" charset="0"/>
              </a:rPr>
              <a:t>- Giải thích cho mọi người về lợi ích của rừng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không</a:t>
            </a:r>
            <a:r>
              <a:rPr lang="vi-VN" sz="2696" b="1" dirty="0">
                <a:solidFill>
                  <a:srgbClr val="0000CC"/>
                </a:solidFill>
                <a:latin typeface="Times New Roman" pitchFamily="18" charset="0"/>
                <a:cs typeface="Times New Roman" pitchFamily="18" charset="0"/>
              </a:rPr>
              <a:t> chặt phá rừng</a:t>
            </a:r>
          </a:p>
          <a:p>
            <a:r>
              <a:rPr lang="vi-VN" sz="2696" b="1" dirty="0">
                <a:solidFill>
                  <a:srgbClr val="0000CC"/>
                </a:solidFill>
                <a:latin typeface="Times New Roman" pitchFamily="18" charset="0"/>
                <a:cs typeface="Times New Roman" pitchFamily="18" charset="0"/>
              </a:rPr>
              <a:t>- Trồng thêm thật nhiều cây xanh</a:t>
            </a:r>
          </a:p>
          <a:p>
            <a:r>
              <a:rPr lang="vi-VN" sz="2696" b="1" dirty="0">
                <a:solidFill>
                  <a:srgbClr val="0000CC"/>
                </a:solidFill>
                <a:latin typeface="Times New Roman" pitchFamily="18" charset="0"/>
                <a:cs typeface="Times New Roman" pitchFamily="18" charset="0"/>
              </a:rPr>
              <a:t>- Ko đốt rừng và khai thác bừa bãi</a:t>
            </a:r>
          </a:p>
        </p:txBody>
      </p:sp>
      <p:sp>
        <p:nvSpPr>
          <p:cNvPr id="17" name="TextBox 16"/>
          <p:cNvSpPr txBox="1"/>
          <p:nvPr/>
        </p:nvSpPr>
        <p:spPr>
          <a:xfrm>
            <a:off x="116533" y="1802171"/>
            <a:ext cx="584753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7348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265302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698760" y="1142990"/>
            <a:ext cx="414473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2051" name="WordArt 3"/>
          <p:cNvSpPr>
            <a:spLocks noChangeArrowheads="1" noChangeShapeType="1" noTextEdit="1"/>
          </p:cNvSpPr>
          <p:nvPr/>
        </p:nvSpPr>
        <p:spPr bwMode="auto">
          <a:xfrm>
            <a:off x="464024" y="3500444"/>
            <a:ext cx="7083188"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CHIM CHÍCH BÔNG</a:t>
            </a:r>
          </a:p>
        </p:txBody>
      </p:sp>
      <p:sp>
        <p:nvSpPr>
          <p:cNvPr id="2052" name="WordArt 4"/>
          <p:cNvSpPr>
            <a:spLocks noChangeArrowheads="1" noChangeShapeType="1" noTextEdit="1"/>
          </p:cNvSpPr>
          <p:nvPr/>
        </p:nvSpPr>
        <p:spPr bwMode="auto">
          <a:xfrm>
            <a:off x="2483894" y="5858673"/>
            <a:ext cx="7929348" cy="83302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grpSp>
        <p:nvGrpSpPr>
          <p:cNvPr id="2" name="Group 18"/>
          <p:cNvGrpSpPr>
            <a:grpSpLocks/>
          </p:cNvGrpSpPr>
          <p:nvPr/>
        </p:nvGrpSpPr>
        <p:grpSpPr bwMode="auto">
          <a:xfrm>
            <a:off x="3174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1625605" y="48579"/>
            <a:ext cx="8965058" cy="519955"/>
          </a:xfrm>
          <a:prstGeom prst="rect">
            <a:avLst/>
          </a:prstGeom>
        </p:spPr>
        <p:txBody>
          <a:bodyPr wrap="none" lIns="91438" tIns="45720" rIns="91438" bIns="45720" numCol="1"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TIÊN CÁT</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6" y="135666"/>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5056" y="83158"/>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735193" y="1078787"/>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065462" y="5052682"/>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313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
        <p:nvSpPr>
          <p:cNvPr id="10" name="TextBox 9"/>
          <p:cNvSpPr txBox="1"/>
          <p:nvPr/>
        </p:nvSpPr>
        <p:spPr>
          <a:xfrm>
            <a:off x="1524000" y="6"/>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Ba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30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endParaRPr lang="vi-VN" sz="3200" b="1" dirty="0">
              <a:solidFill>
                <a:srgbClr val="0000CC"/>
              </a:solidFill>
              <a:latin typeface="Times New Roman" pitchFamily="18" charset="0"/>
              <a:cs typeface="Times New Roman" pitchFamily="18" charset="0"/>
            </a:endParaRPr>
          </a:p>
        </p:txBody>
      </p:sp>
      <p:sp>
        <p:nvSpPr>
          <p:cNvPr id="11" name="TextBox 10"/>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5518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476103"/>
            <a:ext cx="12192000" cy="2677656"/>
          </a:xfrm>
          <a:prstGeom prst="rect">
            <a:avLst/>
          </a:prstGeom>
          <a:noFill/>
        </p:spPr>
        <p:txBody>
          <a:bodyPr wrap="square" rtlCol="0">
            <a:spAutoFit/>
          </a:bodyPr>
          <a:lstStyle/>
          <a:p>
            <a:pPr lvl="0" algn="just" defTabSz="1218804"/>
            <a:r>
              <a:rPr lang="vi-VN" sz="2800" b="1" dirty="0">
                <a:solidFill>
                  <a:srgbClr val="0000FF"/>
                </a:solidFill>
                <a:latin typeface="Times New Roman" pitchFamily="18" charset="0"/>
                <a:cs typeface="Times New Roman" pitchFamily="18" charset="0"/>
              </a:rPr>
              <a:t>     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r>
              <a:rPr lang="vi-VN" sz="2800" b="1" dirty="0">
                <a:solidFill>
                  <a:srgbClr val="0000FF"/>
                </a:solidFill>
                <a:latin typeface="Times New Roman" pitchFamily="18" charset="0"/>
                <a:cs typeface="Times New Roman" pitchFamily="18" charset="0"/>
              </a:rPr>
              <a:t>(Theo Tô Hoài)</a:t>
            </a:r>
          </a:p>
        </p:txBody>
      </p:sp>
      <p:sp>
        <p:nvSpPr>
          <p:cNvPr id="8" name="TextBox 7"/>
          <p:cNvSpPr txBox="1"/>
          <p:nvPr/>
        </p:nvSpPr>
        <p:spPr>
          <a:xfrm>
            <a:off x="0" y="4728754"/>
            <a:ext cx="547333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t>
            </a:r>
            <a:r>
              <a:rPr lang="en-US" sz="2800" b="1" dirty="0">
                <a:solidFill>
                  <a:srgbClr val="0000FF"/>
                </a:solidFill>
                <a:latin typeface="Times New Roman" pitchFamily="18" charset="0"/>
                <a:cs typeface="Times New Roman" pitchFamily="18" charset="0"/>
              </a:rPr>
              <a:t>.</a:t>
            </a:r>
          </a:p>
        </p:txBody>
      </p:sp>
      <p:sp>
        <p:nvSpPr>
          <p:cNvPr id="9" name="TextBox 8"/>
          <p:cNvSpPr txBox="1"/>
          <p:nvPr/>
        </p:nvSpPr>
        <p:spPr>
          <a:xfrm>
            <a:off x="0" y="5277394"/>
            <a:ext cx="12191999" cy="954107"/>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  - </a:t>
            </a:r>
            <a:r>
              <a:rPr lang="nl-NL" sz="2800" b="1" dirty="0">
                <a:solidFill>
                  <a:srgbClr val="008000"/>
                </a:solidFill>
                <a:latin typeface="Times New Roman" pitchFamily="18" charset="0"/>
                <a:cs typeface="Times New Roman" pitchFamily="18" charset="0"/>
              </a:rPr>
              <a:t>liên liến, nhanh nhẹn, nhỏ xíu, xo</a:t>
            </a:r>
            <a:r>
              <a:rPr lang="vi-VN" sz="2800" b="1" dirty="0">
                <a:solidFill>
                  <a:srgbClr val="008000"/>
                </a:solidFill>
                <a:latin typeface="Times New Roman" pitchFamily="18" charset="0"/>
                <a:cs typeface="Times New Roman" pitchFamily="18" charset="0"/>
              </a:rPr>
              <a:t>ải nhanh vun vút,trắp lại, nhanh thoán thoắt,...</a:t>
            </a:r>
            <a:endParaRPr lang="en-US" sz="2800" b="1" dirty="0">
              <a:solidFill>
                <a:srgbClr val="008000"/>
              </a:solidFill>
              <a:latin typeface="Times New Roman" pitchFamily="18" charset="0"/>
              <a:cs typeface="Times New Roman" pitchFamily="18" charset="0"/>
            </a:endParaRPr>
          </a:p>
        </p:txBody>
      </p:sp>
      <p:sp>
        <p:nvSpPr>
          <p:cNvPr id="10" name="TextBox 9"/>
          <p:cNvSpPr txBox="1"/>
          <p:nvPr/>
        </p:nvSpPr>
        <p:spPr>
          <a:xfrm>
            <a:off x="0" y="4193177"/>
            <a:ext cx="12192000" cy="523220"/>
          </a:xfrm>
          <a:prstGeom prst="rect">
            <a:avLst/>
          </a:prstGeom>
          <a:noFill/>
        </p:spPr>
        <p:txBody>
          <a:bodyPr wrap="square" rtlCol="0">
            <a:spAutoFit/>
          </a:bodyPr>
          <a:lstStyle/>
          <a:p>
            <a:pPr lvl="0"/>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ngừng</a:t>
            </a:r>
            <a:endParaRPr lang="en-US" sz="28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7" name="图片 14">
            <a:extLst>
              <a:ext uri="{FF2B5EF4-FFF2-40B4-BE49-F238E27FC236}">
                <a16:creationId xmlns:a16="http://schemas.microsoft.com/office/drawing/2014/main" id="{C0EEF8F4-2BFA-4EC9-8B6E-24889F13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8" name="图片 11" descr="图片包含 玩具, 玩偶&#10;&#10;已生成极高可信度的说明">
            <a:extLst>
              <a:ext uri="{FF2B5EF4-FFF2-40B4-BE49-F238E27FC236}">
                <a16:creationId xmlns:a16="http://schemas.microsoft.com/office/drawing/2014/main" id="{35BEF64D-DF4B-4D00-99A5-2FD9839DF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pic>
        <p:nvPicPr>
          <p:cNvPr id="2" name="Picture 1">
            <a:extLst>
              <a:ext uri="{FF2B5EF4-FFF2-40B4-BE49-F238E27FC236}">
                <a16:creationId xmlns:a16="http://schemas.microsoft.com/office/drawing/2014/main" id="{D01316FA-C2FA-4CA3-AADA-DBA4836C60E0}"/>
              </a:ext>
            </a:extLst>
          </p:cNvPr>
          <p:cNvPicPr>
            <a:picLocks noChangeAspect="1"/>
          </p:cNvPicPr>
          <p:nvPr/>
        </p:nvPicPr>
        <p:blipFill>
          <a:blip r:embed="rId5"/>
          <a:stretch>
            <a:fillRect/>
          </a:stretch>
        </p:blipFill>
        <p:spPr>
          <a:xfrm>
            <a:off x="1847201" y="1842508"/>
            <a:ext cx="8516850" cy="2017951"/>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619259"/>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p>
        </p:txBody>
      </p:sp>
      <p:sp>
        <p:nvSpPr>
          <p:cNvPr id="13" name="TextBox 12"/>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6" name="TextBox 15"/>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1035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
        <p:nvSpPr>
          <p:cNvPr id="10" name="TextBox 9"/>
          <p:cNvSpPr txBox="1"/>
          <p:nvPr/>
        </p:nvSpPr>
        <p:spPr>
          <a:xfrm>
            <a:off x="1524000" y="6"/>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Hai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29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endParaRPr lang="vi-VN" sz="3200" b="1" dirty="0">
              <a:solidFill>
                <a:srgbClr val="0000CC"/>
              </a:solidFill>
              <a:latin typeface="Times New Roman" pitchFamily="18" charset="0"/>
              <a:cs typeface="Times New Roman" pitchFamily="18" charset="0"/>
            </a:endParaRPr>
          </a:p>
        </p:txBody>
      </p:sp>
      <p:sp>
        <p:nvSpPr>
          <p:cNvPr id="11" name="TextBox 10"/>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2696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388092" y="5390146"/>
            <a:ext cx="6439301" cy="808523"/>
            <a:chOff x="3022332" y="5601902"/>
            <a:chExt cx="6439301"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3022332" y="5601902"/>
              <a:ext cx="6198669"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sz="3600" b="1" dirty="0">
                  <a:solidFill>
                    <a:prstClr val="black"/>
                  </a:solidFill>
                  <a:latin typeface="Calibri" panose="020F0502020204030204"/>
                  <a:ea typeface="Times New Roman" panose="02020603050405020304" pitchFamily="18" charset="0"/>
                  <a:cs typeface="Times New Roman" panose="02020603050405020304" pitchFamily="18" charset="0"/>
                </a:rPr>
                <a:t>Vườn Quốc gia Cúc Phương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6146" name="Picture 2" descr="Khám phá du lịch Vườn quốc gia Cúc Phương - Vntrip.vn">
            <a:extLst>
              <a:ext uri="{FF2B5EF4-FFF2-40B4-BE49-F238E27FC236}">
                <a16:creationId xmlns:a16="http://schemas.microsoft.com/office/drawing/2014/main" id="{852A9FC0-9C6B-4101-B3BF-C1C3FF398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9" y="805580"/>
            <a:ext cx="6776186" cy="45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8D837E-C81F-4306-AEF9-1972332E85BA}"/>
              </a:ext>
            </a:extLst>
          </p:cNvPr>
          <p:cNvSpPr/>
          <p:nvPr/>
        </p:nvSpPr>
        <p:spPr>
          <a:xfrm>
            <a:off x="2493976" y="105877"/>
            <a:ext cx="6688524"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2795600" y="159984"/>
            <a:ext cx="6281023" cy="17147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dirty="0">
                <a:latin typeface="+mn-lt"/>
                <a:ea typeface="Times New Roman" panose="02020603050405020304" pitchFamily="18" charset="0"/>
                <a:cs typeface="Times New Roman" panose="02020603050405020304" pitchFamily="18" charset="0"/>
              </a:rPr>
              <a:t>Các địa danh có trong đoạn văn</a:t>
            </a:r>
            <a:endParaRPr lang="en-US" sz="3600" b="1" dirty="0">
              <a:solidFill>
                <a:srgbClr val="FF0000"/>
              </a:solidFill>
              <a:latin typeface="+mn-lt"/>
              <a:cs typeface="Times New Roman" panose="02020603050405020304" pitchFamily="18" charset="0"/>
            </a:endParaRPr>
          </a:p>
        </p:txBody>
      </p:sp>
      <p:pic>
        <p:nvPicPr>
          <p:cNvPr id="1026" name="Picture 2" descr="TẢI Bản đồ Hành chính tỉnh Ninh Bình Khổ Lớn 2022">
            <a:extLst>
              <a:ext uri="{FF2B5EF4-FFF2-40B4-BE49-F238E27FC236}">
                <a16:creationId xmlns:a16="http://schemas.microsoft.com/office/drawing/2014/main" id="{32518135-138C-4905-BB1A-7752481C7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4" y="1452711"/>
            <a:ext cx="7667238" cy="43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ẢI Bản đồ Hành chính tỉnh Hoà Bình Khổ Lớn Mới Nhất 2022">
            <a:extLst>
              <a:ext uri="{FF2B5EF4-FFF2-40B4-BE49-F238E27FC236}">
                <a16:creationId xmlns:a16="http://schemas.microsoft.com/office/drawing/2014/main" id="{9E51CF75-BE4B-45CD-AC39-00B40C49E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99" y="984185"/>
            <a:ext cx="8483061" cy="477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ẢI Bản đồ Hành chính tỉnh Thanh Hoá Khổ Lớn năm 2022">
            <a:extLst>
              <a:ext uri="{FF2B5EF4-FFF2-40B4-BE49-F238E27FC236}">
                <a16:creationId xmlns:a16="http://schemas.microsoft.com/office/drawing/2014/main" id="{C2127439-A1AA-4F89-AB57-4A0056118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548" y="1002732"/>
            <a:ext cx="8450089" cy="47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546370" y="5390146"/>
            <a:ext cx="6281023" cy="808523"/>
            <a:chOff x="3180610" y="5601902"/>
            <a:chExt cx="6281023"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4851133" y="5601902"/>
              <a:ext cx="286832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Nho Quan</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7170" name="Picture 2" descr="THỊ TRẤN NHO QUAN NINH BÌNH 2022 - YouTube">
            <a:extLst>
              <a:ext uri="{FF2B5EF4-FFF2-40B4-BE49-F238E27FC236}">
                <a16:creationId xmlns:a16="http://schemas.microsoft.com/office/drawing/2014/main" id="{FD2DEAD4-E5D4-4291-86E9-4EA52425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657" y="818147"/>
            <a:ext cx="7732116" cy="4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73147"/>
            <a:ext cx="12192000" cy="523220"/>
          </a:xfrm>
          <a:prstGeom prst="rect">
            <a:avLst/>
          </a:prstGeom>
          <a:noFill/>
        </p:spPr>
        <p:txBody>
          <a:bodyPr wrap="square" rtlCol="0">
            <a:spAutoFit/>
          </a:bodyPr>
          <a:lstStyle/>
          <a:p>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0" y="4956832"/>
            <a:ext cx="12192000" cy="1384995"/>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Các địa danh: </a:t>
            </a:r>
            <a:r>
              <a:rPr lang="vi-VN" sz="2800" b="1" dirty="0">
                <a:solidFill>
                  <a:srgbClr val="008000"/>
                </a:solidFill>
                <a:latin typeface="Times New Roman" panose="02020603050405020304" pitchFamily="18" charset="0"/>
                <a:cs typeface="Times New Roman" panose="02020603050405020304" pitchFamily="18" charset="0"/>
              </a:rPr>
              <a:t>Cúc Phương </a:t>
            </a:r>
            <a:r>
              <a:rPr lang="en-US" sz="2800" b="1" dirty="0">
                <a:solidFill>
                  <a:srgbClr val="008000"/>
                </a:solidFill>
                <a:latin typeface="Times New Roman" panose="02020603050405020304" pitchFamily="18" charset="0"/>
                <a:cs typeface="Times New Roman" panose="02020603050405020304" pitchFamily="18" charset="0"/>
              </a:rPr>
              <a:t>,</a:t>
            </a:r>
            <a:r>
              <a:rPr lang="vi-VN" sz="2800" b="1" dirty="0">
                <a:solidFill>
                  <a:srgbClr val="008000"/>
                </a:solidFill>
                <a:latin typeface="Times New Roman" panose="02020603050405020304" pitchFamily="18" charset="0"/>
                <a:cs typeface="Times New Roman" panose="02020603050405020304" pitchFamily="18" charset="0"/>
              </a:rPr>
              <a:t>Ninh Bình, Hòa Bình, Thanh Hóa</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Việt Nam</a:t>
            </a: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Cúc Phương, Nho Quan, Ninh Bình</a:t>
            </a:r>
            <a:r>
              <a:rPr lang="en-US" sz="2800" b="1" dirty="0">
                <a:solidFill>
                  <a:srgbClr val="008000"/>
                </a:solidFill>
                <a:latin typeface="Times New Roman" panose="02020603050405020304" pitchFamily="18" charset="0"/>
                <a:cs typeface="Times New Roman" panose="02020603050405020304" pitchFamily="18" charset="0"/>
              </a:rPr>
              <a:t>.</a:t>
            </a:r>
          </a:p>
          <a:p>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(Lâm Anh)</a:t>
            </a:r>
          </a:p>
        </p:txBody>
      </p:sp>
      <p:sp>
        <p:nvSpPr>
          <p:cNvPr id="8" name="TextBox 7"/>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30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0" y="92746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bông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08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Chọn iêu hoặc ươu thay cho</a:t>
            </a:r>
          </a:p>
        </p:txBody>
      </p:sp>
      <p:sp>
        <p:nvSpPr>
          <p:cNvPr id="14" name="TextBox 13">
            <a:extLst>
              <a:ext uri="{FF2B5EF4-FFF2-40B4-BE49-F238E27FC236}">
                <a16:creationId xmlns:a16="http://schemas.microsoft.com/office/drawing/2014/main" id="{91DA023B-A6B1-44D1-87F8-D6731D40C02F}"/>
              </a:ext>
            </a:extLst>
          </p:cNvPr>
          <p:cNvSpPr txBox="1"/>
          <p:nvPr/>
        </p:nvSpPr>
        <p:spPr>
          <a:xfrm>
            <a:off x="654518" y="2155727"/>
            <a:ext cx="10915049" cy="2298834"/>
          </a:xfrm>
          <a:prstGeom prst="rect">
            <a:avLst/>
          </a:prstGeom>
          <a:noFill/>
        </p:spPr>
        <p:txBody>
          <a:bodyPr wrap="square" rtlCol="0">
            <a:spAutoFit/>
          </a:bodyPr>
          <a:lstStyle/>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Cứ chiều chiều, bầy hươu lại rủ nhau ra suối uống nước.</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Buổi sáng, tiếng chim khướu lảnh lót khắp rừng.</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Mặt trời chiếu những tia nắng ấm áp xuống vườn cây.</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434F52-1D6D-4FD3-BF5C-567CB7B4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8" y="4712220"/>
            <a:ext cx="3481337" cy="2575589"/>
          </a:xfrm>
          <a:prstGeom prst="rect">
            <a:avLst/>
          </a:prstGeom>
        </p:spPr>
      </p:pic>
      <p:pic>
        <p:nvPicPr>
          <p:cNvPr id="5" name="Picture 4">
            <a:extLst>
              <a:ext uri="{FF2B5EF4-FFF2-40B4-BE49-F238E27FC236}">
                <a16:creationId xmlns:a16="http://schemas.microsoft.com/office/drawing/2014/main" id="{3A1BC935-B277-487C-8C37-C32C1096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826" y="669247"/>
            <a:ext cx="850798" cy="816769"/>
          </a:xfrm>
          <a:prstGeom prst="rect">
            <a:avLst/>
          </a:prstGeom>
        </p:spPr>
      </p:pic>
      <p:pic>
        <p:nvPicPr>
          <p:cNvPr id="33" name="Picture 32">
            <a:extLst>
              <a:ext uri="{FF2B5EF4-FFF2-40B4-BE49-F238E27FC236}">
                <a16:creationId xmlns:a16="http://schemas.microsoft.com/office/drawing/2014/main" id="{B43740D8-4B78-4DFC-9B18-81438056B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893" y="2269098"/>
            <a:ext cx="654276" cy="628107"/>
          </a:xfrm>
          <a:prstGeom prst="rect">
            <a:avLst/>
          </a:prstGeom>
        </p:spPr>
      </p:pic>
      <p:pic>
        <p:nvPicPr>
          <p:cNvPr id="35" name="Picture 34">
            <a:extLst>
              <a:ext uri="{FF2B5EF4-FFF2-40B4-BE49-F238E27FC236}">
                <a16:creationId xmlns:a16="http://schemas.microsoft.com/office/drawing/2014/main" id="{AF016491-1572-4247-939F-BAF8876B8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698" y="2264094"/>
            <a:ext cx="679540" cy="652361"/>
          </a:xfrm>
          <a:prstGeom prst="rect">
            <a:avLst/>
          </a:prstGeom>
        </p:spPr>
      </p:pic>
      <p:pic>
        <p:nvPicPr>
          <p:cNvPr id="37" name="Picture 36">
            <a:extLst>
              <a:ext uri="{FF2B5EF4-FFF2-40B4-BE49-F238E27FC236}">
                <a16:creationId xmlns:a16="http://schemas.microsoft.com/office/drawing/2014/main" id="{B1FC4F44-B2FE-4171-8E0E-B88705A00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21" y="3782918"/>
            <a:ext cx="691616" cy="663954"/>
          </a:xfrm>
          <a:prstGeom prst="rect">
            <a:avLst/>
          </a:prstGeom>
        </p:spPr>
      </p:pic>
      <p:pic>
        <p:nvPicPr>
          <p:cNvPr id="39" name="Picture 38">
            <a:extLst>
              <a:ext uri="{FF2B5EF4-FFF2-40B4-BE49-F238E27FC236}">
                <a16:creationId xmlns:a16="http://schemas.microsoft.com/office/drawing/2014/main" id="{7735D86B-C622-4204-AA9A-72FAA1E95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151" y="2198016"/>
            <a:ext cx="768746" cy="737999"/>
          </a:xfrm>
          <a:prstGeom prst="rect">
            <a:avLst/>
          </a:prstGeom>
        </p:spPr>
      </p:pic>
      <p:pic>
        <p:nvPicPr>
          <p:cNvPr id="41" name="Picture 40">
            <a:extLst>
              <a:ext uri="{FF2B5EF4-FFF2-40B4-BE49-F238E27FC236}">
                <a16:creationId xmlns:a16="http://schemas.microsoft.com/office/drawing/2014/main" id="{BA9B2188-A6E5-4394-BC3D-7A11F52DD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517" y="3044849"/>
            <a:ext cx="754642" cy="724459"/>
          </a:xfrm>
          <a:prstGeom prst="rect">
            <a:avLst/>
          </a:prstGeom>
        </p:spPr>
      </p:pic>
    </p:spTree>
    <p:extLst>
      <p:ext uri="{BB962C8B-B14F-4D97-AF65-F5344CB8AC3E}">
        <p14:creationId xmlns:p14="http://schemas.microsoft.com/office/powerpoint/2010/main" val="2271182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3"/>
                                        </p:tgtEl>
                                        <p:attrNameLst>
                                          <p:attrName>ppt_w</p:attrName>
                                        </p:attrNameLst>
                                      </p:cBhvr>
                                      <p:tavLst>
                                        <p:tav tm="0">
                                          <p:val>
                                            <p:strVal val="ppt_w"/>
                                          </p:val>
                                        </p:tav>
                                        <p:tav tm="100000">
                                          <p:val>
                                            <p:fltVal val="0"/>
                                          </p:val>
                                        </p:tav>
                                      </p:tavLst>
                                    </p:anim>
                                    <p:anim calcmode="lin" valueType="num">
                                      <p:cBhvr>
                                        <p:cTn id="12" dur="500"/>
                                        <p:tgtEl>
                                          <p:spTgt spid="33"/>
                                        </p:tgtEl>
                                        <p:attrNameLst>
                                          <p:attrName>ppt_h</p:attrName>
                                        </p:attrNameLst>
                                      </p:cBhvr>
                                      <p:tavLst>
                                        <p:tav tm="0">
                                          <p:val>
                                            <p:strVal val="ppt_h"/>
                                          </p:val>
                                        </p:tav>
                                        <p:tav tm="100000">
                                          <p:val>
                                            <p:fltVal val="0"/>
                                          </p:val>
                                        </p:tav>
                                      </p:tavLst>
                                    </p:anim>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5"/>
                                        </p:tgtEl>
                                        <p:attrNameLst>
                                          <p:attrName>ppt_w</p:attrName>
                                        </p:attrNameLst>
                                      </p:cBhvr>
                                      <p:tavLst>
                                        <p:tav tm="0">
                                          <p:val>
                                            <p:strVal val="ppt_w"/>
                                          </p:val>
                                        </p:tav>
                                        <p:tav tm="100000">
                                          <p:val>
                                            <p:fltVal val="0"/>
                                          </p:val>
                                        </p:tav>
                                      </p:tavLst>
                                    </p:anim>
                                    <p:anim calcmode="lin" valueType="num">
                                      <p:cBhvr>
                                        <p:cTn id="19" dur="500"/>
                                        <p:tgtEl>
                                          <p:spTgt spid="35"/>
                                        </p:tgtEl>
                                        <p:attrNameLst>
                                          <p:attrName>ppt_h</p:attrName>
                                        </p:attrNameLst>
                                      </p:cBhvr>
                                      <p:tavLst>
                                        <p:tav tm="0">
                                          <p:val>
                                            <p:strVal val="ppt_h"/>
                                          </p:val>
                                        </p:tav>
                                        <p:tav tm="100000">
                                          <p:val>
                                            <p:fltVal val="0"/>
                                          </p:val>
                                        </p:tav>
                                      </p:tavLst>
                                    </p:anim>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9"/>
                                        </p:tgtEl>
                                        <p:attrNameLst>
                                          <p:attrName>ppt_w</p:attrName>
                                        </p:attrNameLst>
                                      </p:cBhvr>
                                      <p:tavLst>
                                        <p:tav tm="0">
                                          <p:val>
                                            <p:strVal val="ppt_w"/>
                                          </p:val>
                                        </p:tav>
                                        <p:tav tm="100000">
                                          <p:val>
                                            <p:fltVal val="0"/>
                                          </p:val>
                                        </p:tav>
                                      </p:tavLst>
                                    </p:anim>
                                    <p:anim calcmode="lin" valueType="num">
                                      <p:cBhvr>
                                        <p:cTn id="26" dur="500"/>
                                        <p:tgtEl>
                                          <p:spTgt spid="39"/>
                                        </p:tgtEl>
                                        <p:attrNameLst>
                                          <p:attrName>ppt_h</p:attrName>
                                        </p:attrNameLst>
                                      </p:cBhvr>
                                      <p:tavLst>
                                        <p:tav tm="0">
                                          <p:val>
                                            <p:strVal val="ppt_h"/>
                                          </p:val>
                                        </p:tav>
                                        <p:tav tm="100000">
                                          <p:val>
                                            <p:fltVal val="0"/>
                                          </p:val>
                                        </p:tav>
                                      </p:tavLst>
                                    </p:anim>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41"/>
                                        </p:tgtEl>
                                        <p:attrNameLst>
                                          <p:attrName>ppt_w</p:attrName>
                                        </p:attrNameLst>
                                      </p:cBhvr>
                                      <p:tavLst>
                                        <p:tav tm="0">
                                          <p:val>
                                            <p:strVal val="ppt_w"/>
                                          </p:val>
                                        </p:tav>
                                        <p:tav tm="100000">
                                          <p:val>
                                            <p:fltVal val="0"/>
                                          </p:val>
                                        </p:tav>
                                      </p:tavLst>
                                    </p:anim>
                                    <p:anim calcmode="lin" valueType="num">
                                      <p:cBhvr>
                                        <p:cTn id="33" dur="500"/>
                                        <p:tgtEl>
                                          <p:spTgt spid="41"/>
                                        </p:tgtEl>
                                        <p:attrNameLst>
                                          <p:attrName>ppt_h</p:attrName>
                                        </p:attrNameLst>
                                      </p:cBhvr>
                                      <p:tavLst>
                                        <p:tav tm="0">
                                          <p:val>
                                            <p:strVal val="ppt_h"/>
                                          </p:val>
                                        </p:tav>
                                        <p:tav tm="100000">
                                          <p:val>
                                            <p:fltVal val="0"/>
                                          </p:val>
                                        </p:tav>
                                      </p:tavLst>
                                    </p:anim>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37"/>
                                        </p:tgtEl>
                                        <p:attrNameLst>
                                          <p:attrName>ppt_w</p:attrName>
                                        </p:attrNameLst>
                                      </p:cBhvr>
                                      <p:tavLst>
                                        <p:tav tm="0">
                                          <p:val>
                                            <p:strVal val="ppt_w"/>
                                          </p:val>
                                        </p:tav>
                                        <p:tav tm="100000">
                                          <p:val>
                                            <p:fltVal val="0"/>
                                          </p:val>
                                        </p:tav>
                                      </p:tavLst>
                                    </p:anim>
                                    <p:anim calcmode="lin" valueType="num">
                                      <p:cBhvr>
                                        <p:cTn id="40" dur="500"/>
                                        <p:tgtEl>
                                          <p:spTgt spid="37"/>
                                        </p:tgtEl>
                                        <p:attrNameLst>
                                          <p:attrName>ppt_h</p:attrName>
                                        </p:attrNameLst>
                                      </p:cBhvr>
                                      <p:tavLst>
                                        <p:tav tm="0">
                                          <p:val>
                                            <p:strVal val="ppt_h"/>
                                          </p:val>
                                        </p:tav>
                                        <p:tav tm="100000">
                                          <p:val>
                                            <p:fltVal val="0"/>
                                          </p:val>
                                        </p:tav>
                                      </p:tavLst>
                                    </p:anim>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Tìm và gọi tên các sự vật có tiếng chứa vần ât hoặc âc trong tranh</a:t>
            </a:r>
          </a:p>
        </p:txBody>
      </p:sp>
      <p:pic>
        <p:nvPicPr>
          <p:cNvPr id="4" name="Picture 3">
            <a:extLst>
              <a:ext uri="{FF2B5EF4-FFF2-40B4-BE49-F238E27FC236}">
                <a16:creationId xmlns:a16="http://schemas.microsoft.com/office/drawing/2014/main" id="{8F8C69E8-2D33-4F4A-A3E2-63F88C0B3CFE}"/>
              </a:ext>
            </a:extLst>
          </p:cNvPr>
          <p:cNvPicPr>
            <a:picLocks noChangeAspect="1"/>
          </p:cNvPicPr>
          <p:nvPr/>
        </p:nvPicPr>
        <p:blipFill>
          <a:blip r:embed="rId3"/>
          <a:stretch>
            <a:fillRect/>
          </a:stretch>
        </p:blipFill>
        <p:spPr>
          <a:xfrm>
            <a:off x="617017" y="1460583"/>
            <a:ext cx="6300597" cy="4535956"/>
          </a:xfrm>
          <a:prstGeom prst="rect">
            <a:avLst/>
          </a:prstGeom>
        </p:spPr>
      </p:pic>
      <p:sp>
        <p:nvSpPr>
          <p:cNvPr id="17" name="Rectangles 7">
            <a:extLst>
              <a:ext uri="{FF2B5EF4-FFF2-40B4-BE49-F238E27FC236}">
                <a16:creationId xmlns:a16="http://schemas.microsoft.com/office/drawing/2014/main" id="{24EDD47F-6B39-4037-BD95-92C5C778DAB4}"/>
              </a:ext>
            </a:extLst>
          </p:cNvPr>
          <p:cNvSpPr/>
          <p:nvPr/>
        </p:nvSpPr>
        <p:spPr>
          <a:xfrm>
            <a:off x="7194082" y="1578543"/>
            <a:ext cx="4356234" cy="1576805"/>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6" name="TextBox 5">
            <a:extLst>
              <a:ext uri="{FF2B5EF4-FFF2-40B4-BE49-F238E27FC236}">
                <a16:creationId xmlns:a16="http://schemas.microsoft.com/office/drawing/2014/main" id="{4DE3A19A-541B-44F4-B4C0-1FBC27056A3F}"/>
              </a:ext>
            </a:extLst>
          </p:cNvPr>
          <p:cNvSpPr txBox="1"/>
          <p:nvPr/>
        </p:nvSpPr>
        <p:spPr>
          <a:xfrm>
            <a:off x="8710864" y="1607419"/>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âc</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7" name="Oval 6">
            <a:extLst>
              <a:ext uri="{FF2B5EF4-FFF2-40B4-BE49-F238E27FC236}">
                <a16:creationId xmlns:a16="http://schemas.microsoft.com/office/drawing/2014/main" id="{F63042BE-0145-4D3C-A75A-05262BD0C209}"/>
              </a:ext>
            </a:extLst>
          </p:cNvPr>
          <p:cNvSpPr/>
          <p:nvPr/>
        </p:nvSpPr>
        <p:spPr>
          <a:xfrm>
            <a:off x="596766" y="1501541"/>
            <a:ext cx="5111015"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347B8C-ACE9-433A-8F71-7D1764E45CD5}"/>
              </a:ext>
            </a:extLst>
          </p:cNvPr>
          <p:cNvSpPr txBox="1"/>
          <p:nvPr/>
        </p:nvSpPr>
        <p:spPr>
          <a:xfrm>
            <a:off x="7382578" y="2117558"/>
            <a:ext cx="1857676"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Giàn</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gấc</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64EA794D-C123-4147-B587-2CF85CCE9E81}"/>
              </a:ext>
            </a:extLst>
          </p:cNvPr>
          <p:cNvSpPr/>
          <p:nvPr/>
        </p:nvSpPr>
        <p:spPr>
          <a:xfrm>
            <a:off x="2877954" y="4716379"/>
            <a:ext cx="4081112"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80E14-4577-4E2C-99C5-7B6E26A1BD54}"/>
              </a:ext>
            </a:extLst>
          </p:cNvPr>
          <p:cNvSpPr txBox="1"/>
          <p:nvPr/>
        </p:nvSpPr>
        <p:spPr>
          <a:xfrm>
            <a:off x="9509761" y="2117558"/>
            <a:ext cx="2127182"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Bậc</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thềm</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3" name="Rectangles 7">
            <a:extLst>
              <a:ext uri="{FF2B5EF4-FFF2-40B4-BE49-F238E27FC236}">
                <a16:creationId xmlns:a16="http://schemas.microsoft.com/office/drawing/2014/main" id="{E181E9C8-436F-4AF7-9FD9-BC2D685E180C}"/>
              </a:ext>
            </a:extLst>
          </p:cNvPr>
          <p:cNvSpPr/>
          <p:nvPr/>
        </p:nvSpPr>
        <p:spPr>
          <a:xfrm>
            <a:off x="7280710" y="3513221"/>
            <a:ext cx="4356234" cy="1809550"/>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4" name="TextBox 23">
            <a:extLst>
              <a:ext uri="{FF2B5EF4-FFF2-40B4-BE49-F238E27FC236}">
                <a16:creationId xmlns:a16="http://schemas.microsoft.com/office/drawing/2014/main" id="{AA846789-4319-4E95-A1C2-E33D149F7751}"/>
              </a:ext>
            </a:extLst>
          </p:cNvPr>
          <p:cNvSpPr txBox="1"/>
          <p:nvPr/>
        </p:nvSpPr>
        <p:spPr>
          <a:xfrm>
            <a:off x="8797492" y="3542097"/>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ât</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25" name="Oval 24">
            <a:extLst>
              <a:ext uri="{FF2B5EF4-FFF2-40B4-BE49-F238E27FC236}">
                <a16:creationId xmlns:a16="http://schemas.microsoft.com/office/drawing/2014/main" id="{827E538A-F188-44E5-BEFF-27E9459763F6}"/>
              </a:ext>
            </a:extLst>
          </p:cNvPr>
          <p:cNvSpPr/>
          <p:nvPr/>
        </p:nvSpPr>
        <p:spPr>
          <a:xfrm>
            <a:off x="5727033" y="4186989"/>
            <a:ext cx="433136" cy="49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3B94D15-5F67-44A4-8149-C794B87313D2}"/>
              </a:ext>
            </a:extLst>
          </p:cNvPr>
          <p:cNvSpPr txBox="1"/>
          <p:nvPr/>
        </p:nvSpPr>
        <p:spPr>
          <a:xfrm>
            <a:off x="7613584" y="4042610"/>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Đôi</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tất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62438D78-FB6B-437D-89E5-453EDB1E63E9}"/>
              </a:ext>
            </a:extLst>
          </p:cNvPr>
          <p:cNvSpPr/>
          <p:nvPr/>
        </p:nvSpPr>
        <p:spPr>
          <a:xfrm>
            <a:off x="4976263" y="3532471"/>
            <a:ext cx="433136" cy="7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2B8234F-8051-4966-B5AF-8F4E9D9AD8E6}"/>
              </a:ext>
            </a:extLst>
          </p:cNvPr>
          <p:cNvSpPr txBox="1"/>
          <p:nvPr/>
        </p:nvSpPr>
        <p:spPr>
          <a:xfrm>
            <a:off x="9760017" y="403298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lật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đật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8D0D6D5D-3F49-4185-BAA4-604CE66B4CA4}"/>
              </a:ext>
            </a:extLst>
          </p:cNvPr>
          <p:cNvSpPr/>
          <p:nvPr/>
        </p:nvSpPr>
        <p:spPr>
          <a:xfrm>
            <a:off x="1241660" y="3291840"/>
            <a:ext cx="2618072" cy="2107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4816324-5220-42F8-A1C9-8F52BC98788D}"/>
              </a:ext>
            </a:extLst>
          </p:cNvPr>
          <p:cNvSpPr txBox="1"/>
          <p:nvPr/>
        </p:nvSpPr>
        <p:spPr>
          <a:xfrm>
            <a:off x="8566484" y="460087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phật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thủ</a:t>
            </a:r>
            <a:endParaRPr lang="en-US" sz="3600" b="1" i="0" dirty="0">
              <a:solidFill>
                <a:srgbClr val="FF0000"/>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34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p:bldP spid="7" grpId="0" animBg="1"/>
      <p:bldP spid="20" grpId="0"/>
      <p:bldP spid="21" grpId="0" animBg="1"/>
      <p:bldP spid="22" grpId="0"/>
      <p:bldP spid="23" grpId="0" bldLvl="0" animBg="1"/>
      <p:bldP spid="24" grpId="0"/>
      <p:bldP spid="25" grpId="0" animBg="1"/>
      <p:bldP spid="26" grpId="0"/>
      <p:bldP spid="29" grpId="0" animBg="1"/>
      <p:bldP spid="30" grpId="0"/>
      <p:bldP spid="32"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50272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1" y="2088107"/>
            <a:ext cx="8124968" cy="48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9182" y="2088107"/>
            <a:ext cx="3957851" cy="3539430"/>
          </a:xfrm>
          <a:prstGeom prst="rect">
            <a:avLst/>
          </a:prstGeom>
          <a:noFill/>
        </p:spPr>
        <p:txBody>
          <a:bodyPr wrap="squar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hỏi</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Kể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dự</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0186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43660"/>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7" name="TextBox 6"/>
          <p:cNvSpPr txBox="1"/>
          <p:nvPr/>
        </p:nvSpPr>
        <p:spPr>
          <a:xfrm>
            <a:off x="0" y="1909746"/>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1" y="2462202"/>
            <a:ext cx="12192000" cy="954107"/>
          </a:xfrm>
          <a:prstGeom prst="rect">
            <a:avLst/>
          </a:prstGeom>
        </p:spPr>
        <p:txBody>
          <a:bodyPr wrap="square">
            <a:spAutoFit/>
          </a:bodyPr>
          <a:lstStyle/>
          <a:p>
            <a:pPr lvl="0"/>
            <a:r>
              <a:rPr lang="en-US" sz="2800" b="1" i="1" dirty="0">
                <a:solidFill>
                  <a:srgbClr val="0000FF"/>
                </a:solidFill>
                <a:latin typeface="Times New Roman" pitchFamily="18" charset="0"/>
                <a:cs typeface="Times New Roman" pitchFamily="18" charset="0"/>
              </a:rPr>
              <a:t>- </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Gà rừng, thổi nhạc sáo, khe suối, khướu, lĩnh xướng, khoác, kì nhông, diễn ảo thuật, cọn nước,...</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4462817" y="3390695"/>
            <a:ext cx="4449170" cy="1815882"/>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Chim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nổi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Gà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gọi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quanh</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nữa</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4877618"/>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5386573"/>
            <a:ext cx="259553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Mõ: </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3276600" y="5400838"/>
            <a:ext cx="3233382"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Ảo</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5983421"/>
            <a:ext cx="237471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Lĩnh xướng: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76599" y="6100577"/>
            <a:ext cx="2168857"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nước</a:t>
            </a:r>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6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2"/>
                                        </p:tgtEl>
                                        <p:attrNameLst>
                                          <p:attrName>style.visibility</p:attrName>
                                        </p:attrNameLst>
                                      </p:cBhvr>
                                      <p:to>
                                        <p:strVal val="visible"/>
                                      </p:to>
                                    </p:set>
                                    <p:anim calcmode="discrete" valueType="clr">
                                      <p:cBhvr override="childStyle">
                                        <p:cTn id="4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2"/>
                                        </p:tgtEl>
                                        <p:attrNameLst>
                                          <p:attrName>fillcolor</p:attrName>
                                        </p:attrNameLst>
                                      </p:cBhvr>
                                      <p:tavLst>
                                        <p:tav tm="0">
                                          <p:val>
                                            <p:clrVal>
                                              <a:schemeClr val="accent2"/>
                                            </p:clrVal>
                                          </p:val>
                                        </p:tav>
                                        <p:tav tm="50000">
                                          <p:val>
                                            <p:clrVal>
                                              <a:schemeClr val="hlink"/>
                                            </p:clrVal>
                                          </p:val>
                                        </p:tav>
                                      </p:tavLst>
                                    </p:anim>
                                    <p:set>
                                      <p:cBhvr>
                                        <p:cTn id="45" dur="80"/>
                                        <p:tgtEl>
                                          <p:spTgt spid="12"/>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dirty="0" err="1">
                <a:solidFill>
                  <a:srgbClr val="FF0000"/>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bằng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tre</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rỗng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nhịp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lệnh</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i="1" kern="0" dirty="0">
              <a:solidFill>
                <a:srgbClr val="002060"/>
              </a:solidFill>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258625" y="1290222"/>
            <a:ext cx="3322899" cy="3322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Lĩnh xướng: </a:t>
            </a:r>
            <a:r>
              <a:rPr lang="vi-VN" sz="2800" b="1" dirty="0">
                <a:solidFill>
                  <a:srgbClr val="002060"/>
                </a:solidFill>
                <a:latin typeface="Times New Roman" panose="02020603050405020304" pitchFamily="18" charset="0"/>
                <a:cs typeface="Times New Roman" panose="02020603050405020304" pitchFamily="18" charset="0"/>
              </a:rPr>
              <a:t>hát đơn ca một câu, một đoạn trước hoặc sau phần hát của tập thể</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8075" y="1830977"/>
            <a:ext cx="4608775" cy="2765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Cọn nước: </a:t>
            </a:r>
            <a:r>
              <a:rPr lang="vi-VN" sz="2800" b="1" dirty="0">
                <a:solidFill>
                  <a:srgbClr val="002060"/>
                </a:solidFill>
                <a:latin typeface="Times New Roman" panose="02020603050405020304" pitchFamily="18" charset="0"/>
                <a:cs typeface="Times New Roman" panose="02020603050405020304" pitchFamily="18" charset="0"/>
              </a:rPr>
              <a:t>vật hình bánh xe có gắn một hệ thống ống bằng tre, nứa, có thể tự quay được nhờ sức nước, dùng để đưa nước từ suối, sông lên ruộng.</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63300" y="1530204"/>
            <a:ext cx="4827850" cy="305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72D74F-CCCB-46C1-AFAB-A8E93A6F0DC8}"/>
              </a:ext>
            </a:extLst>
          </p:cNvPr>
          <p:cNvPicPr>
            <a:picLocks noChangeAspect="1"/>
          </p:cNvPicPr>
          <p:nvPr/>
        </p:nvPicPr>
        <p:blipFill>
          <a:blip r:embed="rId4"/>
          <a:stretch>
            <a:fillRect/>
          </a:stretch>
        </p:blipFill>
        <p:spPr>
          <a:xfrm>
            <a:off x="2317484" y="278459"/>
            <a:ext cx="8037053" cy="1354817"/>
          </a:xfrm>
          <a:prstGeom prst="rect">
            <a:avLst/>
          </a:prstGeom>
        </p:spPr>
      </p:pic>
      <p:pic>
        <p:nvPicPr>
          <p:cNvPr id="12" name="Picture 11">
            <a:extLst>
              <a:ext uri="{FF2B5EF4-FFF2-40B4-BE49-F238E27FC236}">
                <a16:creationId xmlns:a16="http://schemas.microsoft.com/office/drawing/2014/main"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Ảo thuật: </a:t>
            </a:r>
            <a:r>
              <a:rPr lang="vi-VN" sz="2800" b="1" dirty="0">
                <a:solidFill>
                  <a:srgbClr val="002060"/>
                </a:solidFill>
                <a:latin typeface="Times New Roman" panose="02020603050405020304" pitchFamily="18" charset="0"/>
                <a:cs typeface="Times New Roman" panose="02020603050405020304" pitchFamily="18" charset="0"/>
              </a:rPr>
              <a:t>làm biến hóa các đồ vật một cách nhanh và khéo léo như có phép lạ.</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91850" y="1501798"/>
            <a:ext cx="5075500" cy="2857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993" y="2141209"/>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4273" y="2138004"/>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8574" y="537561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209731" y="5390108"/>
            <a:ext cx="5704765" cy="693113"/>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CẢ BÀI</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117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1330</Words>
  <Application>Microsoft Office PowerPoint</Application>
  <PresentationFormat>Widescreen</PresentationFormat>
  <Paragraphs>120</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等线</vt: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20</cp:revision>
  <dcterms:created xsi:type="dcterms:W3CDTF">2024-01-27T02:42:40Z</dcterms:created>
  <dcterms:modified xsi:type="dcterms:W3CDTF">2025-02-10T08:18:11Z</dcterms:modified>
</cp:coreProperties>
</file>