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27" r:id="rId2"/>
    <p:sldId id="436" r:id="rId3"/>
    <p:sldId id="441" r:id="rId4"/>
    <p:sldId id="439" r:id="rId5"/>
    <p:sldId id="442" r:id="rId6"/>
    <p:sldId id="444" r:id="rId7"/>
    <p:sldId id="445" r:id="rId8"/>
    <p:sldId id="443" r:id="rId9"/>
    <p:sldId id="340"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CC"/>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8" d="100"/>
          <a:sy n="48" d="100"/>
        </p:scale>
        <p:origin x="676"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9</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a:r>
              <a:rPr lang="en-GB" sz="4000" b="1" dirty="0" err="1">
                <a:solidFill>
                  <a:srgbClr val="FF0000"/>
                </a:solidFill>
                <a:latin typeface="Times New Roman" pitchFamily="18" charset="0"/>
                <a:cs typeface="Times New Roman" pitchFamily="18" charset="0"/>
              </a:rPr>
              <a:t>Bài</a:t>
            </a:r>
            <a:r>
              <a:rPr lang="en-GB" sz="4000" b="1" dirty="0">
                <a:solidFill>
                  <a:srgbClr val="FF0000"/>
                </a:solidFill>
                <a:latin typeface="Times New Roman" pitchFamily="18" charset="0"/>
                <a:cs typeface="Times New Roman" pitchFamily="18" charset="0"/>
              </a:rPr>
              <a:t> 2</a:t>
            </a:r>
            <a:r>
              <a:rPr lang="vi-VN" sz="4000" b="1" dirty="0">
                <a:solidFill>
                  <a:srgbClr val="FF0000"/>
                </a:solidFill>
                <a:latin typeface="Times New Roman" pitchFamily="18" charset="0"/>
                <a:cs typeface="Times New Roman" pitchFamily="18" charset="0"/>
              </a:rPr>
              <a:t>0</a:t>
            </a:r>
            <a:r>
              <a:rPr lang="en-GB" sz="4000" b="1" dirty="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TRÒ CHUYỆN CÙNG MẸ </a:t>
            </a:r>
            <a:r>
              <a:rPr lang="en-GB" sz="4000" b="1" dirty="0">
                <a:solidFill>
                  <a:srgbClr val="FF0000"/>
                </a:solidFill>
                <a:latin typeface="Times New Roman" pitchFamily="18" charset="0"/>
                <a:cs typeface="Times New Roman" pitchFamily="18" charset="0"/>
              </a:rPr>
              <a:t>(T3</a:t>
            </a:r>
            <a:r>
              <a:rPr lang="vi-VN" sz="4000" b="1" dirty="0">
                <a:solidFill>
                  <a:srgbClr val="FF0000"/>
                </a:solidFill>
                <a:latin typeface="Times New Roman" pitchFamily="18" charset="0"/>
                <a:cs typeface="Times New Roman" pitchFamily="18" charset="0"/>
              </a:rPr>
              <a:t>,4</a:t>
            </a:r>
            <a:r>
              <a:rPr lang="en-GB" sz="4000" b="1" dirty="0">
                <a:solidFill>
                  <a:srgbClr val="FF0000"/>
                </a:solidFill>
                <a:latin typeface="Times New Roman" pitchFamily="18" charset="0"/>
                <a:cs typeface="Times New Roman" pitchFamily="18" charset="0"/>
              </a:rPr>
              <a:t>)</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Hát theo bài hát mẫu SGK lớp 2 NXBG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240000" cy="8510677"/>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4724" y="2341525"/>
            <a:ext cx="13966284"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1. Quan sát tranh, nêu đặc điểm của sự vật trong mỗi tranh</a:t>
            </a:r>
            <a:r>
              <a:rPr lang="en-US" sz="3800" b="1" dirty="0">
                <a:solidFill>
                  <a:srgbClr val="FF0000"/>
                </a:solidFill>
                <a:latin typeface="Times New Roman" pitchFamily="18" charset="0"/>
                <a:cs typeface="Times New Roman" pitchFamily="18" charset="0"/>
              </a:rPr>
              <a:t>.</a:t>
            </a:r>
          </a:p>
        </p:txBody>
      </p:sp>
      <p:sp>
        <p:nvSpPr>
          <p:cNvPr id="22" name="Rectangle 21"/>
          <p:cNvSpPr/>
          <p:nvPr/>
        </p:nvSpPr>
        <p:spPr>
          <a:xfrm>
            <a:off x="1332204" y="6140937"/>
            <a:ext cx="13966284" cy="2431435"/>
          </a:xfrm>
          <a:prstGeom prst="rect">
            <a:avLst/>
          </a:prstGeom>
        </p:spPr>
        <p:txBody>
          <a:bodyPr wrap="square">
            <a:spAutoFit/>
          </a:bodyPr>
          <a:lstStyle/>
          <a:p>
            <a:pPr algn="just"/>
            <a:r>
              <a:rPr lang="en-US" sz="3800" b="1" dirty="0">
                <a:solidFill>
                  <a:srgbClr val="FF3399"/>
                </a:solidFill>
                <a:latin typeface="Times New Roman" pitchFamily="18" charset="0"/>
                <a:cs typeface="Times New Roman" pitchFamily="18" charset="0"/>
              </a:rPr>
              <a:t>- </a:t>
            </a:r>
            <a:r>
              <a:rPr lang="vi-VN" sz="3800" b="1" dirty="0">
                <a:solidFill>
                  <a:srgbClr val="FF3399"/>
                </a:solidFill>
                <a:latin typeface="Times New Roman" pitchFamily="18" charset="0"/>
                <a:cs typeface="Times New Roman" pitchFamily="18" charset="0"/>
              </a:rPr>
              <a:t>Ngôi nhà thuộc loại nhà gì?</a:t>
            </a:r>
            <a:endParaRPr lang="en-US" sz="3800" b="1" dirty="0">
              <a:solidFill>
                <a:srgbClr val="FF3399"/>
              </a:solidFill>
              <a:latin typeface="Times New Roman" pitchFamily="18" charset="0"/>
              <a:cs typeface="Times New Roman" pitchFamily="18" charset="0"/>
            </a:endParaRPr>
          </a:p>
          <a:p>
            <a:pPr algn="just"/>
            <a:r>
              <a:rPr lang="vi-VN" sz="3800" b="1" dirty="0">
                <a:solidFill>
                  <a:srgbClr val="FF3399"/>
                </a:solidFill>
                <a:latin typeface="Times New Roman" pitchFamily="18" charset="0"/>
                <a:cs typeface="Times New Roman" pitchFamily="18" charset="0"/>
              </a:rPr>
              <a:t>- Ngôi nhà đó có đặc điểm gì nổi bật? ( hình dang, màu sắc, cảnh vật xung quanh, ...</a:t>
            </a:r>
            <a:r>
              <a:rPr lang="en-US" sz="3800" b="1" dirty="0">
                <a:solidFill>
                  <a:srgbClr val="FF3399"/>
                </a:solidFill>
                <a:latin typeface="Times New Roman" pitchFamily="18" charset="0"/>
                <a:cs typeface="Times New Roman" pitchFamily="18" charset="0"/>
              </a:rPr>
              <a:t>.</a:t>
            </a:r>
            <a:r>
              <a:rPr lang="vi-VN" sz="3800" b="1" dirty="0">
                <a:solidFill>
                  <a:srgbClr val="FF3399"/>
                </a:solidFill>
                <a:latin typeface="Times New Roman" pitchFamily="18" charset="0"/>
                <a:cs typeface="Times New Roman" pitchFamily="18" charset="0"/>
              </a:rPr>
              <a:t>)</a:t>
            </a:r>
            <a:r>
              <a:rPr lang="en-US" sz="3800" b="1" dirty="0">
                <a:solidFill>
                  <a:srgbClr val="FF3399"/>
                </a:solidFill>
                <a:latin typeface="Times New Roman" pitchFamily="18" charset="0"/>
                <a:cs typeface="Times New Roman" pitchFamily="18" charset="0"/>
              </a:rPr>
              <a:t> </a:t>
            </a:r>
            <a:endParaRPr lang="vi-VN" sz="3800" b="1" dirty="0">
              <a:solidFill>
                <a:srgbClr val="FF3399"/>
              </a:solidFill>
              <a:latin typeface="Times New Roman" pitchFamily="18" charset="0"/>
              <a:cs typeface="Times New Roman" pitchFamily="18" charset="0"/>
            </a:endParaRPr>
          </a:p>
          <a:p>
            <a:pPr algn="just"/>
            <a:r>
              <a:rPr lang="vi-VN" sz="3800" b="1" dirty="0">
                <a:solidFill>
                  <a:srgbClr val="FF3399"/>
                </a:solidFill>
                <a:latin typeface="Times New Roman" pitchFamily="18" charset="0"/>
                <a:cs typeface="Times New Roman" pitchFamily="18" charset="0"/>
              </a:rPr>
              <a:t>- Em có cảm nghĩ gì khi quan sát ngôi nhà đó ?</a:t>
            </a:r>
            <a:r>
              <a:rPr lang="en-US" sz="3800" b="1" dirty="0">
                <a:solidFill>
                  <a:srgbClr val="FF3399"/>
                </a:solidFill>
                <a:latin typeface="Times New Roman" pitchFamily="18" charset="0"/>
                <a:cs typeface="Times New Roman" pitchFamily="18" charset="0"/>
              </a:rPr>
              <a:t> </a:t>
            </a:r>
          </a:p>
        </p:txBody>
      </p:sp>
      <p:pic>
        <p:nvPicPr>
          <p:cNvPr id="23" name="Picture 22"/>
          <p:cNvPicPr/>
          <p:nvPr/>
        </p:nvPicPr>
        <p:blipFill rotWithShape="1">
          <a:blip r:embed="rId2"/>
          <a:srcRect l="45746" t="48434" r="29721" b="39277"/>
          <a:stretch/>
        </p:blipFill>
        <p:spPr bwMode="auto">
          <a:xfrm>
            <a:off x="1127919" y="3018633"/>
            <a:ext cx="14401800" cy="32652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34347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0319" y="2582108"/>
            <a:ext cx="11277600"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2</a:t>
            </a:r>
            <a:r>
              <a:rPr lang="en-US" sz="3800" b="1" dirty="0">
                <a:solidFill>
                  <a:srgbClr val="FF0000"/>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 Viết đoạn văn tả ngôi nhà của </a:t>
            </a:r>
            <a:r>
              <a:rPr lang="vi-VN" sz="3800" b="1">
                <a:solidFill>
                  <a:srgbClr val="FF0000"/>
                </a:solidFill>
                <a:latin typeface="Times New Roman" pitchFamily="18" charset="0"/>
                <a:cs typeface="Times New Roman" pitchFamily="18" charset="0"/>
              </a:rPr>
              <a:t>em (Theo </a:t>
            </a:r>
            <a:r>
              <a:rPr lang="vi-VN" sz="3800" b="1" dirty="0">
                <a:solidFill>
                  <a:srgbClr val="FF0000"/>
                </a:solidFill>
                <a:latin typeface="Times New Roman" pitchFamily="18" charset="0"/>
                <a:cs typeface="Times New Roman" pitchFamily="18" charset="0"/>
              </a:rPr>
              <a:t>gợi ý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9" y="3352800"/>
            <a:ext cx="12159964" cy="1261884"/>
          </a:xfrm>
          <a:prstGeom prst="rect">
            <a:avLst/>
          </a:prstGeom>
        </p:spPr>
        <p:txBody>
          <a:bodyPr wrap="square">
            <a:spAutoFit/>
          </a:bodyPr>
          <a:lstStyle/>
          <a:p>
            <a:pPr lvl="0" algn="just"/>
            <a:r>
              <a:rPr lang="vi-VN" sz="3800" b="1" dirty="0">
                <a:solidFill>
                  <a:srgbClr val="FF3399"/>
                </a:solidFill>
                <a:latin typeface="Times New Roman" pitchFamily="18" charset="0"/>
                <a:cs typeface="Times New Roman" pitchFamily="18" charset="0"/>
              </a:rPr>
              <a:t>a. Giới thiệu ngôi nhà: </a:t>
            </a:r>
            <a:r>
              <a:rPr lang="vi-VN" sz="3800" b="1" dirty="0">
                <a:solidFill>
                  <a:srgbClr val="0000CC"/>
                </a:solidFill>
                <a:latin typeface="Times New Roman" pitchFamily="18" charset="0"/>
                <a:cs typeface="Times New Roman" pitchFamily="18" charset="0"/>
              </a:rPr>
              <a:t>- Nhà em ở đâu?</a:t>
            </a:r>
          </a:p>
          <a:p>
            <a:pPr lvl="0" algn="just"/>
            <a:r>
              <a:rPr lang="vi-VN" sz="3800" b="1" dirty="0">
                <a:solidFill>
                  <a:srgbClr val="0000CC"/>
                </a:solidFill>
                <a:latin typeface="Times New Roman" pitchFamily="18" charset="0"/>
                <a:cs typeface="Times New Roman" pitchFamily="18" charset="0"/>
              </a:rPr>
              <a:t>                                       - Gia đình em ở đó từ khi nào?</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378931" y="6154341"/>
            <a:ext cx="13601529" cy="1846659"/>
          </a:xfrm>
          <a:prstGeom prst="rect">
            <a:avLst/>
          </a:prstGeom>
        </p:spPr>
        <p:txBody>
          <a:bodyPr wrap="square">
            <a:spAutoFit/>
          </a:bodyPr>
          <a:lstStyle/>
          <a:p>
            <a:pPr lvl="0" algn="just"/>
            <a:r>
              <a:rPr lang="en-US" sz="3800" b="1">
                <a:solidFill>
                  <a:srgbClr val="FF3399"/>
                </a:solidFill>
                <a:latin typeface="Times New Roman" pitchFamily="18" charset="0"/>
                <a:cs typeface="Times New Roman" pitchFamily="18" charset="0"/>
              </a:rPr>
              <a:t>c. </a:t>
            </a:r>
            <a:r>
              <a:rPr lang="vi-VN" sz="3800" b="1">
                <a:solidFill>
                  <a:srgbClr val="FF3399"/>
                </a:solidFill>
                <a:latin typeface="Times New Roman" pitchFamily="18" charset="0"/>
                <a:cs typeface="Times New Roman" pitchFamily="18" charset="0"/>
              </a:rPr>
              <a:t>Đặc </a:t>
            </a:r>
            <a:r>
              <a:rPr lang="vi-VN" sz="3800" b="1" dirty="0">
                <a:solidFill>
                  <a:srgbClr val="FF3399"/>
                </a:solidFill>
                <a:latin typeface="Times New Roman" pitchFamily="18" charset="0"/>
                <a:cs typeface="Times New Roman" pitchFamily="18" charset="0"/>
              </a:rPr>
              <a:t>điểm nổi bật của ngôi nhà:</a:t>
            </a:r>
          </a:p>
          <a:p>
            <a:pPr lvl="0" algn="just"/>
            <a:r>
              <a:rPr lang="vi-VN" sz="3800" b="1" dirty="0">
                <a:solidFill>
                  <a:srgbClr val="0000CC"/>
                </a:solidFill>
                <a:latin typeface="Times New Roman" pitchFamily="18" charset="0"/>
                <a:cs typeface="Times New Roman" pitchFamily="18" charset="0"/>
              </a:rPr>
              <a:t>   - Bên </a:t>
            </a:r>
            <a:r>
              <a:rPr lang="vi-VN" sz="3800" b="1">
                <a:solidFill>
                  <a:srgbClr val="0000CC"/>
                </a:solidFill>
                <a:latin typeface="Times New Roman" pitchFamily="18" charset="0"/>
                <a:cs typeface="Times New Roman" pitchFamily="18" charset="0"/>
              </a:rPr>
              <a:t>ngoài (mái</a:t>
            </a:r>
            <a:r>
              <a:rPr lang="vi-VN" sz="3800" b="1" dirty="0">
                <a:solidFill>
                  <a:srgbClr val="0000CC"/>
                </a:solidFill>
                <a:latin typeface="Times New Roman" pitchFamily="18" charset="0"/>
                <a:cs typeface="Times New Roman" pitchFamily="18" charset="0"/>
              </a:rPr>
              <a:t>, tường, vách, cửa sổ, cửa ra vào,...)</a:t>
            </a:r>
          </a:p>
          <a:p>
            <a:pPr lvl="0" algn="just"/>
            <a:r>
              <a:rPr lang="vi-VN" sz="3800" b="1" dirty="0">
                <a:solidFill>
                  <a:srgbClr val="0000CC"/>
                </a:solidFill>
                <a:latin typeface="Times New Roman" pitchFamily="18" charset="0"/>
                <a:cs typeface="Times New Roman" pitchFamily="18" charset="0"/>
              </a:rPr>
              <a:t>   - Bên </a:t>
            </a:r>
            <a:r>
              <a:rPr lang="vi-VN" sz="3800" b="1">
                <a:solidFill>
                  <a:srgbClr val="0000CC"/>
                </a:solidFill>
                <a:latin typeface="Times New Roman" pitchFamily="18" charset="0"/>
                <a:cs typeface="Times New Roman" pitchFamily="18" charset="0"/>
              </a:rPr>
              <a:t>trong (phòng </a:t>
            </a:r>
            <a:r>
              <a:rPr lang="vi-VN" sz="3800" b="1" dirty="0">
                <a:solidFill>
                  <a:srgbClr val="0000CC"/>
                </a:solidFill>
                <a:latin typeface="Times New Roman" pitchFamily="18" charset="0"/>
                <a:cs typeface="Times New Roman" pitchFamily="18" charset="0"/>
              </a:rPr>
              <a:t>bếp, phòng khách, đồ đạc, ....)</a:t>
            </a:r>
            <a:endParaRPr lang="en-US" sz="3800" b="1" dirty="0">
              <a:solidFill>
                <a:srgbClr val="0000CC"/>
              </a:solidFill>
              <a:latin typeface="Times New Roman" pitchFamily="18" charset="0"/>
              <a:cs typeface="Times New Roman" pitchFamily="18" charset="0"/>
            </a:endParaRPr>
          </a:p>
        </p:txBody>
      </p:sp>
      <p:sp>
        <p:nvSpPr>
          <p:cNvPr id="6" name="Rectangle 5"/>
          <p:cNvSpPr/>
          <p:nvPr/>
        </p:nvSpPr>
        <p:spPr>
          <a:xfrm>
            <a:off x="1356519" y="4767943"/>
            <a:ext cx="13563600" cy="1261884"/>
          </a:xfrm>
          <a:prstGeom prst="rect">
            <a:avLst/>
          </a:prstGeom>
        </p:spPr>
        <p:txBody>
          <a:bodyPr wrap="square">
            <a:spAutoFit/>
          </a:bodyPr>
          <a:lstStyle/>
          <a:p>
            <a:pPr lvl="0"/>
            <a:r>
              <a:rPr lang="vi-VN" sz="3800" b="1" dirty="0">
                <a:solidFill>
                  <a:srgbClr val="FF3399"/>
                </a:solidFill>
                <a:latin typeface="Times New Roman" pitchFamily="18" charset="0"/>
                <a:cs typeface="Times New Roman" pitchFamily="18" charset="0"/>
              </a:rPr>
              <a:t>b. Tả bao quát ngôi nhà:</a:t>
            </a:r>
            <a:r>
              <a:rPr lang="vi-VN" sz="3800" b="1" dirty="0">
                <a:solidFill>
                  <a:srgbClr val="0000CC"/>
                </a:solidFill>
                <a:latin typeface="Times New Roman" pitchFamily="18" charset="0"/>
                <a:cs typeface="Times New Roman" pitchFamily="18" charset="0"/>
              </a:rPr>
              <a:t> - Hình dạng</a:t>
            </a:r>
          </a:p>
          <a:p>
            <a:pPr lvl="0" algn="just"/>
            <a:r>
              <a:rPr lang="vi-VN" sz="3800" b="1" dirty="0">
                <a:solidFill>
                  <a:srgbClr val="0000CC"/>
                </a:solidFill>
                <a:latin typeface="Times New Roman" pitchFamily="18" charset="0"/>
                <a:cs typeface="Times New Roman" pitchFamily="18" charset="0"/>
              </a:rPr>
              <a:t>                                           - Cảnh vật xung quanh  </a:t>
            </a:r>
            <a:endParaRPr lang="en-US" sz="3800" b="1" dirty="0">
              <a:solidFill>
                <a:srgbClr val="0000CC"/>
              </a:solidFill>
              <a:latin typeface="Times New Roman" pitchFamily="18" charset="0"/>
              <a:cs typeface="Times New Roman" pitchFamily="18" charset="0"/>
            </a:endParaRPr>
          </a:p>
        </p:txBody>
      </p:sp>
      <p:sp>
        <p:nvSpPr>
          <p:cNvPr id="7" name="Rectangle 6"/>
          <p:cNvSpPr/>
          <p:nvPr/>
        </p:nvSpPr>
        <p:spPr>
          <a:xfrm>
            <a:off x="1356519" y="8153400"/>
            <a:ext cx="14249401" cy="677108"/>
          </a:xfrm>
          <a:prstGeom prst="rect">
            <a:avLst/>
          </a:prstGeom>
        </p:spPr>
        <p:txBody>
          <a:bodyPr wrap="square">
            <a:spAutoFit/>
          </a:bodyPr>
          <a:lstStyle/>
          <a:p>
            <a:pPr lvl="0" algn="just"/>
            <a:r>
              <a:rPr lang="vi-VN" sz="3800" b="1" dirty="0">
                <a:solidFill>
                  <a:srgbClr val="FF3399"/>
                </a:solidFill>
                <a:latin typeface="Times New Roman" pitchFamily="18" charset="0"/>
                <a:cs typeface="Times New Roman" pitchFamily="18" charset="0"/>
              </a:rPr>
              <a:t>d. Nêu cảm tình của em với ngôi nhà.</a:t>
            </a:r>
            <a:endParaRPr lang="en-US" sz="3800" b="1" dirty="0">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1277600"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2</a:t>
            </a:r>
            <a:r>
              <a:rPr lang="en-US" sz="3800" b="1" dirty="0">
                <a:solidFill>
                  <a:srgbClr val="FF0000"/>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 Viết đoạn văn tả ngôi nhà của em.</a:t>
            </a:r>
            <a:endParaRPr lang="en-US" sz="3800" b="1" dirty="0">
              <a:solidFill>
                <a:srgbClr val="FF0000"/>
              </a:solidFill>
              <a:latin typeface="Times New Roman" pitchFamily="18" charset="0"/>
              <a:cs typeface="Times New Roman" pitchFamily="18" charset="0"/>
            </a:endParaRPr>
          </a:p>
        </p:txBody>
      </p:sp>
      <p:sp>
        <p:nvSpPr>
          <p:cNvPr id="5" name="Rectangle 4"/>
          <p:cNvSpPr/>
          <p:nvPr/>
        </p:nvSpPr>
        <p:spPr>
          <a:xfrm>
            <a:off x="1258739" y="3259216"/>
            <a:ext cx="14042380" cy="4943276"/>
          </a:xfrm>
          <a:prstGeom prst="rect">
            <a:avLst/>
          </a:prstGeom>
        </p:spPr>
        <p:txBody>
          <a:bodyPr wrap="square">
            <a:spAutoFit/>
          </a:bodyPr>
          <a:lstStyle/>
          <a:p>
            <a:pPr indent="457200" algn="just">
              <a:lnSpc>
                <a:spcPct val="120000"/>
              </a:lnSpc>
            </a:pPr>
            <a:r>
              <a:rPr lang="vi-VN" sz="3800" b="1" dirty="0">
                <a:solidFill>
                  <a:srgbClr val="0000CC"/>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VD: </a:t>
            </a:r>
            <a:r>
              <a:rPr lang="vi-VN" sz="3800" b="1" dirty="0">
                <a:solidFill>
                  <a:srgbClr val="0000CC"/>
                </a:solidFill>
                <a:latin typeface="Times New Roman" pitchFamily="18" charset="0"/>
                <a:cs typeface="Times New Roman" pitchFamily="18" charset="0"/>
              </a:rPr>
              <a:t>Ngôi nhà của em nằm cạnh một dòng suối nhỏ. Ngay từ khi còn bé tí, em đã thấy mình ở ngôi nhà này rồi. Nhà em là ngôi nhà sàn nhỏ bé, đơn sơ. Ngôi nhà được dựng trên những cái cột trông chênh vênh nhưng rất chắc chắn. Xung quanh nhà toàn là màu xanh của núi đồi, Nhà em có nhiều cửa sổ nên luôn thoáng mát. Ngôi nhà đã gắn bó với em từ khi còn tấm bé nên đi đâu em cũng rất nhớ nhà</a:t>
            </a:r>
            <a:endParaRPr lang="en-US" sz="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41836861"/>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46B0-B982-FC85-7FB7-4A0AC5A0897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E68F6FF-A7DE-3895-CD9E-D05EEB045F03}"/>
              </a:ext>
            </a:extLst>
          </p:cNvPr>
          <p:cNvSpPr>
            <a:spLocks noGrp="1"/>
          </p:cNvSpPr>
          <p:nvPr>
            <p:ph idx="1"/>
          </p:nvPr>
        </p:nvSpPr>
        <p:spPr>
          <a:xfrm>
            <a:off x="-624681" y="1600200"/>
            <a:ext cx="16764000" cy="7086600"/>
          </a:xfrm>
        </p:spPr>
        <p:txBody>
          <a:bodyPr/>
          <a:lstStyle/>
          <a:p>
            <a:pPr algn="just"/>
            <a:r>
              <a:rPr lang="vi-VN" sz="4000" dirty="0">
                <a:latin typeface="Times New Roman" panose="02020603050405020304" pitchFamily="18" charset="0"/>
                <a:cs typeface="Times New Roman" panose="02020603050405020304" pitchFamily="18" charset="0"/>
              </a:rPr>
              <a:t>Ngôi nhà của em rất đẹp. Nó vừa được xây xong. Bố của em đã vẽ thiết kế cho ngôi nhà. Nhà gồm có ba tầng. Diện tích rộng rãi. Tầng thứ nhất có phòng khách, phòng thờ và phòng bếp. Tầng thứ hai có phòng ngủ của bố mẹ, chị Hương và em. Tầng thứ ba là nhà kho và sân thượng. Phía trước nhà có một khoảng sân. Bên ngoài, nhà được sơn màu kem. Bên trong, các phòng được sơn màu khác nhau. Trong nhà có đầy đủ đồ dùng cần thiết. Trên sân thượng, bố đã trồng nhiều cây cảnh và đặt một bộ bàn ghế ở đó. Thỉnh thoảng, cả nhà lại lên sân thượng ngồi trò chuyện, uống trà. Em rất yêu ngôi nhà của mình.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523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1D9D5-F6FB-A288-83AF-D0DBC272B1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6512D4-7E26-E496-3F19-37B8977AC4F8}"/>
              </a:ext>
            </a:extLst>
          </p:cNvPr>
          <p:cNvSpPr>
            <a:spLocks noGrp="1"/>
          </p:cNvSpPr>
          <p:nvPr>
            <p:ph idx="1"/>
          </p:nvPr>
        </p:nvSpPr>
        <p:spPr>
          <a:xfrm>
            <a:off x="365919" y="2133600"/>
            <a:ext cx="15096887" cy="6034088"/>
          </a:xfrm>
        </p:spPr>
        <p:txBody>
          <a:bodyPr/>
          <a:lstStyle/>
          <a:p>
            <a:r>
              <a:rPr lang="vi-VN" sz="4800" dirty="0">
                <a:latin typeface="Times New Roman" panose="02020603050405020304" pitchFamily="18" charset="0"/>
                <a:cs typeface="Times New Roman" panose="02020603050405020304" pitchFamily="18" charset="0"/>
              </a:rPr>
              <a:t>Ngôi nhà của gia đình em vừa xây xong. Nhà gồm có ba tầng, được sơn màu xanh da trời. Bên trong, các phòng được sơn màu </a:t>
            </a:r>
            <a:r>
              <a:rPr lang="vi-VN" sz="4800" dirty="0" err="1">
                <a:latin typeface="Times New Roman" panose="02020603050405020304" pitchFamily="18" charset="0"/>
                <a:cs typeface="Times New Roman" panose="02020603050405020304" pitchFamily="18" charset="0"/>
              </a:rPr>
              <a:t>màu</a:t>
            </a:r>
            <a:r>
              <a:rPr lang="vi-VN" sz="4800" dirty="0">
                <a:latin typeface="Times New Roman" panose="02020603050405020304" pitchFamily="18" charset="0"/>
                <a:cs typeface="Times New Roman" panose="02020603050405020304" pitchFamily="18" charset="0"/>
              </a:rPr>
              <a:t> trắng. Riêng phòng ngủ lại được sơn theo sở thích của từng thành viên. Cửa sổ và cửa ra vào được làm bằng gỗ. Trong nhà có đầy đủ đồ dùng cần thiết. Phía trước nhà là khoảng sân vườn. Em rất thích ngôi nhà của mình.</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73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3792200"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3</a:t>
            </a:r>
            <a:r>
              <a:rPr lang="en-US" sz="3800" b="1" dirty="0">
                <a:solidFill>
                  <a:srgbClr val="FF0000"/>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 Trao đổi đoạn văn của em với bạn, chỉnh sửa và bổ sung ý hay.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8" y="3352800"/>
            <a:ext cx="13532501" cy="1846659"/>
          </a:xfrm>
          <a:prstGeom prst="rect">
            <a:avLst/>
          </a:prstGeom>
        </p:spPr>
        <p:txBody>
          <a:bodyPr wrap="square">
            <a:spAutoFit/>
          </a:bodyPr>
          <a:lstStyle/>
          <a:p>
            <a:pPr indent="517525" algn="just"/>
            <a:r>
              <a:rPr lang="en-US" sz="3800" b="1">
                <a:solidFill>
                  <a:srgbClr val="0000CC"/>
                </a:solidFill>
                <a:latin typeface="Times New Roman" pitchFamily="18" charset="0"/>
                <a:cs typeface="Times New Roman" pitchFamily="18" charset="0"/>
              </a:rPr>
              <a:t>L</a:t>
            </a:r>
            <a:r>
              <a:rPr lang="vi-VN" sz="3800" b="1">
                <a:solidFill>
                  <a:srgbClr val="0000CC"/>
                </a:solidFill>
                <a:latin typeface="Times New Roman" pitchFamily="18" charset="0"/>
                <a:cs typeface="Times New Roman" pitchFamily="18" charset="0"/>
              </a:rPr>
              <a:t>àm </a:t>
            </a:r>
            <a:r>
              <a:rPr lang="vi-VN" sz="3800" b="1" dirty="0">
                <a:solidFill>
                  <a:srgbClr val="0000CC"/>
                </a:solidFill>
                <a:latin typeface="Times New Roman" pitchFamily="18" charset="0"/>
                <a:cs typeface="Times New Roman" pitchFamily="18" charset="0"/>
              </a:rPr>
              <a:t>việc theo cặp: Cho bạn đọc đoạn văn của mình sau đó cùng nhau phát hiện lỗi, tìm cách sửa lỗi; Tìm và bổ sung những ý hay cho nhau.  </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04119" y="5209486"/>
            <a:ext cx="13601529" cy="1261884"/>
          </a:xfrm>
          <a:prstGeom prst="rect">
            <a:avLst/>
          </a:prstGeom>
        </p:spPr>
        <p:txBody>
          <a:bodyPr wrap="square">
            <a:spAutoFit/>
          </a:bodyPr>
          <a:lstStyle/>
          <a:p>
            <a:pPr indent="685800" algn="just"/>
            <a:r>
              <a:rPr lang="vi-VN" sz="3800" b="1" dirty="0">
                <a:solidFill>
                  <a:srgbClr val="0000CC"/>
                </a:solidFill>
                <a:latin typeface="Times New Roman" pitchFamily="18" charset="0"/>
                <a:cs typeface="Times New Roman" pitchFamily="18" charset="0"/>
              </a:rPr>
              <a:t> - GV gọi 2 – 3 cặp nêu kết quả làm việc: trình bày những lỗi đã phát hiện và cách sửa, những ý hay đã bổ sung.</a:t>
            </a:r>
            <a:endParaRPr lang="en-US" sz="3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41836861"/>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9660</TotalTime>
  <Words>647</Words>
  <Application>Microsoft Office PowerPoint</Application>
  <PresentationFormat>Custom</PresentationFormat>
  <Paragraphs>27</Paragraphs>
  <Slides>9</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1055</cp:revision>
  <dcterms:created xsi:type="dcterms:W3CDTF">2008-09-09T22:52:10Z</dcterms:created>
  <dcterms:modified xsi:type="dcterms:W3CDTF">2024-11-22T04:21:39Z</dcterms:modified>
</cp:coreProperties>
</file>