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75" r:id="rId3"/>
    <p:sldId id="257" r:id="rId4"/>
    <p:sldId id="258" r:id="rId5"/>
    <p:sldId id="277" r:id="rId6"/>
    <p:sldId id="270" r:id="rId7"/>
    <p:sldId id="271" r:id="rId8"/>
    <p:sldId id="272" r:id="rId9"/>
    <p:sldId id="273" r:id="rId10"/>
    <p:sldId id="278" r:id="rId11"/>
    <p:sldId id="280" r:id="rId12"/>
    <p:sldId id="263" r:id="rId13"/>
    <p:sldId id="281" r:id="rId14"/>
    <p:sldId id="265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93C44-0B72-407A-996E-DE7C4A7CF537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ED481-80C3-44D5-BBA6-C2DA67C9C49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9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3753-334F-4BF3-A422-E8BD372ECE96}" type="datetimeFigureOut">
              <a:rPr lang="vi-VN" smtClean="0"/>
              <a:pPr/>
              <a:t>22/11/2023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3131C-C226-4B60-8A03-FEF90EED998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hyperlink" Target="bai%20tap/bai%20tap%202.ppt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hyperlink" Target="bai%20tap/bai%20tap%201.ppt" TargetMode="External"/><Relationship Id="rId2" Type="http://schemas.openxmlformats.org/officeDocument/2006/relationships/hyperlink" Target="Khoi%20dong/cau%203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2.pptx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5" Type="http://schemas.openxmlformats.org/officeDocument/2006/relationships/hyperlink" Target="bai%20tap/bai%20tap%204.ppt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Khoi%20dong/cau%204.pptx" TargetMode="External"/><Relationship Id="rId9" Type="http://schemas.openxmlformats.org/officeDocument/2006/relationships/image" Target="../media/image18.jpeg"/><Relationship Id="rId14" Type="http://schemas.openxmlformats.org/officeDocument/2006/relationships/hyperlink" Target="bai%20tap/bai%20tap%203.pp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Cham%20tro.pptx" TargetMode="External"/><Relationship Id="rId2" Type="http://schemas.openxmlformats.org/officeDocument/2006/relationships/hyperlink" Target="Giai%20nghia%20tu/Th&#225;p%20b&#224;%20Po-na-ga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chan%20chu.pptx" TargetMode="External"/><Relationship Id="rId4" Type="http://schemas.openxmlformats.org/officeDocument/2006/relationships/hyperlink" Target="Giai%20nghia%20tu/tinh%20xao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375678" y="1142987"/>
            <a:ext cx="3000396" cy="1623615"/>
          </a:xfrm>
          <a:prstGeom prst="rect">
            <a:avLst/>
          </a:prstGeom>
        </p:spPr>
        <p:txBody>
          <a:bodyPr wrap="none" lIns="91438" tIns="45720" rIns="91438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3A1.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92877" y="3500441"/>
            <a:ext cx="5518586" cy="1581413"/>
          </a:xfrm>
          <a:prstGeom prst="rect">
            <a:avLst/>
          </a:prstGeom>
        </p:spPr>
        <p:txBody>
          <a:bodyPr wrap="none" lIns="91438" tIns="45720" rIns="91438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ĐỌC: 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CHÁU NẮM TAY ÔNG</a:t>
            </a:r>
            <a:endParaRPr lang="en-US" sz="27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494432" y="5858670"/>
            <a:ext cx="6233615" cy="833023"/>
          </a:xfrm>
          <a:prstGeom prst="rect">
            <a:avLst/>
          </a:prstGeom>
        </p:spPr>
        <p:txBody>
          <a:bodyPr wrap="none" lIns="91438" tIns="45720" rIns="91438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THÚY VINH.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85939" y="971554"/>
            <a:ext cx="1735185" cy="1997610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1336989" y="48576"/>
            <a:ext cx="6964262" cy="519955"/>
          </a:xfrm>
          <a:prstGeom prst="rect">
            <a:avLst/>
          </a:prstGeom>
        </p:spPr>
        <p:txBody>
          <a:bodyPr wrap="none" lIns="91438" tIns="45720" rIns="91438" bIns="4572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TIÊN CÁT</a:t>
            </a: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41083"/>
            <a:ext cx="757451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8006" y="11248"/>
            <a:ext cx="585997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4090922" y="1078784"/>
            <a:ext cx="828221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4473182"/>
            <a:ext cx="795564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5086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brics | Teacher Sandra">
            <a:extLst>
              <a:ext uri="{FF2B5EF4-FFF2-40B4-BE49-F238E27FC236}">
                <a16:creationId xmlns:a16="http://schemas.microsoft.com/office/drawing/2014/main" xmlns="" id="{6F06AC14-0DC1-0A2E-0441-C8CA27FA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3" y="1714489"/>
            <a:ext cx="2449581" cy="17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5184" y="1887610"/>
            <a:ext cx="4018387" cy="84700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  <a:endParaRPr lang="vi-VN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564" y="3104818"/>
            <a:ext cx="1722026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850" y="3104818"/>
            <a:ext cx="1722026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xmlns="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239" y="3104818"/>
            <a:ext cx="1722026" cy="2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57292" y="5346957"/>
            <a:ext cx="3500461" cy="1216333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 NỐI TIẾP TRƯỚC LỚP</a:t>
            </a:r>
            <a:endParaRPr lang="vi-VN" sz="3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1233" y="4500572"/>
            <a:ext cx="2919768" cy="1308666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LẠI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BÀI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7298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3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860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14488"/>
            <a:ext cx="8895623" cy="497658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7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0" b="1" dirty="0" err="1" smtClean="0">
                <a:solidFill>
                  <a:srgbClr val="008000"/>
                </a:solidFill>
                <a:latin typeface="Times New Roman"/>
                <a:ea typeface="Times New Roman"/>
              </a:rPr>
              <a:t>Điểm</a:t>
            </a:r>
            <a:r>
              <a:rPr lang="en-US" sz="27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tham</a:t>
            </a:r>
            <a:r>
              <a:rPr lang="en-US" sz="27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quan</a:t>
            </a:r>
            <a:r>
              <a:rPr lang="en-US" sz="27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cuối</a:t>
            </a:r>
            <a:r>
              <a:rPr lang="en-US" sz="27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cùng</a:t>
            </a:r>
            <a:r>
              <a:rPr lang="en-US" sz="27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của</a:t>
            </a:r>
            <a:r>
              <a:rPr lang="en-US" sz="27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gia</a:t>
            </a:r>
            <a:r>
              <a:rPr lang="en-US" sz="27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đình</a:t>
            </a:r>
            <a:r>
              <a:rPr lang="en-US" sz="27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Dương</a:t>
            </a:r>
            <a:r>
              <a:rPr lang="en-US" sz="27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là</a:t>
            </a:r>
            <a:r>
              <a:rPr lang="en-US" sz="2700" b="1" dirty="0">
                <a:solidFill>
                  <a:srgbClr val="008000"/>
                </a:solidFill>
                <a:latin typeface="Times New Roman"/>
                <a:ea typeface="Times New Roman"/>
              </a:rPr>
              <a:t> ở </a:t>
            </a:r>
            <a:r>
              <a:rPr lang="en-US" sz="27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đâu</a:t>
            </a:r>
            <a:r>
              <a:rPr lang="en-US" sz="2700" b="1" dirty="0">
                <a:solidFill>
                  <a:srgbClr val="008000"/>
                </a:solidFill>
                <a:latin typeface="Times New Roman"/>
                <a:ea typeface="Times New Roman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285992"/>
            <a:ext cx="8824349" cy="553634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*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Tháp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Pô-na-ga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–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Nha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Trang</a:t>
            </a:r>
            <a:endParaRPr lang="en-US" sz="28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86058"/>
            <a:ext cx="8958890" cy="919888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/>
                <a:ea typeface="Times New Roman"/>
              </a:rPr>
              <a:t>Tìm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chi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tiết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thấy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ông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ngoại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ngắm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ngôi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đền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rất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kĩ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đầy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xúc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động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?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714752"/>
            <a:ext cx="8857380" cy="1049155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*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đứng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trầm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ngâm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bức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vẽ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;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bàn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run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run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chạm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cột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đá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chần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chừ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chưa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muốn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đi</a:t>
            </a:r>
            <a:r>
              <a:rPr lang="vi-VN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4884"/>
            <a:ext cx="9144000" cy="553634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/>
                <a:ea typeface="Times New Roman"/>
              </a:rPr>
              <a:t>Dương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đã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thay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đổi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suy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nghĩ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về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ông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như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thế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264" y="5313325"/>
            <a:ext cx="9070736" cy="1544675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Trước </a:t>
            </a:r>
            <a:r>
              <a:rPr lang="nl-NL" sz="2800" b="1" dirty="0">
                <a:solidFill>
                  <a:srgbClr val="0000CC"/>
                </a:solidFill>
                <a:latin typeface="Times New Roman"/>
                <a:ea typeface="Times New Roman"/>
              </a:rPr>
              <a:t>khi đi du lịch, Dương nghĩ ông rất nhanh nhẹn. Trong khi đi du lịch, Dương nhận ra ông không còn khoẻ như trước.</a:t>
            </a:r>
            <a:endParaRPr lang="en-US" sz="28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1714488"/>
            <a:ext cx="8895623" cy="1049155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Theo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vì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sao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Dương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nghĩ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bây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giờ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mình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mới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người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đưa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tay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ông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nắm</a:t>
            </a:r>
            <a:r>
              <a:rPr lang="en-US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714620"/>
            <a:ext cx="9144000" cy="975481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Dương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lớn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ông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già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yếu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do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vậy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phải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vệ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ông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chăm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sóc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ông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714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Dương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285860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4724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7921" y="4797177"/>
            <a:ext cx="4296079" cy="2060823"/>
            <a:chOff x="0" y="180975"/>
            <a:chExt cx="15274946" cy="4121645"/>
          </a:xfrm>
        </p:grpSpPr>
        <p:sp>
          <p:nvSpPr>
            <p:cNvPr id="3" name="TextBox 3"/>
            <p:cNvSpPr txBox="1"/>
            <p:nvPr/>
          </p:nvSpPr>
          <p:spPr>
            <a:xfrm>
              <a:off x="0" y="180975"/>
              <a:ext cx="15274946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512089">
                <a:lnSpc>
                  <a:spcPts val="5557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157066" y="2963200"/>
              <a:ext cx="4960814" cy="133942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0426" y="3944340"/>
            <a:ext cx="1583354" cy="19135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28549" y="1124886"/>
            <a:ext cx="1514250" cy="12988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86116" y="1785928"/>
            <a:ext cx="4786345" cy="847002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LẠI BÀI</a:t>
            </a:r>
            <a:endParaRPr lang="vi-VN" sz="5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Trang chủ - NQ Education">
            <a:extLst>
              <a:ext uri="{FF2B5EF4-FFF2-40B4-BE49-F238E27FC236}">
                <a16:creationId xmlns:a16="http://schemas.microsoft.com/office/drawing/2014/main" xmlns="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025" y="2071678"/>
            <a:ext cx="2184274" cy="23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43240" y="2714620"/>
            <a:ext cx="4293598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3207" y="3357562"/>
            <a:ext cx="6250793" cy="2662883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nói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xúc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Dương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khi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phát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nl-NL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người ông thân yêu của mình đã già yếu. </a:t>
            </a:r>
            <a:r>
              <a:rPr lang="nl-NL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Bạn có </a:t>
            </a:r>
            <a:r>
              <a:rPr lang="nl-NL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một suy nghĩ rất “người lớn” đó là muốn trở thành người che chở, chăm sóc và bảo vệ ông</a:t>
            </a:r>
            <a:r>
              <a:rPr lang="nl-NL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  <a:endParaRPr lang="vi-VN" sz="2800" b="1" dirty="0" smtClean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" y="1254328"/>
            <a:ext cx="2571737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0007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III. Luyện đọc lại.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6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428736"/>
            <a:ext cx="3809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3960" y="2675215"/>
            <a:ext cx="3006470" cy="489001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ướng dẫn viết chữ I hoa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207824"/>
            <a:ext cx="4356845" cy="36501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57145" y="2643182"/>
            <a:ext cx="3358259" cy="489001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Hướng dẫn viết chữ K hoa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29190" y="3214686"/>
            <a:ext cx="4214810" cy="36066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00240"/>
            <a:ext cx="3067234" cy="489001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  <p:bldP spid="22" grpId="0"/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77"/>
          <a:stretch/>
        </p:blipFill>
        <p:spPr bwMode="auto">
          <a:xfrm>
            <a:off x="933307" y="2610862"/>
            <a:ext cx="7491426" cy="39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2071678"/>
            <a:ext cx="3067234" cy="489001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0166" y="3571876"/>
            <a:ext cx="2437637" cy="504390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vi-VN" sz="2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Khánh Hòa</a:t>
            </a:r>
            <a:endParaRPr lang="en-US" sz="2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428736"/>
            <a:ext cx="3809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77"/>
          <a:stretch/>
        </p:blipFill>
        <p:spPr bwMode="auto">
          <a:xfrm>
            <a:off x="933308" y="2635470"/>
            <a:ext cx="7405810" cy="39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4282" y="2000240"/>
            <a:ext cx="3439149" cy="489001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0100" y="3524135"/>
            <a:ext cx="7286676" cy="1061017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ctr">
              <a:lnSpc>
                <a:spcPct val="125000"/>
              </a:lnSpc>
              <a:spcBef>
                <a:spcPts val="126"/>
              </a:spcBef>
            </a:pPr>
            <a:r>
              <a:rPr lang="vi-VN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Khánh Hòa là xứ trầm hương</a:t>
            </a:r>
            <a:endParaRPr lang="vi-VN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Bef>
                <a:spcPts val="126"/>
              </a:spcBef>
            </a:pPr>
            <a:r>
              <a:rPr lang="vi-VN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 xanh nước biếc người thương đi về.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428736"/>
            <a:ext cx="3809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643041" y="2743200"/>
            <a:ext cx="5786479" cy="118705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03"/>
          <a:stretch/>
        </p:blipFill>
        <p:spPr>
          <a:xfrm>
            <a:off x="3" y="0"/>
            <a:ext cx="9143999" cy="68580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5420" y="863820"/>
            <a:ext cx="985642" cy="135077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7"/>
          <a:stretch/>
        </p:blipFill>
        <p:spPr>
          <a:xfrm>
            <a:off x="0" y="3786190"/>
            <a:ext cx="9144000" cy="3071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"/>
            <a:ext cx="9144000" cy="646331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2919"/>
            <a:ext cx="9144000" cy="646331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xmlns="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" r="1" b="11469"/>
          <a:stretch/>
        </p:blipFill>
        <p:spPr bwMode="auto">
          <a:xfrm>
            <a:off x="2571736" y="3071810"/>
            <a:ext cx="2057993" cy="2214578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505" r="-1" b="2635"/>
          <a:stretch/>
        </p:blipFill>
        <p:spPr>
          <a:xfrm>
            <a:off x="142845" y="2357430"/>
            <a:ext cx="2643206" cy="2172239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3025F6-03E4-F7FE-A115-15A451327F80}"/>
              </a:ext>
            </a:extLst>
          </p:cNvPr>
          <p:cNvSpPr txBox="1"/>
          <p:nvPr/>
        </p:nvSpPr>
        <p:spPr>
          <a:xfrm>
            <a:off x="2500298" y="1500174"/>
            <a:ext cx="4143404" cy="110799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85786" y="285728"/>
            <a:ext cx="7715304" cy="52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38" tIns="45219" rIns="90438" bIns="452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TRÒ CHƠI: DU LỊCH QUA MÀN ẢNH NHỎ</a:t>
            </a:r>
          </a:p>
        </p:txBody>
      </p:sp>
      <p:pic>
        <p:nvPicPr>
          <p:cNvPr id="14" name="Picture 1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71950"/>
            <a:ext cx="3571868" cy="2294961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4206034"/>
            <a:ext cx="3000396" cy="2226794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1500174"/>
            <a:ext cx="3049306" cy="2226794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15877"/>
            <a:ext cx="3500430" cy="22949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7467324" y="2464668"/>
            <a:ext cx="0" cy="951310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 Box 38" descr="Water droplets"/>
          <p:cNvSpPr txBox="1">
            <a:spLocks noChangeArrowheads="1"/>
          </p:cNvSpPr>
          <p:nvPr/>
        </p:nvSpPr>
        <p:spPr bwMode="auto">
          <a:xfrm>
            <a:off x="6438909" y="5200650"/>
            <a:ext cx="2319189" cy="645319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38" tIns="45219" rIns="90438" bIns="4521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700" b="1" dirty="0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200" b="1" dirty="0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700" b="1" dirty="0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318882" y="1943100"/>
            <a:ext cx="2296885" cy="3014663"/>
            <a:chOff x="2000250" y="2819400"/>
            <a:chExt cx="4019550" cy="4019550"/>
          </a:xfrm>
          <a:blipFill>
            <a:blip r:embed="rId11"/>
            <a:stretch>
              <a:fillRect/>
            </a:stretch>
          </a:blipFill>
        </p:grpSpPr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28" name="Straight Connector 27"/>
            <p:cNvCxnSpPr>
              <a:stCxn id="27" idx="2"/>
              <a:endCxn id="27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0"/>
              <a:endCxn id="27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WordArt 78" descr="Water droplets">
              <a:hlinkClick r:id="rId12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31" name="WordArt 79" descr="Water droplets">
              <a:hlinkClick r:id="rId1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36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5" name="WordArt 80" descr="Water droplets">
              <a:hlinkClick r:id="rId1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36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38" name="WordArt 80" descr="Water droplets">
              <a:hlinkClick r:id="rId1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3600" b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V="1">
            <a:off x="7467324" y="2499123"/>
            <a:ext cx="0" cy="951310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5" name="Group 39"/>
          <p:cNvGrpSpPr/>
          <p:nvPr/>
        </p:nvGrpSpPr>
        <p:grpSpPr>
          <a:xfrm>
            <a:off x="6310320" y="3408925"/>
            <a:ext cx="2344006" cy="2717555"/>
            <a:chOff x="11087752" y="4824373"/>
            <a:chExt cx="4172413" cy="362340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41680" t="46024" r="27281" b="27108"/>
          <a:stretch/>
        </p:blipFill>
        <p:spPr bwMode="auto">
          <a:xfrm>
            <a:off x="0" y="2143116"/>
            <a:ext cx="9144000" cy="4714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J, K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85860"/>
            <a:ext cx="278605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00372"/>
            <a:ext cx="3528793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57364"/>
            <a:ext cx="6649469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4288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Tháp Bà Pô-na-ga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ạm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oàng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tay,...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718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ngoại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ơi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cháu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ông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nhiều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lắm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!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//</a:t>
            </a:r>
            <a:r>
              <a:rPr lang="en-US" sz="2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”</a:t>
            </a:r>
            <a:endParaRPr lang="en-US" sz="2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43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9286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>
            <a:hlinkClick r:id="rId2" action="ppaction://hlinkpres?slideindex=1&amp;slidetitle="/>
          </p:cNvPr>
          <p:cNvSpPr/>
          <p:nvPr/>
        </p:nvSpPr>
        <p:spPr>
          <a:xfrm>
            <a:off x="0" y="4657247"/>
            <a:ext cx="3214678" cy="500543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Tháp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Po-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na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ga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:</a:t>
            </a:r>
            <a:endParaRPr lang="en-US" sz="23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27" name="Rectangle 26">
            <a:hlinkClick r:id="rId3" action="ppaction://hlinkpres?slideindex=1&amp;slidetitle="/>
          </p:cNvPr>
          <p:cNvSpPr/>
          <p:nvPr/>
        </p:nvSpPr>
        <p:spPr>
          <a:xfrm>
            <a:off x="0" y="5228751"/>
            <a:ext cx="2786050" cy="500543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Chạm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trổ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:</a:t>
            </a:r>
            <a:endParaRPr lang="en-US" sz="23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28" name="Rectangle 27">
            <a:hlinkClick r:id="rId4" action="ppaction://hlinkpres?slideindex=1&amp;slidetitle="/>
          </p:cNvPr>
          <p:cNvSpPr/>
          <p:nvPr/>
        </p:nvSpPr>
        <p:spPr>
          <a:xfrm>
            <a:off x="0" y="5800255"/>
            <a:ext cx="2571736" cy="500543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Tinh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xảo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:</a:t>
            </a:r>
            <a:endParaRPr lang="en-US" sz="23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29" name="Rectangle 28">
            <a:hlinkClick r:id="rId5" action="ppaction://hlinkpres?slideindex=1&amp;slidetitle="/>
          </p:cNvPr>
          <p:cNvSpPr/>
          <p:nvPr/>
        </p:nvSpPr>
        <p:spPr>
          <a:xfrm>
            <a:off x="0" y="6357457"/>
            <a:ext cx="2285984" cy="500543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Chần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/>
                <a:ea typeface="Times New Roman"/>
              </a:rPr>
              <a:t>chừ</a:t>
            </a:r>
            <a:r>
              <a:rPr lang="en-US" sz="25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: </a:t>
            </a:r>
            <a:endParaRPr lang="en-US" sz="23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489001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hi tiết - Cổng thông tin điện tử tỉnh Bắc N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9190" y="257174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00108"/>
            <a:ext cx="2928926" cy="2212550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hững lý do tiềm ẩn khiến bạn chần chừ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0"/>
            <a:ext cx="6143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8926" y="550070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chừ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489001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Quà tặng lưu niệm độc đáo cho ngưới Nhật Bản: Trống đồng mạ vàng 24K – Quà  Tặng Hoàng G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32" t="28486" r="15868"/>
          <a:stretch/>
        </p:blipFill>
        <p:spPr bwMode="auto">
          <a:xfrm>
            <a:off x="0" y="642918"/>
            <a:ext cx="9143999" cy="62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0430" y="2571744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96778"/>
          </a:xfrm>
          <a:prstGeom prst="rect">
            <a:avLst/>
          </a:prstGeom>
        </p:spPr>
        <p:txBody>
          <a:bodyPr wrap="square" lIns="57552" tIns="28776" rIns="57552" bIns="28776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-ma: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pa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háp Bà Ponagar - Di tích nổi tiếng bạn nên ghé thăm khi đến Nha Trang! -  Du Lịch Cuộc Sống 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736</Words>
  <Application>Microsoft Office PowerPoint</Application>
  <PresentationFormat>On-screen Show (4:3)</PresentationFormat>
  <Paragraphs>106</Paragraphs>
  <Slides>17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21AK22.COM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21AK22</cp:lastModifiedBy>
  <cp:revision>10</cp:revision>
  <dcterms:created xsi:type="dcterms:W3CDTF">2023-11-20T08:43:30Z</dcterms:created>
  <dcterms:modified xsi:type="dcterms:W3CDTF">2023-11-22T01:36:35Z</dcterms:modified>
</cp:coreProperties>
</file>