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1" r:id="rId2"/>
    <p:sldId id="272" r:id="rId3"/>
    <p:sldId id="273" r:id="rId4"/>
    <p:sldId id="274" r:id="rId5"/>
    <p:sldId id="276" r:id="rId6"/>
    <p:sldId id="277" r:id="rId7"/>
    <p:sldId id="258" r:id="rId8"/>
    <p:sldId id="278" r:id="rId9"/>
    <p:sldId id="266" r:id="rId10"/>
    <p:sldId id="267" r:id="rId11"/>
    <p:sldId id="268" r:id="rId12"/>
    <p:sldId id="269" r:id="rId13"/>
    <p:sldId id="270" r:id="rId14"/>
    <p:sldId id="286" r:id="rId15"/>
    <p:sldId id="287" r:id="rId16"/>
    <p:sldId id="279" r:id="rId17"/>
    <p:sldId id="280" r:id="rId18"/>
    <p:sldId id="281" r:id="rId19"/>
    <p:sldId id="283" r:id="rId20"/>
    <p:sldId id="284"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5A548-1E66-4C03-98AE-519BC8C03F0D}"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20BE5-B9E4-4564-9E04-C2435020C7EA}" type="slidenum">
              <a:rPr lang="en-US" smtClean="0"/>
              <a:t>‹#›</a:t>
            </a:fld>
            <a:endParaRPr lang="en-US"/>
          </a:p>
        </p:txBody>
      </p:sp>
    </p:spTree>
    <p:extLst>
      <p:ext uri="{BB962C8B-B14F-4D97-AF65-F5344CB8AC3E}">
        <p14:creationId xmlns:p14="http://schemas.microsoft.com/office/powerpoint/2010/main" val="284056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a:p>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30838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333165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21</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81000" y="685800"/>
            <a:ext cx="609600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132256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DAEC33-D5B5-4F20-B685-99063E142BD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305852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DAEC33-D5B5-4F20-B685-99063E142BD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399574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DAEC33-D5B5-4F20-B685-99063E142BD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343853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DAEC33-D5B5-4F20-B685-99063E142BD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162083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DAEC33-D5B5-4F20-B685-99063E142BD7}"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183575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DAEC33-D5B5-4F20-B685-99063E142BD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406946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DAEC33-D5B5-4F20-B685-99063E142BD7}"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137782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DAEC33-D5B5-4F20-B685-99063E142BD7}"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89220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AEC33-D5B5-4F20-B685-99063E142BD7}"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369670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DAEC33-D5B5-4F20-B685-99063E142BD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48006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DAEC33-D5B5-4F20-B685-99063E142BD7}"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2C477D-319F-465A-9901-28668F721CE1}" type="slidenum">
              <a:rPr lang="en-US" smtClean="0"/>
              <a:t>‹#›</a:t>
            </a:fld>
            <a:endParaRPr lang="en-US"/>
          </a:p>
        </p:txBody>
      </p:sp>
    </p:spTree>
    <p:extLst>
      <p:ext uri="{BB962C8B-B14F-4D97-AF65-F5344CB8AC3E}">
        <p14:creationId xmlns:p14="http://schemas.microsoft.com/office/powerpoint/2010/main" val="408072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AEC33-D5B5-4F20-B685-99063E142BD7}"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C477D-319F-465A-9901-28668F721CE1}" type="slidenum">
              <a:rPr lang="en-US" smtClean="0"/>
              <a:t>‹#›</a:t>
            </a:fld>
            <a:endParaRPr lang="en-US"/>
          </a:p>
        </p:txBody>
      </p:sp>
    </p:spTree>
    <p:extLst>
      <p:ext uri="{BB962C8B-B14F-4D97-AF65-F5344CB8AC3E}">
        <p14:creationId xmlns:p14="http://schemas.microsoft.com/office/powerpoint/2010/main" val="2671297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gif"/><Relationship Id="rId4" Type="http://schemas.openxmlformats.org/officeDocument/2006/relationships/image" Target="../media/image3.wm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10" Type="http://schemas.openxmlformats.org/officeDocument/2006/relationships/image" Target="../media/image9.gif"/><Relationship Id="rId4" Type="http://schemas.openxmlformats.org/officeDocument/2006/relationships/image" Target="../media/image3.wmf"/><Relationship Id="rId9"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13.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g"/><Relationship Id="rId5" Type="http://schemas.openxmlformats.org/officeDocument/2006/relationships/image" Target="../media/image28.jpg"/><Relationship Id="rId15" Type="http://schemas.openxmlformats.org/officeDocument/2006/relationships/image" Target="../media/image14.png"/><Relationship Id="rId10" Type="http://schemas.openxmlformats.org/officeDocument/2006/relationships/image" Target="../media/image33.jpg"/><Relationship Id="rId4" Type="http://schemas.openxmlformats.org/officeDocument/2006/relationships/image" Target="../media/image27.jpeg"/><Relationship Id="rId9" Type="http://schemas.openxmlformats.org/officeDocument/2006/relationships/image" Target="../media/image32.png"/><Relationship Id="rId1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3"/>
          <p:cNvSpPr>
            <a:spLocks noChangeArrowheads="1" noChangeShapeType="1" noTextEdit="1"/>
          </p:cNvSpPr>
          <p:nvPr/>
        </p:nvSpPr>
        <p:spPr bwMode="auto">
          <a:xfrm>
            <a:off x="600501" y="3500442"/>
            <a:ext cx="6834962"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ĐỌC: TÔI YÊU EM TÔI</a:t>
            </a:r>
          </a:p>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2700" b="1" kern="10" dirty="0" err="1">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Tiết</a:t>
            </a: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1 + 2)</a:t>
            </a:r>
          </a:p>
        </p:txBody>
      </p:sp>
      <p:grpSp>
        <p:nvGrpSpPr>
          <p:cNvPr id="2" name="Group 18"/>
          <p:cNvGrpSpPr>
            <a:grpSpLocks/>
          </p:cNvGrpSpPr>
          <p:nvPr/>
        </p:nvGrpSpPr>
        <p:grpSpPr bwMode="auto">
          <a:xfrm>
            <a:off x="2200770" y="971554"/>
            <a:ext cx="2844355"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2" y="83158"/>
            <a:ext cx="757451"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05291" y="69636"/>
            <a:ext cx="585997"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5472" y="4876799"/>
            <a:ext cx="1143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5614923" y="1078785"/>
            <a:ext cx="828221"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1567851" y="4473182"/>
            <a:ext cx="795564"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23290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109905"/>
            <a:ext cx="7237551" cy="2166619"/>
          </a:xfrm>
          <a:prstGeom prst="rect">
            <a:avLst/>
          </a:prstGeom>
        </p:spPr>
        <p:txBody>
          <a:bodyPr wrap="square">
            <a:spAutoFit/>
          </a:bodyPr>
          <a:lstStyle/>
          <a:p>
            <a:pPr algn="just"/>
            <a:r>
              <a:rPr lang="en-US" sz="2696" b="1" dirty="0" err="1">
                <a:solidFill>
                  <a:srgbClr val="008000"/>
                </a:solidFill>
                <a:latin typeface="Times New Roman" pitchFamily="18" charset="0"/>
                <a:cs typeface="Times New Roman" pitchFamily="18" charset="0"/>
              </a:rPr>
              <a:t>Bài</a:t>
            </a:r>
            <a:r>
              <a:rPr lang="en-US" sz="2696" b="1" dirty="0">
                <a:solidFill>
                  <a:srgbClr val="008000"/>
                </a:solidFill>
                <a:latin typeface="Times New Roman" pitchFamily="18" charset="0"/>
                <a:cs typeface="Times New Roman" pitchFamily="18" charset="0"/>
              </a:rPr>
              <a:t> 1. </a:t>
            </a:r>
            <a:r>
              <a:rPr lang="vi-VN" sz="2696" b="1" dirty="0">
                <a:solidFill>
                  <a:srgbClr val="008000"/>
                </a:solidFill>
                <a:latin typeface="Times New Roman" pitchFamily="18" charset="0"/>
                <a:cs typeface="Times New Roman" pitchFamily="18" charset="0"/>
              </a:rPr>
              <a:t> Cùng bạn trao đổi để hiểu nghĩa của các câu tục ngữ, ca dao dưới đây: </a:t>
            </a:r>
          </a:p>
          <a:p>
            <a:pPr algn="just"/>
            <a:r>
              <a:rPr lang="vi-VN" sz="2696" b="1" i="1" dirty="0">
                <a:solidFill>
                  <a:srgbClr val="008000"/>
                </a:solidFill>
                <a:latin typeface="Times New Roman" pitchFamily="18" charset="0"/>
                <a:cs typeface="Times New Roman" pitchFamily="18" charset="0"/>
              </a:rPr>
              <a:t> - Chị ngã em nâng.</a:t>
            </a:r>
          </a:p>
          <a:p>
            <a:pPr marL="428054" indent="-428054" algn="just">
              <a:buFontTx/>
              <a:buChar char="-"/>
            </a:pPr>
            <a:r>
              <a:rPr lang="vi-VN" sz="2696" b="1" i="1" dirty="0">
                <a:solidFill>
                  <a:srgbClr val="008000"/>
                </a:solidFill>
                <a:latin typeface="Times New Roman" pitchFamily="18" charset="0"/>
                <a:cs typeface="Times New Roman" pitchFamily="18" charset="0"/>
              </a:rPr>
              <a:t>Anh em như thể tay chân</a:t>
            </a:r>
          </a:p>
          <a:p>
            <a:pPr algn="just"/>
            <a:r>
              <a:rPr lang="vi-VN" sz="2696" b="1" i="1" dirty="0">
                <a:solidFill>
                  <a:srgbClr val="008000"/>
                </a:solidFill>
                <a:latin typeface="Times New Roman" pitchFamily="18" charset="0"/>
                <a:cs typeface="Times New Roman" pitchFamily="18" charset="0"/>
              </a:rPr>
              <a:t>   Rách lành đùm bọc, dở hay đỡ đần.</a:t>
            </a:r>
            <a:endParaRPr lang="en-US" sz="2696" b="1" dirty="0">
              <a:solidFill>
                <a:srgbClr val="008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8" name="Rectangle 7"/>
          <p:cNvSpPr/>
          <p:nvPr/>
        </p:nvSpPr>
        <p:spPr>
          <a:xfrm>
            <a:off x="0" y="4276524"/>
            <a:ext cx="12191999" cy="2581476"/>
          </a:xfrm>
          <a:prstGeom prst="rect">
            <a:avLst/>
          </a:prstGeom>
        </p:spPr>
        <p:txBody>
          <a:bodyPr wrap="square">
            <a:spAutoFit/>
          </a:bodyPr>
          <a:lstStyle/>
          <a:p>
            <a:pPr lvl="0" algn="just"/>
            <a:r>
              <a:rPr lang="vi-VN" sz="2696" b="1" dirty="0">
                <a:solidFill>
                  <a:srgbClr val="FF0066"/>
                </a:solidFill>
                <a:latin typeface="Times New Roman" pitchFamily="18" charset="0"/>
                <a:cs typeface="Times New Roman" pitchFamily="18" charset="0"/>
              </a:rPr>
              <a:t>+ </a:t>
            </a:r>
            <a:r>
              <a:rPr lang="en-US" sz="2696" b="1" i="1" dirty="0" err="1">
                <a:solidFill>
                  <a:srgbClr val="FF0066"/>
                </a:solidFill>
                <a:latin typeface="Times New Roman" pitchFamily="18" charset="0"/>
                <a:cs typeface="Times New Roman" pitchFamily="18" charset="0"/>
              </a:rPr>
              <a:t>Chị</a:t>
            </a:r>
            <a:r>
              <a:rPr lang="en-US" sz="2696" b="1" i="1" dirty="0">
                <a:solidFill>
                  <a:srgbClr val="FF0066"/>
                </a:solidFill>
                <a:latin typeface="Times New Roman" pitchFamily="18" charset="0"/>
                <a:cs typeface="Times New Roman" pitchFamily="18" charset="0"/>
              </a:rPr>
              <a:t> </a:t>
            </a:r>
            <a:r>
              <a:rPr lang="en-US" sz="2696" b="1" i="1" dirty="0" err="1">
                <a:solidFill>
                  <a:srgbClr val="FF0066"/>
                </a:solidFill>
                <a:latin typeface="Times New Roman" pitchFamily="18" charset="0"/>
                <a:cs typeface="Times New Roman" pitchFamily="18" charset="0"/>
              </a:rPr>
              <a:t>ngã</a:t>
            </a:r>
            <a:r>
              <a:rPr lang="en-US" sz="2696" b="1" i="1" dirty="0">
                <a:solidFill>
                  <a:srgbClr val="FF0066"/>
                </a:solidFill>
                <a:latin typeface="Times New Roman" pitchFamily="18" charset="0"/>
                <a:cs typeface="Times New Roman" pitchFamily="18" charset="0"/>
              </a:rPr>
              <a:t> </a:t>
            </a:r>
            <a:r>
              <a:rPr lang="en-US" sz="2696" b="1" i="1" dirty="0" err="1">
                <a:solidFill>
                  <a:srgbClr val="FF0066"/>
                </a:solidFill>
                <a:latin typeface="Times New Roman" pitchFamily="18" charset="0"/>
                <a:cs typeface="Times New Roman" pitchFamily="18" charset="0"/>
              </a:rPr>
              <a:t>em</a:t>
            </a:r>
            <a:r>
              <a:rPr lang="en-US" sz="2696" b="1" i="1" dirty="0">
                <a:solidFill>
                  <a:srgbClr val="FF0066"/>
                </a:solidFill>
                <a:latin typeface="Times New Roman" pitchFamily="18" charset="0"/>
                <a:cs typeface="Times New Roman" pitchFamily="18" charset="0"/>
              </a:rPr>
              <a:t> </a:t>
            </a:r>
            <a:r>
              <a:rPr lang="en-US" sz="2696" b="1" i="1" dirty="0" err="1">
                <a:solidFill>
                  <a:srgbClr val="FF0066"/>
                </a:solidFill>
                <a:latin typeface="Times New Roman" pitchFamily="18" charset="0"/>
                <a:cs typeface="Times New Roman" pitchFamily="18" charset="0"/>
              </a:rPr>
              <a:t>nâng</a:t>
            </a:r>
            <a:r>
              <a:rPr lang="vi-VN" sz="2696" b="1" dirty="0">
                <a:solidFill>
                  <a:srgbClr val="FF0066"/>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Anh chị em trong nhà phải che chở, giúp đỡ nhau lúc khó khăn, hoạn nạn.</a:t>
            </a:r>
          </a:p>
          <a:p>
            <a:pPr algn="just"/>
            <a:r>
              <a:rPr lang="vi-VN" sz="2696" b="1" dirty="0">
                <a:solidFill>
                  <a:srgbClr val="FF0066"/>
                </a:solidFill>
                <a:latin typeface="Times New Roman" pitchFamily="18" charset="0"/>
                <a:cs typeface="Times New Roman" pitchFamily="18" charset="0"/>
              </a:rPr>
              <a:t>+ </a:t>
            </a:r>
            <a:r>
              <a:rPr lang="vi-VN" sz="2696" b="1" i="1" dirty="0">
                <a:solidFill>
                  <a:srgbClr val="FF0066"/>
                </a:solidFill>
                <a:latin typeface="Times New Roman" pitchFamily="18" charset="0"/>
                <a:cs typeface="Times New Roman" pitchFamily="18" charset="0"/>
              </a:rPr>
              <a:t>Anh em như thể tay chân</a:t>
            </a:r>
          </a:p>
          <a:p>
            <a:pPr algn="just"/>
            <a:r>
              <a:rPr lang="vi-VN" sz="2696" b="1" i="1" dirty="0">
                <a:solidFill>
                  <a:srgbClr val="FF0066"/>
                </a:solidFill>
                <a:latin typeface="Times New Roman" pitchFamily="18" charset="0"/>
                <a:cs typeface="Times New Roman" pitchFamily="18" charset="0"/>
              </a:rPr>
              <a:t>   Rách lành đùm bọc, dở hay đỡ đần.</a:t>
            </a:r>
            <a:endParaRPr lang="en-US" sz="2696" b="1" dirty="0">
              <a:solidFill>
                <a:srgbClr val="FF0066"/>
              </a:solidFill>
              <a:latin typeface="Times New Roman" pitchFamily="18" charset="0"/>
              <a:cs typeface="Times New Roman" pitchFamily="18" charset="0"/>
            </a:endParaRPr>
          </a:p>
          <a:p>
            <a:pPr lvl="0" algn="just"/>
            <a:r>
              <a:rPr lang="vi-VN" sz="2696" b="1" dirty="0">
                <a:solidFill>
                  <a:srgbClr val="0000CC"/>
                </a:solidFill>
                <a:latin typeface="Times New Roman" pitchFamily="18" charset="0"/>
                <a:cs typeface="Times New Roman" pitchFamily="18" charset="0"/>
              </a:rPr>
              <a:t>Anh chị em trong nhà cần giúp đỡ nhau lúc khó khăn, hoạn nạn; luôn bên nhau dù giàu hay nghèo, dù hay hay dở.</a:t>
            </a:r>
            <a:endParaRPr lang="en-US" sz="2696" b="1" dirty="0">
              <a:solidFill>
                <a:srgbClr val="0000CC"/>
              </a:solidFill>
              <a:latin typeface="Times New Roman" pitchFamily="18" charset="0"/>
              <a:cs typeface="Times New Roman" pitchFamily="18" charset="0"/>
            </a:endParaRPr>
          </a:p>
        </p:txBody>
      </p:sp>
      <p:sp>
        <p:nvSpPr>
          <p:cNvPr id="6" name="TextBox 5"/>
          <p:cNvSpPr txBox="1"/>
          <p:nvPr/>
        </p:nvSpPr>
        <p:spPr>
          <a:xfrm>
            <a:off x="0" y="1530864"/>
            <a:ext cx="6591869" cy="523220"/>
          </a:xfrm>
          <a:prstGeom prst="rect">
            <a:avLst/>
          </a:prstGeom>
          <a:noFill/>
        </p:spPr>
        <p:txBody>
          <a:bodyPr wrap="square" rtlCol="0">
            <a:spAutoFit/>
          </a:bodyPr>
          <a:lstStyle/>
          <a:p>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nghe</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133540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073275"/>
            <a:ext cx="12192000" cy="922047"/>
          </a:xfrm>
          <a:prstGeom prst="rect">
            <a:avLst/>
          </a:prstGeom>
        </p:spPr>
        <p:txBody>
          <a:bodyPr wrap="square">
            <a:spAutoFit/>
          </a:bodyPr>
          <a:lstStyle/>
          <a:p>
            <a:pPr algn="just"/>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Bài</a:t>
            </a:r>
            <a:r>
              <a:rPr lang="en-US" sz="2696" b="1" dirty="0">
                <a:solidFill>
                  <a:srgbClr val="008000"/>
                </a:solidFill>
                <a:latin typeface="Times New Roman" pitchFamily="18" charset="0"/>
                <a:cs typeface="Times New Roman" pitchFamily="18" charset="0"/>
              </a:rPr>
              <a:t> 2. a. </a:t>
            </a:r>
            <a:r>
              <a:rPr lang="vi-VN" sz="2696" b="1" dirty="0">
                <a:solidFill>
                  <a:srgbClr val="008000"/>
                </a:solidFill>
                <a:latin typeface="Times New Roman" pitchFamily="18" charset="0"/>
                <a:cs typeface="Times New Roman" pitchFamily="18" charset="0"/>
              </a:rPr>
              <a:t>Kể về những việc em thường làm cùng với anh, chị hoặc em của em. Nêu cảm nghĩ của em khi có anh, chị em làm việc cùng.</a:t>
            </a:r>
            <a:endParaRPr lang="en-US" sz="2696" b="1" dirty="0">
              <a:solidFill>
                <a:srgbClr val="008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6" name="Rectangle 5"/>
          <p:cNvSpPr/>
          <p:nvPr/>
        </p:nvSpPr>
        <p:spPr>
          <a:xfrm>
            <a:off x="0" y="2995322"/>
            <a:ext cx="12191999" cy="922047"/>
          </a:xfrm>
          <a:prstGeom prst="rect">
            <a:avLst/>
          </a:prstGeom>
        </p:spPr>
        <p:txBody>
          <a:bodyPr wrap="square">
            <a:spAutoFit/>
          </a:bodyPr>
          <a:lstStyle/>
          <a:p>
            <a:pPr lvl="0" algn="just"/>
            <a:r>
              <a:rPr lang="en-US" sz="2696" b="1" dirty="0">
                <a:solidFill>
                  <a:srgbClr val="0000CC"/>
                </a:solidFill>
                <a:latin typeface="Times New Roman" pitchFamily="18" charset="0"/>
                <a:cs typeface="Times New Roman" pitchFamily="18" charset="0"/>
              </a:rPr>
              <a:t>     - </a:t>
            </a:r>
            <a:r>
              <a:rPr lang="vi-VN" sz="2696" b="1" dirty="0">
                <a:solidFill>
                  <a:srgbClr val="0000CC"/>
                </a:solidFill>
                <a:latin typeface="Times New Roman" pitchFamily="18" charset="0"/>
                <a:cs typeface="Times New Roman" pitchFamily="18" charset="0"/>
              </a:rPr>
              <a:t>Hằng ngày, em phụ chị gái rửa bát. Chị rửa bát còn em sẽ xếp bát lên giá để cho ráo nước. Hai chị em vừa làm vừa hát rất vui.</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Em</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yêu</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chị</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em</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rất</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nhiều</a:t>
            </a:r>
            <a:r>
              <a:rPr lang="en-US" sz="2696" b="1" dirty="0">
                <a:solidFill>
                  <a:srgbClr val="0000CC"/>
                </a:solidFill>
                <a:latin typeface="Times New Roman" pitchFamily="18" charset="0"/>
                <a:cs typeface="Times New Roman" pitchFamily="18" charset="0"/>
              </a:rPr>
              <a:t>.</a:t>
            </a:r>
          </a:p>
        </p:txBody>
      </p:sp>
      <p:sp>
        <p:nvSpPr>
          <p:cNvPr id="20" name="Rectangle 19"/>
          <p:cNvSpPr/>
          <p:nvPr/>
        </p:nvSpPr>
        <p:spPr>
          <a:xfrm>
            <a:off x="0" y="4057332"/>
            <a:ext cx="12191999" cy="1336904"/>
          </a:xfrm>
          <a:prstGeom prst="rect">
            <a:avLst/>
          </a:prstGeom>
        </p:spPr>
        <p:txBody>
          <a:bodyPr wrap="square">
            <a:spAutoFit/>
          </a:bodyPr>
          <a:lstStyle/>
          <a:p>
            <a:pPr lvl="0" algn="just"/>
            <a:r>
              <a:rPr lang="en-US" sz="2696" b="1" dirty="0">
                <a:solidFill>
                  <a:srgbClr val="FF0066"/>
                </a:solidFill>
                <a:latin typeface="Times New Roman" pitchFamily="18" charset="0"/>
                <a:cs typeface="Times New Roman" pitchFamily="18" charset="0"/>
              </a:rPr>
              <a:t>     *  K</a:t>
            </a:r>
            <a:r>
              <a:rPr lang="vi-VN" sz="2696" b="1" dirty="0">
                <a:solidFill>
                  <a:srgbClr val="FF0066"/>
                </a:solidFill>
                <a:latin typeface="Times New Roman" pitchFamily="18" charset="0"/>
                <a:cs typeface="Times New Roman" pitchFamily="18" charset="0"/>
              </a:rPr>
              <a:t>hi </a:t>
            </a:r>
            <a:r>
              <a:rPr lang="en-US" sz="2696" b="1" dirty="0" err="1">
                <a:solidFill>
                  <a:srgbClr val="FF0066"/>
                </a:solidFill>
                <a:latin typeface="Times New Roman" pitchFamily="18" charset="0"/>
                <a:cs typeface="Times New Roman" pitchFamily="18" charset="0"/>
              </a:rPr>
              <a:t>chúng</a:t>
            </a:r>
            <a:r>
              <a:rPr lang="en-US" sz="2696" b="1" dirty="0">
                <a:solidFill>
                  <a:srgbClr val="FF0066"/>
                </a:solidFill>
                <a:latin typeface="Times New Roman" pitchFamily="18" charset="0"/>
                <a:cs typeface="Times New Roman" pitchFamily="18" charset="0"/>
              </a:rPr>
              <a:t> ta </a:t>
            </a:r>
            <a:r>
              <a:rPr lang="vi-VN" sz="2696" b="1" dirty="0">
                <a:solidFill>
                  <a:srgbClr val="FF0066"/>
                </a:solidFill>
                <a:latin typeface="Times New Roman" pitchFamily="18" charset="0"/>
                <a:cs typeface="Times New Roman" pitchFamily="18" charset="0"/>
              </a:rPr>
              <a:t>làm việc cùng người thân cần biết nhường nhịn, hỗ trợ nhau. Qua công việc và trò chuyện trong lúc làm cùng, sẽ hiểu tính tình của người thân, tình cảm càng thên gắn bó, ....</a:t>
            </a:r>
            <a:endParaRPr lang="en-US" sz="2696" b="1" dirty="0">
              <a:solidFill>
                <a:srgbClr val="FF0066"/>
              </a:solidFill>
              <a:latin typeface="Times New Roman" pitchFamily="18" charset="0"/>
              <a:cs typeface="Times New Roman" pitchFamily="18" charset="0"/>
            </a:endParaRPr>
          </a:p>
        </p:txBody>
      </p:sp>
      <p:sp>
        <p:nvSpPr>
          <p:cNvPr id="24" name="TextBox 23"/>
          <p:cNvSpPr txBox="1"/>
          <p:nvPr/>
        </p:nvSpPr>
        <p:spPr>
          <a:xfrm>
            <a:off x="0" y="1530864"/>
            <a:ext cx="6591869"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IV.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nghe</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842445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2021661"/>
            <a:ext cx="12192000" cy="922047"/>
          </a:xfrm>
          <a:prstGeom prst="rect">
            <a:avLst/>
          </a:prstGeom>
        </p:spPr>
        <p:txBody>
          <a:bodyPr wrap="square">
            <a:spAutoFit/>
          </a:bodyPr>
          <a:lstStyle/>
          <a:p>
            <a:pPr indent="513664" algn="just"/>
            <a:r>
              <a:rPr lang="en-US" sz="2696" b="1" dirty="0" err="1">
                <a:solidFill>
                  <a:srgbClr val="008000"/>
                </a:solidFill>
                <a:latin typeface="Times New Roman" pitchFamily="18" charset="0"/>
                <a:cs typeface="Times New Roman" pitchFamily="18" charset="0"/>
              </a:rPr>
              <a:t>Bài</a:t>
            </a:r>
            <a:r>
              <a:rPr lang="en-US" sz="2696" b="1" dirty="0">
                <a:solidFill>
                  <a:srgbClr val="008000"/>
                </a:solidFill>
                <a:latin typeface="Times New Roman" pitchFamily="18" charset="0"/>
                <a:cs typeface="Times New Roman" pitchFamily="18" charset="0"/>
              </a:rPr>
              <a:t> 2. b.  </a:t>
            </a:r>
            <a:r>
              <a:rPr lang="en-US" sz="2696" b="1" dirty="0" err="1">
                <a:solidFill>
                  <a:srgbClr val="008000"/>
                </a:solidFill>
                <a:latin typeface="Times New Roman" pitchFamily="18" charset="0"/>
                <a:cs typeface="Times New Roman" pitchFamily="18" charset="0"/>
              </a:rPr>
              <a:t>Em</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mong</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muốn</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mình</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có</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người</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anh</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người</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chị</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hoặc</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người</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em</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như</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thế</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nào</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Vì</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sao</a:t>
            </a:r>
            <a:r>
              <a:rPr lang="en-US" sz="2696" b="1" dirty="0">
                <a:solidFill>
                  <a:srgbClr val="008000"/>
                </a:solidFill>
                <a:latin typeface="Times New Roman" pitchFamily="18" charset="0"/>
                <a:cs typeface="Times New Roman" pitchFamily="18" charset="0"/>
              </a:rPr>
              <a:t>?</a:t>
            </a:r>
          </a:p>
        </p:txBody>
      </p:sp>
      <p:sp>
        <p:nvSpPr>
          <p:cNvPr id="2" name="AutoShape 2" descr="Top 10 bài văn mẫu kể về kỳ nghỉ hè của em - Bài viết hay"/>
          <p:cNvSpPr>
            <a:spLocks noChangeAspect="1" noChangeArrowheads="1"/>
          </p:cNvSpPr>
          <p:nvPr/>
        </p:nvSpPr>
        <p:spPr bwMode="auto">
          <a:xfrm>
            <a:off x="116533" y="-103862"/>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sp>
        <p:nvSpPr>
          <p:cNvPr id="3" name="AutoShape 4" descr="Top 10 bài văn mẫu kể về kỳ nghỉ hè của em - Bài viết hay"/>
          <p:cNvSpPr>
            <a:spLocks noChangeAspect="1" noChangeArrowheads="1"/>
          </p:cNvSpPr>
          <p:nvPr/>
        </p:nvSpPr>
        <p:spPr bwMode="auto">
          <a:xfrm>
            <a:off x="230688" y="10293"/>
            <a:ext cx="228310" cy="2283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493" tIns="34247" rIns="68493" bIns="34247" numCol="1" anchor="t" anchorCtr="0" compatLnSpc="1">
            <a:prstTxWarp prst="textNoShape">
              <a:avLst/>
            </a:prstTxWarp>
          </a:bodyPr>
          <a:lstStyle/>
          <a:p>
            <a:endParaRPr lang="en-US" sz="1348"/>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947" t="32889" r="50112" b="37556"/>
          <a:stretch/>
        </p:blipFill>
        <p:spPr bwMode="auto">
          <a:xfrm>
            <a:off x="9349420" y="4466461"/>
            <a:ext cx="2541663" cy="211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5344" y="2943708"/>
            <a:ext cx="9118732" cy="2166619"/>
          </a:xfrm>
          <a:prstGeom prst="rect">
            <a:avLst/>
          </a:prstGeom>
        </p:spPr>
        <p:txBody>
          <a:bodyPr wrap="square">
            <a:spAutoFit/>
          </a:bodyPr>
          <a:lstStyle/>
          <a:p>
            <a:pPr algn="just"/>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Em</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thích</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nhất</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có</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một</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người</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anh</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yêu</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thương</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em</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cùng</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chơi</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với</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em</a:t>
            </a:r>
            <a:r>
              <a:rPr lang="en-US" sz="2696" b="1" dirty="0">
                <a:solidFill>
                  <a:srgbClr val="0000CC"/>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Mỗi buổi chiều đi học về, </a:t>
            </a:r>
            <a:r>
              <a:rPr lang="en-US" sz="2696" b="1" dirty="0" err="1">
                <a:solidFill>
                  <a:srgbClr val="0000CC"/>
                </a:solidFill>
                <a:latin typeface="Times New Roman" pitchFamily="18" charset="0"/>
                <a:cs typeface="Times New Roman" pitchFamily="18" charset="0"/>
              </a:rPr>
              <a:t>hai</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anh</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em</a:t>
            </a:r>
            <a:r>
              <a:rPr lang="en-US" sz="2696" b="1" dirty="0">
                <a:solidFill>
                  <a:srgbClr val="0000CC"/>
                </a:solidFill>
                <a:latin typeface="Times New Roman" pitchFamily="18" charset="0"/>
                <a:cs typeface="Times New Roman" pitchFamily="18" charset="0"/>
              </a:rPr>
              <a:t> </a:t>
            </a:r>
            <a:r>
              <a:rPr lang="en-US" sz="2696" b="1" dirty="0" err="1">
                <a:solidFill>
                  <a:srgbClr val="0000CC"/>
                </a:solidFill>
                <a:latin typeface="Times New Roman" pitchFamily="18" charset="0"/>
                <a:cs typeface="Times New Roman" pitchFamily="18" charset="0"/>
              </a:rPr>
              <a:t>sẽ</a:t>
            </a:r>
            <a:r>
              <a:rPr lang="en-US" sz="2696" b="1" dirty="0">
                <a:solidFill>
                  <a:srgbClr val="0000CC"/>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đi đá bóng ở sân bóng gần nhà. Anh dạy em cách sút bóng sao cho đúng. Nhờ có anh mà em đá bóng ngày càng giỏi hơn. Em cảm thấy rất vui khi được chơi đá bóng cùng anh.</a:t>
            </a:r>
            <a:endParaRPr lang="en-US" sz="2696" b="1" dirty="0">
              <a:solidFill>
                <a:srgbClr val="0000CC"/>
              </a:solidFill>
              <a:latin typeface="Times New Roman" pitchFamily="18" charset="0"/>
              <a:cs typeface="Times New Roman" pitchFamily="18" charset="0"/>
            </a:endParaRP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06" t="32889" r="70124" b="37556"/>
          <a:stretch/>
        </p:blipFill>
        <p:spPr bwMode="auto">
          <a:xfrm>
            <a:off x="9349420" y="2458683"/>
            <a:ext cx="2541663" cy="2126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0" y="1530864"/>
            <a:ext cx="6591869"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IV. </a:t>
            </a:r>
            <a:r>
              <a:rPr lang="en-US" sz="2800" b="1" dirty="0" err="1">
                <a:solidFill>
                  <a:srgbClr val="0000FF"/>
                </a:solidFill>
                <a:latin typeface="Times New Roman" panose="02020603050405020304" pitchFamily="18" charset="0"/>
                <a:cs typeface="Times New Roman" panose="02020603050405020304" pitchFamily="18" charset="0"/>
              </a:rPr>
              <a:t>Nói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nghe</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anh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em</a:t>
            </a:r>
            <a:r>
              <a:rPr lang="en-US" sz="28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93378274"/>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620370" y="2744070"/>
            <a:ext cx="6933063" cy="1185548"/>
          </a:xfrm>
          <a:prstGeom prst="rect">
            <a:avLst/>
          </a:prstGeom>
        </p:spPr>
        <p:txBody>
          <a:bodyPr wrap="none" fromWordArt="1">
            <a:prstTxWarp prst="textPlain">
              <a:avLst>
                <a:gd name="adj" fmla="val 50000"/>
              </a:avLst>
            </a:prstTxWarp>
          </a:bodyPr>
          <a:lstStyle/>
          <a:p>
            <a:pPr algn="ctr"/>
            <a:r>
              <a:rPr lang="en-US" sz="4269"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CHÀO </a:t>
            </a:r>
            <a:r>
              <a:rPr lang="vi-VN" sz="4269"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CÁC EM</a:t>
            </a:r>
            <a:r>
              <a:rPr lang="en-US" sz="4269"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3870372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3"/>
          <p:cNvSpPr>
            <a:spLocks noChangeArrowheads="1" noChangeShapeType="1" noTextEdit="1"/>
          </p:cNvSpPr>
          <p:nvPr/>
        </p:nvSpPr>
        <p:spPr bwMode="auto">
          <a:xfrm>
            <a:off x="819188" y="3220264"/>
            <a:ext cx="5518586" cy="1581413"/>
          </a:xfrm>
          <a:prstGeom prst="rect">
            <a:avLst/>
          </a:prstGeom>
        </p:spPr>
        <p:txBody>
          <a:bodyPr wrap="none" lIns="91438" tIns="45720" rIns="91438" bIns="45720" numCol="1" fromWordArt="1">
            <a:prstTxWarp prst="textPlain">
              <a:avLst>
                <a:gd name="adj" fmla="val 50000"/>
              </a:avLst>
            </a:prstTxWarp>
          </a:bodyPr>
          <a:lstStyle/>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NGHE - VIẾT:</a:t>
            </a:r>
          </a:p>
          <a:p>
            <a:pPr algn="ctr"/>
            <a:r>
              <a:rPr lang="en-US" sz="27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TÔI YÊU EM TÔI</a:t>
            </a:r>
          </a:p>
        </p:txBody>
      </p:sp>
      <p:grpSp>
        <p:nvGrpSpPr>
          <p:cNvPr id="2" name="Group 18"/>
          <p:cNvGrpSpPr>
            <a:grpSpLocks/>
          </p:cNvGrpSpPr>
          <p:nvPr/>
        </p:nvGrpSpPr>
        <p:grpSpPr bwMode="auto">
          <a:xfrm>
            <a:off x="3309940" y="971554"/>
            <a:ext cx="1735185" cy="1997610"/>
            <a:chOff x="5225" y="9335"/>
            <a:chExt cx="2520" cy="1750"/>
          </a:xfrm>
        </p:grpSpPr>
        <p:sp>
          <p:nvSpPr>
            <p:cNvPr id="2059"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2"/>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dirty="0">
                <a:latin typeface="VNI-Times" pitchFamily="2" charset="0"/>
              </a:endParaRPr>
            </a:p>
          </p:txBody>
        </p:sp>
        <p:pic>
          <p:nvPicPr>
            <p:cNvPr id="2060" name="Picture 26" descr="cos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5" descr="BOO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4" descr="BOOK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3" descr="QUILLP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00" b="1"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2065"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sp>
          <p:nvSpPr>
            <p:cNvPr id="2066"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300" b="1" kern="10" dirty="0">
                  <a:solidFill>
                    <a:srgbClr val="FFFFFF"/>
                  </a:solidFill>
                  <a:latin typeface="Times New Roman" panose="02020603050405020304" pitchFamily="18" charset="0"/>
                  <a:cs typeface="Times New Roman" panose="02020603050405020304" pitchFamily="18" charset="0"/>
                </a:rPr>
                <a:t>NĂM </a:t>
              </a:r>
            </a:p>
          </p:txBody>
        </p:sp>
        <p:sp>
          <p:nvSpPr>
            <p:cNvPr id="2067"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3600" dirty="0">
                <a:latin typeface="Times New Roman" panose="02020603050405020304" pitchFamily="18" charset="0"/>
                <a:cs typeface="Arial" panose="020B0604020202020204" pitchFamily="34" charset="0"/>
              </a:endParaRPr>
            </a:p>
          </p:txBody>
        </p:sp>
      </p:grpSp>
      <p:pic>
        <p:nvPicPr>
          <p:cNvPr id="205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933" y="233834"/>
            <a:ext cx="757451"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5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8630" y="149961"/>
            <a:ext cx="585997" cy="186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158" y="4710494"/>
            <a:ext cx="1143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descr="BƯỚM 5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9961410">
            <a:off x="5614923" y="1078785"/>
            <a:ext cx="828221"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animal-14[1]"/>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417220" flipH="1">
            <a:off x="2956379" y="4473183"/>
            <a:ext cx="795564"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9679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9420" y="863821"/>
            <a:ext cx="985642" cy="135077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3">
            <a:extLst>
              <a:ext uri="{28A0092B-C50C-407E-A947-70E740481C1C}">
                <a14:useLocalDpi xmlns:a14="http://schemas.microsoft.com/office/drawing/2010/main" val="0"/>
              </a:ext>
            </a:extLst>
          </a:blip>
          <a:srcRect t="3387"/>
          <a:stretch/>
        </p:blipFill>
        <p:spPr>
          <a:xfrm>
            <a:off x="1524000" y="3786190"/>
            <a:ext cx="9144000" cy="3071810"/>
          </a:xfrm>
          <a:prstGeom prst="rect">
            <a:avLst/>
          </a:prstGeom>
        </p:spPr>
      </p:pic>
      <p:pic>
        <p:nvPicPr>
          <p:cNvPr id="8"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4095737" y="3071810"/>
            <a:ext cx="2057993"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9B1E0D-B066-0B87-15F3-5E2EECF2D2A2}"/>
              </a:ext>
            </a:extLst>
          </p:cNvPr>
          <p:cNvPicPr>
            <a:picLocks noChangeAspect="1"/>
          </p:cNvPicPr>
          <p:nvPr/>
        </p:nvPicPr>
        <p:blipFill rotWithShape="1">
          <a:blip r:embed="rId6" cstate="print"/>
          <a:srcRect t="1505" r="-1" b="2635"/>
          <a:stretch/>
        </p:blipFill>
        <p:spPr>
          <a:xfrm>
            <a:off x="1226309" y="2357431"/>
            <a:ext cx="3524276" cy="2172239"/>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Tree>
    <p:extLst>
      <p:ext uri="{BB962C8B-B14F-4D97-AF65-F5344CB8AC3E}">
        <p14:creationId xmlns:p14="http://schemas.microsoft.com/office/powerpoint/2010/main" val="1889119373"/>
      </p:ext>
    </p:extLst>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a:xfrm>
            <a:off x="609824" y="1978502"/>
            <a:ext cx="2346912" cy="602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49"/>
              </a:spcBef>
            </a:pPr>
            <a:r>
              <a:rPr lang="en-US" sz="2696" b="1">
                <a:solidFill>
                  <a:srgbClr val="0000CC"/>
                </a:solidFill>
              </a:rPr>
              <a:t>Điền r hay d:</a:t>
            </a:r>
          </a:p>
          <a:p>
            <a:pPr algn="ctr">
              <a:spcBef>
                <a:spcPts val="449"/>
              </a:spcBef>
            </a:pPr>
            <a:r>
              <a:rPr lang="en-US" sz="2696">
                <a:solidFill>
                  <a:srgbClr val="0000CC"/>
                </a:solidFill>
              </a:rPr>
              <a:t>….</a:t>
            </a:r>
            <a:r>
              <a:rPr lang="en-US" sz="2696" b="1">
                <a:solidFill>
                  <a:srgbClr val="0000CC"/>
                </a:solidFill>
              </a:rPr>
              <a:t>úc </a:t>
            </a:r>
            <a:r>
              <a:rPr lang="en-US" sz="2696">
                <a:solidFill>
                  <a:srgbClr val="0000CC"/>
                </a:solidFill>
              </a:rPr>
              <a:t>….</a:t>
            </a:r>
            <a:r>
              <a:rPr lang="en-US" sz="2696" b="1">
                <a:solidFill>
                  <a:srgbClr val="0000CC"/>
                </a:solidFill>
              </a:rPr>
              <a:t>ích</a:t>
            </a:r>
          </a:p>
        </p:txBody>
      </p:sp>
      <p:sp>
        <p:nvSpPr>
          <p:cNvPr id="38" name="Rounded Rectangle 37"/>
          <p:cNvSpPr/>
          <p:nvPr/>
        </p:nvSpPr>
        <p:spPr>
          <a:xfrm>
            <a:off x="883831" y="2199070"/>
            <a:ext cx="1548048" cy="602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96" b="1">
                <a:solidFill>
                  <a:srgbClr val="FF0000"/>
                </a:solidFill>
              </a:rPr>
              <a:t>r        r</a:t>
            </a:r>
          </a:p>
        </p:txBody>
      </p:sp>
      <p:sp>
        <p:nvSpPr>
          <p:cNvPr id="57" name="Rectangle 56"/>
          <p:cNvSpPr/>
          <p:nvPr/>
        </p:nvSpPr>
        <p:spPr>
          <a:xfrm>
            <a:off x="8416360" y="5474841"/>
            <a:ext cx="2614497" cy="69901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8" b="1"/>
              <a:t>QUAY ĐỂ TÌM PHƯƠNG TIỆN</a:t>
            </a:r>
          </a:p>
        </p:txBody>
      </p:sp>
      <p:grpSp>
        <p:nvGrpSpPr>
          <p:cNvPr id="58" name="Group 57"/>
          <p:cNvGrpSpPr/>
          <p:nvPr/>
        </p:nvGrpSpPr>
        <p:grpSpPr>
          <a:xfrm>
            <a:off x="8105500" y="1994270"/>
            <a:ext cx="3238648" cy="3184002"/>
            <a:chOff x="11279143" y="2244626"/>
            <a:chExt cx="4250726" cy="4250725"/>
          </a:xfrm>
        </p:grpSpPr>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976608">
              <a:off x="12107054" y="5106342"/>
              <a:ext cx="1069322" cy="860386"/>
            </a:xfrm>
            <a:prstGeom prst="rect">
              <a:avLst/>
            </a:prstGeom>
          </p:spPr>
        </p:pic>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401292">
              <a:off x="13585775" y="5176012"/>
              <a:ext cx="1131290" cy="735646"/>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096633">
              <a:off x="13515939" y="2832699"/>
              <a:ext cx="1270960" cy="754950"/>
            </a:xfrm>
            <a:prstGeom prst="rect">
              <a:avLst/>
            </a:prstGeom>
          </p:spPr>
        </p:pic>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136634">
              <a:off x="12118500" y="2672598"/>
              <a:ext cx="1287374" cy="802342"/>
            </a:xfrm>
            <a:prstGeom prst="rect">
              <a:avLst/>
            </a:prstGeom>
          </p:spPr>
        </p:pic>
        <p:pic>
          <p:nvPicPr>
            <p:cNvPr id="75" name="Picture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9143" y="3828366"/>
              <a:ext cx="1483044" cy="953594"/>
            </a:xfrm>
            <a:prstGeom prst="rect">
              <a:avLst/>
            </a:prstGeom>
          </p:spPr>
        </p:pic>
        <p:pic>
          <p:nvPicPr>
            <p:cNvPr id="76" name="Picture 7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4173200" y="4046173"/>
              <a:ext cx="1295262" cy="647631"/>
            </a:xfrm>
            <a:prstGeom prst="rect">
              <a:avLst/>
            </a:prstGeom>
          </p:spPr>
        </p:pic>
        <p:sp>
          <p:nvSpPr>
            <p:cNvPr id="77" name="Oval 76"/>
            <p:cNvSpPr/>
            <p:nvPr/>
          </p:nvSpPr>
          <p:spPr>
            <a:xfrm>
              <a:off x="11279144" y="2244626"/>
              <a:ext cx="4250725" cy="425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cxnSp>
          <p:nvCxnSpPr>
            <p:cNvPr id="78" name="Straight Connector 77"/>
            <p:cNvCxnSpPr/>
            <p:nvPr/>
          </p:nvCxnSpPr>
          <p:spPr>
            <a:xfrm>
              <a:off x="11578282" y="3300224"/>
              <a:ext cx="3657600" cy="208928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1565925" y="3291223"/>
              <a:ext cx="3655920" cy="211064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3394725" y="2275792"/>
              <a:ext cx="19565" cy="418839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8267381" y="3537713"/>
            <a:ext cx="2898702" cy="2636146"/>
            <a:chOff x="11024286" y="5326290"/>
            <a:chExt cx="3804547" cy="3519323"/>
          </a:xfrm>
        </p:grpSpPr>
        <p:cxnSp>
          <p:nvCxnSpPr>
            <p:cNvPr id="82" name="Straight Connector 81"/>
            <p:cNvCxnSpPr/>
            <p:nvPr/>
          </p:nvCxnSpPr>
          <p:spPr>
            <a:xfrm>
              <a:off x="12954000" y="5326290"/>
              <a:ext cx="0" cy="2446074"/>
            </a:xfrm>
            <a:prstGeom prst="line">
              <a:avLst/>
            </a:prstGeom>
            <a:ln w="127000">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11024286" y="7776878"/>
              <a:ext cx="3804547"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1088130"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14768386" y="7772365"/>
              <a:ext cx="0" cy="107324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11353800" y="5326290"/>
              <a:ext cx="1589904" cy="7713"/>
            </a:xfrm>
            <a:prstGeom prst="line">
              <a:avLst/>
            </a:prstGeom>
            <a:ln w="127000">
              <a:solidFill>
                <a:srgbClr val="FF0000"/>
              </a:solidFill>
              <a:headEnd type="none"/>
              <a:tailEnd type="stealth"/>
            </a:ln>
          </p:spPr>
          <p:style>
            <a:lnRef idx="1">
              <a:schemeClr val="accent1"/>
            </a:lnRef>
            <a:fillRef idx="0">
              <a:schemeClr val="accent1"/>
            </a:fillRef>
            <a:effectRef idx="0">
              <a:schemeClr val="accent1"/>
            </a:effectRef>
            <a:fontRef idx="minor">
              <a:schemeClr val="tx1"/>
            </a:fontRef>
          </p:style>
        </p:cxnSp>
      </p:grpSp>
      <p:pic>
        <p:nvPicPr>
          <p:cNvPr id="87" name="Picture 8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824" y="1396050"/>
            <a:ext cx="2611344" cy="1444097"/>
          </a:xfrm>
          <a:prstGeom prst="rect">
            <a:avLst/>
          </a:prstGeom>
        </p:spPr>
      </p:pic>
      <p:sp>
        <p:nvSpPr>
          <p:cNvPr id="93" name="Rounded Rectangle 92"/>
          <p:cNvSpPr/>
          <p:nvPr/>
        </p:nvSpPr>
        <p:spPr>
          <a:xfrm>
            <a:off x="4434019" y="1978502"/>
            <a:ext cx="2575222" cy="602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49"/>
              </a:spcBef>
            </a:pPr>
            <a:r>
              <a:rPr lang="en-US" sz="2696" b="1">
                <a:solidFill>
                  <a:srgbClr val="0000CC"/>
                </a:solidFill>
              </a:rPr>
              <a:t>Điền ch hay tr:</a:t>
            </a:r>
          </a:p>
          <a:p>
            <a:pPr algn="ctr">
              <a:spcBef>
                <a:spcPts val="449"/>
              </a:spcBef>
            </a:pPr>
            <a:r>
              <a:rPr lang="en-US" sz="2696">
                <a:solidFill>
                  <a:srgbClr val="0000CC"/>
                </a:solidFill>
              </a:rPr>
              <a:t>….</a:t>
            </a:r>
            <a:r>
              <a:rPr lang="en-US" sz="2696" b="1">
                <a:solidFill>
                  <a:srgbClr val="0000CC"/>
                </a:solidFill>
              </a:rPr>
              <a:t>ong veo</a:t>
            </a:r>
          </a:p>
        </p:txBody>
      </p:sp>
      <p:sp>
        <p:nvSpPr>
          <p:cNvPr id="94" name="Rounded Rectangle 93"/>
          <p:cNvSpPr/>
          <p:nvPr/>
        </p:nvSpPr>
        <p:spPr>
          <a:xfrm>
            <a:off x="4874541" y="2217134"/>
            <a:ext cx="525489" cy="602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96" b="1">
                <a:solidFill>
                  <a:srgbClr val="FF0000"/>
                </a:solidFill>
              </a:rPr>
              <a:t>tr</a:t>
            </a:r>
          </a:p>
        </p:txBody>
      </p:sp>
      <p:sp>
        <p:nvSpPr>
          <p:cNvPr id="95" name="Rounded Rectangle 94"/>
          <p:cNvSpPr/>
          <p:nvPr/>
        </p:nvSpPr>
        <p:spPr>
          <a:xfrm>
            <a:off x="452056" y="3633750"/>
            <a:ext cx="3189610" cy="602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49"/>
              </a:spcBef>
            </a:pPr>
            <a:r>
              <a:rPr lang="en-US" sz="2696" b="1">
                <a:solidFill>
                  <a:srgbClr val="0000CC"/>
                </a:solidFill>
              </a:rPr>
              <a:t>Điền ươu hay ưu:</a:t>
            </a:r>
          </a:p>
          <a:p>
            <a:pPr algn="ctr">
              <a:spcBef>
                <a:spcPts val="449"/>
              </a:spcBef>
            </a:pPr>
            <a:r>
              <a:rPr lang="en-US" sz="2696" b="1">
                <a:solidFill>
                  <a:srgbClr val="0000CC"/>
                </a:solidFill>
              </a:rPr>
              <a:t>Kh</a:t>
            </a:r>
            <a:r>
              <a:rPr lang="en-US" sz="2696">
                <a:solidFill>
                  <a:srgbClr val="0000CC"/>
                </a:solidFill>
              </a:rPr>
              <a:t>….….</a:t>
            </a:r>
            <a:r>
              <a:rPr lang="en-US" sz="2696" b="1">
                <a:solidFill>
                  <a:srgbClr val="0000CC"/>
                </a:solidFill>
              </a:rPr>
              <a:t> hót</a:t>
            </a:r>
          </a:p>
        </p:txBody>
      </p:sp>
      <p:sp>
        <p:nvSpPr>
          <p:cNvPr id="96" name="Rounded Rectangle 95"/>
          <p:cNvSpPr/>
          <p:nvPr/>
        </p:nvSpPr>
        <p:spPr>
          <a:xfrm>
            <a:off x="1422640" y="3874205"/>
            <a:ext cx="954691" cy="602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96" b="1">
                <a:solidFill>
                  <a:srgbClr val="FF0000"/>
                </a:solidFill>
              </a:rPr>
              <a:t>ướu</a:t>
            </a:r>
          </a:p>
        </p:txBody>
      </p:sp>
      <p:sp>
        <p:nvSpPr>
          <p:cNvPr id="97" name="Rounded Rectangle 96"/>
          <p:cNvSpPr/>
          <p:nvPr/>
        </p:nvSpPr>
        <p:spPr>
          <a:xfrm>
            <a:off x="559479" y="5231921"/>
            <a:ext cx="2346912" cy="602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49"/>
              </a:spcBef>
            </a:pPr>
            <a:r>
              <a:rPr lang="en-US" sz="2696" b="1">
                <a:solidFill>
                  <a:srgbClr val="0000CC"/>
                </a:solidFill>
              </a:rPr>
              <a:t>Điền s hay x:</a:t>
            </a:r>
          </a:p>
          <a:p>
            <a:pPr algn="ctr">
              <a:spcBef>
                <a:spcPts val="449"/>
              </a:spcBef>
            </a:pPr>
            <a:r>
              <a:rPr lang="en-US" sz="2696" b="1">
                <a:solidFill>
                  <a:srgbClr val="0000CC"/>
                </a:solidFill>
              </a:rPr>
              <a:t>vườn</a:t>
            </a:r>
            <a:r>
              <a:rPr lang="en-US" sz="2696">
                <a:solidFill>
                  <a:srgbClr val="0000CC"/>
                </a:solidFill>
              </a:rPr>
              <a:t> .…</a:t>
            </a:r>
            <a:r>
              <a:rPr lang="en-US" sz="2696" b="1">
                <a:solidFill>
                  <a:srgbClr val="0000CC"/>
                </a:solidFill>
              </a:rPr>
              <a:t>au</a:t>
            </a:r>
          </a:p>
        </p:txBody>
      </p:sp>
      <p:sp>
        <p:nvSpPr>
          <p:cNvPr id="98" name="Rounded Rectangle 97"/>
          <p:cNvSpPr/>
          <p:nvPr/>
        </p:nvSpPr>
        <p:spPr>
          <a:xfrm>
            <a:off x="1876569" y="5474842"/>
            <a:ext cx="463729" cy="602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96" b="1">
                <a:solidFill>
                  <a:srgbClr val="FF0000"/>
                </a:solidFill>
              </a:rPr>
              <a:t>s</a:t>
            </a:r>
          </a:p>
        </p:txBody>
      </p:sp>
      <p:sp>
        <p:nvSpPr>
          <p:cNvPr id="99" name="Rounded Rectangle 98"/>
          <p:cNvSpPr/>
          <p:nvPr/>
        </p:nvSpPr>
        <p:spPr>
          <a:xfrm>
            <a:off x="4434019" y="3633750"/>
            <a:ext cx="2703403" cy="602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49"/>
              </a:spcBef>
            </a:pPr>
            <a:r>
              <a:rPr lang="en-US" sz="2696" b="1">
                <a:solidFill>
                  <a:srgbClr val="0000CC"/>
                </a:solidFill>
              </a:rPr>
              <a:t>Điền tr hay ch:</a:t>
            </a:r>
          </a:p>
          <a:p>
            <a:pPr algn="ctr">
              <a:spcBef>
                <a:spcPts val="449"/>
              </a:spcBef>
            </a:pPr>
            <a:r>
              <a:rPr lang="en-US" sz="2696">
                <a:solidFill>
                  <a:srgbClr val="0000CC"/>
                </a:solidFill>
              </a:rPr>
              <a:t>….</a:t>
            </a:r>
            <a:r>
              <a:rPr lang="en-US" sz="2696" b="1">
                <a:solidFill>
                  <a:srgbClr val="0000CC"/>
                </a:solidFill>
              </a:rPr>
              <a:t>ong veo</a:t>
            </a:r>
          </a:p>
        </p:txBody>
      </p:sp>
      <p:sp>
        <p:nvSpPr>
          <p:cNvPr id="100" name="Rounded Rectangle 99"/>
          <p:cNvSpPr/>
          <p:nvPr/>
        </p:nvSpPr>
        <p:spPr>
          <a:xfrm>
            <a:off x="4931738" y="3863911"/>
            <a:ext cx="570775" cy="602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96" b="1">
                <a:solidFill>
                  <a:srgbClr val="FF0000"/>
                </a:solidFill>
              </a:rPr>
              <a:t>tr</a:t>
            </a:r>
          </a:p>
        </p:txBody>
      </p:sp>
      <p:sp>
        <p:nvSpPr>
          <p:cNvPr id="101" name="Rounded Rectangle 100"/>
          <p:cNvSpPr/>
          <p:nvPr/>
        </p:nvSpPr>
        <p:spPr>
          <a:xfrm>
            <a:off x="4212442" y="5231921"/>
            <a:ext cx="2809332" cy="602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49"/>
              </a:spcBef>
            </a:pPr>
            <a:r>
              <a:rPr lang="en-US" sz="2696" b="1">
                <a:solidFill>
                  <a:srgbClr val="0000CC"/>
                </a:solidFill>
              </a:rPr>
              <a:t>Điền ăt hay ăc:</a:t>
            </a:r>
          </a:p>
          <a:p>
            <a:pPr algn="ctr">
              <a:spcBef>
                <a:spcPts val="449"/>
              </a:spcBef>
            </a:pPr>
            <a:r>
              <a:rPr lang="en-US" sz="2696" b="1">
                <a:solidFill>
                  <a:srgbClr val="0000CC"/>
                </a:solidFill>
              </a:rPr>
              <a:t>ôm ch</a:t>
            </a:r>
            <a:r>
              <a:rPr lang="en-US" sz="2696">
                <a:solidFill>
                  <a:srgbClr val="0000CC"/>
                </a:solidFill>
              </a:rPr>
              <a:t>…...</a:t>
            </a:r>
            <a:endParaRPr lang="en-US" sz="2696" b="1">
              <a:solidFill>
                <a:srgbClr val="0000CC"/>
              </a:solidFill>
            </a:endParaRPr>
          </a:p>
        </p:txBody>
      </p:sp>
      <p:sp>
        <p:nvSpPr>
          <p:cNvPr id="102" name="Rounded Rectangle 101"/>
          <p:cNvSpPr/>
          <p:nvPr/>
        </p:nvSpPr>
        <p:spPr>
          <a:xfrm>
            <a:off x="5682708" y="5454202"/>
            <a:ext cx="637862" cy="602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96" b="1">
                <a:solidFill>
                  <a:srgbClr val="FF0000"/>
                </a:solidFill>
              </a:rPr>
              <a:t>ặt</a:t>
            </a:r>
          </a:p>
        </p:txBody>
      </p:sp>
      <p:pic>
        <p:nvPicPr>
          <p:cNvPr id="92" name="Picture 9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8286" y="4696346"/>
            <a:ext cx="2995291" cy="1472376"/>
          </a:xfrm>
          <a:prstGeom prst="rect">
            <a:avLst/>
          </a:prstGeom>
        </p:spPr>
      </p:pic>
      <p:pic>
        <p:nvPicPr>
          <p:cNvPr id="89" name="Picture 8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0891" y="3097951"/>
            <a:ext cx="2395955" cy="1399182"/>
          </a:xfrm>
          <a:prstGeom prst="rect">
            <a:avLst/>
          </a:prstGeom>
        </p:spPr>
      </p:pic>
      <p:pic>
        <p:nvPicPr>
          <p:cNvPr id="90" name="Picture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5554" y="1151775"/>
            <a:ext cx="2691869" cy="1649372"/>
          </a:xfrm>
          <a:prstGeom prst="rect">
            <a:avLst/>
          </a:prstGeom>
        </p:spPr>
      </p:pic>
      <p:pic>
        <p:nvPicPr>
          <p:cNvPr id="91" name="Picture 9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653" y="3086535"/>
            <a:ext cx="2880807" cy="1463428"/>
          </a:xfrm>
          <a:prstGeom prst="rect">
            <a:avLst/>
          </a:prstGeom>
        </p:spPr>
      </p:pic>
      <p:pic>
        <p:nvPicPr>
          <p:cNvPr id="88" name="Picture 8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7653" y="4872241"/>
            <a:ext cx="2531646" cy="1163921"/>
          </a:xfrm>
          <a:prstGeom prst="rect">
            <a:avLst/>
          </a:prstGeom>
        </p:spPr>
      </p:pic>
      <p:pic>
        <p:nvPicPr>
          <p:cNvPr id="43"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10072126" y="-104336"/>
            <a:ext cx="2057993"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A39B1E0D-B066-0B87-15F3-5E2EECF2D2A2}"/>
              </a:ext>
            </a:extLst>
          </p:cNvPr>
          <p:cNvPicPr>
            <a:picLocks noChangeAspect="1"/>
          </p:cNvPicPr>
          <p:nvPr/>
        </p:nvPicPr>
        <p:blipFill rotWithShape="1">
          <a:blip r:embed="rId15" cstate="print"/>
          <a:srcRect t="1505" r="-1" b="2635"/>
          <a:stretch/>
        </p:blipFill>
        <p:spPr>
          <a:xfrm>
            <a:off x="3036769" y="2524107"/>
            <a:ext cx="1259555" cy="2172239"/>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45" name="TextBox 44">
            <a:extLst>
              <a:ext uri="{FF2B5EF4-FFF2-40B4-BE49-F238E27FC236}">
                <a16:creationId xmlns:a16="http://schemas.microsoft.com/office/drawing/2014/main" id="{133025F6-03E4-F7FE-A115-15A451327F80}"/>
              </a:ext>
            </a:extLst>
          </p:cNvPr>
          <p:cNvSpPr txBox="1"/>
          <p:nvPr/>
        </p:nvSpPr>
        <p:spPr>
          <a:xfrm>
            <a:off x="4026122" y="-134290"/>
            <a:ext cx="4143404"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1644172131"/>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57"/>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58"/>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4900000">
                                      <p:cBhvr>
                                        <p:cTn id="16" dur="2000" fill="hold"/>
                                        <p:tgtEl>
                                          <p:spTgt spid="5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26400000">
                                      <p:cBhvr>
                                        <p:cTn id="20" dur="2000" fill="hold"/>
                                        <p:tgtEl>
                                          <p:spTgt spid="58"/>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7900000">
                                      <p:cBhvr>
                                        <p:cTn id="24" dur="2000" fill="hold"/>
                                        <p:tgtEl>
                                          <p:spTgt spid="5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40200000">
                                      <p:cBhvr>
                                        <p:cTn id="28" dur="2000" fill="hold"/>
                                        <p:tgtEl>
                                          <p:spTgt spid="5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49200000">
                                      <p:cBhvr>
                                        <p:cTn id="32" dur="2000" fill="hold"/>
                                        <p:tgtEl>
                                          <p:spTgt spid="58"/>
                                        </p:tgtEl>
                                        <p:attrNameLst>
                                          <p:attrName>r</p:attrName>
                                        </p:attrNameLst>
                                      </p:cBhvr>
                                    </p:animRot>
                                  </p:childTnLst>
                                </p:cTn>
                              </p:par>
                            </p:childTnLst>
                          </p:cTn>
                        </p:par>
                      </p:childTnLst>
                    </p:cTn>
                  </p:par>
                </p:childTnLst>
              </p:cTn>
              <p:nextCondLst>
                <p:cond evt="onClick" delay="0">
                  <p:tgtEl>
                    <p:spTgt spid="57"/>
                  </p:tgtEl>
                </p:cond>
              </p:nextCondLst>
            </p:seq>
            <p:seq concurrent="1" nextAc="seek">
              <p:cTn id="33" restart="whenNotActive" fill="hold" evtFilter="cancelBubble" nodeType="interactiveSeq">
                <p:stCondLst>
                  <p:cond evt="onClick" delay="0">
                    <p:tgtEl>
                      <p:spTgt spid="92"/>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2"/>
                                        </p:tgtEl>
                                      </p:cBhvr>
                                    </p:animEffect>
                                    <p:set>
                                      <p:cBhvr>
                                        <p:cTn id="38"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39" restart="whenNotActive" fill="hold" evtFilter="cancelBubble" nodeType="interactiveSeq">
                <p:stCondLst>
                  <p:cond evt="onClick" delay="0">
                    <p:tgtEl>
                      <p:spTgt spid="8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88"/>
                                        </p:tgtEl>
                                      </p:cBhvr>
                                    </p:animEffect>
                                    <p:set>
                                      <p:cBhvr>
                                        <p:cTn id="44"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45" restart="whenNotActive" fill="hold" evtFilter="cancelBubble" nodeType="interactiveSeq">
                <p:stCondLst>
                  <p:cond evt="onClick" delay="0">
                    <p:tgtEl>
                      <p:spTgt spid="91"/>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91"/>
                                        </p:tgtEl>
                                      </p:cBhvr>
                                    </p:animEffect>
                                    <p:set>
                                      <p:cBhvr>
                                        <p:cTn id="50"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51" restart="whenNotActive" fill="hold" evtFilter="cancelBubble" nodeType="interactiveSeq">
                <p:stCondLst>
                  <p:cond evt="onClick" delay="0">
                    <p:tgtEl>
                      <p:spTgt spid="87"/>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87"/>
                                        </p:tgtEl>
                                      </p:cBhvr>
                                    </p:animEffect>
                                    <p:set>
                                      <p:cBhvr>
                                        <p:cTn id="56"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57" restart="whenNotActive" fill="hold" evtFilter="cancelBubble" nodeType="interactiveSeq">
                <p:stCondLst>
                  <p:cond evt="onClick" delay="0">
                    <p:tgtEl>
                      <p:spTgt spid="90"/>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90"/>
                                        </p:tgtEl>
                                      </p:cBhvr>
                                    </p:animEffect>
                                    <p:set>
                                      <p:cBhvr>
                                        <p:cTn id="62"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63" restart="whenNotActive" fill="hold" evtFilter="cancelBubble" nodeType="interactiveSeq">
                <p:stCondLst>
                  <p:cond evt="onClick" delay="0">
                    <p:tgtEl>
                      <p:spTgt spid="89"/>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89"/>
                                        </p:tgtEl>
                                      </p:cBhvr>
                                    </p:animEffect>
                                    <p:set>
                                      <p:cBhvr>
                                        <p:cTn id="68"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69" restart="whenNotActive" fill="hold" evtFilter="cancelBubble" nodeType="interactiveSeq">
                <p:stCondLst>
                  <p:cond evt="onClick" delay="0">
                    <p:tgtEl>
                      <p:spTgt spid="93"/>
                    </p:tgtEl>
                  </p:cond>
                </p:stCondLst>
                <p:endSync evt="end" delay="0">
                  <p:rtn val="all"/>
                </p:endSync>
                <p:childTnLst>
                  <p:par>
                    <p:cTn id="70" fill="hold">
                      <p:stCondLst>
                        <p:cond delay="0"/>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fade">
                                      <p:cBhvr>
                                        <p:cTn id="74" dur="500"/>
                                        <p:tgtEl>
                                          <p:spTgt spid="94"/>
                                        </p:tgtEl>
                                      </p:cBhvr>
                                    </p:animEffect>
                                  </p:childTnLst>
                                </p:cTn>
                              </p:par>
                            </p:childTnLst>
                          </p:cTn>
                        </p:par>
                      </p:childTnLst>
                    </p:cTn>
                  </p:par>
                </p:childTnLst>
              </p:cTn>
              <p:nextCondLst>
                <p:cond evt="onClick" delay="0">
                  <p:tgtEl>
                    <p:spTgt spid="93"/>
                  </p:tgtEl>
                </p:cond>
              </p:nextCondLst>
            </p:seq>
            <p:seq concurrent="1" nextAc="seek">
              <p:cTn id="75" restart="whenNotActive" fill="hold" evtFilter="cancelBubble" nodeType="interactiveSeq">
                <p:stCondLst>
                  <p:cond evt="onClick" delay="0">
                    <p:tgtEl>
                      <p:spTgt spid="95"/>
                    </p:tgtEl>
                  </p:cond>
                </p:stCondLst>
                <p:endSync evt="end" delay="0">
                  <p:rtn val="all"/>
                </p:endSync>
                <p:childTnLst>
                  <p:par>
                    <p:cTn id="76" fill="hold">
                      <p:stCondLst>
                        <p:cond delay="0"/>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6"/>
                                        </p:tgtEl>
                                        <p:attrNameLst>
                                          <p:attrName>style.visibility</p:attrName>
                                        </p:attrNameLst>
                                      </p:cBhvr>
                                      <p:to>
                                        <p:strVal val="visible"/>
                                      </p:to>
                                    </p:set>
                                    <p:animEffect transition="in" filter="fade">
                                      <p:cBhvr>
                                        <p:cTn id="80" dur="500"/>
                                        <p:tgtEl>
                                          <p:spTgt spid="96"/>
                                        </p:tgtEl>
                                      </p:cBhvr>
                                    </p:animEffect>
                                  </p:childTnLst>
                                </p:cTn>
                              </p:par>
                            </p:childTnLst>
                          </p:cTn>
                        </p:par>
                      </p:childTnLst>
                    </p:cTn>
                  </p:par>
                </p:childTnLst>
              </p:cTn>
              <p:nextCondLst>
                <p:cond evt="onClick" delay="0">
                  <p:tgtEl>
                    <p:spTgt spid="95"/>
                  </p:tgtEl>
                </p:cond>
              </p:nextCondLst>
            </p:seq>
            <p:seq concurrent="1" nextAc="seek">
              <p:cTn id="81" restart="whenNotActive" fill="hold" evtFilter="cancelBubble" nodeType="interactiveSeq">
                <p:stCondLst>
                  <p:cond evt="onClick" delay="0">
                    <p:tgtEl>
                      <p:spTgt spid="97"/>
                    </p:tgtEl>
                  </p:cond>
                </p:stCondLst>
                <p:endSync evt="end" delay="0">
                  <p:rtn val="all"/>
                </p:endSync>
                <p:childTnLst>
                  <p:par>
                    <p:cTn id="82" fill="hold">
                      <p:stCondLst>
                        <p:cond delay="0"/>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98"/>
                                        </p:tgtEl>
                                        <p:attrNameLst>
                                          <p:attrName>style.visibility</p:attrName>
                                        </p:attrNameLst>
                                      </p:cBhvr>
                                      <p:to>
                                        <p:strVal val="visible"/>
                                      </p:to>
                                    </p:set>
                                    <p:animEffect transition="in" filter="fade">
                                      <p:cBhvr>
                                        <p:cTn id="86" dur="500"/>
                                        <p:tgtEl>
                                          <p:spTgt spid="98"/>
                                        </p:tgtEl>
                                      </p:cBhvr>
                                    </p:animEffect>
                                  </p:childTnLst>
                                </p:cTn>
                              </p:par>
                            </p:childTnLst>
                          </p:cTn>
                        </p:par>
                      </p:childTnLst>
                    </p:cTn>
                  </p:par>
                </p:childTnLst>
              </p:cTn>
              <p:nextCondLst>
                <p:cond evt="onClick" delay="0">
                  <p:tgtEl>
                    <p:spTgt spid="97"/>
                  </p:tgtEl>
                </p:cond>
              </p:nextCondLst>
            </p:seq>
            <p:seq concurrent="1" nextAc="seek">
              <p:cTn id="87" restart="whenNotActive" fill="hold" evtFilter="cancelBubble" nodeType="interactiveSeq">
                <p:stCondLst>
                  <p:cond evt="onClick" delay="0">
                    <p:tgtEl>
                      <p:spTgt spid="99"/>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0"/>
                                        </p:tgtEl>
                                        <p:attrNameLst>
                                          <p:attrName>style.visibility</p:attrName>
                                        </p:attrNameLst>
                                      </p:cBhvr>
                                      <p:to>
                                        <p:strVal val="visible"/>
                                      </p:to>
                                    </p:set>
                                    <p:animEffect transition="in" filter="fade">
                                      <p:cBhvr>
                                        <p:cTn id="92" dur="500"/>
                                        <p:tgtEl>
                                          <p:spTgt spid="100"/>
                                        </p:tgtEl>
                                      </p:cBhvr>
                                    </p:animEffect>
                                  </p:childTnLst>
                                </p:cTn>
                              </p:par>
                            </p:childTnLst>
                          </p:cTn>
                        </p:par>
                      </p:childTnLst>
                    </p:cTn>
                  </p:par>
                </p:childTnLst>
              </p:cTn>
              <p:nextCondLst>
                <p:cond evt="onClick" delay="0">
                  <p:tgtEl>
                    <p:spTgt spid="99"/>
                  </p:tgtEl>
                </p:cond>
              </p:nextCondLst>
            </p:seq>
            <p:seq concurrent="1" nextAc="seek">
              <p:cTn id="93" restart="whenNotActive" fill="hold" evtFilter="cancelBubble" nodeType="interactiveSeq">
                <p:stCondLst>
                  <p:cond evt="onClick" delay="0">
                    <p:tgtEl>
                      <p:spTgt spid="101"/>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02"/>
                                        </p:tgtEl>
                                        <p:attrNameLst>
                                          <p:attrName>style.visibility</p:attrName>
                                        </p:attrNameLst>
                                      </p:cBhvr>
                                      <p:to>
                                        <p:strVal val="visible"/>
                                      </p:to>
                                    </p:set>
                                    <p:animEffect transition="in" filter="fade">
                                      <p:cBhvr>
                                        <p:cTn id="98" dur="500"/>
                                        <p:tgtEl>
                                          <p:spTgt spid="102"/>
                                        </p:tgtEl>
                                      </p:cBhvr>
                                    </p:animEffect>
                                  </p:childTnLst>
                                </p:cTn>
                              </p:par>
                            </p:childTnLst>
                          </p:cTn>
                        </p:par>
                      </p:childTnLst>
                    </p:cTn>
                  </p:par>
                </p:childTnLst>
              </p:cTn>
              <p:nextCondLst>
                <p:cond evt="onClick" delay="0">
                  <p:tgtEl>
                    <p:spTgt spid="101"/>
                  </p:tgtEl>
                </p:cond>
              </p:nextCondLst>
            </p:seq>
          </p:childTnLst>
        </p:cTn>
      </p:par>
    </p:tnLst>
    <p:bldLst>
      <p:bldP spid="38" grpId="0"/>
      <p:bldP spid="94" grpId="0"/>
      <p:bldP spid="96" grpId="0"/>
      <p:bldP spid="98" grpId="0"/>
      <p:bldP spid="100" grpId="0"/>
      <p:bldP spid="1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45745" t="56506" r="30942" b="22169"/>
          <a:stretch/>
        </p:blipFill>
        <p:spPr bwMode="auto">
          <a:xfrm>
            <a:off x="159936" y="118503"/>
            <a:ext cx="11700895" cy="64497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6100553"/>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90" y="1464791"/>
            <a:ext cx="4182903" cy="3970318"/>
          </a:xfrm>
          <a:prstGeom prst="rect">
            <a:avLst/>
          </a:prstGeom>
        </p:spPr>
        <p:txBody>
          <a:bodyPr wrap="square">
            <a:spAutoFit/>
          </a:bodyPr>
          <a:lstStyle/>
          <a:p>
            <a:pPr lvl="0" algn="just"/>
            <a:r>
              <a:rPr lang="vi-VN" sz="2800" b="1" dirty="0">
                <a:solidFill>
                  <a:srgbClr val="0000CC"/>
                </a:solidFill>
                <a:latin typeface="Times New Roman" pitchFamily="18" charset="0"/>
                <a:cs typeface="Times New Roman" pitchFamily="18" charset="0"/>
              </a:rPr>
              <a:t>Tôi yêu em tôi</a:t>
            </a:r>
          </a:p>
          <a:p>
            <a:pPr lvl="0" algn="just"/>
            <a:r>
              <a:rPr lang="vi-VN" sz="2800" b="1" dirty="0">
                <a:solidFill>
                  <a:srgbClr val="0000CC"/>
                </a:solidFill>
                <a:latin typeface="Times New Roman" pitchFamily="18" charset="0"/>
                <a:cs typeface="Times New Roman" pitchFamily="18" charset="0"/>
              </a:rPr>
              <a:t>Nó cười rúc rích</a:t>
            </a:r>
          </a:p>
          <a:p>
            <a:pPr lvl="0" algn="just"/>
            <a:r>
              <a:rPr lang="vi-VN" sz="2800" b="1" dirty="0">
                <a:solidFill>
                  <a:srgbClr val="0000CC"/>
                </a:solidFill>
                <a:latin typeface="Times New Roman" pitchFamily="18" charset="0"/>
                <a:cs typeface="Times New Roman" pitchFamily="18" charset="0"/>
              </a:rPr>
              <a:t>Mỗi khi tôi đùa</a:t>
            </a:r>
          </a:p>
          <a:p>
            <a:pPr lvl="0" algn="just"/>
            <a:r>
              <a:rPr lang="vi-VN" sz="2800" b="1" dirty="0">
                <a:solidFill>
                  <a:srgbClr val="0000CC"/>
                </a:solidFill>
                <a:latin typeface="Times New Roman" pitchFamily="18" charset="0"/>
                <a:cs typeface="Times New Roman" pitchFamily="18" charset="0"/>
              </a:rPr>
              <a:t>Nó vui, nó thích.</a:t>
            </a:r>
          </a:p>
          <a:p>
            <a:endParaRPr lang="en-US" sz="2800" b="1" dirty="0">
              <a:solidFill>
                <a:srgbClr val="0000CC"/>
              </a:solidFill>
              <a:latin typeface="Times New Roman" pitchFamily="18" charset="0"/>
              <a:cs typeface="Times New Roman" pitchFamily="18" charset="0"/>
            </a:endParaRPr>
          </a:p>
          <a:p>
            <a:pPr lvl="0"/>
            <a:r>
              <a:rPr lang="vi-VN" sz="2800" b="1" dirty="0">
                <a:solidFill>
                  <a:srgbClr val="0000CC"/>
                </a:solidFill>
                <a:latin typeface="Times New Roman" pitchFamily="18" charset="0"/>
                <a:cs typeface="Times New Roman" pitchFamily="18" charset="0"/>
              </a:rPr>
              <a:t>Mắt nó đen ngời</a:t>
            </a:r>
          </a:p>
          <a:p>
            <a:pPr lvl="0"/>
            <a:r>
              <a:rPr lang="vi-VN" sz="2800" b="1" dirty="0">
                <a:solidFill>
                  <a:srgbClr val="0000CC"/>
                </a:solidFill>
                <a:latin typeface="Times New Roman" pitchFamily="18" charset="0"/>
                <a:cs typeface="Times New Roman" pitchFamily="18" charset="0"/>
              </a:rPr>
              <a:t>Trong veo như nước</a:t>
            </a:r>
          </a:p>
          <a:p>
            <a:pPr lvl="0"/>
            <a:r>
              <a:rPr lang="vi-VN" sz="2800" b="1" dirty="0">
                <a:solidFill>
                  <a:srgbClr val="0000CC"/>
                </a:solidFill>
                <a:latin typeface="Times New Roman" pitchFamily="18" charset="0"/>
                <a:cs typeface="Times New Roman" pitchFamily="18" charset="0"/>
              </a:rPr>
              <a:t>Miệng nó tươi hồng</a:t>
            </a:r>
          </a:p>
          <a:p>
            <a:pPr lvl="0"/>
            <a:r>
              <a:rPr lang="vi-VN" sz="2800" b="1" dirty="0">
                <a:solidFill>
                  <a:srgbClr val="0000CC"/>
                </a:solidFill>
                <a:latin typeface="Times New Roman" pitchFamily="18" charset="0"/>
                <a:cs typeface="Times New Roman" pitchFamily="18" charset="0"/>
              </a:rPr>
              <a:t>Nói như khướu hót.</a:t>
            </a:r>
          </a:p>
        </p:txBody>
      </p:sp>
      <p:sp>
        <p:nvSpPr>
          <p:cNvPr id="25" name="Rectangle 24"/>
          <p:cNvSpPr/>
          <p:nvPr/>
        </p:nvSpPr>
        <p:spPr>
          <a:xfrm>
            <a:off x="6479300" y="1359918"/>
            <a:ext cx="4068748" cy="4401205"/>
          </a:xfrm>
          <a:prstGeom prst="rect">
            <a:avLst/>
          </a:prstGeom>
        </p:spPr>
        <p:txBody>
          <a:bodyPr wrap="square">
            <a:spAutoFit/>
          </a:bodyPr>
          <a:lstStyle/>
          <a:p>
            <a:r>
              <a:rPr lang="vi-VN" sz="2800" b="1" dirty="0">
                <a:solidFill>
                  <a:srgbClr val="0000CC"/>
                </a:solidFill>
                <a:latin typeface="Times New Roman" pitchFamily="18" charset="0"/>
                <a:ea typeface="Times New Roman"/>
                <a:cs typeface="Times New Roman" pitchFamily="18" charset="0"/>
              </a:rPr>
              <a:t>Hoa lan, hoa lí</a:t>
            </a:r>
          </a:p>
          <a:p>
            <a:r>
              <a:rPr lang="vi-VN" sz="2800" b="1" dirty="0">
                <a:solidFill>
                  <a:srgbClr val="0000CC"/>
                </a:solidFill>
                <a:latin typeface="Times New Roman" pitchFamily="18" charset="0"/>
                <a:ea typeface="Times New Roman"/>
                <a:cs typeface="Times New Roman" pitchFamily="18" charset="0"/>
              </a:rPr>
              <a:t>Nó nhặt cài đầu</a:t>
            </a:r>
          </a:p>
          <a:p>
            <a:r>
              <a:rPr lang="vi-VN" sz="2800" b="1" dirty="0">
                <a:solidFill>
                  <a:srgbClr val="0000CC"/>
                </a:solidFill>
                <a:latin typeface="Times New Roman" pitchFamily="18" charset="0"/>
                <a:ea typeface="Times New Roman"/>
                <a:cs typeface="Times New Roman" pitchFamily="18" charset="0"/>
              </a:rPr>
              <a:t>Hương thơm theo nó</a:t>
            </a:r>
          </a:p>
          <a:p>
            <a:r>
              <a:rPr lang="vi-VN" sz="2800" b="1" dirty="0">
                <a:solidFill>
                  <a:srgbClr val="0000CC"/>
                </a:solidFill>
                <a:latin typeface="Times New Roman" pitchFamily="18" charset="0"/>
                <a:ea typeface="Times New Roman"/>
                <a:cs typeface="Times New Roman" pitchFamily="18" charset="0"/>
              </a:rPr>
              <a:t>Sân trước vườn sau.</a:t>
            </a:r>
          </a:p>
          <a:p>
            <a:endParaRPr lang="en-US" sz="2800" b="1" dirty="0">
              <a:solidFill>
                <a:srgbClr val="0000CC"/>
              </a:solidFill>
              <a:latin typeface="Times New Roman" pitchFamily="18" charset="0"/>
              <a:cs typeface="Times New Roman" pitchFamily="18" charset="0"/>
            </a:endParaRPr>
          </a:p>
          <a:p>
            <a:pPr lvl="0"/>
            <a:r>
              <a:rPr lang="vi-VN" sz="2800" b="1" dirty="0">
                <a:solidFill>
                  <a:srgbClr val="0000CC"/>
                </a:solidFill>
                <a:latin typeface="Times New Roman" pitchFamily="18" charset="0"/>
                <a:cs typeface="Times New Roman" pitchFamily="18" charset="0"/>
              </a:rPr>
              <a:t>Tôi đi đâu lâu</a:t>
            </a:r>
          </a:p>
          <a:p>
            <a:pPr lvl="0"/>
            <a:r>
              <a:rPr lang="vi-VN" sz="2800" b="1" dirty="0">
                <a:solidFill>
                  <a:srgbClr val="0000CC"/>
                </a:solidFill>
                <a:latin typeface="Times New Roman" pitchFamily="18" charset="0"/>
                <a:cs typeface="Times New Roman" pitchFamily="18" charset="0"/>
              </a:rPr>
              <a:t>Nó mong, nó nhắc</a:t>
            </a:r>
          </a:p>
          <a:p>
            <a:pPr lvl="0"/>
            <a:r>
              <a:rPr lang="vi-VN" sz="2800" b="1" dirty="0">
                <a:solidFill>
                  <a:srgbClr val="0000CC"/>
                </a:solidFill>
                <a:latin typeface="Times New Roman" pitchFamily="18" charset="0"/>
                <a:cs typeface="Times New Roman" pitchFamily="18" charset="0"/>
              </a:rPr>
              <a:t>Nó nấp sau cây</a:t>
            </a:r>
          </a:p>
          <a:p>
            <a:pPr lvl="0"/>
            <a:r>
              <a:rPr lang="vi-VN" sz="2800" b="1" dirty="0">
                <a:solidFill>
                  <a:srgbClr val="0000CC"/>
                </a:solidFill>
                <a:latin typeface="Times New Roman" pitchFamily="18" charset="0"/>
                <a:cs typeface="Times New Roman" pitchFamily="18" charset="0"/>
              </a:rPr>
              <a:t>Òa ra ôm chặt.</a:t>
            </a:r>
            <a:endParaRPr lang="en-US" sz="2800" b="1" dirty="0">
              <a:solidFill>
                <a:srgbClr val="0000CC"/>
              </a:solidFill>
              <a:latin typeface="Times New Roman" pitchFamily="18" charset="0"/>
              <a:cs typeface="Times New Roman" pitchFamily="18" charset="0"/>
            </a:endParaRPr>
          </a:p>
          <a:p>
            <a:pPr marL="337211"/>
            <a:r>
              <a:rPr lang="vi-VN" sz="2800" b="1" dirty="0">
                <a:solidFill>
                  <a:srgbClr val="0000CC"/>
                </a:solidFill>
                <a:latin typeface="Times New Roman"/>
                <a:ea typeface="Times New Roman"/>
              </a:rPr>
              <a:t>              ( Phạm Hổ )</a:t>
            </a:r>
            <a:endParaRPr lang="en-US" sz="2800" b="1" dirty="0">
              <a:solidFill>
                <a:srgbClr val="0000CC"/>
              </a:solidFill>
              <a:latin typeface="Times New Roman"/>
              <a:ea typeface="Times New Roman"/>
            </a:endParaRPr>
          </a:p>
        </p:txBody>
      </p:sp>
      <p:sp>
        <p:nvSpPr>
          <p:cNvPr id="3" name="TextBox 2"/>
          <p:cNvSpPr txBox="1"/>
          <p:nvPr/>
        </p:nvSpPr>
        <p:spPr>
          <a:xfrm>
            <a:off x="0" y="927182"/>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Nghe</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Tôi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tôi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24" name="Rectangle 23"/>
          <p:cNvSpPr/>
          <p:nvPr/>
        </p:nvSpPr>
        <p:spPr>
          <a:xfrm>
            <a:off x="0" y="6217650"/>
            <a:ext cx="11290056" cy="553357"/>
          </a:xfrm>
          <a:prstGeom prst="rect">
            <a:avLst/>
          </a:prstGeom>
        </p:spPr>
        <p:txBody>
          <a:bodyPr wrap="square">
            <a:spAutoFit/>
          </a:bodyPr>
          <a:lstStyle/>
          <a:p>
            <a:r>
              <a:rPr lang="en-US" sz="2996" b="1" dirty="0">
                <a:solidFill>
                  <a:srgbClr val="0000CC"/>
                </a:solidFill>
                <a:latin typeface="Times New Roman" pitchFamily="18" charset="0"/>
                <a:cs typeface="Times New Roman" pitchFamily="18" charset="0"/>
              </a:rPr>
              <a:t>- </a:t>
            </a:r>
            <a:r>
              <a:rPr lang="vi-VN" sz="2996" b="1" dirty="0">
                <a:solidFill>
                  <a:srgbClr val="0000CC"/>
                </a:solidFill>
                <a:latin typeface="Times New Roman" pitchFamily="18" charset="0"/>
                <a:cs typeface="Times New Roman" pitchFamily="18" charset="0"/>
              </a:rPr>
              <a:t>rúc rích, khướu hót, nó nhắc, vườn sau, nó thích</a:t>
            </a:r>
            <a:r>
              <a:rPr lang="en-US" sz="2996" b="1" dirty="0">
                <a:solidFill>
                  <a:srgbClr val="0000CC"/>
                </a:solidFill>
                <a:latin typeface="Times New Roman" pitchFamily="18" charset="0"/>
                <a:cs typeface="Times New Roman" pitchFamily="18" charset="0"/>
              </a:rPr>
              <a:t>,…</a:t>
            </a:r>
            <a:r>
              <a:rPr lang="vi-VN" sz="2996" b="1" dirty="0">
                <a:solidFill>
                  <a:srgbClr val="0000CC"/>
                </a:solidFill>
                <a:latin typeface="Times New Roman" pitchFamily="18" charset="0"/>
                <a:cs typeface="Times New Roman" pitchFamily="18" charset="0"/>
              </a:rPr>
              <a:t>.</a:t>
            </a:r>
          </a:p>
        </p:txBody>
      </p:sp>
      <p:grpSp>
        <p:nvGrpSpPr>
          <p:cNvPr id="26" name="Group 25"/>
          <p:cNvGrpSpPr/>
          <p:nvPr/>
        </p:nvGrpSpPr>
        <p:grpSpPr>
          <a:xfrm>
            <a:off x="122831" y="5626499"/>
            <a:ext cx="3887382" cy="530273"/>
            <a:chOff x="1508919" y="1888664"/>
            <a:chExt cx="3733800" cy="707928"/>
          </a:xfrm>
        </p:grpSpPr>
        <p:sp>
          <p:nvSpPr>
            <p:cNvPr id="27" name="Rectangle 26"/>
            <p:cNvSpPr/>
            <p:nvPr/>
          </p:nvSpPr>
          <p:spPr>
            <a:xfrm>
              <a:off x="1508919" y="1888664"/>
              <a:ext cx="3733800" cy="707928"/>
            </a:xfrm>
            <a:prstGeom prst="rect">
              <a:avLst/>
            </a:prstGeom>
          </p:spPr>
          <p:txBody>
            <a:bodyPr wrap="square">
              <a:spAutoFit/>
            </a:bodyPr>
            <a:lstStyle/>
            <a:p>
              <a:r>
                <a:rPr lang="en-US" sz="2846" b="1" dirty="0">
                  <a:solidFill>
                    <a:srgbClr val="008000"/>
                  </a:solidFill>
                  <a:latin typeface="Times New Roman" pitchFamily="18" charset="0"/>
                  <a:cs typeface="Times New Roman" pitchFamily="18" charset="0"/>
                </a:rPr>
                <a:t>* </a:t>
              </a:r>
              <a:r>
                <a:rPr lang="en-US" sz="2846" b="1" dirty="0" err="1">
                  <a:solidFill>
                    <a:srgbClr val="008000"/>
                  </a:solidFill>
                  <a:latin typeface="Times New Roman" pitchFamily="18" charset="0"/>
                  <a:cs typeface="Times New Roman" pitchFamily="18" charset="0"/>
                </a:rPr>
                <a:t>Luyện</a:t>
              </a:r>
              <a:r>
                <a:rPr lang="en-US" sz="2846" b="1" dirty="0">
                  <a:solidFill>
                    <a:srgbClr val="008000"/>
                  </a:solidFill>
                  <a:latin typeface="Times New Roman" pitchFamily="18" charset="0"/>
                  <a:cs typeface="Times New Roman" pitchFamily="18" charset="0"/>
                </a:rPr>
                <a:t> </a:t>
              </a:r>
              <a:r>
                <a:rPr lang="en-US" sz="2846" b="1" dirty="0" err="1">
                  <a:solidFill>
                    <a:srgbClr val="008000"/>
                  </a:solidFill>
                  <a:latin typeface="Times New Roman" pitchFamily="18" charset="0"/>
                  <a:cs typeface="Times New Roman" pitchFamily="18" charset="0"/>
                </a:rPr>
                <a:t>viết</a:t>
              </a:r>
              <a:r>
                <a:rPr lang="en-US" sz="2846" b="1" dirty="0">
                  <a:solidFill>
                    <a:srgbClr val="008000"/>
                  </a:solidFill>
                  <a:latin typeface="Times New Roman" pitchFamily="18" charset="0"/>
                  <a:cs typeface="Times New Roman" pitchFamily="18" charset="0"/>
                </a:rPr>
                <a:t> </a:t>
              </a:r>
              <a:r>
                <a:rPr lang="en-US" sz="2846" b="1" dirty="0" err="1">
                  <a:solidFill>
                    <a:srgbClr val="008000"/>
                  </a:solidFill>
                  <a:latin typeface="Times New Roman" pitchFamily="18" charset="0"/>
                  <a:cs typeface="Times New Roman" pitchFamily="18" charset="0"/>
                </a:rPr>
                <a:t>từ</a:t>
              </a:r>
              <a:r>
                <a:rPr lang="en-US" sz="2846" b="1" dirty="0">
                  <a:solidFill>
                    <a:srgbClr val="008000"/>
                  </a:solidFill>
                  <a:latin typeface="Times New Roman" pitchFamily="18" charset="0"/>
                  <a:cs typeface="Times New Roman" pitchFamily="18" charset="0"/>
                </a:rPr>
                <a:t> </a:t>
              </a:r>
              <a:r>
                <a:rPr lang="en-US" sz="2846" b="1" dirty="0" err="1">
                  <a:solidFill>
                    <a:srgbClr val="008000"/>
                  </a:solidFill>
                  <a:latin typeface="Times New Roman" pitchFamily="18" charset="0"/>
                  <a:cs typeface="Times New Roman" pitchFamily="18" charset="0"/>
                </a:rPr>
                <a:t>khó</a:t>
              </a:r>
              <a:r>
                <a:rPr lang="en-US" sz="2846" b="1" dirty="0">
                  <a:solidFill>
                    <a:srgbClr val="008000"/>
                  </a:solidFill>
                  <a:latin typeface="Times New Roman" pitchFamily="18" charset="0"/>
                  <a:cs typeface="Times New Roman" pitchFamily="18" charset="0"/>
                </a:rPr>
                <a:t>.</a:t>
              </a:r>
            </a:p>
          </p:txBody>
        </p:sp>
        <p:cxnSp>
          <p:nvCxnSpPr>
            <p:cNvPr id="28" name="Straight Connector 27"/>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2682275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3170" y="2022474"/>
            <a:ext cx="9730854" cy="1336904"/>
          </a:xfrm>
          <a:prstGeom prst="rect">
            <a:avLst/>
          </a:prstGeom>
        </p:spPr>
        <p:txBody>
          <a:bodyPr wrap="square">
            <a:spAutoFit/>
          </a:bodyPr>
          <a:lstStyle/>
          <a:p>
            <a:r>
              <a:rPr lang="vi-VN" sz="2696" b="1" dirty="0">
                <a:solidFill>
                  <a:srgbClr val="0000CC"/>
                </a:solidFill>
                <a:latin typeface="Times New Roman" pitchFamily="18" charset="0"/>
                <a:cs typeface="Times New Roman" pitchFamily="18" charset="0"/>
              </a:rPr>
              <a:t>Nhìn tranh, tìm và viết tên sự vật theo yêy cầu a hoặc b:</a:t>
            </a:r>
          </a:p>
          <a:p>
            <a:r>
              <a:rPr lang="vi-VN" sz="2696" b="1" dirty="0">
                <a:solidFill>
                  <a:srgbClr val="0000CC"/>
                </a:solidFill>
                <a:latin typeface="Times New Roman" pitchFamily="18" charset="0"/>
                <a:cs typeface="Times New Roman" pitchFamily="18" charset="0"/>
              </a:rPr>
              <a:t>   a. Chứa tiếng bắt đầu bằng r, d hoặc gi.   </a:t>
            </a:r>
            <a:r>
              <a:rPr lang="vi-VN" sz="2696" b="1" dirty="0">
                <a:solidFill>
                  <a:srgbClr val="FF0000"/>
                </a:solidFill>
                <a:latin typeface="Times New Roman" pitchFamily="18" charset="0"/>
                <a:cs typeface="Times New Roman" pitchFamily="18" charset="0"/>
              </a:rPr>
              <a:t>M</a:t>
            </a:r>
            <a:r>
              <a:rPr lang="vi-VN" sz="2696" b="1" dirty="0">
                <a:solidFill>
                  <a:srgbClr val="0000CC"/>
                </a:solidFill>
                <a:latin typeface="Times New Roman" pitchFamily="18" charset="0"/>
                <a:cs typeface="Times New Roman" pitchFamily="18" charset="0"/>
              </a:rPr>
              <a:t>: hàng rào</a:t>
            </a:r>
          </a:p>
          <a:p>
            <a:r>
              <a:rPr lang="vi-VN" sz="2696" b="1" dirty="0">
                <a:solidFill>
                  <a:srgbClr val="0000CC"/>
                </a:solidFill>
                <a:latin typeface="Times New Roman" pitchFamily="18" charset="0"/>
                <a:cs typeface="Times New Roman" pitchFamily="18" charset="0"/>
              </a:rPr>
              <a:t>   b. Chứa tiếng có ươn hoặc ương.               M: mướp hương</a:t>
            </a:r>
          </a:p>
        </p:txBody>
      </p:sp>
      <p:sp>
        <p:nvSpPr>
          <p:cNvPr id="33" name="Rectangle 32"/>
          <p:cNvSpPr/>
          <p:nvPr/>
        </p:nvSpPr>
        <p:spPr>
          <a:xfrm>
            <a:off x="-2" y="3359378"/>
            <a:ext cx="5353993" cy="922047"/>
          </a:xfrm>
          <a:prstGeom prst="rect">
            <a:avLst/>
          </a:prstGeom>
        </p:spPr>
        <p:txBody>
          <a:bodyPr wrap="square">
            <a:spAutoFit/>
          </a:bodyPr>
          <a:lstStyle/>
          <a:p>
            <a:pPr algn="just"/>
            <a:r>
              <a:rPr lang="nl-NL" sz="2696" b="1" dirty="0">
                <a:solidFill>
                  <a:srgbClr val="008000"/>
                </a:solidFill>
                <a:latin typeface="Times New Roman" pitchFamily="18" charset="0"/>
                <a:cs typeface="Times New Roman" pitchFamily="18" charset="0"/>
              </a:rPr>
              <a:t>    a. Câ</a:t>
            </a:r>
            <a:r>
              <a:rPr lang="vi-VN" sz="2696" b="1" dirty="0">
                <a:solidFill>
                  <a:srgbClr val="008000"/>
                </a:solidFill>
                <a:latin typeface="Times New Roman" pitchFamily="18" charset="0"/>
                <a:cs typeface="Times New Roman" pitchFamily="18" charset="0"/>
              </a:rPr>
              <a:t>y dừa, quả dừa, lá dừa, cây dứa, quả dứa, dưa hấu</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tưới</a:t>
            </a:r>
            <a:r>
              <a:rPr lang="en-US" sz="2696" b="1" dirty="0">
                <a:solidFill>
                  <a:srgbClr val="008000"/>
                </a:solidFill>
                <a:latin typeface="Times New Roman" pitchFamily="18" charset="0"/>
                <a:cs typeface="Times New Roman" pitchFamily="18" charset="0"/>
              </a:rPr>
              <a:t> </a:t>
            </a:r>
            <a:r>
              <a:rPr lang="en-US" sz="2696" b="1" dirty="0" err="1">
                <a:solidFill>
                  <a:srgbClr val="008000"/>
                </a:solidFill>
                <a:latin typeface="Times New Roman" pitchFamily="18" charset="0"/>
                <a:cs typeface="Times New Roman" pitchFamily="18" charset="0"/>
              </a:rPr>
              <a:t>rau</a:t>
            </a:r>
            <a:r>
              <a:rPr lang="en-US" sz="2696" b="1" dirty="0">
                <a:solidFill>
                  <a:srgbClr val="008000"/>
                </a:solidFill>
                <a:latin typeface="Times New Roman" pitchFamily="18" charset="0"/>
                <a:cs typeface="Times New Roman" pitchFamily="18" charset="0"/>
              </a:rPr>
              <a:t>.</a:t>
            </a:r>
            <a:endParaRPr lang="vi-VN" sz="2696" b="1" dirty="0">
              <a:solidFill>
                <a:srgbClr val="008000"/>
              </a:solidFill>
              <a:latin typeface="Times New Roman" pitchFamily="18" charset="0"/>
              <a:cs typeface="Times New Roman" pitchFamily="18" charset="0"/>
            </a:endParaRPr>
          </a:p>
        </p:txBody>
      </p:sp>
      <p:sp>
        <p:nvSpPr>
          <p:cNvPr id="34" name="Rectangle 33"/>
          <p:cNvSpPr/>
          <p:nvPr/>
        </p:nvSpPr>
        <p:spPr>
          <a:xfrm>
            <a:off x="-2" y="4458707"/>
            <a:ext cx="5353993" cy="922047"/>
          </a:xfrm>
          <a:prstGeom prst="rect">
            <a:avLst/>
          </a:prstGeom>
        </p:spPr>
        <p:txBody>
          <a:bodyPr wrap="square">
            <a:spAutoFit/>
          </a:bodyPr>
          <a:lstStyle/>
          <a:p>
            <a:pPr algn="just"/>
            <a:r>
              <a:rPr lang="en-US" sz="2696" b="1" dirty="0">
                <a:solidFill>
                  <a:srgbClr val="008000"/>
                </a:solidFill>
                <a:latin typeface="Times New Roman" pitchFamily="18" charset="0"/>
                <a:cs typeface="Times New Roman" pitchFamily="18" charset="0"/>
              </a:rPr>
              <a:t>    b. </a:t>
            </a:r>
            <a:r>
              <a:rPr lang="vi-VN" sz="2696" b="1" dirty="0">
                <a:solidFill>
                  <a:srgbClr val="008000"/>
                </a:solidFill>
                <a:latin typeface="Times New Roman" pitchFamily="18" charset="0"/>
                <a:cs typeface="Times New Roman" pitchFamily="18" charset="0"/>
              </a:rPr>
              <a:t>Đường đi, hoa hướng dương, vườn rau, khu vườn, cổng vườn.</a:t>
            </a:r>
          </a:p>
        </p:txBody>
      </p:sp>
      <p:pic>
        <p:nvPicPr>
          <p:cNvPr id="23" name="Picture 22"/>
          <p:cNvPicPr/>
          <p:nvPr/>
        </p:nvPicPr>
        <p:blipFill rotWithShape="1">
          <a:blip r:embed="rId2"/>
          <a:srcRect l="46320" t="57305" r="30942" b="22862"/>
          <a:stretch/>
        </p:blipFill>
        <p:spPr bwMode="auto">
          <a:xfrm>
            <a:off x="5459104" y="3389280"/>
            <a:ext cx="6732896" cy="3455790"/>
          </a:xfrm>
          <a:prstGeom prst="rect">
            <a:avLst/>
          </a:prstGeom>
          <a:ln>
            <a:noFill/>
          </a:ln>
          <a:extLst>
            <a:ext uri="{53640926-AAD7-44D8-BBD7-CCE9431645EC}">
              <a14:shadowObscured xmlns:a14="http://schemas.microsoft.com/office/drawing/2010/main"/>
            </a:ext>
          </a:extLst>
        </p:spPr>
      </p:pic>
      <p:sp>
        <p:nvSpPr>
          <p:cNvPr id="22" name="TextBox 21"/>
          <p:cNvSpPr txBox="1"/>
          <p:nvPr/>
        </p:nvSpPr>
        <p:spPr>
          <a:xfrm>
            <a:off x="1524000" y="4"/>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Ba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28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24" name="TextBox 23"/>
          <p:cNvSpPr txBox="1"/>
          <p:nvPr/>
        </p:nvSpPr>
        <p:spPr>
          <a:xfrm>
            <a:off x="1524000" y="418351"/>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25" name="TextBox 24"/>
          <p:cNvSpPr txBox="1"/>
          <p:nvPr/>
        </p:nvSpPr>
        <p:spPr>
          <a:xfrm>
            <a:off x="0" y="927182"/>
            <a:ext cx="12192000"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Nghe</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Tôi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tôi</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0" y="1450402"/>
            <a:ext cx="4217158"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tập</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0" y="1992573"/>
            <a:ext cx="4326340"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a. </a:t>
            </a:r>
            <a:r>
              <a:rPr lang="en-US" sz="2800" b="1" dirty="0" err="1">
                <a:solidFill>
                  <a:srgbClr val="008000"/>
                </a:solidFill>
                <a:latin typeface="Times New Roman" panose="02020603050405020304" pitchFamily="18" charset="0"/>
                <a:cs typeface="Times New Roman" panose="02020603050405020304" pitchFamily="18" charset="0"/>
              </a:rPr>
              <a:t>Bài</a:t>
            </a:r>
            <a:r>
              <a:rPr lang="en-US" sz="2800" b="1" dirty="0">
                <a:solidFill>
                  <a:srgbClr val="008000"/>
                </a:solidFill>
                <a:latin typeface="Times New Roman" panose="02020603050405020304" pitchFamily="18" charset="0"/>
                <a:cs typeface="Times New Roman" panose="02020603050405020304" pitchFamily="18" charset="0"/>
              </a:rPr>
              <a:t> 2( 106)</a:t>
            </a:r>
          </a:p>
        </p:txBody>
      </p:sp>
    </p:spTree>
    <p:extLst>
      <p:ext uri="{BB962C8B-B14F-4D97-AF65-F5344CB8AC3E}">
        <p14:creationId xmlns:p14="http://schemas.microsoft.com/office/powerpoint/2010/main" val="28922036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4"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1524004" y="0"/>
            <a:ext cx="9143999" cy="6858000"/>
          </a:xfrm>
          <a:prstGeom prst="rect">
            <a:avLst/>
          </a:prstGeom>
        </p:spPr>
      </p:pic>
      <p:pic>
        <p:nvPicPr>
          <p:cNvPr id="9" name="Picture 8"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420" y="863821"/>
            <a:ext cx="985642" cy="135077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1B974A38-0CC6-B3A9-5B71-A8A981BF1F8F}"/>
              </a:ext>
            </a:extLst>
          </p:cNvPr>
          <p:cNvPicPr>
            <a:picLocks noChangeAspect="1"/>
          </p:cNvPicPr>
          <p:nvPr/>
        </p:nvPicPr>
        <p:blipFill rotWithShape="1">
          <a:blip r:embed="rId4">
            <a:extLst>
              <a:ext uri="{28A0092B-C50C-407E-A947-70E740481C1C}">
                <a14:useLocalDpi xmlns:a14="http://schemas.microsoft.com/office/drawing/2010/main" val="0"/>
              </a:ext>
            </a:extLst>
          </a:blip>
          <a:srcRect t="3387"/>
          <a:stretch/>
        </p:blipFill>
        <p:spPr>
          <a:xfrm>
            <a:off x="1524000" y="3786190"/>
            <a:ext cx="9144000" cy="3071810"/>
          </a:xfrm>
          <a:prstGeom prst="rect">
            <a:avLst/>
          </a:prstGeom>
        </p:spPr>
      </p:pic>
      <p:pic>
        <p:nvPicPr>
          <p:cNvPr id="8" name="Picture 4" descr="Vẽ Tay Bọ Rùa Bảy điểm Dễ Thương Miễn Phí 抠 Png Hình ảnh | Định dạng hình  ảnh PSD 610663515| vn.lovepik.com">
            <a:extLst>
              <a:ext uri="{FF2B5EF4-FFF2-40B4-BE49-F238E27FC236}">
                <a16:creationId xmlns:a16="http://schemas.microsoft.com/office/drawing/2014/main" id="{A6308E79-2B56-9808-EAFA-1C04BA20DBA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23140" y1="20349" x2="27442" y2="27674"/>
                        <a14:foregroundMark x1="30116" y1="16628" x2="23605" y2="19186"/>
                        <a14:foregroundMark x1="23605" y1="19186" x2="15000" y2="26628"/>
                        <a14:foregroundMark x1="15000" y1="26628" x2="17442" y2="35698"/>
                        <a14:foregroundMark x1="17442" y1="35698" x2="17674" y2="35930"/>
                        <a14:foregroundMark x1="22907" y1="21977" x2="17093" y2="26279"/>
                        <a14:foregroundMark x1="26279" y1="45349" x2="32442" y2="61163"/>
                        <a14:foregroundMark x1="35581" y1="43256" x2="51279" y2="59884"/>
                        <a14:foregroundMark x1="41512" y1="41279" x2="48023" y2="53953"/>
                        <a14:foregroundMark x1="46279" y1="41279" x2="45698" y2="53721"/>
                        <a14:foregroundMark x1="46977" y1="44767" x2="48256" y2="50233"/>
                        <a14:foregroundMark x1="35814" y1="49884" x2="47442" y2="53721"/>
                        <a14:foregroundMark x1="20000" y1="51395" x2="44302" y2="56395"/>
                        <a14:foregroundMark x1="24419" y1="50465" x2="34186" y2="52093"/>
                        <a14:foregroundMark x1="34186" y1="52093" x2="34651" y2="52442"/>
                        <a14:foregroundMark x1="37442" y1="50814" x2="44767" y2="55000"/>
                        <a14:foregroundMark x1="22558" y1="57558" x2="40116" y2="53256"/>
                        <a14:foregroundMark x1="27442" y1="58721" x2="36279" y2="62209"/>
                        <a14:foregroundMark x1="30465" y1="57209" x2="38372" y2="57093"/>
                        <a14:foregroundMark x1="51395" y1="77209" x2="51395" y2="77209"/>
                        <a14:foregroundMark x1="47209" y1="73837" x2="47209" y2="73837"/>
                      </a14:backgroundRemoval>
                    </a14:imgEffect>
                  </a14:imgLayer>
                </a14:imgProps>
              </a:ext>
              <a:ext uri="{28A0092B-C50C-407E-A947-70E740481C1C}">
                <a14:useLocalDpi xmlns:a14="http://schemas.microsoft.com/office/drawing/2010/main" val="0"/>
              </a:ext>
            </a:extLst>
          </a:blip>
          <a:srcRect t="69" r="1" b="11469"/>
          <a:stretch/>
        </p:blipFill>
        <p:spPr bwMode="auto">
          <a:xfrm>
            <a:off x="4095737" y="3071810"/>
            <a:ext cx="2057993" cy="2214578"/>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39B1E0D-B066-0B87-15F3-5E2EECF2D2A2}"/>
              </a:ext>
            </a:extLst>
          </p:cNvPr>
          <p:cNvPicPr>
            <a:picLocks noChangeAspect="1"/>
          </p:cNvPicPr>
          <p:nvPr/>
        </p:nvPicPr>
        <p:blipFill rotWithShape="1">
          <a:blip r:embed="rId7" cstate="print"/>
          <a:srcRect t="1505" r="-1" b="2635"/>
          <a:stretch/>
        </p:blipFill>
        <p:spPr>
          <a:xfrm>
            <a:off x="1666845" y="2357431"/>
            <a:ext cx="2643206" cy="2172239"/>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12" name="TextBox 11">
            <a:extLst>
              <a:ext uri="{FF2B5EF4-FFF2-40B4-BE49-F238E27FC236}">
                <a16:creationId xmlns:a16="http://schemas.microsoft.com/office/drawing/2014/main" id="{133025F6-03E4-F7FE-A115-15A451327F80}"/>
              </a:ext>
            </a:extLst>
          </p:cNvPr>
          <p:cNvSpPr txBox="1"/>
          <p:nvPr/>
        </p:nvSpPr>
        <p:spPr>
          <a:xfrm>
            <a:off x="4024298" y="1500174"/>
            <a:ext cx="4143404" cy="1107996"/>
          </a:xfrm>
          <a:prstGeom prst="rect">
            <a:avLst/>
          </a:prstGeom>
          <a:noFill/>
        </p:spPr>
        <p:txBody>
          <a:bodyPr wrap="square" lIns="91438" tIns="45720" rIns="91438" bIns="45720" rtlCol="0">
            <a:spAutoFit/>
          </a:bodyPr>
          <a:lstStyle/>
          <a:p>
            <a:pPr>
              <a:defRPr/>
            </a:pPr>
            <a:r>
              <a:rPr lang="en-US" sz="6600" b="1" dirty="0" err="1">
                <a:solidFill>
                  <a:srgbClr val="008000"/>
                </a:solidFill>
                <a:latin typeface="Times New Roman" pitchFamily="18" charset="0"/>
                <a:cs typeface="Times New Roman" pitchFamily="18" charset="0"/>
              </a:rPr>
              <a:t>Khởi</a:t>
            </a:r>
            <a:r>
              <a:rPr lang="en-US" sz="6600" b="1" dirty="0">
                <a:solidFill>
                  <a:srgbClr val="008000"/>
                </a:solidFill>
                <a:latin typeface="Times New Roman" pitchFamily="18" charset="0"/>
                <a:cs typeface="Times New Roman" pitchFamily="18" charset="0"/>
              </a:rPr>
              <a:t> </a:t>
            </a:r>
            <a:r>
              <a:rPr lang="en-US" sz="6600" b="1" dirty="0" err="1">
                <a:solidFill>
                  <a:srgbClr val="008000"/>
                </a:solidFill>
                <a:latin typeface="Times New Roman" pitchFamily="18" charset="0"/>
                <a:cs typeface="Times New Roman" pitchFamily="18" charset="0"/>
              </a:rPr>
              <a:t>động</a:t>
            </a:r>
            <a:endParaRPr lang="en-US" sz="6600" b="1" dirty="0">
              <a:solidFill>
                <a:srgbClr val="008000"/>
              </a:solidFill>
              <a:latin typeface="Times New Roman" pitchFamily="18" charset="0"/>
              <a:cs typeface="Times New Roman" pitchFamily="18" charset="0"/>
            </a:endParaRPr>
          </a:p>
        </p:txBody>
      </p:sp>
    </p:spTree>
    <p:extLst>
      <p:ext uri="{BB962C8B-B14F-4D97-AF65-F5344CB8AC3E}">
        <p14:creationId xmlns:p14="http://schemas.microsoft.com/office/powerpoint/2010/main" val="3091737942"/>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2824" y="2010860"/>
            <a:ext cx="9899176" cy="1014380"/>
          </a:xfrm>
          <a:prstGeom prst="rect">
            <a:avLst/>
          </a:prstGeom>
        </p:spPr>
        <p:txBody>
          <a:bodyPr wrap="square">
            <a:spAutoFit/>
          </a:bodyPr>
          <a:lstStyle/>
          <a:p>
            <a:r>
              <a:rPr lang="nl-NL" sz="2996" b="1" dirty="0">
                <a:solidFill>
                  <a:srgbClr val="008000"/>
                </a:solidFill>
                <a:latin typeface="Times New Roman" pitchFamily="18" charset="0"/>
                <a:cs typeface="Times New Roman" pitchFamily="18" charset="0"/>
              </a:rPr>
              <a:t>    Tìm thêm </a:t>
            </a:r>
            <a:r>
              <a:rPr lang="vi-VN" sz="2996" b="1" dirty="0">
                <a:solidFill>
                  <a:srgbClr val="008000"/>
                </a:solidFill>
                <a:latin typeface="Times New Roman" pitchFamily="18" charset="0"/>
                <a:cs typeface="Times New Roman" pitchFamily="18" charset="0"/>
              </a:rPr>
              <a:t>các </a:t>
            </a:r>
            <a:r>
              <a:rPr lang="nl-NL" sz="2996" b="1" dirty="0">
                <a:solidFill>
                  <a:srgbClr val="008000"/>
                </a:solidFill>
                <a:latin typeface="Times New Roman" pitchFamily="18" charset="0"/>
                <a:cs typeface="Times New Roman" pitchFamily="18" charset="0"/>
              </a:rPr>
              <a:t>từ ngữ có tiếng bắt đầu bằng </a:t>
            </a:r>
            <a:r>
              <a:rPr lang="vi-VN" sz="2996" b="1" dirty="0">
                <a:solidFill>
                  <a:srgbClr val="008000"/>
                </a:solidFill>
                <a:latin typeface="Times New Roman" pitchFamily="18" charset="0"/>
                <a:cs typeface="Times New Roman" pitchFamily="18" charset="0"/>
              </a:rPr>
              <a:t>r,</a:t>
            </a:r>
            <a:r>
              <a:rPr lang="en-US" sz="2996" b="1" dirty="0">
                <a:solidFill>
                  <a:srgbClr val="008000"/>
                </a:solidFill>
                <a:latin typeface="Times New Roman" pitchFamily="18" charset="0"/>
                <a:cs typeface="Times New Roman" pitchFamily="18" charset="0"/>
              </a:rPr>
              <a:t> </a:t>
            </a:r>
            <a:r>
              <a:rPr lang="vi-VN" sz="2996" b="1" dirty="0">
                <a:solidFill>
                  <a:srgbClr val="008000"/>
                </a:solidFill>
                <a:latin typeface="Times New Roman" pitchFamily="18" charset="0"/>
                <a:cs typeface="Times New Roman" pitchFamily="18" charset="0"/>
              </a:rPr>
              <a:t>d,</a:t>
            </a:r>
            <a:r>
              <a:rPr lang="en-US" sz="2996" b="1" dirty="0">
                <a:solidFill>
                  <a:srgbClr val="008000"/>
                </a:solidFill>
                <a:latin typeface="Times New Roman" pitchFamily="18" charset="0"/>
                <a:cs typeface="Times New Roman" pitchFamily="18" charset="0"/>
              </a:rPr>
              <a:t> </a:t>
            </a:r>
            <a:r>
              <a:rPr lang="vi-VN" sz="2996" b="1" dirty="0">
                <a:solidFill>
                  <a:srgbClr val="008000"/>
                </a:solidFill>
                <a:latin typeface="Times New Roman" pitchFamily="18" charset="0"/>
                <a:cs typeface="Times New Roman" pitchFamily="18" charset="0"/>
              </a:rPr>
              <a:t>gi</a:t>
            </a:r>
            <a:r>
              <a:rPr lang="nl-NL" sz="2996" b="1" dirty="0">
                <a:solidFill>
                  <a:srgbClr val="008000"/>
                </a:solidFill>
                <a:latin typeface="Times New Roman" pitchFamily="18" charset="0"/>
                <a:cs typeface="Times New Roman" pitchFamily="18" charset="0"/>
              </a:rPr>
              <a:t> hoặc </a:t>
            </a:r>
            <a:r>
              <a:rPr lang="vi-VN" sz="2996" b="1" dirty="0">
                <a:solidFill>
                  <a:srgbClr val="008000"/>
                </a:solidFill>
                <a:latin typeface="Times New Roman" pitchFamily="18" charset="0"/>
                <a:cs typeface="Times New Roman" pitchFamily="18" charset="0"/>
              </a:rPr>
              <a:t>có vần ươn, ương</a:t>
            </a:r>
            <a:r>
              <a:rPr lang="nl-NL" sz="2996" b="1" dirty="0">
                <a:solidFill>
                  <a:srgbClr val="008000"/>
                </a:solidFill>
                <a:latin typeface="Times New Roman" pitchFamily="18" charset="0"/>
                <a:cs typeface="Times New Roman" pitchFamily="18" charset="0"/>
              </a:rPr>
              <a:t>.</a:t>
            </a:r>
            <a:endParaRPr lang="vi-VN" sz="2996" b="1" dirty="0">
              <a:solidFill>
                <a:srgbClr val="008000"/>
              </a:solidFill>
              <a:latin typeface="Times New Roman" pitchFamily="18" charset="0"/>
              <a:cs typeface="Times New Roman" pitchFamily="18" charset="0"/>
            </a:endParaRPr>
          </a:p>
        </p:txBody>
      </p:sp>
      <p:sp>
        <p:nvSpPr>
          <p:cNvPr id="4" name="Rectangle 3"/>
          <p:cNvSpPr/>
          <p:nvPr/>
        </p:nvSpPr>
        <p:spPr>
          <a:xfrm>
            <a:off x="42601" y="3045968"/>
            <a:ext cx="10565030" cy="553357"/>
          </a:xfrm>
          <a:prstGeom prst="rect">
            <a:avLst/>
          </a:prstGeom>
        </p:spPr>
        <p:txBody>
          <a:bodyPr wrap="square">
            <a:spAutoFit/>
          </a:bodyPr>
          <a:lstStyle/>
          <a:p>
            <a:pPr lvl="0"/>
            <a:r>
              <a:rPr lang="en-US" sz="2996" b="1" dirty="0">
                <a:solidFill>
                  <a:srgbClr val="0000CC"/>
                </a:solidFill>
                <a:latin typeface="Times New Roman" pitchFamily="18" charset="0"/>
                <a:cs typeface="Times New Roman" pitchFamily="18" charset="0"/>
              </a:rPr>
              <a:t>- </a:t>
            </a:r>
            <a:r>
              <a:rPr lang="vi-VN" sz="2996" b="1" dirty="0">
                <a:solidFill>
                  <a:srgbClr val="0000CC"/>
                </a:solidFill>
                <a:latin typeface="Times New Roman" pitchFamily="18" charset="0"/>
                <a:cs typeface="Times New Roman" pitchFamily="18" charset="0"/>
              </a:rPr>
              <a:t>ra rả, rì rà, rì rào, rộn ràng, reo vui,....  </a:t>
            </a:r>
          </a:p>
        </p:txBody>
      </p:sp>
      <p:sp>
        <p:nvSpPr>
          <p:cNvPr id="5" name="Rectangle 4"/>
          <p:cNvSpPr/>
          <p:nvPr/>
        </p:nvSpPr>
        <p:spPr>
          <a:xfrm>
            <a:off x="42601" y="3667929"/>
            <a:ext cx="10177718" cy="553357"/>
          </a:xfrm>
          <a:prstGeom prst="rect">
            <a:avLst/>
          </a:prstGeom>
        </p:spPr>
        <p:txBody>
          <a:bodyPr wrap="square">
            <a:spAutoFit/>
          </a:bodyPr>
          <a:lstStyle/>
          <a:p>
            <a:pPr lvl="0"/>
            <a:r>
              <a:rPr lang="en-US" sz="2996" b="1" dirty="0">
                <a:solidFill>
                  <a:srgbClr val="0000CC"/>
                </a:solidFill>
                <a:latin typeface="Times New Roman" pitchFamily="18" charset="0"/>
                <a:cs typeface="Times New Roman" pitchFamily="18" charset="0"/>
              </a:rPr>
              <a:t>- </a:t>
            </a:r>
            <a:r>
              <a:rPr lang="vi-VN" sz="2996" b="1" dirty="0">
                <a:solidFill>
                  <a:srgbClr val="0000CC"/>
                </a:solidFill>
                <a:latin typeface="Times New Roman" pitchFamily="18" charset="0"/>
                <a:cs typeface="Times New Roman" pitchFamily="18" charset="0"/>
              </a:rPr>
              <a:t>dồi dào, dẻo dai, dùng dằng, dẫn đường, .... </a:t>
            </a:r>
          </a:p>
        </p:txBody>
      </p:sp>
      <p:sp>
        <p:nvSpPr>
          <p:cNvPr id="6" name="Rectangle 5"/>
          <p:cNvSpPr/>
          <p:nvPr/>
        </p:nvSpPr>
        <p:spPr>
          <a:xfrm>
            <a:off x="42600" y="4198104"/>
            <a:ext cx="10277136" cy="553357"/>
          </a:xfrm>
          <a:prstGeom prst="rect">
            <a:avLst/>
          </a:prstGeom>
        </p:spPr>
        <p:txBody>
          <a:bodyPr wrap="square">
            <a:spAutoFit/>
          </a:bodyPr>
          <a:lstStyle/>
          <a:p>
            <a:pPr lvl="0"/>
            <a:r>
              <a:rPr lang="en-US" sz="2996" b="1" dirty="0">
                <a:solidFill>
                  <a:srgbClr val="0000CC"/>
                </a:solidFill>
                <a:latin typeface="Times New Roman" pitchFamily="18" charset="0"/>
                <a:cs typeface="Times New Roman" pitchFamily="18" charset="0"/>
              </a:rPr>
              <a:t>- </a:t>
            </a:r>
            <a:r>
              <a:rPr lang="vi-VN" sz="2996" b="1" dirty="0">
                <a:solidFill>
                  <a:srgbClr val="0000CC"/>
                </a:solidFill>
                <a:latin typeface="Times New Roman" pitchFamily="18" charset="0"/>
                <a:cs typeface="Times New Roman" pitchFamily="18" charset="0"/>
              </a:rPr>
              <a:t>giặt giũ, giúp đỡ</a:t>
            </a:r>
            <a:r>
              <a:rPr lang="en-US" sz="2996" b="1" dirty="0">
                <a:solidFill>
                  <a:srgbClr val="0000CC"/>
                </a:solidFill>
                <a:latin typeface="Times New Roman" pitchFamily="18" charset="0"/>
                <a:cs typeface="Times New Roman" pitchFamily="18" charset="0"/>
              </a:rPr>
              <a:t>,</a:t>
            </a:r>
            <a:r>
              <a:rPr lang="vi-VN" sz="2996" b="1" dirty="0">
                <a:solidFill>
                  <a:srgbClr val="0000CC"/>
                </a:solidFill>
                <a:latin typeface="Times New Roman" pitchFamily="18" charset="0"/>
                <a:cs typeface="Times New Roman" pitchFamily="18" charset="0"/>
              </a:rPr>
              <a:t> tranh giành,</a:t>
            </a:r>
            <a:r>
              <a:rPr lang="en-US" sz="2996" b="1" dirty="0">
                <a:solidFill>
                  <a:srgbClr val="0000CC"/>
                </a:solidFill>
                <a:latin typeface="Times New Roman" pitchFamily="18" charset="0"/>
                <a:cs typeface="Times New Roman" pitchFamily="18" charset="0"/>
              </a:rPr>
              <a:t>…</a:t>
            </a:r>
            <a:r>
              <a:rPr lang="vi-VN" sz="2996" b="1" dirty="0">
                <a:solidFill>
                  <a:srgbClr val="0000CC"/>
                </a:solidFill>
                <a:latin typeface="Times New Roman" pitchFamily="18" charset="0"/>
                <a:cs typeface="Times New Roman" pitchFamily="18" charset="0"/>
              </a:rPr>
              <a:t> </a:t>
            </a:r>
          </a:p>
        </p:txBody>
      </p:sp>
      <p:sp>
        <p:nvSpPr>
          <p:cNvPr id="7" name="Rectangle 6"/>
          <p:cNvSpPr/>
          <p:nvPr/>
        </p:nvSpPr>
        <p:spPr>
          <a:xfrm>
            <a:off x="43935" y="4820065"/>
            <a:ext cx="8564810" cy="553357"/>
          </a:xfrm>
          <a:prstGeom prst="rect">
            <a:avLst/>
          </a:prstGeom>
        </p:spPr>
        <p:txBody>
          <a:bodyPr wrap="square">
            <a:spAutoFit/>
          </a:bodyPr>
          <a:lstStyle/>
          <a:p>
            <a:pPr lvl="0"/>
            <a:r>
              <a:rPr lang="en-US" sz="2996" b="1" dirty="0">
                <a:solidFill>
                  <a:srgbClr val="0000CC"/>
                </a:solidFill>
                <a:latin typeface="Times New Roman" pitchFamily="18" charset="0"/>
                <a:cs typeface="Times New Roman" pitchFamily="18" charset="0"/>
              </a:rPr>
              <a:t>- </a:t>
            </a:r>
            <a:r>
              <a:rPr lang="vi-VN" sz="2996" b="1" dirty="0">
                <a:solidFill>
                  <a:srgbClr val="0000CC"/>
                </a:solidFill>
                <a:latin typeface="Times New Roman" pitchFamily="18" charset="0"/>
                <a:cs typeface="Times New Roman" pitchFamily="18" charset="0"/>
              </a:rPr>
              <a:t>bay lượn, vươn lên, bò trườn, ... </a:t>
            </a:r>
          </a:p>
        </p:txBody>
      </p:sp>
      <p:sp>
        <p:nvSpPr>
          <p:cNvPr id="8" name="Rectangle 7"/>
          <p:cNvSpPr/>
          <p:nvPr/>
        </p:nvSpPr>
        <p:spPr>
          <a:xfrm>
            <a:off x="42600" y="5442026"/>
            <a:ext cx="8988815" cy="553357"/>
          </a:xfrm>
          <a:prstGeom prst="rect">
            <a:avLst/>
          </a:prstGeom>
        </p:spPr>
        <p:txBody>
          <a:bodyPr wrap="square">
            <a:spAutoFit/>
          </a:bodyPr>
          <a:lstStyle/>
          <a:p>
            <a:pPr lvl="0"/>
            <a:r>
              <a:rPr lang="en-US" sz="2996" b="1" dirty="0">
                <a:solidFill>
                  <a:srgbClr val="0000CC"/>
                </a:solidFill>
                <a:latin typeface="Times New Roman" pitchFamily="18" charset="0"/>
                <a:cs typeface="Times New Roman" pitchFamily="18" charset="0"/>
              </a:rPr>
              <a:t>- </a:t>
            </a:r>
            <a:r>
              <a:rPr lang="vi-VN" sz="2996" b="1" dirty="0">
                <a:solidFill>
                  <a:srgbClr val="0000CC"/>
                </a:solidFill>
                <a:latin typeface="Times New Roman" pitchFamily="18" charset="0"/>
                <a:cs typeface="Times New Roman" pitchFamily="18" charset="0"/>
              </a:rPr>
              <a:t>vướng víu, nương rẫy, thương nhớ, cương quyết, ...</a:t>
            </a:r>
          </a:p>
        </p:txBody>
      </p:sp>
      <p:sp>
        <p:nvSpPr>
          <p:cNvPr id="28" name="TextBox 27"/>
          <p:cNvSpPr txBox="1"/>
          <p:nvPr/>
        </p:nvSpPr>
        <p:spPr>
          <a:xfrm>
            <a:off x="0" y="1450402"/>
            <a:ext cx="4217158" cy="523220"/>
          </a:xfrm>
          <a:prstGeom prst="rect">
            <a:avLst/>
          </a:prstGeom>
          <a:noFill/>
        </p:spPr>
        <p:txBody>
          <a:bodyPr wrap="squar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tập</a:t>
            </a:r>
            <a:r>
              <a:rPr lang="en-US" sz="2800" b="1" dirty="0">
                <a:solidFill>
                  <a:srgbClr val="0000FF"/>
                </a:solidFill>
                <a:latin typeface="Times New Roman" panose="02020603050405020304" pitchFamily="18" charset="0"/>
                <a:cs typeface="Times New Roman" panose="02020603050405020304" pitchFamily="18" charset="0"/>
              </a:rPr>
              <a:t>.</a:t>
            </a:r>
          </a:p>
        </p:txBody>
      </p:sp>
      <p:sp>
        <p:nvSpPr>
          <p:cNvPr id="29" name="TextBox 28"/>
          <p:cNvSpPr txBox="1"/>
          <p:nvPr/>
        </p:nvSpPr>
        <p:spPr>
          <a:xfrm>
            <a:off x="0" y="1992573"/>
            <a:ext cx="4326340" cy="523220"/>
          </a:xfrm>
          <a:prstGeom prst="rect">
            <a:avLst/>
          </a:prstGeom>
          <a:noFill/>
        </p:spPr>
        <p:txBody>
          <a:bodyPr wrap="square" rtlCol="0">
            <a:spAutoFit/>
          </a:bodyPr>
          <a:lstStyle/>
          <a:p>
            <a:r>
              <a:rPr lang="en-US" sz="2800" b="1" dirty="0">
                <a:solidFill>
                  <a:srgbClr val="008000"/>
                </a:solidFill>
                <a:latin typeface="Times New Roman" panose="02020603050405020304" pitchFamily="18" charset="0"/>
                <a:cs typeface="Times New Roman" panose="02020603050405020304" pitchFamily="18" charset="0"/>
              </a:rPr>
              <a:t>a. </a:t>
            </a:r>
            <a:r>
              <a:rPr lang="en-US" sz="2800" b="1" dirty="0" err="1">
                <a:solidFill>
                  <a:srgbClr val="008000"/>
                </a:solidFill>
                <a:latin typeface="Times New Roman" panose="02020603050405020304" pitchFamily="18" charset="0"/>
                <a:cs typeface="Times New Roman" panose="02020603050405020304" pitchFamily="18" charset="0"/>
              </a:rPr>
              <a:t>Bài</a:t>
            </a:r>
            <a:r>
              <a:rPr lang="en-US" sz="2800" b="1" dirty="0">
                <a:solidFill>
                  <a:srgbClr val="008000"/>
                </a:solidFill>
                <a:latin typeface="Times New Roman" panose="02020603050405020304" pitchFamily="18" charset="0"/>
                <a:cs typeface="Times New Roman" panose="02020603050405020304" pitchFamily="18" charset="0"/>
              </a:rPr>
              <a:t> 3( 106)</a:t>
            </a:r>
          </a:p>
        </p:txBody>
      </p:sp>
    </p:spTree>
    <p:extLst>
      <p:ext uri="{BB962C8B-B14F-4D97-AF65-F5344CB8AC3E}">
        <p14:creationId xmlns:p14="http://schemas.microsoft.com/office/powerpoint/2010/main" val="421994268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483893" y="2744070"/>
            <a:ext cx="7397086" cy="1185548"/>
          </a:xfrm>
          <a:prstGeom prst="rect">
            <a:avLst/>
          </a:prstGeom>
        </p:spPr>
        <p:txBody>
          <a:bodyPr wrap="none" fromWordArt="1">
            <a:prstTxWarp prst="textPlain">
              <a:avLst>
                <a:gd name="adj" fmla="val 50000"/>
              </a:avLst>
            </a:prstTxWarp>
          </a:bodyPr>
          <a:lstStyle/>
          <a:p>
            <a:pPr algn="ctr"/>
            <a:r>
              <a:rPr lang="en-US" sz="4269"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CHÀO </a:t>
            </a:r>
            <a:r>
              <a:rPr lang="vi-VN" sz="4269"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CÁC EM</a:t>
            </a:r>
            <a:r>
              <a:rPr lang="en-US" sz="4269" b="1" kern="10" dirty="0">
                <a:ln w="19050">
                  <a:solidFill>
                    <a:srgbClr val="FFFF00"/>
                  </a:solidFill>
                  <a:round/>
                  <a:headEnd/>
                  <a:tailEnd/>
                </a:ln>
                <a:solidFill>
                  <a:srgbClr val="FF0000"/>
                </a:solidFill>
                <a:effectLst>
                  <a:outerShdw dist="35921" dir="2700000" algn="ctr" rotWithShape="0">
                    <a:srgbClr val="990000"/>
                  </a:outerShdw>
                </a:effectLst>
                <a:latin typeface="Arial"/>
                <a:cs typeface="Arial"/>
              </a:rPr>
              <a:t>!</a:t>
            </a:r>
          </a:p>
        </p:txBody>
      </p:sp>
    </p:spTree>
    <p:custDataLst>
      <p:tags r:id="rId1"/>
    </p:custDataLst>
    <p:extLst>
      <p:ext uri="{BB962C8B-B14F-4D97-AF65-F5344CB8AC3E}">
        <p14:creationId xmlns:p14="http://schemas.microsoft.com/office/powerpoint/2010/main" val="3612785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Thứ</a:t>
            </a:r>
            <a:r>
              <a:rPr lang="en-US" sz="2800" b="1" dirty="0">
                <a:solidFill>
                  <a:srgbClr val="0000CC"/>
                </a:solidFill>
                <a:latin typeface="Times New Roman" pitchFamily="18" charset="0"/>
                <a:cs typeface="Times New Roman" pitchFamily="18" charset="0"/>
              </a:rPr>
              <a:t>  Hai </a:t>
            </a:r>
            <a:r>
              <a:rPr lang="en-US" sz="2800" b="1" dirty="0" err="1">
                <a:solidFill>
                  <a:srgbClr val="0000CC"/>
                </a:solidFill>
                <a:latin typeface="Times New Roman" pitchFamily="18" charset="0"/>
                <a:cs typeface="Times New Roman" pitchFamily="18" charset="0"/>
              </a:rPr>
              <a:t>ngày</a:t>
            </a:r>
            <a:r>
              <a:rPr lang="en-US" sz="2800" b="1" dirty="0">
                <a:solidFill>
                  <a:srgbClr val="0000CC"/>
                </a:solidFill>
                <a:latin typeface="Times New Roman" pitchFamily="18" charset="0"/>
                <a:cs typeface="Times New Roman" pitchFamily="18" charset="0"/>
              </a:rPr>
              <a:t> 27 </a:t>
            </a:r>
            <a:r>
              <a:rPr lang="en-US" sz="2800" b="1" dirty="0" err="1">
                <a:solidFill>
                  <a:srgbClr val="0000CC"/>
                </a:solidFill>
                <a:latin typeface="Times New Roman" pitchFamily="18" charset="0"/>
                <a:cs typeface="Times New Roman" pitchFamily="18" charset="0"/>
              </a:rPr>
              <a:t>tháng</a:t>
            </a:r>
            <a:r>
              <a:rPr lang="en-US" sz="2800" b="1" dirty="0">
                <a:solidFill>
                  <a:srgbClr val="0000CC"/>
                </a:solidFill>
                <a:latin typeface="Times New Roman" pitchFamily="18" charset="0"/>
                <a:cs typeface="Times New Roman" pitchFamily="18" charset="0"/>
              </a:rPr>
              <a:t> 11 </a:t>
            </a:r>
            <a:r>
              <a:rPr lang="en-US" sz="2800" b="1" dirty="0" err="1">
                <a:solidFill>
                  <a:srgbClr val="0000CC"/>
                </a:solidFill>
                <a:latin typeface="Times New Roman" pitchFamily="18" charset="0"/>
                <a:cs typeface="Times New Roman" pitchFamily="18" charset="0"/>
              </a:rPr>
              <a:t>năm</a:t>
            </a:r>
            <a:r>
              <a:rPr lang="en-US" sz="2800" b="1" dirty="0">
                <a:solidFill>
                  <a:srgbClr val="0000CC"/>
                </a:solidFill>
                <a:latin typeface="Times New Roman" pitchFamily="18" charset="0"/>
                <a:cs typeface="Times New Roman" pitchFamily="18" charset="0"/>
              </a:rPr>
              <a:t> 2023</a:t>
            </a:r>
            <a:endParaRPr lang="vi-VN" sz="2800" b="1" dirty="0">
              <a:solidFill>
                <a:srgbClr val="0000CC"/>
              </a:solidFill>
              <a:latin typeface="Times New Roman" pitchFamily="18" charset="0"/>
              <a:cs typeface="Times New Roman" pitchFamily="18" charset="0"/>
            </a:endParaRPr>
          </a:p>
        </p:txBody>
      </p:sp>
      <p:sp>
        <p:nvSpPr>
          <p:cNvPr id="5" name="TextBox 4"/>
          <p:cNvSpPr txBox="1"/>
          <p:nvPr/>
        </p:nvSpPr>
        <p:spPr>
          <a:xfrm>
            <a:off x="1524000" y="428604"/>
            <a:ext cx="9144000" cy="523220"/>
          </a:xfrm>
          <a:prstGeom prst="rect">
            <a:avLst/>
          </a:prstGeom>
          <a:noFill/>
        </p:spPr>
        <p:txBody>
          <a:bodyPr wrap="square" lIns="91438" tIns="45720" rIns="91438" bIns="45720" rtlCol="0">
            <a:spAutoFit/>
          </a:bodyPr>
          <a:lstStyle/>
          <a:p>
            <a:pPr algn="ctr"/>
            <a:r>
              <a:rPr lang="en-US" sz="2800" b="1" dirty="0" err="1">
                <a:solidFill>
                  <a:srgbClr val="0000CC"/>
                </a:solidFill>
                <a:latin typeface="Times New Roman" pitchFamily="18" charset="0"/>
                <a:cs typeface="Times New Roman" pitchFamily="18" charset="0"/>
              </a:rPr>
              <a:t>Tiếng</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Việt</a:t>
            </a:r>
            <a:endParaRPr lang="vi-VN" sz="2800" b="1" dirty="0">
              <a:solidFill>
                <a:srgbClr val="0000CC"/>
              </a:solidFill>
              <a:latin typeface="Times New Roman" pitchFamily="18" charset="0"/>
              <a:cs typeface="Times New Roman" pitchFamily="18" charset="0"/>
            </a:endParaRPr>
          </a:p>
        </p:txBody>
      </p:sp>
      <p:sp>
        <p:nvSpPr>
          <p:cNvPr id="6" name="TextBox 5"/>
          <p:cNvSpPr txBox="1"/>
          <p:nvPr/>
        </p:nvSpPr>
        <p:spPr>
          <a:xfrm>
            <a:off x="1514275" y="8656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Tôi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yêu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tôi</a:t>
            </a:r>
            <a:r>
              <a:rPr lang="en-US" sz="2800" b="1" dirty="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pic>
        <p:nvPicPr>
          <p:cNvPr id="7" name="Picture 6"/>
          <p:cNvPicPr/>
          <p:nvPr/>
        </p:nvPicPr>
        <p:blipFill rotWithShape="1">
          <a:blip r:embed="rId2"/>
          <a:srcRect l="41273" t="28795" r="26942" b="17350"/>
          <a:stretch/>
        </p:blipFill>
        <p:spPr bwMode="auto">
          <a:xfrm>
            <a:off x="-19450" y="1523328"/>
            <a:ext cx="12211451" cy="52732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88937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3628" y="3337229"/>
            <a:ext cx="3528793"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câu</a:t>
            </a:r>
            <a:r>
              <a:rPr lang="en-US" sz="2800" b="1" dirty="0">
                <a:solidFill>
                  <a:srgbClr val="008000"/>
                </a:solidFill>
                <a:latin typeface="Times New Roman" pitchFamily="18" charset="0"/>
                <a:ea typeface="Tahoma" panose="020B0604030504040204" pitchFamily="34" charset="0"/>
                <a:cs typeface="Times New Roman" pitchFamily="18" charset="0"/>
              </a:rPr>
              <a:t>: </a:t>
            </a:r>
          </a:p>
        </p:txBody>
      </p:sp>
      <p:sp>
        <p:nvSpPr>
          <p:cNvPr id="10" name="TextBox 9"/>
          <p:cNvSpPr txBox="1"/>
          <p:nvPr/>
        </p:nvSpPr>
        <p:spPr>
          <a:xfrm>
            <a:off x="-93626" y="1825880"/>
            <a:ext cx="6649469" cy="523220"/>
          </a:xfrm>
          <a:prstGeom prst="rect">
            <a:avLst/>
          </a:prstGeom>
          <a:noFill/>
        </p:spPr>
        <p:txBody>
          <a:bodyPr wrap="square" lIns="91438" tIns="45720" rIns="91438" bIns="45720" rtlCol="0">
            <a:spAutoFit/>
          </a:bodyPr>
          <a:lstStyle/>
          <a:p>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Luyện</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đọc</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đúng</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từ</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ngữ</a:t>
            </a:r>
            <a:r>
              <a:rPr lang="en-US" sz="2800" b="1" dirty="0">
                <a:solidFill>
                  <a:srgbClr val="008000"/>
                </a:solidFill>
                <a:latin typeface="Times New Roman" pitchFamily="18" charset="0"/>
                <a:ea typeface="Tahoma" panose="020B0604030504040204" pitchFamily="34" charset="0"/>
                <a:cs typeface="Times New Roman" pitchFamily="18" charset="0"/>
              </a:rPr>
              <a:t> </a:t>
            </a:r>
            <a:r>
              <a:rPr lang="en-US" sz="2800" b="1" dirty="0" err="1">
                <a:solidFill>
                  <a:srgbClr val="008000"/>
                </a:solidFill>
                <a:latin typeface="Times New Roman" pitchFamily="18" charset="0"/>
                <a:ea typeface="Tahoma" panose="020B0604030504040204" pitchFamily="34" charset="0"/>
                <a:cs typeface="Times New Roman" pitchFamily="18" charset="0"/>
              </a:rPr>
              <a:t>khó</a:t>
            </a:r>
            <a:r>
              <a:rPr lang="en-US" sz="2800" b="1" dirty="0">
                <a:solidFill>
                  <a:srgbClr val="008000"/>
                </a:solidFill>
                <a:latin typeface="Times New Roman" pitchFamily="18" charset="0"/>
                <a:ea typeface="Tahoma" panose="020B0604030504040204" pitchFamily="34" charset="0"/>
                <a:cs typeface="Times New Roman" pitchFamily="18" charset="0"/>
              </a:rPr>
              <a:t>: </a:t>
            </a:r>
            <a:endParaRPr lang="en-US" sz="2800" b="1" dirty="0">
              <a:solidFill>
                <a:srgbClr val="008000"/>
              </a:solidFill>
              <a:latin typeface="Times New Roman" pitchFamily="18" charset="0"/>
              <a:cs typeface="Times New Roman" pitchFamily="18" charset="0"/>
            </a:endParaRPr>
          </a:p>
        </p:txBody>
      </p:sp>
      <p:sp>
        <p:nvSpPr>
          <p:cNvPr id="26" name="Rectangle 25"/>
          <p:cNvSpPr/>
          <p:nvPr/>
        </p:nvSpPr>
        <p:spPr>
          <a:xfrm>
            <a:off x="371662" y="2437338"/>
            <a:ext cx="5620984" cy="553357"/>
          </a:xfrm>
          <a:prstGeom prst="rect">
            <a:avLst/>
          </a:prstGeom>
        </p:spPr>
        <p:txBody>
          <a:bodyPr wrap="square">
            <a:spAutoFit/>
          </a:bodyPr>
          <a:lstStyle/>
          <a:p>
            <a:pPr lvl="0"/>
            <a:r>
              <a:rPr lang="en-US" sz="2996" b="1" i="1" dirty="0">
                <a:solidFill>
                  <a:srgbClr val="C00000"/>
                </a:solidFill>
                <a:latin typeface="Times New Roman" pitchFamily="18" charset="0"/>
                <a:cs typeface="Times New Roman" pitchFamily="18" charset="0"/>
              </a:rPr>
              <a:t>- </a:t>
            </a:r>
            <a:r>
              <a:rPr lang="vi-VN" sz="2996" b="1" i="1" dirty="0">
                <a:solidFill>
                  <a:srgbClr val="C00000"/>
                </a:solidFill>
                <a:latin typeface="Times New Roman" pitchFamily="18" charset="0"/>
                <a:cs typeface="Times New Roman" pitchFamily="18" charset="0"/>
              </a:rPr>
              <a:t>r</a:t>
            </a:r>
            <a:r>
              <a:rPr lang="vi-VN" sz="2996" b="1" i="1" dirty="0">
                <a:solidFill>
                  <a:srgbClr val="0000CC"/>
                </a:solidFill>
                <a:latin typeface="Times New Roman" pitchFamily="18" charset="0"/>
                <a:cs typeface="Times New Roman" pitchFamily="18" charset="0"/>
              </a:rPr>
              <a:t>úc </a:t>
            </a:r>
            <a:r>
              <a:rPr lang="vi-VN" sz="2996" b="1" i="1" dirty="0">
                <a:solidFill>
                  <a:srgbClr val="C00000"/>
                </a:solidFill>
                <a:latin typeface="Times New Roman" pitchFamily="18" charset="0"/>
                <a:cs typeface="Times New Roman" pitchFamily="18" charset="0"/>
              </a:rPr>
              <a:t>r</a:t>
            </a:r>
            <a:r>
              <a:rPr lang="vi-VN" sz="2996" b="1" i="1" dirty="0">
                <a:solidFill>
                  <a:srgbClr val="0000CC"/>
                </a:solidFill>
                <a:latin typeface="Times New Roman" pitchFamily="18" charset="0"/>
                <a:cs typeface="Times New Roman" pitchFamily="18" charset="0"/>
              </a:rPr>
              <a:t>ích</a:t>
            </a:r>
            <a:r>
              <a:rPr lang="en-US" sz="2996" b="1" i="1" dirty="0">
                <a:solidFill>
                  <a:srgbClr val="0000CC"/>
                </a:solidFill>
                <a:latin typeface="Times New Roman" pitchFamily="18" charset="0"/>
                <a:cs typeface="Times New Roman" pitchFamily="18" charset="0"/>
              </a:rPr>
              <a:t>, </a:t>
            </a:r>
            <a:r>
              <a:rPr lang="vi-VN" sz="2996" b="1" i="1" dirty="0">
                <a:solidFill>
                  <a:srgbClr val="0000CC"/>
                </a:solidFill>
                <a:latin typeface="Times New Roman" pitchFamily="18" charset="0"/>
                <a:cs typeface="Times New Roman" pitchFamily="18" charset="0"/>
              </a:rPr>
              <a:t>nó th</a:t>
            </a:r>
            <a:r>
              <a:rPr lang="vi-VN" sz="2996" b="1" i="1" dirty="0">
                <a:solidFill>
                  <a:srgbClr val="C00000"/>
                </a:solidFill>
                <a:latin typeface="Times New Roman" pitchFamily="18" charset="0"/>
                <a:cs typeface="Times New Roman" pitchFamily="18" charset="0"/>
              </a:rPr>
              <a:t>ích</a:t>
            </a:r>
            <a:r>
              <a:rPr lang="en-US" sz="2996" b="1" i="1" dirty="0">
                <a:solidFill>
                  <a:srgbClr val="0000CC"/>
                </a:solidFill>
                <a:latin typeface="Times New Roman" pitchFamily="18" charset="0"/>
                <a:cs typeface="Times New Roman" pitchFamily="18" charset="0"/>
              </a:rPr>
              <a:t>, </a:t>
            </a:r>
            <a:r>
              <a:rPr lang="vi-VN" sz="2996" b="1" i="1" dirty="0">
                <a:solidFill>
                  <a:srgbClr val="0000CC"/>
                </a:solidFill>
                <a:latin typeface="Times New Roman" pitchFamily="18" charset="0"/>
                <a:cs typeface="Times New Roman" pitchFamily="18" charset="0"/>
              </a:rPr>
              <a:t>kh</a:t>
            </a:r>
            <a:r>
              <a:rPr lang="vi-VN" sz="2996" b="1" i="1" dirty="0">
                <a:solidFill>
                  <a:srgbClr val="C00000"/>
                </a:solidFill>
                <a:latin typeface="Times New Roman" pitchFamily="18" charset="0"/>
                <a:cs typeface="Times New Roman" pitchFamily="18" charset="0"/>
              </a:rPr>
              <a:t>ướu</a:t>
            </a:r>
            <a:r>
              <a:rPr lang="en-US" sz="2996" b="1" i="1" dirty="0">
                <a:solidFill>
                  <a:srgbClr val="0000CC"/>
                </a:solidFill>
                <a:latin typeface="Times New Roman" pitchFamily="18" charset="0"/>
                <a:cs typeface="Times New Roman" pitchFamily="18" charset="0"/>
              </a:rPr>
              <a:t>, …  </a:t>
            </a:r>
            <a:endParaRPr lang="en-US" sz="2996" b="1" dirty="0">
              <a:solidFill>
                <a:srgbClr val="0000CC"/>
              </a:solidFill>
              <a:latin typeface="Times New Roman" pitchFamily="18" charset="0"/>
              <a:cs typeface="Times New Roman" pitchFamily="18" charset="0"/>
            </a:endParaRPr>
          </a:p>
        </p:txBody>
      </p:sp>
      <p:sp>
        <p:nvSpPr>
          <p:cNvPr id="27" name="Rectangle 26"/>
          <p:cNvSpPr/>
          <p:nvPr/>
        </p:nvSpPr>
        <p:spPr>
          <a:xfrm>
            <a:off x="2786050" y="3337229"/>
            <a:ext cx="3206596" cy="1797928"/>
          </a:xfrm>
          <a:prstGeom prst="rect">
            <a:avLst/>
          </a:prstGeom>
        </p:spPr>
        <p:txBody>
          <a:bodyPr wrap="square">
            <a:spAutoFit/>
          </a:bodyPr>
          <a:lstStyle/>
          <a:p>
            <a:pPr lvl="0" algn="ctr"/>
            <a:r>
              <a:rPr lang="en-US" sz="2996" b="1" dirty="0">
                <a:solidFill>
                  <a:srgbClr val="0000CC"/>
                </a:solidFill>
                <a:latin typeface="Times New Roman" pitchFamily="18" charset="0"/>
                <a:cs typeface="Times New Roman" pitchFamily="18" charset="0"/>
              </a:rPr>
              <a:t> </a:t>
            </a:r>
            <a:r>
              <a:rPr lang="vi-VN" sz="2696" b="1" dirty="0">
                <a:solidFill>
                  <a:srgbClr val="0000CC"/>
                </a:solidFill>
                <a:latin typeface="Times New Roman" pitchFamily="18" charset="0"/>
                <a:cs typeface="Times New Roman" pitchFamily="18" charset="0"/>
              </a:rPr>
              <a:t>Tôi đi đâu lâu</a:t>
            </a:r>
            <a:r>
              <a:rPr lang="en-US" sz="2696" b="1" dirty="0">
                <a:solidFill>
                  <a:srgbClr val="FF0000"/>
                </a:solidFill>
                <a:latin typeface="Times New Roman" pitchFamily="18" charset="0"/>
                <a:cs typeface="Times New Roman" pitchFamily="18" charset="0"/>
              </a:rPr>
              <a:t>/</a:t>
            </a:r>
            <a:r>
              <a:rPr lang="en-US" sz="2696" b="1" dirty="0">
                <a:solidFill>
                  <a:srgbClr val="0000CC"/>
                </a:solidFill>
                <a:latin typeface="Times New Roman" pitchFamily="18" charset="0"/>
                <a:cs typeface="Times New Roman" pitchFamily="18" charset="0"/>
              </a:rPr>
              <a:t> </a:t>
            </a:r>
            <a:endParaRPr lang="vi-VN" sz="2696" b="1" dirty="0">
              <a:solidFill>
                <a:srgbClr val="0000CC"/>
              </a:solidFill>
              <a:latin typeface="Times New Roman" pitchFamily="18" charset="0"/>
              <a:cs typeface="Times New Roman" pitchFamily="18" charset="0"/>
            </a:endParaRPr>
          </a:p>
          <a:p>
            <a:pPr lvl="0" algn="ctr"/>
            <a:r>
              <a:rPr lang="vi-VN" sz="2696" b="1" dirty="0">
                <a:solidFill>
                  <a:srgbClr val="0000CC"/>
                </a:solidFill>
                <a:latin typeface="Times New Roman" pitchFamily="18" charset="0"/>
                <a:cs typeface="Times New Roman" pitchFamily="18" charset="0"/>
              </a:rPr>
              <a:t>Nó mong</a:t>
            </a:r>
            <a:r>
              <a:rPr lang="en-US" sz="2696" b="1" dirty="0">
                <a:solidFill>
                  <a:srgbClr val="0000CC"/>
                </a:solidFill>
                <a:latin typeface="Times New Roman" pitchFamily="18" charset="0"/>
                <a:cs typeface="Times New Roman" pitchFamily="18" charset="0"/>
              </a:rPr>
              <a:t>,</a:t>
            </a:r>
            <a:r>
              <a:rPr lang="vi-VN" sz="2696" b="1" dirty="0">
                <a:solidFill>
                  <a:srgbClr val="0000CC"/>
                </a:solidFill>
                <a:latin typeface="Times New Roman" pitchFamily="18" charset="0"/>
                <a:cs typeface="Times New Roman" pitchFamily="18" charset="0"/>
              </a:rPr>
              <a:t> nó nhắc</a:t>
            </a:r>
            <a:r>
              <a:rPr lang="en-US" sz="2696" b="1" dirty="0">
                <a:solidFill>
                  <a:srgbClr val="FF0000"/>
                </a:solidFill>
                <a:latin typeface="Times New Roman" pitchFamily="18" charset="0"/>
                <a:cs typeface="Times New Roman" pitchFamily="18" charset="0"/>
              </a:rPr>
              <a:t>/</a:t>
            </a:r>
            <a:r>
              <a:rPr lang="en-US" sz="2696" b="1" dirty="0">
                <a:solidFill>
                  <a:srgbClr val="0000CC"/>
                </a:solidFill>
                <a:latin typeface="Times New Roman" pitchFamily="18" charset="0"/>
                <a:cs typeface="Times New Roman" pitchFamily="18" charset="0"/>
              </a:rPr>
              <a:t> </a:t>
            </a:r>
            <a:endParaRPr lang="vi-VN" sz="2696" b="1" dirty="0">
              <a:solidFill>
                <a:srgbClr val="0000CC"/>
              </a:solidFill>
              <a:latin typeface="Times New Roman" pitchFamily="18" charset="0"/>
              <a:cs typeface="Times New Roman" pitchFamily="18" charset="0"/>
            </a:endParaRPr>
          </a:p>
          <a:p>
            <a:pPr lvl="0" algn="ctr"/>
            <a:r>
              <a:rPr lang="vi-VN" sz="2696" b="1" dirty="0">
                <a:solidFill>
                  <a:srgbClr val="0000CC"/>
                </a:solidFill>
                <a:latin typeface="Times New Roman" pitchFamily="18" charset="0"/>
                <a:cs typeface="Times New Roman" pitchFamily="18" charset="0"/>
              </a:rPr>
              <a:t>Nó nấp sau cây</a:t>
            </a:r>
            <a:r>
              <a:rPr lang="vi-VN" sz="2696" b="1" dirty="0">
                <a:solidFill>
                  <a:srgbClr val="FF0000"/>
                </a:solidFill>
                <a:latin typeface="Times New Roman" pitchFamily="18" charset="0"/>
                <a:cs typeface="Times New Roman" pitchFamily="18" charset="0"/>
              </a:rPr>
              <a:t>/</a:t>
            </a:r>
            <a:r>
              <a:rPr lang="vi-VN" sz="2696" b="1" dirty="0">
                <a:solidFill>
                  <a:srgbClr val="0000CC"/>
                </a:solidFill>
                <a:latin typeface="Times New Roman" pitchFamily="18" charset="0"/>
                <a:cs typeface="Times New Roman" pitchFamily="18" charset="0"/>
              </a:rPr>
              <a:t> </a:t>
            </a:r>
          </a:p>
          <a:p>
            <a:pPr lvl="0" algn="ctr"/>
            <a:r>
              <a:rPr lang="vi-VN" sz="2696" b="1" dirty="0">
                <a:solidFill>
                  <a:srgbClr val="0000CC"/>
                </a:solidFill>
                <a:latin typeface="Times New Roman" pitchFamily="18" charset="0"/>
                <a:cs typeface="Times New Roman" pitchFamily="18" charset="0"/>
              </a:rPr>
              <a:t>Òa ra ôm chặt</a:t>
            </a:r>
            <a:r>
              <a:rPr lang="en-US" sz="2696" b="1" dirty="0">
                <a:solidFill>
                  <a:srgbClr val="0000CC"/>
                </a:solidFill>
                <a:latin typeface="Times New Roman" pitchFamily="18" charset="0"/>
                <a:cs typeface="Times New Roman" pitchFamily="18" charset="0"/>
              </a:rPr>
              <a:t>.</a:t>
            </a:r>
            <a:r>
              <a:rPr lang="en-US" sz="2696"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9273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ubrics | Teacher Sandra">
            <a:extLst>
              <a:ext uri="{FF2B5EF4-FFF2-40B4-BE49-F238E27FC236}">
                <a16:creationId xmlns:a16="http://schemas.microsoft.com/office/drawing/2014/main" id="{6F06AC14-0DC1-0A2E-0441-C8CA27FA77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324" y="1714490"/>
            <a:ext cx="3615010" cy="21205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49185" y="1887610"/>
            <a:ext cx="4018387"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NHÓM</a:t>
            </a:r>
            <a:endParaRPr lang="vi-VN" sz="5000" b="1" dirty="0">
              <a:solidFill>
                <a:srgbClr val="0000FF"/>
              </a:solidFill>
              <a:latin typeface="Times New Roman" pitchFamily="18" charset="0"/>
              <a:cs typeface="Times New Roman" pitchFamily="18" charset="0"/>
            </a:endParaRPr>
          </a:p>
        </p:txBody>
      </p:sp>
      <p:pic>
        <p:nvPicPr>
          <p:cNvPr id="8" name="Picture 2" descr="Math Kangaroo – Bright Education Consultant and Travel Company">
            <a:extLst>
              <a:ext uri="{FF2B5EF4-FFF2-40B4-BE49-F238E27FC236}">
                <a16:creationId xmlns:a16="http://schemas.microsoft.com/office/drawing/2014/main" id="{DCF6D6CF-5832-61E2-43F4-6F1C26063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815" y="2910621"/>
            <a:ext cx="307508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h Kangaroo – Bright Education Consultant and Travel Company">
            <a:extLst>
              <a:ext uri="{FF2B5EF4-FFF2-40B4-BE49-F238E27FC236}">
                <a16:creationId xmlns:a16="http://schemas.microsoft.com/office/drawing/2014/main" id="{14AC9D61-0794-0693-C71D-94282B1038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101" y="2910621"/>
            <a:ext cx="3075080" cy="2052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th Kangaroo – Bright Education Consultant and Travel Company">
            <a:extLst>
              <a:ext uri="{FF2B5EF4-FFF2-40B4-BE49-F238E27FC236}">
                <a16:creationId xmlns:a16="http://schemas.microsoft.com/office/drawing/2014/main" id="{C8F837C1-DAD1-B72A-3D52-A10861101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90" y="2910621"/>
            <a:ext cx="3075080" cy="205277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881293" y="5346958"/>
            <a:ext cx="3500461" cy="1216333"/>
          </a:xfrm>
          <a:prstGeom prst="rect">
            <a:avLst/>
          </a:prstGeom>
          <a:noFill/>
        </p:spPr>
        <p:txBody>
          <a:bodyPr wrap="square" lIns="76810" tIns="38405" rIns="76810" bIns="38405" rtlCol="0">
            <a:spAutoFit/>
          </a:bodyPr>
          <a:lstStyle/>
          <a:p>
            <a:pPr algn="ctr"/>
            <a:r>
              <a:rPr lang="en-US" sz="3700" b="1" dirty="0">
                <a:solidFill>
                  <a:srgbClr val="008000"/>
                </a:solidFill>
                <a:latin typeface="Times New Roman" pitchFamily="18" charset="0"/>
                <a:cs typeface="Times New Roman" pitchFamily="18" charset="0"/>
              </a:rPr>
              <a:t>ĐỌC NỐI TIẾP TRƯỚC LỚP</a:t>
            </a:r>
            <a:endParaRPr lang="vi-VN" sz="3700" b="1" dirty="0">
              <a:solidFill>
                <a:srgbClr val="008000"/>
              </a:solidFill>
              <a:latin typeface="Times New Roman" pitchFamily="18" charset="0"/>
              <a:cs typeface="Times New Roman" pitchFamily="18" charset="0"/>
            </a:endParaRPr>
          </a:p>
        </p:txBody>
      </p:sp>
      <p:sp>
        <p:nvSpPr>
          <p:cNvPr id="16" name="TextBox 15"/>
          <p:cNvSpPr txBox="1"/>
          <p:nvPr/>
        </p:nvSpPr>
        <p:spPr>
          <a:xfrm>
            <a:off x="8148565" y="4963391"/>
            <a:ext cx="3315553" cy="1308666"/>
          </a:xfrm>
          <a:prstGeom prst="rect">
            <a:avLst/>
          </a:prstGeom>
          <a:noFill/>
        </p:spPr>
        <p:txBody>
          <a:bodyPr wrap="square" lIns="76810" tIns="38405" rIns="76810" bIns="38405" rtlCol="0">
            <a:spAutoFit/>
          </a:bodyPr>
          <a:lstStyle/>
          <a:p>
            <a:pPr algn="ctr"/>
            <a:r>
              <a:rPr lang="en-US" sz="4000" b="1" dirty="0">
                <a:solidFill>
                  <a:srgbClr val="FF0000"/>
                </a:solidFill>
                <a:latin typeface="Times New Roman" pitchFamily="18" charset="0"/>
                <a:cs typeface="Times New Roman" pitchFamily="18" charset="0"/>
              </a:rPr>
              <a:t>ĐỌC LẠI </a:t>
            </a:r>
          </a:p>
          <a:p>
            <a:pPr algn="ctr"/>
            <a:r>
              <a:rPr lang="en-US" sz="4000" b="1" dirty="0">
                <a:solidFill>
                  <a:srgbClr val="FF0000"/>
                </a:solidFill>
                <a:latin typeface="Times New Roman" pitchFamily="18" charset="0"/>
                <a:cs typeface="Times New Roman" pitchFamily="18" charset="0"/>
              </a:rPr>
              <a:t>CẢ BÀI</a:t>
            </a:r>
            <a:endParaRPr 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731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99624"/>
            <a:ext cx="3429000" cy="482593"/>
          </a:xfrm>
          <a:prstGeom prst="rect">
            <a:avLst/>
          </a:prstGeom>
          <a:noFill/>
        </p:spPr>
        <p:txBody>
          <a:bodyPr wrap="square" lIns="51206" tIns="25603" rIns="51206" bIns="25603" rtlCol="0">
            <a:spAutoFit/>
          </a:bodyPr>
          <a:lstStyle/>
          <a:p>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Tìm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bài</a:t>
            </a:r>
            <a:endParaRPr lang="en-US" sz="2800" b="1" dirty="0">
              <a:solidFill>
                <a:srgbClr val="0000FF"/>
              </a:solidFill>
              <a:latin typeface="Times New Roman" pitchFamily="18" charset="0"/>
              <a:cs typeface="Times New Roman" pitchFamily="18" charset="0"/>
            </a:endParaRPr>
          </a:p>
        </p:txBody>
      </p:sp>
      <p:sp>
        <p:nvSpPr>
          <p:cNvPr id="18" name="Rectangle 17"/>
          <p:cNvSpPr/>
          <p:nvPr/>
        </p:nvSpPr>
        <p:spPr>
          <a:xfrm>
            <a:off x="0" y="1744255"/>
            <a:ext cx="11767995" cy="523220"/>
          </a:xfrm>
          <a:prstGeom prst="rect">
            <a:avLst/>
          </a:prstGeom>
        </p:spPr>
        <p:txBody>
          <a:bodyPr wrap="square">
            <a:spAutoFit/>
          </a:bodyPr>
          <a:lstStyle/>
          <a:p>
            <a:r>
              <a:rPr lang="en-US" sz="2800" b="1" dirty="0">
                <a:solidFill>
                  <a:srgbClr val="008000"/>
                </a:solidFill>
                <a:latin typeface="Times New Roman" pitchFamily="18" charset="0"/>
                <a:cs typeface="Times New Roman" pitchFamily="18" charset="0"/>
              </a:rPr>
              <a:t> 1. </a:t>
            </a:r>
            <a:r>
              <a:rPr lang="en-US" sz="2800" b="1" dirty="0" err="1">
                <a:solidFill>
                  <a:srgbClr val="008000"/>
                </a:solidFill>
                <a:latin typeface="Times New Roman"/>
                <a:ea typeface="Times New Roman"/>
              </a:rPr>
              <a:t>Khổ</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thơ</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đầu</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cho</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biết</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bạn</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nhỏ</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yêu</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em</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gái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điều</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gì</a:t>
            </a:r>
            <a:r>
              <a:rPr lang="en-US" sz="2800" b="1" dirty="0">
                <a:solidFill>
                  <a:srgbClr val="008000"/>
                </a:solidFill>
                <a:latin typeface="Times New Roman"/>
                <a:ea typeface="Times New Roman"/>
              </a:rPr>
              <a:t>? </a:t>
            </a:r>
          </a:p>
        </p:txBody>
      </p:sp>
      <p:sp>
        <p:nvSpPr>
          <p:cNvPr id="19" name="Rectangle 18"/>
          <p:cNvSpPr/>
          <p:nvPr/>
        </p:nvSpPr>
        <p:spPr>
          <a:xfrm>
            <a:off x="0" y="2226848"/>
            <a:ext cx="11901476" cy="507190"/>
          </a:xfrm>
          <a:prstGeom prst="rect">
            <a:avLst/>
          </a:prstGeom>
        </p:spPr>
        <p:txBody>
          <a:bodyPr wrap="square">
            <a:spAutoFit/>
          </a:bodyPr>
          <a:lstStyle/>
          <a:p>
            <a:pPr algn="just"/>
            <a:r>
              <a:rPr lang="nl-NL" sz="2696" b="1" dirty="0">
                <a:solidFill>
                  <a:srgbClr val="0000CC"/>
                </a:solidFill>
                <a:latin typeface="Times New Roman" pitchFamily="18" charset="0"/>
                <a:cs typeface="Times New Roman" pitchFamily="18" charset="0"/>
              </a:rPr>
              <a:t> </a:t>
            </a:r>
            <a:r>
              <a:rPr lang="nl-NL" sz="2696" b="1" dirty="0">
                <a:solidFill>
                  <a:srgbClr val="0000CC"/>
                </a:solidFill>
                <a:latin typeface="Times New Roman"/>
                <a:ea typeface="Times New Roman"/>
              </a:rPr>
              <a:t>+ Bạn nhỏ yêu em gái vì em cười rúc rích khi bạn nhỏ nói đùa.</a:t>
            </a:r>
            <a:endParaRPr lang="en-US" sz="2696" b="1" dirty="0">
              <a:solidFill>
                <a:srgbClr val="0000CC"/>
              </a:solidFill>
              <a:latin typeface="Times New Roman"/>
              <a:ea typeface="Times New Roman"/>
            </a:endParaRPr>
          </a:p>
        </p:txBody>
      </p:sp>
      <p:sp>
        <p:nvSpPr>
          <p:cNvPr id="20" name="Rectangle 19"/>
          <p:cNvSpPr/>
          <p:nvPr/>
        </p:nvSpPr>
        <p:spPr>
          <a:xfrm>
            <a:off x="35691" y="2671479"/>
            <a:ext cx="11601716" cy="523220"/>
          </a:xfrm>
          <a:prstGeom prst="rect">
            <a:avLst/>
          </a:prstGeom>
        </p:spPr>
        <p:txBody>
          <a:bodyPr wrap="square">
            <a:spAutoFit/>
          </a:bodyPr>
          <a:lstStyle/>
          <a:p>
            <a:pPr algn="just"/>
            <a:r>
              <a:rPr lang="en-US" sz="2800" b="1" dirty="0">
                <a:solidFill>
                  <a:srgbClr val="008000"/>
                </a:solidFill>
                <a:latin typeface="Times New Roman" pitchFamily="18" charset="0"/>
                <a:cs typeface="Times New Roman" pitchFamily="18" charset="0"/>
              </a:rPr>
              <a:t>2. </a:t>
            </a:r>
            <a:r>
              <a:rPr lang="en-US" sz="2800" b="1" dirty="0" err="1">
                <a:solidFill>
                  <a:srgbClr val="008000"/>
                </a:solidFill>
                <a:latin typeface="Times New Roman"/>
                <a:ea typeface="Times New Roman"/>
              </a:rPr>
              <a:t>Trong</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khổ</a:t>
            </a:r>
            <a:r>
              <a:rPr lang="en-US" sz="2800" b="1" dirty="0">
                <a:solidFill>
                  <a:srgbClr val="008000"/>
                </a:solidFill>
                <a:latin typeface="Times New Roman"/>
                <a:ea typeface="Times New Roman"/>
              </a:rPr>
              <a:t> 2,3 </a:t>
            </a:r>
            <a:r>
              <a:rPr lang="en-US" sz="2800" b="1" dirty="0" err="1">
                <a:solidFill>
                  <a:srgbClr val="008000"/>
                </a:solidFill>
                <a:latin typeface="Times New Roman"/>
                <a:ea typeface="Times New Roman"/>
              </a:rPr>
              <a:t>bạn</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nhỏ</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tả</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em</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gái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mình</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đáng</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yêu</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như</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thế</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nào</a:t>
            </a:r>
            <a:r>
              <a:rPr lang="en-US" sz="2800" b="1" dirty="0">
                <a:solidFill>
                  <a:srgbClr val="008000"/>
                </a:solidFill>
                <a:latin typeface="Times New Roman"/>
                <a:ea typeface="Times New Roman"/>
              </a:rPr>
              <a:t>?</a:t>
            </a:r>
          </a:p>
        </p:txBody>
      </p:sp>
      <p:sp>
        <p:nvSpPr>
          <p:cNvPr id="21" name="Rectangle 20"/>
          <p:cNvSpPr/>
          <p:nvPr/>
        </p:nvSpPr>
        <p:spPr>
          <a:xfrm>
            <a:off x="35691" y="3178669"/>
            <a:ext cx="12156309" cy="2166619"/>
          </a:xfrm>
          <a:prstGeom prst="rect">
            <a:avLst/>
          </a:prstGeom>
        </p:spPr>
        <p:txBody>
          <a:bodyPr wrap="square">
            <a:spAutoFit/>
          </a:bodyPr>
          <a:lstStyle/>
          <a:p>
            <a:r>
              <a:rPr lang="nl-NL" sz="2696" b="1" dirty="0">
                <a:solidFill>
                  <a:srgbClr val="0000CC"/>
                </a:solidFill>
                <a:latin typeface="Times New Roman" pitchFamily="18" charset="0"/>
                <a:cs typeface="Times New Roman" pitchFamily="18" charset="0"/>
              </a:rPr>
              <a:t> </a:t>
            </a:r>
            <a:r>
              <a:rPr lang="nl-NL" sz="2696" b="1" dirty="0">
                <a:solidFill>
                  <a:srgbClr val="0000CC"/>
                </a:solidFill>
                <a:latin typeface="Times New Roman"/>
                <a:ea typeface="Times New Roman"/>
              </a:rPr>
              <a:t>+ Bạn nhỏ kể</a:t>
            </a:r>
            <a:r>
              <a:rPr lang="vi-VN" sz="2696" b="1" dirty="0">
                <a:solidFill>
                  <a:srgbClr val="0000CC"/>
                </a:solidFill>
                <a:latin typeface="Times New Roman"/>
                <a:ea typeface="Times New Roman"/>
              </a:rPr>
              <a:t>, </a:t>
            </a:r>
            <a:r>
              <a:rPr lang="nl-NL" sz="2696" b="1" dirty="0">
                <a:solidFill>
                  <a:srgbClr val="0000CC"/>
                </a:solidFill>
                <a:latin typeface="Times New Roman"/>
                <a:ea typeface="Times New Roman"/>
              </a:rPr>
              <a:t>tả về </a:t>
            </a:r>
            <a:r>
              <a:rPr lang="vi-VN" sz="2696" b="1" dirty="0">
                <a:solidFill>
                  <a:srgbClr val="0000CC"/>
                </a:solidFill>
                <a:latin typeface="Times New Roman"/>
                <a:ea typeface="Times New Roman"/>
              </a:rPr>
              <a:t>cô </a:t>
            </a:r>
            <a:r>
              <a:rPr lang="nl-NL" sz="2696" b="1" dirty="0">
                <a:solidFill>
                  <a:srgbClr val="0000CC"/>
                </a:solidFill>
                <a:latin typeface="Times New Roman"/>
                <a:ea typeface="Times New Roman"/>
              </a:rPr>
              <a:t>em gái của mình rất xinh đẹp, rất đáng yêu:</a:t>
            </a:r>
            <a:endParaRPr lang="en-US" sz="2696" b="1" dirty="0">
              <a:solidFill>
                <a:srgbClr val="0000CC"/>
              </a:solidFill>
              <a:latin typeface="Times New Roman"/>
              <a:ea typeface="Times New Roman"/>
            </a:endParaRPr>
          </a:p>
          <a:p>
            <a:r>
              <a:rPr lang="vi-VN" sz="2696" b="1" dirty="0">
                <a:solidFill>
                  <a:srgbClr val="0000CC"/>
                </a:solidFill>
                <a:latin typeface="Times New Roman"/>
                <a:ea typeface="Times New Roman"/>
              </a:rPr>
              <a:t>- </a:t>
            </a:r>
            <a:r>
              <a:rPr lang="nl-NL" sz="2696" b="1" dirty="0">
                <a:solidFill>
                  <a:srgbClr val="0000CC"/>
                </a:solidFill>
                <a:latin typeface="Times New Roman"/>
                <a:ea typeface="Times New Roman"/>
              </a:rPr>
              <a:t>Mắt em đen ngời, trong veo như nước.</a:t>
            </a:r>
            <a:endParaRPr lang="en-US" sz="2696" b="1" dirty="0">
              <a:solidFill>
                <a:srgbClr val="0000CC"/>
              </a:solidFill>
              <a:latin typeface="Times New Roman"/>
              <a:ea typeface="Times New Roman"/>
            </a:endParaRPr>
          </a:p>
          <a:p>
            <a:r>
              <a:rPr lang="vi-VN" sz="2696" b="1" dirty="0">
                <a:solidFill>
                  <a:srgbClr val="0000CC"/>
                </a:solidFill>
                <a:latin typeface="Times New Roman"/>
                <a:ea typeface="Times New Roman"/>
              </a:rPr>
              <a:t>- </a:t>
            </a:r>
            <a:r>
              <a:rPr lang="nl-NL" sz="2696" b="1" dirty="0">
                <a:solidFill>
                  <a:srgbClr val="0000CC"/>
                </a:solidFill>
                <a:latin typeface="Times New Roman"/>
                <a:ea typeface="Times New Roman"/>
              </a:rPr>
              <a:t>Miệng em tươi hồng, nói như khướu hót.</a:t>
            </a:r>
            <a:endParaRPr lang="en-US" sz="2696" b="1" dirty="0">
              <a:solidFill>
                <a:srgbClr val="0000CC"/>
              </a:solidFill>
              <a:latin typeface="Times New Roman"/>
              <a:ea typeface="Times New Roman"/>
            </a:endParaRPr>
          </a:p>
          <a:p>
            <a:r>
              <a:rPr lang="vi-VN" sz="2696" b="1" dirty="0">
                <a:solidFill>
                  <a:srgbClr val="0000CC"/>
                </a:solidFill>
                <a:latin typeface="Times New Roman"/>
                <a:ea typeface="Times New Roman"/>
              </a:rPr>
              <a:t>- </a:t>
            </a:r>
            <a:r>
              <a:rPr lang="nl-NL" sz="2696" b="1" dirty="0">
                <a:solidFill>
                  <a:srgbClr val="0000CC"/>
                </a:solidFill>
                <a:latin typeface="Times New Roman"/>
                <a:ea typeface="Times New Roman"/>
              </a:rPr>
              <a:t>Cách làm điệu của em</a:t>
            </a:r>
            <a:r>
              <a:rPr lang="vi-VN" sz="2696" b="1" dirty="0">
                <a:solidFill>
                  <a:srgbClr val="0000CC"/>
                </a:solidFill>
                <a:latin typeface="Times New Roman"/>
                <a:ea typeface="Times New Roman"/>
              </a:rPr>
              <a:t>:</a:t>
            </a:r>
            <a:r>
              <a:rPr lang="nl-NL" sz="2696" b="1" dirty="0">
                <a:solidFill>
                  <a:srgbClr val="0000CC"/>
                </a:solidFill>
                <a:latin typeface="Times New Roman"/>
                <a:ea typeface="Times New Roman"/>
              </a:rPr>
              <a:t> hoa lan, hoa lí em nhặt cài </a:t>
            </a:r>
            <a:r>
              <a:rPr lang="vi-VN" sz="2696" b="1" dirty="0">
                <a:solidFill>
                  <a:srgbClr val="0000CC"/>
                </a:solidFill>
                <a:latin typeface="Times New Roman"/>
                <a:ea typeface="Times New Roman"/>
              </a:rPr>
              <a:t>đầu</a:t>
            </a:r>
            <a:r>
              <a:rPr lang="nl-NL" sz="2696" b="1" dirty="0">
                <a:solidFill>
                  <a:srgbClr val="0000CC"/>
                </a:solidFill>
                <a:latin typeface="Times New Roman"/>
                <a:ea typeface="Times New Roman"/>
              </a:rPr>
              <a:t>, hương thơm bay theo em từ sân trước tới vườn sau.</a:t>
            </a:r>
            <a:endParaRPr lang="en-US" sz="2696" b="1" dirty="0">
              <a:solidFill>
                <a:srgbClr val="0000CC"/>
              </a:solidFill>
              <a:latin typeface="Times New Roman"/>
              <a:ea typeface="Times New Roman"/>
            </a:endParaRPr>
          </a:p>
        </p:txBody>
      </p:sp>
      <p:sp>
        <p:nvSpPr>
          <p:cNvPr id="22" name="Rectangle 21"/>
          <p:cNvSpPr/>
          <p:nvPr/>
        </p:nvSpPr>
        <p:spPr>
          <a:xfrm>
            <a:off x="0" y="5282729"/>
            <a:ext cx="11767995" cy="523220"/>
          </a:xfrm>
          <a:prstGeom prst="rect">
            <a:avLst/>
          </a:prstGeom>
        </p:spPr>
        <p:txBody>
          <a:bodyPr wrap="square">
            <a:spAutoFit/>
          </a:bodyPr>
          <a:lstStyle/>
          <a:p>
            <a:r>
              <a:rPr lang="en-US" sz="2800" b="1" dirty="0">
                <a:solidFill>
                  <a:srgbClr val="008000"/>
                </a:solidFill>
                <a:latin typeface="Times New Roman" pitchFamily="18" charset="0"/>
                <a:cs typeface="Times New Roman" pitchFamily="18" charset="0"/>
              </a:rPr>
              <a:t>3. </a:t>
            </a:r>
            <a:r>
              <a:rPr lang="en-US" sz="2800" b="1" dirty="0" err="1">
                <a:solidFill>
                  <a:srgbClr val="008000"/>
                </a:solidFill>
                <a:latin typeface="Times New Roman"/>
                <a:ea typeface="Times New Roman"/>
              </a:rPr>
              <a:t>Khổ</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thơ</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nào</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cho</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thấy</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bạn</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nhỏ</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được</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em</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gái</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của</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mình</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yêu</a:t>
            </a:r>
            <a:r>
              <a:rPr lang="en-US" sz="2800" b="1" dirty="0">
                <a:solidFill>
                  <a:srgbClr val="008000"/>
                </a:solidFill>
                <a:latin typeface="Times New Roman"/>
                <a:ea typeface="Times New Roman"/>
              </a:rPr>
              <a:t> </a:t>
            </a:r>
            <a:r>
              <a:rPr lang="en-US" sz="2800" b="1" dirty="0" err="1">
                <a:solidFill>
                  <a:srgbClr val="008000"/>
                </a:solidFill>
                <a:latin typeface="Times New Roman"/>
                <a:ea typeface="Times New Roman"/>
              </a:rPr>
              <a:t>quý</a:t>
            </a:r>
            <a:r>
              <a:rPr lang="en-US" sz="2800" b="1" dirty="0">
                <a:solidFill>
                  <a:srgbClr val="008000"/>
                </a:solidFill>
                <a:latin typeface="Times New Roman"/>
                <a:ea typeface="Times New Roman"/>
              </a:rPr>
              <a:t>?</a:t>
            </a:r>
          </a:p>
        </p:txBody>
      </p:sp>
      <p:sp>
        <p:nvSpPr>
          <p:cNvPr id="23" name="Rectangle 22"/>
          <p:cNvSpPr/>
          <p:nvPr/>
        </p:nvSpPr>
        <p:spPr>
          <a:xfrm>
            <a:off x="35691" y="5789919"/>
            <a:ext cx="12156308" cy="922047"/>
          </a:xfrm>
          <a:prstGeom prst="rect">
            <a:avLst/>
          </a:prstGeom>
        </p:spPr>
        <p:txBody>
          <a:bodyPr wrap="square">
            <a:spAutoFit/>
          </a:bodyPr>
          <a:lstStyle/>
          <a:p>
            <a:r>
              <a:rPr lang="nl-NL" sz="2696" b="1" dirty="0">
                <a:solidFill>
                  <a:srgbClr val="0000CC"/>
                </a:solidFill>
                <a:latin typeface="Times New Roman" pitchFamily="18" charset="0"/>
                <a:cs typeface="Times New Roman" pitchFamily="18" charset="0"/>
              </a:rPr>
              <a:t> </a:t>
            </a:r>
            <a:r>
              <a:rPr lang="nl-NL" sz="2696" b="1" dirty="0">
                <a:solidFill>
                  <a:srgbClr val="0000CC"/>
                </a:solidFill>
                <a:latin typeface="Times New Roman"/>
                <a:ea typeface="Times New Roman"/>
              </a:rPr>
              <a:t>+ Khổ </a:t>
            </a:r>
            <a:r>
              <a:rPr lang="vi-VN" sz="2696" b="1" dirty="0">
                <a:solidFill>
                  <a:srgbClr val="0000CC"/>
                </a:solidFill>
                <a:latin typeface="Times New Roman"/>
                <a:ea typeface="Times New Roman"/>
              </a:rPr>
              <a:t>thơ thứ tư, bạn nhỏ kể cô em gái rất mong, rất nhớ mỗi khi mình đi đâu lâu và khi trở về, em lấp sau cây chạy òa ra ôm chặt.</a:t>
            </a:r>
            <a:endParaRPr lang="en-US" sz="2397" b="1" dirty="0">
              <a:solidFill>
                <a:srgbClr val="0000CC"/>
              </a:solidFill>
              <a:latin typeface="Times New Roman"/>
              <a:ea typeface="Times New Roman"/>
            </a:endParaRPr>
          </a:p>
        </p:txBody>
      </p:sp>
    </p:spTree>
    <p:extLst>
      <p:ext uri="{BB962C8B-B14F-4D97-AF65-F5344CB8AC3E}">
        <p14:creationId xmlns:p14="http://schemas.microsoft.com/office/powerpoint/2010/main" val="43283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4" y="1763134"/>
            <a:ext cx="12192000" cy="507190"/>
          </a:xfrm>
          <a:prstGeom prst="rect">
            <a:avLst/>
          </a:prstGeom>
        </p:spPr>
        <p:txBody>
          <a:bodyPr wrap="square">
            <a:spAutoFit/>
          </a:bodyPr>
          <a:lstStyle/>
          <a:p>
            <a:pPr algn="just"/>
            <a:r>
              <a:rPr lang="en-US" sz="2696" b="1" dirty="0">
                <a:solidFill>
                  <a:srgbClr val="008000"/>
                </a:solidFill>
                <a:latin typeface="Times New Roman" pitchFamily="18" charset="0"/>
                <a:cs typeface="Times New Roman" pitchFamily="18" charset="0"/>
              </a:rPr>
              <a:t> 4. </a:t>
            </a:r>
            <a:r>
              <a:rPr lang="en-US" sz="2696" b="1" dirty="0">
                <a:solidFill>
                  <a:srgbClr val="008000"/>
                </a:solidFill>
                <a:latin typeface="Times New Roman"/>
                <a:ea typeface="Times New Roman"/>
              </a:rPr>
              <a:t>Chi </a:t>
            </a:r>
            <a:r>
              <a:rPr lang="en-US" sz="2696" b="1" dirty="0" err="1">
                <a:solidFill>
                  <a:srgbClr val="008000"/>
                </a:solidFill>
                <a:latin typeface="Times New Roman"/>
                <a:ea typeface="Times New Roman"/>
              </a:rPr>
              <a:t>tiết</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nào</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cho</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thấy</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bạn</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nhỏ</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rất</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hiểu</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sở</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thích</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tính</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cách</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của</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em</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mình</a:t>
            </a:r>
            <a:r>
              <a:rPr lang="en-US" sz="2696" b="1" dirty="0">
                <a:solidFill>
                  <a:srgbClr val="008000"/>
                </a:solidFill>
                <a:latin typeface="Times New Roman"/>
                <a:ea typeface="Times New Roman"/>
              </a:rPr>
              <a:t>?</a:t>
            </a:r>
            <a:endParaRPr lang="en-US" sz="2397" b="1" dirty="0">
              <a:solidFill>
                <a:srgbClr val="008000"/>
              </a:solidFill>
              <a:latin typeface="Times New Roman"/>
              <a:ea typeface="Times New Roman"/>
            </a:endParaRPr>
          </a:p>
        </p:txBody>
      </p:sp>
      <p:sp>
        <p:nvSpPr>
          <p:cNvPr id="5" name="Rectangle 4"/>
          <p:cNvSpPr/>
          <p:nvPr/>
        </p:nvSpPr>
        <p:spPr>
          <a:xfrm>
            <a:off x="-69145" y="2286354"/>
            <a:ext cx="12330290" cy="922047"/>
          </a:xfrm>
          <a:prstGeom prst="rect">
            <a:avLst/>
          </a:prstGeom>
        </p:spPr>
        <p:txBody>
          <a:bodyPr wrap="square">
            <a:spAutoFit/>
          </a:bodyPr>
          <a:lstStyle/>
          <a:p>
            <a:pPr algn="just"/>
            <a:r>
              <a:rPr lang="nl-NL" sz="2696" b="1" dirty="0">
                <a:solidFill>
                  <a:srgbClr val="0000CC"/>
                </a:solidFill>
                <a:latin typeface="Times New Roman" pitchFamily="18" charset="0"/>
                <a:cs typeface="Times New Roman" pitchFamily="18" charset="0"/>
              </a:rPr>
              <a:t> </a:t>
            </a:r>
            <a:r>
              <a:rPr lang="nl-NL" sz="2696" b="1" dirty="0">
                <a:solidFill>
                  <a:srgbClr val="0000CC"/>
                </a:solidFill>
                <a:latin typeface="Times New Roman"/>
                <a:ea typeface="Times New Roman"/>
              </a:rPr>
              <a:t>+ </a:t>
            </a:r>
            <a:r>
              <a:rPr lang="vi-VN" sz="2696" b="1" dirty="0">
                <a:solidFill>
                  <a:srgbClr val="0000CC"/>
                </a:solidFill>
                <a:latin typeface="Times New Roman"/>
                <a:ea typeface="Times New Roman"/>
              </a:rPr>
              <a:t> Em vẽ thỏ phải có đôi, vì em sợ nếu chỉ vẽ một con, thỏ sẽ buồn vì không có bạn chơi cùng. Điều này cho thấy bạn rất hiểu tính nết của em.</a:t>
            </a:r>
            <a:endParaRPr lang="en-US" sz="2397" b="1" dirty="0">
              <a:solidFill>
                <a:srgbClr val="0000CC"/>
              </a:solidFill>
              <a:latin typeface="Times New Roman"/>
              <a:ea typeface="Times New Roman"/>
            </a:endParaRPr>
          </a:p>
        </p:txBody>
      </p:sp>
      <p:sp>
        <p:nvSpPr>
          <p:cNvPr id="6" name="Rectangle 5"/>
          <p:cNvSpPr/>
          <p:nvPr/>
        </p:nvSpPr>
        <p:spPr>
          <a:xfrm>
            <a:off x="-69145" y="3208401"/>
            <a:ext cx="12039050" cy="507190"/>
          </a:xfrm>
          <a:prstGeom prst="rect">
            <a:avLst/>
          </a:prstGeom>
        </p:spPr>
        <p:txBody>
          <a:bodyPr wrap="square">
            <a:spAutoFit/>
          </a:bodyPr>
          <a:lstStyle/>
          <a:p>
            <a:pPr algn="just"/>
            <a:r>
              <a:rPr lang="en-US" sz="2696" b="1" dirty="0">
                <a:solidFill>
                  <a:srgbClr val="008000"/>
                </a:solidFill>
                <a:latin typeface="Times New Roman" pitchFamily="18" charset="0"/>
                <a:cs typeface="Times New Roman" pitchFamily="18" charset="0"/>
              </a:rPr>
              <a:t>5. </a:t>
            </a:r>
            <a:r>
              <a:rPr lang="en-US" sz="2696" b="1" dirty="0" err="1">
                <a:solidFill>
                  <a:srgbClr val="008000"/>
                </a:solidFill>
                <a:latin typeface="Times New Roman"/>
                <a:ea typeface="Times New Roman"/>
              </a:rPr>
              <a:t>Bài</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thơ</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giúp</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em</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hiểu</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điều</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gì</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về</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tình</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cảm</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anh</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chị</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em</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trong</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gia</a:t>
            </a:r>
            <a:r>
              <a:rPr lang="en-US" sz="2696" b="1" dirty="0">
                <a:solidFill>
                  <a:srgbClr val="008000"/>
                </a:solidFill>
                <a:latin typeface="Times New Roman"/>
                <a:ea typeface="Times New Roman"/>
              </a:rPr>
              <a:t> </a:t>
            </a:r>
            <a:r>
              <a:rPr lang="en-US" sz="2696" b="1" dirty="0" err="1">
                <a:solidFill>
                  <a:srgbClr val="008000"/>
                </a:solidFill>
                <a:latin typeface="Times New Roman"/>
                <a:ea typeface="Times New Roman"/>
              </a:rPr>
              <a:t>đình</a:t>
            </a:r>
            <a:r>
              <a:rPr lang="en-US" sz="2696" b="1" dirty="0">
                <a:solidFill>
                  <a:srgbClr val="008000"/>
                </a:solidFill>
                <a:latin typeface="Times New Roman"/>
                <a:ea typeface="Times New Roman"/>
              </a:rPr>
              <a:t>?</a:t>
            </a:r>
            <a:endParaRPr lang="en-US" sz="2397" b="1" dirty="0">
              <a:solidFill>
                <a:srgbClr val="008000"/>
              </a:solidFill>
              <a:latin typeface="Times New Roman"/>
              <a:ea typeface="Times New Roman"/>
            </a:endParaRPr>
          </a:p>
        </p:txBody>
      </p:sp>
      <p:sp>
        <p:nvSpPr>
          <p:cNvPr id="7" name="Rectangle 6"/>
          <p:cNvSpPr/>
          <p:nvPr/>
        </p:nvSpPr>
        <p:spPr>
          <a:xfrm>
            <a:off x="45383" y="3715591"/>
            <a:ext cx="12019946" cy="507190"/>
          </a:xfrm>
          <a:prstGeom prst="rect">
            <a:avLst/>
          </a:prstGeom>
        </p:spPr>
        <p:txBody>
          <a:bodyPr wrap="square">
            <a:spAutoFit/>
          </a:bodyPr>
          <a:lstStyle/>
          <a:p>
            <a:pPr algn="just"/>
            <a:r>
              <a:rPr lang="vi-VN" sz="2696" b="1" dirty="0">
                <a:solidFill>
                  <a:srgbClr val="0000CC"/>
                </a:solidFill>
                <a:latin typeface="Times New Roman"/>
                <a:ea typeface="Times New Roman"/>
              </a:rPr>
              <a:t>+ Bài thơ thể hiện tình cảm anh chị em trong nhà rất cảm động.</a:t>
            </a:r>
            <a:endParaRPr lang="en-US" sz="2397" b="1" dirty="0">
              <a:solidFill>
                <a:srgbClr val="0000CC"/>
              </a:solidFill>
              <a:latin typeface="Times New Roman"/>
              <a:ea typeface="Times New Roman"/>
            </a:endParaRPr>
          </a:p>
        </p:txBody>
      </p:sp>
    </p:spTree>
    <p:extLst>
      <p:ext uri="{BB962C8B-B14F-4D97-AF65-F5344CB8AC3E}">
        <p14:creationId xmlns:p14="http://schemas.microsoft.com/office/powerpoint/2010/main" val="84992967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71922" y="4797178"/>
            <a:ext cx="4296079" cy="2060823"/>
            <a:chOff x="0" y="180975"/>
            <a:chExt cx="15274946" cy="4121645"/>
          </a:xfrm>
        </p:grpSpPr>
        <p:sp>
          <p:nvSpPr>
            <p:cNvPr id="3" name="TextBox 3"/>
            <p:cNvSpPr txBox="1"/>
            <p:nvPr/>
          </p:nvSpPr>
          <p:spPr>
            <a:xfrm>
              <a:off x="0" y="180975"/>
              <a:ext cx="15274946" cy="1436290"/>
            </a:xfrm>
            <a:prstGeom prst="rect">
              <a:avLst/>
            </a:prstGeom>
          </p:spPr>
          <p:txBody>
            <a:bodyPr lIns="0" tIns="0" rIns="0" bIns="0" rtlCol="0" anchor="t">
              <a:spAutoFit/>
            </a:bodyPr>
            <a:lstStyle/>
            <a:p>
              <a:pPr algn="ctr" defTabSz="512089">
                <a:lnSpc>
                  <a:spcPts val="5557"/>
                </a:lnSpc>
              </a:pPr>
              <a:endParaRPr>
                <a:solidFill>
                  <a:prstClr val="black"/>
                </a:solidFill>
                <a:latin typeface="Calibri"/>
              </a:endParaRPr>
            </a:p>
          </p:txBody>
        </p:sp>
        <p:pic>
          <p:nvPicPr>
            <p:cNvPr id="4" name="Picture 4"/>
            <p:cNvPicPr>
              <a:picLocks noChangeAspect="1"/>
            </p:cNvPicPr>
            <p:nvPr/>
          </p:nvPicPr>
          <p:blipFill>
            <a:blip r:embed="rId2" cstate="print"/>
            <a:srcRect/>
            <a:stretch>
              <a:fillRect/>
            </a:stretch>
          </p:blipFill>
          <p:spPr>
            <a:xfrm>
              <a:off x="5157066" y="2963200"/>
              <a:ext cx="4960814" cy="1339420"/>
            </a:xfrm>
            <a:prstGeom prst="rect">
              <a:avLst/>
            </a:prstGeom>
          </p:spPr>
        </p:pic>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4426" y="3944340"/>
            <a:ext cx="1583354" cy="1913552"/>
          </a:xfrm>
          <a:prstGeom prst="rect">
            <a:avLst/>
          </a:prstGeom>
        </p:spPr>
      </p:pic>
      <p:pic>
        <p:nvPicPr>
          <p:cNvPr id="9" name="Picture 9"/>
          <p:cNvPicPr>
            <a:picLocks noChangeAspect="1"/>
          </p:cNvPicPr>
          <p:nvPr/>
        </p:nvPicPr>
        <p:blipFill>
          <a:blip r:embed="rId5" cstate="print"/>
          <a:srcRect/>
          <a:stretch>
            <a:fillRect/>
          </a:stretch>
        </p:blipFill>
        <p:spPr>
          <a:xfrm>
            <a:off x="2652549" y="1124886"/>
            <a:ext cx="1514250" cy="1298890"/>
          </a:xfrm>
          <a:prstGeom prst="rect">
            <a:avLst/>
          </a:prstGeom>
        </p:spPr>
      </p:pic>
      <p:sp>
        <p:nvSpPr>
          <p:cNvPr id="18" name="TextBox 17"/>
          <p:cNvSpPr txBox="1"/>
          <p:nvPr/>
        </p:nvSpPr>
        <p:spPr>
          <a:xfrm>
            <a:off x="4810117" y="1785928"/>
            <a:ext cx="4786345" cy="847002"/>
          </a:xfrm>
          <a:prstGeom prst="rect">
            <a:avLst/>
          </a:prstGeom>
          <a:noFill/>
        </p:spPr>
        <p:txBody>
          <a:bodyPr wrap="square" lIns="76810" tIns="38405" rIns="76810" bIns="38405" rtlCol="0">
            <a:spAutoFit/>
          </a:bodyPr>
          <a:lstStyle/>
          <a:p>
            <a:r>
              <a:rPr lang="en-US" sz="5000" b="1" dirty="0">
                <a:solidFill>
                  <a:srgbClr val="0000FF"/>
                </a:solidFill>
                <a:latin typeface="Times New Roman" pitchFamily="18" charset="0"/>
                <a:cs typeface="Times New Roman" pitchFamily="18" charset="0"/>
              </a:rPr>
              <a:t>ĐỌC LẠI BÀI</a:t>
            </a:r>
            <a:endParaRPr lang="vi-VN" sz="5000" b="1" dirty="0">
              <a:solidFill>
                <a:srgbClr val="0000FF"/>
              </a:solidFill>
              <a:latin typeface="Times New Roman" pitchFamily="18" charset="0"/>
              <a:cs typeface="Times New Roman" pitchFamily="18" charset="0"/>
            </a:endParaRPr>
          </a:p>
        </p:txBody>
      </p:sp>
      <p:pic>
        <p:nvPicPr>
          <p:cNvPr id="19"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9025" y="2071678"/>
            <a:ext cx="2184274" cy="232792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667240" y="2714621"/>
            <a:ext cx="4293598" cy="508447"/>
          </a:xfrm>
          <a:prstGeom prst="rect">
            <a:avLst/>
          </a:prstGeom>
          <a:noFill/>
        </p:spPr>
        <p:txBody>
          <a:bodyPr wrap="square" lIns="76810" tIns="38405" rIns="76810" bIns="38405" rtlCol="0">
            <a:spAutoFit/>
          </a:bodyPr>
          <a:lstStyle/>
          <a:p>
            <a:pPr algn="ct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Nội</a:t>
            </a:r>
            <a:r>
              <a:rPr lang="en-US" sz="2800" b="1" dirty="0">
                <a:solidFill>
                  <a:srgbClr val="008000"/>
                </a:solidFill>
                <a:latin typeface="Times New Roman" pitchFamily="18" charset="0"/>
                <a:cs typeface="Times New Roman" pitchFamily="18" charset="0"/>
              </a:rPr>
              <a:t> dung </a:t>
            </a:r>
            <a:r>
              <a:rPr lang="en-US" sz="2800" b="1" dirty="0" err="1">
                <a:solidFill>
                  <a:srgbClr val="008000"/>
                </a:solidFill>
                <a:latin typeface="Times New Roman" pitchFamily="18" charset="0"/>
                <a:cs typeface="Times New Roman" pitchFamily="18" charset="0"/>
              </a:rPr>
              <a:t>bài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nói</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gì</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25" name="TextBox 24"/>
          <p:cNvSpPr txBox="1"/>
          <p:nvPr/>
        </p:nvSpPr>
        <p:spPr>
          <a:xfrm>
            <a:off x="4417208" y="3357563"/>
            <a:ext cx="6250793" cy="1801109"/>
          </a:xfrm>
          <a:prstGeom prst="rect">
            <a:avLst/>
          </a:prstGeom>
          <a:noFill/>
        </p:spPr>
        <p:txBody>
          <a:bodyPr wrap="square" lIns="76810" tIns="38405" rIns="76810" bIns="38405" rtlCol="0">
            <a:spAutoFit/>
          </a:bodyPr>
          <a:lstStyle/>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Nội</a:t>
            </a:r>
            <a:r>
              <a:rPr lang="en-US" sz="2800" b="1" dirty="0">
                <a:solidFill>
                  <a:srgbClr val="0000FF"/>
                </a:solidFill>
                <a:latin typeface="Times New Roman" pitchFamily="18" charset="0"/>
                <a:cs typeface="Times New Roman" pitchFamily="18" charset="0"/>
              </a:rPr>
              <a:t> dung: </a:t>
            </a:r>
            <a:r>
              <a:rPr lang="nl-NL" sz="2800" b="1" dirty="0">
                <a:solidFill>
                  <a:srgbClr val="0000FF"/>
                </a:solidFill>
                <a:latin typeface="Times New Roman"/>
                <a:ea typeface="Times New Roman"/>
              </a:rPr>
              <a:t>Bài thơ thể hiện tình cảm anh chị em trong nhà rất cảm động. Tình cảm anh chị em ruột thịt làm cho cuộc sống thêm đẹp, thêm vui</a:t>
            </a:r>
            <a:r>
              <a:rPr lang="vi-VN" sz="2800" b="1" dirty="0">
                <a:solidFill>
                  <a:srgbClr val="0000FF"/>
                </a:solidFill>
                <a:latin typeface="Times New Roman"/>
                <a:ea typeface="Times New Roman"/>
              </a:rPr>
              <a:t>.</a:t>
            </a:r>
            <a:endParaRPr lang="en-US" sz="2800" b="1" dirty="0">
              <a:solidFill>
                <a:srgbClr val="0000FF"/>
              </a:solidFill>
              <a:latin typeface="Times New Roman"/>
              <a:ea typeface="Times New Roman"/>
            </a:endParaRPr>
          </a:p>
        </p:txBody>
      </p:sp>
      <p:sp>
        <p:nvSpPr>
          <p:cNvPr id="27" name="TextBox 26"/>
          <p:cNvSpPr txBox="1"/>
          <p:nvPr/>
        </p:nvSpPr>
        <p:spPr>
          <a:xfrm>
            <a:off x="12923" y="6154457"/>
            <a:ext cx="9144000" cy="523220"/>
          </a:xfrm>
          <a:prstGeom prst="rect">
            <a:avLst/>
          </a:prstGeom>
          <a:noFill/>
        </p:spPr>
        <p:txBody>
          <a:bodyPr wrap="square" rtlCol="0">
            <a:spAutoFit/>
          </a:bodyPr>
          <a:lstStyle/>
          <a:p>
            <a:r>
              <a:rPr lang="vi-VN" sz="2800" b="1" dirty="0">
                <a:solidFill>
                  <a:srgbClr val="008000"/>
                </a:solidFill>
                <a:latin typeface="Times New Roman" pitchFamily="18" charset="0"/>
                <a:cs typeface="Times New Roman" pitchFamily="18" charset="0"/>
              </a:rPr>
              <a:t>III. Luyện đọc </a:t>
            </a:r>
            <a:r>
              <a:rPr lang="en-US" sz="2800" b="1" dirty="0" err="1">
                <a:solidFill>
                  <a:srgbClr val="008000"/>
                </a:solidFill>
                <a:latin typeface="Times New Roman" pitchFamily="18" charset="0"/>
                <a:cs typeface="Times New Roman" pitchFamily="18" charset="0"/>
              </a:rPr>
              <a:t>học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thuộc</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lòng</a:t>
            </a:r>
            <a:r>
              <a:rPr lang="vi-VN" sz="2800" b="1" dirty="0">
                <a:solidFill>
                  <a:srgbClr val="008000"/>
                </a:solidFill>
                <a:latin typeface="Times New Roman" pitchFamily="18" charset="0"/>
                <a:cs typeface="Times New Roman" pitchFamily="18" charset="0"/>
              </a:rPr>
              <a:t>.</a:t>
            </a:r>
          </a:p>
        </p:txBody>
      </p:sp>
    </p:spTree>
    <p:extLst>
      <p:ext uri="{BB962C8B-B14F-4D97-AF65-F5344CB8AC3E}">
        <p14:creationId xmlns:p14="http://schemas.microsoft.com/office/powerpoint/2010/main" val="86337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5"/>
                                        </p:tgtEl>
                                        <p:attrNameLst>
                                          <p:attrName>style.visibility</p:attrName>
                                        </p:attrNameLst>
                                      </p:cBhvr>
                                      <p:to>
                                        <p:strVal val="visible"/>
                                      </p:to>
                                    </p:set>
                                    <p:anim calcmode="discrete" valueType="clr">
                                      <p:cBhvr override="childStyle">
                                        <p:cTn id="19"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5"/>
                                        </p:tgtEl>
                                        <p:attrNameLst>
                                          <p:attrName>fillcolor</p:attrName>
                                        </p:attrNameLst>
                                      </p:cBhvr>
                                      <p:tavLst>
                                        <p:tav tm="0">
                                          <p:val>
                                            <p:clrVal>
                                              <a:schemeClr val="accent2"/>
                                            </p:clrVal>
                                          </p:val>
                                        </p:tav>
                                        <p:tav tm="50000">
                                          <p:val>
                                            <p:clrVal>
                                              <a:schemeClr val="hlink"/>
                                            </p:clrVal>
                                          </p:val>
                                        </p:tav>
                                      </p:tavLst>
                                    </p:anim>
                                    <p:set>
                                      <p:cBhvr>
                                        <p:cTn id="21" dur="80"/>
                                        <p:tgtEl>
                                          <p:spTgt spid="2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5"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1394186"/>
            <a:ext cx="3844420" cy="467165"/>
            <a:chOff x="39377" y="1442589"/>
            <a:chExt cx="4760529" cy="623678"/>
          </a:xfrm>
        </p:grpSpPr>
        <p:sp>
          <p:nvSpPr>
            <p:cNvPr id="28" name="Rectangle 27"/>
            <p:cNvSpPr/>
            <p:nvPr/>
          </p:nvSpPr>
          <p:spPr>
            <a:xfrm>
              <a:off x="39377" y="1442589"/>
              <a:ext cx="4760529" cy="623678"/>
            </a:xfrm>
            <a:prstGeom prst="rect">
              <a:avLst/>
            </a:prstGeom>
            <a:noFill/>
          </p:spPr>
          <p:txBody>
            <a:bodyPr wrap="none" lIns="51801" tIns="25901" rIns="51801" bIns="25901">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2696" b="1" dirty="0">
                  <a:ln w="11430"/>
                  <a:solidFill>
                    <a:srgbClr val="0000FF"/>
                  </a:solidFill>
                  <a:latin typeface="Times New Roman" pitchFamily="18" charset="0"/>
                  <a:cs typeface="Times New Roman" pitchFamily="18" charset="0"/>
                </a:rPr>
                <a:t>4.Học thuộc lòng bài thơ:</a:t>
              </a:r>
              <a:endParaRPr lang="en-US" sz="2696" b="1" dirty="0">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228596" y="2038749"/>
              <a:ext cx="445276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4680421" y="2098513"/>
            <a:ext cx="3310497" cy="1751762"/>
          </a:xfrm>
          <a:prstGeom prst="rect">
            <a:avLst/>
          </a:prstGeom>
        </p:spPr>
        <p:txBody>
          <a:bodyPr wrap="square">
            <a:spAutoFit/>
          </a:bodyPr>
          <a:lstStyle/>
          <a:p>
            <a:r>
              <a:rPr lang="vi-VN" sz="2696" b="1" dirty="0">
                <a:solidFill>
                  <a:srgbClr val="0000CC"/>
                </a:solidFill>
                <a:latin typeface="Times New Roman" pitchFamily="18" charset="0"/>
                <a:ea typeface="Times New Roman"/>
                <a:cs typeface="Times New Roman" pitchFamily="18" charset="0"/>
              </a:rPr>
              <a:t>Hoa lan, hoa lí</a:t>
            </a:r>
          </a:p>
          <a:p>
            <a:r>
              <a:rPr lang="vi-VN" sz="2696" b="1" dirty="0">
                <a:solidFill>
                  <a:srgbClr val="0000CC"/>
                </a:solidFill>
                <a:latin typeface="Times New Roman" pitchFamily="18" charset="0"/>
                <a:ea typeface="Times New Roman"/>
                <a:cs typeface="Times New Roman" pitchFamily="18" charset="0"/>
              </a:rPr>
              <a:t>Nó nhặt cài đầu</a:t>
            </a:r>
          </a:p>
          <a:p>
            <a:r>
              <a:rPr lang="vi-VN" sz="2696" b="1" dirty="0">
                <a:solidFill>
                  <a:srgbClr val="0000CC"/>
                </a:solidFill>
                <a:latin typeface="Times New Roman" pitchFamily="18" charset="0"/>
                <a:ea typeface="Times New Roman"/>
                <a:cs typeface="Times New Roman" pitchFamily="18" charset="0"/>
              </a:rPr>
              <a:t>Hương thơm theo nó</a:t>
            </a:r>
          </a:p>
          <a:p>
            <a:r>
              <a:rPr lang="vi-VN" sz="2696" b="1" dirty="0">
                <a:solidFill>
                  <a:srgbClr val="0000CC"/>
                </a:solidFill>
                <a:latin typeface="Times New Roman" pitchFamily="18" charset="0"/>
                <a:ea typeface="Times New Roman"/>
                <a:cs typeface="Times New Roman" pitchFamily="18" charset="0"/>
              </a:rPr>
              <a:t>Sân trước vườn sau.</a:t>
            </a:r>
          </a:p>
        </p:txBody>
      </p:sp>
      <p:sp>
        <p:nvSpPr>
          <p:cNvPr id="33" name="Rectangle 32"/>
          <p:cNvSpPr/>
          <p:nvPr/>
        </p:nvSpPr>
        <p:spPr>
          <a:xfrm>
            <a:off x="643398" y="2098513"/>
            <a:ext cx="3169501" cy="1751762"/>
          </a:xfrm>
          <a:prstGeom prst="rect">
            <a:avLst/>
          </a:prstGeom>
        </p:spPr>
        <p:txBody>
          <a:bodyPr wrap="square">
            <a:spAutoFit/>
          </a:bodyPr>
          <a:lstStyle/>
          <a:p>
            <a:pPr algn="just"/>
            <a:r>
              <a:rPr lang="vi-VN" sz="2696" b="1" dirty="0">
                <a:solidFill>
                  <a:srgbClr val="0000CC"/>
                </a:solidFill>
                <a:latin typeface="Times New Roman" pitchFamily="18" charset="0"/>
                <a:cs typeface="Times New Roman" pitchFamily="18" charset="0"/>
              </a:rPr>
              <a:t>Tôi yêu em tôi</a:t>
            </a:r>
          </a:p>
          <a:p>
            <a:pPr algn="just"/>
            <a:r>
              <a:rPr lang="vi-VN" sz="2696" b="1" dirty="0">
                <a:solidFill>
                  <a:srgbClr val="0000CC"/>
                </a:solidFill>
                <a:latin typeface="Times New Roman" pitchFamily="18" charset="0"/>
                <a:cs typeface="Times New Roman" pitchFamily="18" charset="0"/>
              </a:rPr>
              <a:t>Nó cười rúc rích</a:t>
            </a:r>
          </a:p>
          <a:p>
            <a:pPr algn="just"/>
            <a:r>
              <a:rPr lang="vi-VN" sz="2696" b="1" dirty="0">
                <a:solidFill>
                  <a:srgbClr val="0000CC"/>
                </a:solidFill>
                <a:latin typeface="Times New Roman" pitchFamily="18" charset="0"/>
                <a:cs typeface="Times New Roman" pitchFamily="18" charset="0"/>
              </a:rPr>
              <a:t>Mỗi khi tôi đùa</a:t>
            </a:r>
          </a:p>
          <a:p>
            <a:pPr algn="just"/>
            <a:r>
              <a:rPr lang="vi-VN" sz="2696" b="1" dirty="0">
                <a:solidFill>
                  <a:srgbClr val="0000CC"/>
                </a:solidFill>
                <a:latin typeface="Times New Roman" pitchFamily="18" charset="0"/>
                <a:cs typeface="Times New Roman" pitchFamily="18" charset="0"/>
              </a:rPr>
              <a:t>Nó vui, nó thích.</a:t>
            </a:r>
          </a:p>
        </p:txBody>
      </p:sp>
      <p:sp>
        <p:nvSpPr>
          <p:cNvPr id="34" name="Rectangle 33"/>
          <p:cNvSpPr/>
          <p:nvPr/>
        </p:nvSpPr>
        <p:spPr>
          <a:xfrm>
            <a:off x="4680421" y="4365955"/>
            <a:ext cx="3413293" cy="1751762"/>
          </a:xfrm>
          <a:prstGeom prst="rect">
            <a:avLst/>
          </a:prstGeom>
        </p:spPr>
        <p:txBody>
          <a:bodyPr wrap="square">
            <a:spAutoFit/>
          </a:bodyPr>
          <a:lstStyle/>
          <a:p>
            <a:r>
              <a:rPr lang="vi-VN" sz="2696" b="1" dirty="0">
                <a:solidFill>
                  <a:srgbClr val="0000CC"/>
                </a:solidFill>
                <a:latin typeface="Times New Roman" pitchFamily="18" charset="0"/>
                <a:cs typeface="Times New Roman" pitchFamily="18" charset="0"/>
              </a:rPr>
              <a:t>Tôi đi đâu lâu</a:t>
            </a:r>
          </a:p>
          <a:p>
            <a:r>
              <a:rPr lang="vi-VN" sz="2696" b="1" dirty="0">
                <a:solidFill>
                  <a:srgbClr val="0000CC"/>
                </a:solidFill>
                <a:latin typeface="Times New Roman" pitchFamily="18" charset="0"/>
                <a:cs typeface="Times New Roman" pitchFamily="18" charset="0"/>
              </a:rPr>
              <a:t>Nó mong, nó nhắc</a:t>
            </a:r>
          </a:p>
          <a:p>
            <a:r>
              <a:rPr lang="vi-VN" sz="2696" b="1" dirty="0">
                <a:solidFill>
                  <a:srgbClr val="0000CC"/>
                </a:solidFill>
                <a:latin typeface="Times New Roman" pitchFamily="18" charset="0"/>
                <a:cs typeface="Times New Roman" pitchFamily="18" charset="0"/>
              </a:rPr>
              <a:t>Nó nấp sau cây</a:t>
            </a:r>
          </a:p>
          <a:p>
            <a:r>
              <a:rPr lang="vi-VN" sz="2696" b="1" dirty="0">
                <a:solidFill>
                  <a:srgbClr val="0000CC"/>
                </a:solidFill>
                <a:latin typeface="Times New Roman" pitchFamily="18" charset="0"/>
                <a:cs typeface="Times New Roman" pitchFamily="18" charset="0"/>
              </a:rPr>
              <a:t>Òa ra ôm chặt.</a:t>
            </a:r>
            <a:endParaRPr lang="en-US" sz="2696" b="1" dirty="0">
              <a:solidFill>
                <a:srgbClr val="0000CC"/>
              </a:solidFill>
              <a:latin typeface="Times New Roman" pitchFamily="18" charset="0"/>
              <a:cs typeface="Times New Roman" pitchFamily="18" charset="0"/>
            </a:endParaRPr>
          </a:p>
        </p:txBody>
      </p:sp>
      <p:sp>
        <p:nvSpPr>
          <p:cNvPr id="36" name="Rectangle 35"/>
          <p:cNvSpPr/>
          <p:nvPr/>
        </p:nvSpPr>
        <p:spPr>
          <a:xfrm>
            <a:off x="559479" y="4357803"/>
            <a:ext cx="3367575" cy="1751762"/>
          </a:xfrm>
          <a:prstGeom prst="rect">
            <a:avLst/>
          </a:prstGeom>
        </p:spPr>
        <p:txBody>
          <a:bodyPr wrap="square">
            <a:spAutoFit/>
          </a:bodyPr>
          <a:lstStyle/>
          <a:p>
            <a:r>
              <a:rPr lang="vi-VN" sz="2696" b="1" dirty="0">
                <a:solidFill>
                  <a:srgbClr val="0000CC"/>
                </a:solidFill>
                <a:latin typeface="Times New Roman" pitchFamily="18" charset="0"/>
                <a:cs typeface="Times New Roman" pitchFamily="18" charset="0"/>
              </a:rPr>
              <a:t>Mắt nó đen ngời</a:t>
            </a:r>
          </a:p>
          <a:p>
            <a:r>
              <a:rPr lang="vi-VN" sz="2696" b="1" dirty="0">
                <a:solidFill>
                  <a:srgbClr val="0000CC"/>
                </a:solidFill>
                <a:latin typeface="Times New Roman" pitchFamily="18" charset="0"/>
                <a:cs typeface="Times New Roman" pitchFamily="18" charset="0"/>
              </a:rPr>
              <a:t>Trong veo như nước</a:t>
            </a:r>
          </a:p>
          <a:p>
            <a:r>
              <a:rPr lang="vi-VN" sz="2696" b="1" dirty="0">
                <a:solidFill>
                  <a:srgbClr val="0000CC"/>
                </a:solidFill>
                <a:latin typeface="Times New Roman" pitchFamily="18" charset="0"/>
                <a:cs typeface="Times New Roman" pitchFamily="18" charset="0"/>
              </a:rPr>
              <a:t>Miệng nó tươi hồng</a:t>
            </a:r>
          </a:p>
          <a:p>
            <a:r>
              <a:rPr lang="vi-VN" sz="2696" b="1" dirty="0">
                <a:solidFill>
                  <a:srgbClr val="0000CC"/>
                </a:solidFill>
                <a:latin typeface="Times New Roman" pitchFamily="18" charset="0"/>
                <a:cs typeface="Times New Roman" pitchFamily="18" charset="0"/>
              </a:rPr>
              <a:t>Nói như khướu hót.</a:t>
            </a:r>
          </a:p>
        </p:txBody>
      </p:sp>
      <p:sp>
        <p:nvSpPr>
          <p:cNvPr id="39" name="Rectangle 38"/>
          <p:cNvSpPr/>
          <p:nvPr/>
        </p:nvSpPr>
        <p:spPr>
          <a:xfrm>
            <a:off x="8379102" y="2098513"/>
            <a:ext cx="3247740" cy="1751762"/>
          </a:xfrm>
          <a:prstGeom prst="rect">
            <a:avLst/>
          </a:prstGeom>
        </p:spPr>
        <p:txBody>
          <a:bodyPr wrap="square">
            <a:spAutoFit/>
          </a:bodyPr>
          <a:lstStyle/>
          <a:p>
            <a:pPr algn="just"/>
            <a:r>
              <a:rPr lang="vi-VN" sz="2696" b="1" dirty="0">
                <a:solidFill>
                  <a:srgbClr val="0000CC"/>
                </a:solidFill>
                <a:latin typeface="Times New Roman" pitchFamily="18" charset="0"/>
                <a:cs typeface="Times New Roman" pitchFamily="18" charset="0"/>
              </a:rPr>
              <a:t>Nó thích vẽ lắm</a:t>
            </a:r>
          </a:p>
          <a:p>
            <a:pPr algn="just"/>
            <a:r>
              <a:rPr lang="vi-VN" sz="2696" b="1" dirty="0">
                <a:solidFill>
                  <a:srgbClr val="0000CC"/>
                </a:solidFill>
                <a:latin typeface="Times New Roman" pitchFamily="18" charset="0"/>
                <a:cs typeface="Times New Roman" pitchFamily="18" charset="0"/>
              </a:rPr>
              <a:t>Vẽ thỏ có đôi</a:t>
            </a:r>
          </a:p>
          <a:p>
            <a:pPr algn="just"/>
            <a:r>
              <a:rPr lang="vi-VN" sz="2696" b="1" dirty="0">
                <a:solidFill>
                  <a:srgbClr val="0000CC"/>
                </a:solidFill>
                <a:latin typeface="Times New Roman" pitchFamily="18" charset="0"/>
                <a:cs typeface="Times New Roman" pitchFamily="18" charset="0"/>
              </a:rPr>
              <a:t>Nó sợ thỏ một</a:t>
            </a:r>
          </a:p>
          <a:p>
            <a:pPr algn="just"/>
            <a:r>
              <a:rPr lang="vi-VN" sz="2696" b="1" dirty="0">
                <a:solidFill>
                  <a:srgbClr val="0000CC"/>
                </a:solidFill>
                <a:latin typeface="Times New Roman" pitchFamily="18" charset="0"/>
                <a:cs typeface="Times New Roman" pitchFamily="18" charset="0"/>
              </a:rPr>
              <a:t>Không có bạn chơi</a:t>
            </a:r>
          </a:p>
        </p:txBody>
      </p:sp>
      <p:sp>
        <p:nvSpPr>
          <p:cNvPr id="2" name="Rectangle 1"/>
          <p:cNvSpPr/>
          <p:nvPr/>
        </p:nvSpPr>
        <p:spPr>
          <a:xfrm>
            <a:off x="9463575" y="6110897"/>
            <a:ext cx="2511412" cy="507190"/>
          </a:xfrm>
          <a:prstGeom prst="rect">
            <a:avLst/>
          </a:prstGeom>
        </p:spPr>
        <p:txBody>
          <a:bodyPr wrap="square">
            <a:spAutoFit/>
          </a:bodyPr>
          <a:lstStyle/>
          <a:p>
            <a:pPr marL="337211"/>
            <a:r>
              <a:rPr lang="vi-VN" sz="2696" b="1" dirty="0">
                <a:solidFill>
                  <a:srgbClr val="0000CC"/>
                </a:solidFill>
                <a:latin typeface="Times New Roman"/>
                <a:ea typeface="Times New Roman"/>
              </a:rPr>
              <a:t>( Phạm Hổ )</a:t>
            </a:r>
            <a:endParaRPr lang="en-US" sz="2696" b="1" dirty="0">
              <a:solidFill>
                <a:srgbClr val="0000CC"/>
              </a:solidFill>
              <a:latin typeface="Times New Roman"/>
              <a:ea typeface="Times New Roman"/>
            </a:endParaRPr>
          </a:p>
        </p:txBody>
      </p:sp>
      <p:sp>
        <p:nvSpPr>
          <p:cNvPr id="3" name="Rectangle 2"/>
          <p:cNvSpPr/>
          <p:nvPr/>
        </p:nvSpPr>
        <p:spPr>
          <a:xfrm>
            <a:off x="8379102" y="4381849"/>
            <a:ext cx="3247740" cy="1751762"/>
          </a:xfrm>
          <a:prstGeom prst="rect">
            <a:avLst/>
          </a:prstGeom>
        </p:spPr>
        <p:txBody>
          <a:bodyPr wrap="square">
            <a:spAutoFit/>
          </a:bodyPr>
          <a:lstStyle/>
          <a:p>
            <a:pPr lvl="0" algn="just"/>
            <a:r>
              <a:rPr lang="vi-VN" sz="2696" b="1" dirty="0">
                <a:solidFill>
                  <a:srgbClr val="0000CC"/>
                </a:solidFill>
                <a:latin typeface="Times New Roman" pitchFamily="18" charset="0"/>
                <a:cs typeface="Times New Roman" pitchFamily="18" charset="0"/>
              </a:rPr>
              <a:t>Kìa, tiếng nó đấy!</a:t>
            </a:r>
          </a:p>
          <a:p>
            <a:pPr lvl="0" algn="just"/>
            <a:r>
              <a:rPr lang="vi-VN" sz="2696" b="1" dirty="0">
                <a:solidFill>
                  <a:srgbClr val="0000CC"/>
                </a:solidFill>
                <a:latin typeface="Times New Roman" pitchFamily="18" charset="0"/>
                <a:cs typeface="Times New Roman" pitchFamily="18" charset="0"/>
              </a:rPr>
              <a:t>Đang ở trường về</a:t>
            </a:r>
          </a:p>
          <a:p>
            <a:pPr lvl="0" algn="just"/>
            <a:r>
              <a:rPr lang="vi-VN" sz="2696" b="1" dirty="0">
                <a:solidFill>
                  <a:srgbClr val="0000CC"/>
                </a:solidFill>
                <a:latin typeface="Times New Roman" pitchFamily="18" charset="0"/>
                <a:cs typeface="Times New Roman" pitchFamily="18" charset="0"/>
              </a:rPr>
              <a:t>Cùng bạn bắt bướm</a:t>
            </a:r>
          </a:p>
          <a:p>
            <a:pPr lvl="0" algn="just"/>
            <a:r>
              <a:rPr lang="vi-VN" sz="2696" b="1" dirty="0">
                <a:solidFill>
                  <a:srgbClr val="0000CC"/>
                </a:solidFill>
                <a:latin typeface="Times New Roman" pitchFamily="18" charset="0"/>
                <a:cs typeface="Times New Roman" pitchFamily="18" charset="0"/>
              </a:rPr>
              <a:t>Cười dưới hàng tre</a:t>
            </a:r>
          </a:p>
        </p:txBody>
      </p:sp>
      <p:sp>
        <p:nvSpPr>
          <p:cNvPr id="5" name="Rectangle 4"/>
          <p:cNvSpPr/>
          <p:nvPr/>
        </p:nvSpPr>
        <p:spPr>
          <a:xfrm>
            <a:off x="643398" y="2572837"/>
            <a:ext cx="3050223" cy="91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25" name="Rectangle 24"/>
          <p:cNvSpPr/>
          <p:nvPr/>
        </p:nvSpPr>
        <p:spPr>
          <a:xfrm>
            <a:off x="597855" y="4801045"/>
            <a:ext cx="3050223" cy="91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0" name="Rectangle 29"/>
          <p:cNvSpPr/>
          <p:nvPr/>
        </p:nvSpPr>
        <p:spPr>
          <a:xfrm>
            <a:off x="4726083" y="2506417"/>
            <a:ext cx="3050223" cy="91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1" name="Rectangle 30"/>
          <p:cNvSpPr/>
          <p:nvPr/>
        </p:nvSpPr>
        <p:spPr>
          <a:xfrm>
            <a:off x="4680421" y="4801045"/>
            <a:ext cx="3050223" cy="91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2" name="Rectangle 31"/>
          <p:cNvSpPr/>
          <p:nvPr/>
        </p:nvSpPr>
        <p:spPr>
          <a:xfrm>
            <a:off x="8185157" y="2506417"/>
            <a:ext cx="3050223" cy="91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
        <p:nvSpPr>
          <p:cNvPr id="35" name="Rectangle 34"/>
          <p:cNvSpPr/>
          <p:nvPr/>
        </p:nvSpPr>
        <p:spPr>
          <a:xfrm>
            <a:off x="8367805" y="4789752"/>
            <a:ext cx="3050223" cy="913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8"/>
          </a:p>
        </p:txBody>
      </p:sp>
    </p:spTree>
    <p:extLst>
      <p:ext uri="{BB962C8B-B14F-4D97-AF65-F5344CB8AC3E}">
        <p14:creationId xmlns:p14="http://schemas.microsoft.com/office/powerpoint/2010/main" val="13691195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30" grpId="0" animBg="1"/>
      <p:bldP spid="31" grpId="0" animBg="1"/>
      <p:bldP spid="32" grpId="0" animBg="1"/>
      <p:bldP spid="3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1425</Words>
  <Application>Microsoft Office PowerPoint</Application>
  <PresentationFormat>Widescreen</PresentationFormat>
  <Paragraphs>156</Paragraphs>
  <Slides>21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Administrator</cp:lastModifiedBy>
  <cp:revision>14</cp:revision>
  <dcterms:created xsi:type="dcterms:W3CDTF">2023-11-24T02:38:29Z</dcterms:created>
  <dcterms:modified xsi:type="dcterms:W3CDTF">2024-12-03T01:19:30Z</dcterms:modified>
</cp:coreProperties>
</file>