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71" r:id="rId2"/>
    <p:sldId id="272" r:id="rId3"/>
    <p:sldId id="257" r:id="rId4"/>
    <p:sldId id="258" r:id="rId5"/>
    <p:sldId id="274" r:id="rId6"/>
    <p:sldId id="299" r:id="rId7"/>
    <p:sldId id="273" r:id="rId8"/>
    <p:sldId id="300" r:id="rId9"/>
    <p:sldId id="302" r:id="rId10"/>
    <p:sldId id="266" r:id="rId11"/>
    <p:sldId id="267" r:id="rId12"/>
    <p:sldId id="269" r:id="rId13"/>
    <p:sldId id="270" r:id="rId14"/>
    <p:sldId id="303" r:id="rId15"/>
    <p:sldId id="304" r:id="rId16"/>
    <p:sldId id="275" r:id="rId17"/>
    <p:sldId id="305" r:id="rId18"/>
    <p:sldId id="306" r:id="rId19"/>
    <p:sldId id="284" r:id="rId20"/>
    <p:sldId id="285" r:id="rId21"/>
    <p:sldId id="288" r:id="rId22"/>
    <p:sldId id="314" r:id="rId23"/>
    <p:sldId id="307" r:id="rId24"/>
    <p:sldId id="308" r:id="rId25"/>
    <p:sldId id="292" r:id="rId26"/>
    <p:sldId id="293" r:id="rId27"/>
    <p:sldId id="296" r:id="rId28"/>
    <p:sldId id="313" r:id="rId29"/>
    <p:sldId id="310" r:id="rId30"/>
    <p:sldId id="311" r:id="rId31"/>
    <p:sldId id="312" r:id="rId32"/>
    <p:sldId id="298" r:id="rId3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460"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285DB8-E3C7-405C-9A02-EA0388F80B5C}" type="datetimeFigureOut">
              <a:rPr lang="vi-VN" smtClean="0"/>
              <a:pPr/>
              <a:t>10/02/2025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FC775B-5694-491C-906D-3C18737ACC9A}" type="slidenum">
              <a:rPr lang="vi-VN" smtClean="0"/>
              <a:pPr/>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642706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13</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22</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239985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93F58CC-4DFC-4639-9E00-99BC0CDE5F7B}" type="datetimeFigureOut">
              <a:rPr lang="vi-VN" smtClean="0"/>
              <a:pPr/>
              <a:t>10/02/2025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93F58CC-4DFC-4639-9E00-99BC0CDE5F7B}" type="datetimeFigureOut">
              <a:rPr lang="vi-VN" smtClean="0"/>
              <a:pPr/>
              <a:t>10/02/2025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93F58CC-4DFC-4639-9E00-99BC0CDE5F7B}" type="datetimeFigureOut">
              <a:rPr lang="vi-VN" smtClean="0"/>
              <a:pPr/>
              <a:t>10/02/2025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42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00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54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45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93F58CC-4DFC-4639-9E00-99BC0CDE5F7B}" type="datetimeFigureOut">
              <a:rPr lang="vi-VN" smtClean="0"/>
              <a:pPr/>
              <a:t>10/02/2025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3F58CC-4DFC-4639-9E00-99BC0CDE5F7B}" type="datetimeFigureOut">
              <a:rPr lang="vi-VN" smtClean="0"/>
              <a:pPr/>
              <a:t>10/02/2025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93F58CC-4DFC-4639-9E00-99BC0CDE5F7B}" type="datetimeFigureOut">
              <a:rPr lang="vi-VN" smtClean="0"/>
              <a:pPr/>
              <a:t>10/02/2025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93F58CC-4DFC-4639-9E00-99BC0CDE5F7B}" type="datetimeFigureOut">
              <a:rPr lang="vi-VN" smtClean="0"/>
              <a:pPr/>
              <a:t>10/02/2025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93F58CC-4DFC-4639-9E00-99BC0CDE5F7B}" type="datetimeFigureOut">
              <a:rPr lang="vi-VN" smtClean="0"/>
              <a:pPr/>
              <a:t>10/02/2025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F58CC-4DFC-4639-9E00-99BC0CDE5F7B}" type="datetimeFigureOut">
              <a:rPr lang="vi-VN" smtClean="0"/>
              <a:pPr/>
              <a:t>10/02/2025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3F58CC-4DFC-4639-9E00-99BC0CDE5F7B}" type="datetimeFigureOut">
              <a:rPr lang="vi-VN" smtClean="0"/>
              <a:pPr/>
              <a:t>10/02/2025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3F58CC-4DFC-4639-9E00-99BC0CDE5F7B}" type="datetimeFigureOut">
              <a:rPr lang="vi-VN" smtClean="0"/>
              <a:pPr/>
              <a:t>10/02/2025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E20D98E-D48C-4747-8E46-4A29BFDFC9C5}"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F58CC-4DFC-4639-9E00-99BC0CDE5F7B}" type="datetimeFigureOut">
              <a:rPr lang="vi-VN" smtClean="0"/>
              <a:pPr/>
              <a:t>10/02/2025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20D98E-D48C-4747-8E46-4A29BFDFC9C5}"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gif"/></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gif"/></Relationships>
</file>

<file path=ppt/slides/_rels/slide24.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3"/>
          <p:cNvSpPr>
            <a:spLocks noChangeArrowheads="1" noChangeShapeType="1" noTextEdit="1"/>
          </p:cNvSpPr>
          <p:nvPr/>
        </p:nvSpPr>
        <p:spPr bwMode="auto">
          <a:xfrm>
            <a:off x="348018" y="3500445"/>
            <a:ext cx="5312391" cy="1581413"/>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ĐỌC: CÂY GẠO</a:t>
            </a:r>
          </a:p>
          <a:p>
            <a:pPr algn="ctr"/>
            <a:r>
              <a:rPr lang="en-US" sz="27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1</a:t>
            </a:r>
          </a:p>
        </p:txBody>
      </p:sp>
      <p:grpSp>
        <p:nvGrpSpPr>
          <p:cNvPr id="2" name="Group 18"/>
          <p:cNvGrpSpPr>
            <a:grpSpLocks/>
          </p:cNvGrpSpPr>
          <p:nvPr/>
        </p:nvGrpSpPr>
        <p:grpSpPr bwMode="auto">
          <a:xfrm>
            <a:off x="2380933" y="971554"/>
            <a:ext cx="1599950" cy="1997610"/>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dirty="0">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600" b="1"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grpSp>
      <p:pic>
        <p:nvPicPr>
          <p:cNvPr id="205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40" y="135667"/>
            <a:ext cx="426066"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8792" y="83159"/>
            <a:ext cx="329624"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825096"/>
            <a:ext cx="1219204"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9961410">
            <a:off x="4301395" y="1078787"/>
            <a:ext cx="465875"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17220" flipH="1">
            <a:off x="1549097" y="5052683"/>
            <a:ext cx="447505"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2910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992746"/>
            <a:ext cx="4139952" cy="489001"/>
          </a:xfrm>
          <a:prstGeom prst="rect">
            <a:avLst/>
          </a:prstGeom>
        </p:spPr>
        <p:txBody>
          <a:bodyPr wrap="square" lIns="57552" tIns="28776" rIns="57552" bIns="28776">
            <a:spAutoFit/>
          </a:bodyPr>
          <a:lstStyle/>
          <a:p>
            <a:pPr algn="ct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Viết</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chữ</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hoa</a:t>
            </a:r>
            <a:r>
              <a:rPr lang="en-US" sz="2800" b="1" dirty="0">
                <a:solidFill>
                  <a:srgbClr val="0000CC"/>
                </a:solidFill>
                <a:latin typeface="Times New Roman" pitchFamily="18" charset="0"/>
                <a:cs typeface="Times New Roman" pitchFamily="18" charset="0"/>
              </a:rPr>
              <a:t> Q, R</a:t>
            </a:r>
          </a:p>
        </p:txBody>
      </p:sp>
      <p:pic>
        <p:nvPicPr>
          <p:cNvPr id="2" name="chu Q.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1147348" y="2686050"/>
            <a:ext cx="2653290" cy="3371850"/>
          </a:xfrm>
          <a:prstGeom prst="rect">
            <a:avLst/>
          </a:prstGeom>
        </p:spPr>
      </p:pic>
      <p:pic>
        <p:nvPicPr>
          <p:cNvPr id="8" name="chu R.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cstate="print"/>
          <a:stretch>
            <a:fillRect/>
          </a:stretch>
        </p:blipFill>
        <p:spPr>
          <a:xfrm>
            <a:off x="5154740" y="2701959"/>
            <a:ext cx="2627871" cy="3355942"/>
          </a:xfrm>
          <a:prstGeom prst="rect">
            <a:avLst/>
          </a:prstGeom>
        </p:spPr>
      </p:pic>
      <p:sp>
        <p:nvSpPr>
          <p:cNvPr id="7" name="TextBox 6"/>
          <p:cNvSpPr txBox="1"/>
          <p:nvPr/>
        </p:nvSpPr>
        <p:spPr>
          <a:xfrm>
            <a:off x="0" y="1484784"/>
            <a:ext cx="8964488"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IV.  </a:t>
            </a:r>
            <a:r>
              <a:rPr lang="en-US" sz="2800" b="1" dirty="0" err="1">
                <a:solidFill>
                  <a:srgbClr val="008000"/>
                </a:solidFill>
                <a:latin typeface="Times New Roman" pitchFamily="18" charset="0"/>
                <a:cs typeface="Times New Roman" pitchFamily="18" charset="0"/>
              </a:rPr>
              <a:t>Ôn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chữ</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viết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hoa</a:t>
            </a:r>
            <a:r>
              <a:rPr lang="en-US" sz="2800" b="1" dirty="0">
                <a:solidFill>
                  <a:srgbClr val="008000"/>
                </a:solidFill>
                <a:latin typeface="Times New Roman" pitchFamily="18" charset="0"/>
                <a:cs typeface="Times New Roman" pitchFamily="18" charset="0"/>
              </a:rPr>
              <a:t>.</a:t>
            </a:r>
          </a:p>
        </p:txBody>
      </p:sp>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video>
              <p:cMediaNode vol="80000">
                <p:cTn id="17" fill="hold" display="0">
                  <p:stCondLst>
                    <p:cond delay="indefinite"/>
                  </p:stCondLst>
                </p:cTn>
                <p:tgtEl>
                  <p:spTgt spid="8"/>
                </p:tgtEl>
              </p:cMediaNode>
            </p:video>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933308" y="2635470"/>
            <a:ext cx="7405810" cy="394334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79512" y="2058474"/>
            <a:ext cx="6120680" cy="489001"/>
          </a:xfrm>
          <a:prstGeom prst="rect">
            <a:avLst/>
          </a:prstGeom>
        </p:spPr>
        <p:txBody>
          <a:bodyPr wrap="square" lIns="57552" tIns="28776" rIns="57552" bIns="28776">
            <a:spAutoFit/>
          </a:bodyPr>
          <a:lstStyle/>
          <a:p>
            <a:pPr algn="just"/>
            <a:r>
              <a:rPr lang="en-US" sz="2800" b="1" dirty="0">
                <a:solidFill>
                  <a:srgbClr val="0000CC"/>
                </a:solidFill>
                <a:latin typeface="Times New Roman" panose="02020603050405020304"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Viết</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riêng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và</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câu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ứng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dụng</a:t>
            </a:r>
            <a:r>
              <a:rPr lang="en-US" sz="2800" b="1" dirty="0">
                <a:solidFill>
                  <a:srgbClr val="0000CC"/>
                </a:solidFill>
                <a:latin typeface="Times New Roman" pitchFamily="18" charset="0"/>
                <a:cs typeface="Times New Roman" pitchFamily="18" charset="0"/>
              </a:rPr>
              <a:t>.</a:t>
            </a:r>
          </a:p>
        </p:txBody>
      </p:sp>
      <p:sp>
        <p:nvSpPr>
          <p:cNvPr id="21" name="Rectangle 20"/>
          <p:cNvSpPr/>
          <p:nvPr/>
        </p:nvSpPr>
        <p:spPr>
          <a:xfrm>
            <a:off x="2756922" y="2930441"/>
            <a:ext cx="1904963" cy="489001"/>
          </a:xfrm>
          <a:prstGeom prst="rect">
            <a:avLst/>
          </a:prstGeom>
        </p:spPr>
        <p:txBody>
          <a:bodyPr wrap="square" lIns="57552" tIns="28776" rIns="57552" bIns="28776">
            <a:spAutoFit/>
          </a:bodyPr>
          <a:lstStyle/>
          <a:p>
            <a:pPr algn="just"/>
            <a:r>
              <a:rPr lang="en-US" sz="2800" b="1" dirty="0" err="1">
                <a:solidFill>
                  <a:srgbClr val="008000"/>
                </a:solidFill>
                <a:latin typeface="Times New Roman" panose="02020603050405020304" pitchFamily="18" charset="0"/>
                <a:cs typeface="Times New Roman" panose="02020603050405020304" pitchFamily="18" charset="0"/>
              </a:rPr>
              <a:t>Phú</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Quốc</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67744" y="4203415"/>
            <a:ext cx="5976664"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Phú</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Quốc</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đảo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ngọc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xanh</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68408" y="4844387"/>
            <a:ext cx="6870709"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Trời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mây</a:t>
            </a:r>
            <a:r>
              <a:rPr lang="en-US" sz="2800" b="1" dirty="0">
                <a:solidFill>
                  <a:srgbClr val="0000FF"/>
                </a:solidFill>
                <a:latin typeface="Times New Roman" panose="02020603050405020304" pitchFamily="18" charset="0"/>
                <a:cs typeface="Times New Roman" panose="02020603050405020304" pitchFamily="18" charset="0"/>
              </a:rPr>
              <a:t> non </a:t>
            </a:r>
            <a:r>
              <a:rPr lang="en-US" sz="2800" b="1" dirty="0" err="1">
                <a:solidFill>
                  <a:srgbClr val="0000FF"/>
                </a:solidFill>
                <a:latin typeface="Times New Roman" panose="02020603050405020304" pitchFamily="18" charset="0"/>
                <a:cs typeface="Times New Roman" panose="02020603050405020304" pitchFamily="18" charset="0"/>
              </a:rPr>
              <a:t>nước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trời</a:t>
            </a:r>
            <a:r>
              <a:rPr lang="en-US" sz="2800" b="1" dirty="0">
                <a:solidFill>
                  <a:srgbClr val="0000FF"/>
                </a:solidFill>
                <a:latin typeface="Times New Roman" panose="02020603050405020304" pitchFamily="18" charset="0"/>
                <a:cs typeface="Times New Roman" panose="02020603050405020304" pitchFamily="18" charset="0"/>
              </a:rPr>
              <a:t> Nam</a:t>
            </a:r>
          </a:p>
        </p:txBody>
      </p:sp>
      <p:sp>
        <p:nvSpPr>
          <p:cNvPr id="25" name="TextBox 24"/>
          <p:cNvSpPr txBox="1"/>
          <p:nvPr/>
        </p:nvSpPr>
        <p:spPr>
          <a:xfrm>
            <a:off x="0" y="1484784"/>
            <a:ext cx="8964488"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IV.  </a:t>
            </a:r>
            <a:r>
              <a:rPr lang="en-US" sz="2800" b="1" dirty="0" err="1">
                <a:solidFill>
                  <a:srgbClr val="008000"/>
                </a:solidFill>
                <a:latin typeface="Times New Roman" pitchFamily="18" charset="0"/>
                <a:cs typeface="Times New Roman" pitchFamily="18" charset="0"/>
              </a:rPr>
              <a:t>Ôn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chữ</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viết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hoa</a:t>
            </a:r>
            <a:r>
              <a:rPr lang="en-US" sz="2800" b="1" dirty="0">
                <a:solidFill>
                  <a:srgbClr val="008000"/>
                </a:solidFill>
                <a:latin typeface="Times New Roman" pitchFamily="18" charset="0"/>
                <a:cs typeface="Times New Roman" pitchFamily="18" charset="0"/>
              </a:rPr>
              <a:t>.</a:t>
            </a:r>
          </a:p>
        </p:txBody>
      </p:sp>
    </p:spTree>
    <p:extLst>
      <p:ext uri="{BB962C8B-B14F-4D97-AF65-F5344CB8AC3E}">
        <p14:creationId xmlns:p14="http://schemas.microsoft.com/office/powerpoint/2010/main" val="16369363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ẢNH ĐẸP VIỆT NAM TỪ BẮC XUỐNG NA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267743" y="2743200"/>
            <a:ext cx="4896545" cy="1187054"/>
          </a:xfrm>
          <a:prstGeom prst="rect">
            <a:avLst/>
          </a:prstGeom>
        </p:spPr>
        <p:txBody>
          <a:bodyPr wrap="none" lIns="57552" tIns="28776" rIns="57552" bIns="28776" fromWordArt="1">
            <a:prstTxWarp prst="textPlain">
              <a:avLst>
                <a:gd name="adj" fmla="val 50000"/>
              </a:avLst>
            </a:prstTxWarp>
          </a:bodyPr>
          <a:lstStyle/>
          <a:p>
            <a:pPr algn="ctr"/>
            <a:r>
              <a:rPr lang="en-US" sz="36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CHÀO </a:t>
            </a:r>
            <a:r>
              <a:rPr lang="vi-VN" sz="36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CÁC EM</a:t>
            </a:r>
            <a:r>
              <a:rPr lang="en-US" sz="36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5024070" y="1142991"/>
            <a:ext cx="3108553" cy="1623615"/>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3A1.</a:t>
            </a:r>
          </a:p>
        </p:txBody>
      </p:sp>
      <p:sp>
        <p:nvSpPr>
          <p:cNvPr id="2051" name="WordArt 3"/>
          <p:cNvSpPr>
            <a:spLocks noChangeArrowheads="1" noChangeShapeType="1" noTextEdit="1"/>
          </p:cNvSpPr>
          <p:nvPr/>
        </p:nvSpPr>
        <p:spPr bwMode="auto">
          <a:xfrm>
            <a:off x="323528" y="3453229"/>
            <a:ext cx="6192688" cy="1628629"/>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BIỆN PHÁP SO SÁNH.</a:t>
            </a:r>
          </a:p>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ĐẶT VÀ TRẢ LỜI CÂU HỎI : Ở ĐÂU?</a:t>
            </a:r>
          </a:p>
        </p:txBody>
      </p:sp>
      <p:sp>
        <p:nvSpPr>
          <p:cNvPr id="2052" name="WordArt 4"/>
          <p:cNvSpPr>
            <a:spLocks noChangeArrowheads="1" noChangeShapeType="1" noTextEdit="1"/>
          </p:cNvSpPr>
          <p:nvPr/>
        </p:nvSpPr>
        <p:spPr bwMode="auto">
          <a:xfrm>
            <a:off x="1862921" y="5858674"/>
            <a:ext cx="5947011" cy="833023"/>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VŨ THỊ THÚY VINH.</a:t>
            </a:r>
          </a:p>
        </p:txBody>
      </p:sp>
      <p:grpSp>
        <p:nvGrpSpPr>
          <p:cNvPr id="2" name="Group 18"/>
          <p:cNvGrpSpPr>
            <a:grpSpLocks/>
          </p:cNvGrpSpPr>
          <p:nvPr/>
        </p:nvGrpSpPr>
        <p:grpSpPr bwMode="auto">
          <a:xfrm>
            <a:off x="2380933" y="971554"/>
            <a:ext cx="1599950" cy="1997610"/>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dirty="0">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600" b="1"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1219204" y="48580"/>
            <a:ext cx="6723794" cy="519955"/>
          </a:xfrm>
          <a:prstGeom prst="rect">
            <a:avLst/>
          </a:prstGeom>
        </p:spPr>
        <p:txBody>
          <a:bodyPr wrap="none" lIns="91438" tIns="45720" rIns="91438" bIns="45720" numCol="1" fromWordArt="1">
            <a:prstTxWarp prst="textPlain">
              <a:avLst>
                <a:gd name="adj" fmla="val 50000"/>
              </a:avLst>
            </a:prstTxWarp>
          </a:bodyPr>
          <a:lstStyle/>
          <a:p>
            <a:pPr algn="ct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TIÊN CÁT</a:t>
            </a: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40" y="135667"/>
            <a:ext cx="426066"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8792" y="83159"/>
            <a:ext cx="329624"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825096"/>
            <a:ext cx="1219204"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9961410">
            <a:off x="4301395" y="1078787"/>
            <a:ext cx="465875"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17220" flipH="1">
            <a:off x="1549097" y="5052683"/>
            <a:ext cx="447505"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4189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1651" y="0"/>
            <a:ext cx="9215651" cy="685800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863824"/>
            <a:ext cx="554424" cy="135077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786190"/>
            <a:ext cx="9215651" cy="3071810"/>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071810"/>
            <a:ext cx="1157621"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7" cstate="print"/>
          <a:srcRect t="1505" r="-1" b="2635"/>
          <a:stretch/>
        </p:blipFill>
        <p:spPr>
          <a:xfrm>
            <a:off x="363082" y="1852466"/>
            <a:ext cx="1486804"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2514601" y="1500174"/>
            <a:ext cx="3222733" cy="2123658"/>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
        <p:nvSpPr>
          <p:cNvPr id="10" name="TextBox 9"/>
          <p:cNvSpPr txBox="1"/>
          <p:nvPr/>
        </p:nvSpPr>
        <p:spPr>
          <a:xfrm>
            <a:off x="1143000" y="7"/>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1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2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2024</a:t>
            </a:r>
            <a:endParaRPr lang="vi-VN" sz="3200" b="1" dirty="0">
              <a:solidFill>
                <a:srgbClr val="0000CC"/>
              </a:solidFill>
              <a:latin typeface="Times New Roman" pitchFamily="18" charset="0"/>
              <a:cs typeface="Times New Roman" pitchFamily="18" charset="0"/>
            </a:endParaRPr>
          </a:p>
        </p:txBody>
      </p:sp>
      <p:sp>
        <p:nvSpPr>
          <p:cNvPr id="11" name="TextBox 10"/>
          <p:cNvSpPr txBox="1"/>
          <p:nvPr/>
        </p:nvSpPr>
        <p:spPr>
          <a:xfrm>
            <a:off x="1946654" y="500044"/>
            <a:ext cx="51435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92312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E37621-2B06-4016-9748-46CF13DE7C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06" y="-107232"/>
            <a:ext cx="1141325" cy="1407213"/>
          </a:xfrm>
          <a:prstGeom prst="rect">
            <a:avLst/>
          </a:prstGeom>
        </p:spPr>
      </p:pic>
      <p:sp>
        <p:nvSpPr>
          <p:cNvPr id="8" name="TextBox 7"/>
          <p:cNvSpPr txBox="1"/>
          <p:nvPr/>
        </p:nvSpPr>
        <p:spPr>
          <a:xfrm>
            <a:off x="1143000" y="7"/>
            <a:ext cx="6858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Thứ</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Năm</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ngày</a:t>
            </a:r>
            <a:r>
              <a:rPr lang="en-US" sz="2600" b="1" dirty="0">
                <a:solidFill>
                  <a:srgbClr val="0000CC"/>
                </a:solidFill>
                <a:latin typeface="Times New Roman" pitchFamily="18" charset="0"/>
                <a:cs typeface="Times New Roman" pitchFamily="18" charset="0"/>
              </a:rPr>
              <a:t> 1 </a:t>
            </a:r>
            <a:r>
              <a:rPr lang="en-US" sz="2600" b="1" dirty="0" err="1">
                <a:solidFill>
                  <a:srgbClr val="0000CC"/>
                </a:solidFill>
                <a:latin typeface="Times New Roman" pitchFamily="18" charset="0"/>
                <a:cs typeface="Times New Roman" pitchFamily="18" charset="0"/>
              </a:rPr>
              <a:t>tháng</a:t>
            </a:r>
            <a:r>
              <a:rPr lang="en-US" sz="2600" b="1" dirty="0">
                <a:solidFill>
                  <a:srgbClr val="0000CC"/>
                </a:solidFill>
                <a:latin typeface="Times New Roman" pitchFamily="18" charset="0"/>
                <a:cs typeface="Times New Roman" pitchFamily="18" charset="0"/>
              </a:rPr>
              <a:t> 2 </a:t>
            </a:r>
            <a:r>
              <a:rPr lang="en-US" sz="2600" b="1" dirty="0" err="1">
                <a:solidFill>
                  <a:srgbClr val="0000CC"/>
                </a:solidFill>
                <a:latin typeface="Times New Roman" pitchFamily="18" charset="0"/>
                <a:cs typeface="Times New Roman" pitchFamily="18" charset="0"/>
              </a:rPr>
              <a:t>năm</a:t>
            </a:r>
            <a:r>
              <a:rPr lang="en-US" sz="2600" b="1" dirty="0">
                <a:solidFill>
                  <a:srgbClr val="0000CC"/>
                </a:solidFill>
                <a:latin typeface="Times New Roman" pitchFamily="18" charset="0"/>
                <a:cs typeface="Times New Roman" pitchFamily="18" charset="0"/>
              </a:rPr>
              <a:t> 2024</a:t>
            </a:r>
            <a:endParaRPr lang="vi-VN" sz="2600" b="1" dirty="0">
              <a:solidFill>
                <a:srgbClr val="0000CC"/>
              </a:solidFill>
              <a:latin typeface="Times New Roman" pitchFamily="18" charset="0"/>
              <a:cs typeface="Times New Roman" pitchFamily="18" charset="0"/>
            </a:endParaRPr>
          </a:p>
        </p:txBody>
      </p:sp>
      <p:sp>
        <p:nvSpPr>
          <p:cNvPr id="9" name="TextBox 8"/>
          <p:cNvSpPr txBox="1"/>
          <p:nvPr/>
        </p:nvSpPr>
        <p:spPr>
          <a:xfrm>
            <a:off x="1984781" y="413111"/>
            <a:ext cx="51435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Tiếng</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Việt</a:t>
            </a:r>
            <a:endParaRPr lang="vi-VN" sz="2600" b="1" dirty="0">
              <a:solidFill>
                <a:srgbClr val="0000CC"/>
              </a:solidFill>
              <a:latin typeface="Times New Roman" pitchFamily="18" charset="0"/>
              <a:cs typeface="Times New Roman" pitchFamily="18" charset="0"/>
            </a:endParaRPr>
          </a:p>
        </p:txBody>
      </p:sp>
      <p:sp>
        <p:nvSpPr>
          <p:cNvPr id="2" name="TextBox 1"/>
          <p:cNvSpPr txBox="1"/>
          <p:nvPr/>
        </p:nvSpPr>
        <p:spPr>
          <a:xfrm>
            <a:off x="35925" y="1360799"/>
            <a:ext cx="9041213" cy="492443"/>
          </a:xfrm>
          <a:prstGeom prst="rect">
            <a:avLst/>
          </a:prstGeom>
          <a:noFill/>
        </p:spPr>
        <p:txBody>
          <a:bodyPr wrap="square" rtlCol="0">
            <a:spAutoFit/>
          </a:bodyPr>
          <a:lstStyle/>
          <a:p>
            <a:pPr lvl="0"/>
            <a:r>
              <a:rPr lang="en-US" sz="2600" b="1" dirty="0">
                <a:solidFill>
                  <a:srgbClr val="0000FF"/>
                </a:solidFill>
                <a:latin typeface="Times New Roman" panose="02020603050405020304" pitchFamily="18" charset="0"/>
                <a:cs typeface="Times New Roman" panose="02020603050405020304" pitchFamily="18" charset="0"/>
              </a:rPr>
              <a:t>1. </a:t>
            </a:r>
            <a:r>
              <a:rPr lang="vi-VN" sz="2600" b="1" dirty="0">
                <a:solidFill>
                  <a:srgbClr val="0000FF"/>
                </a:solidFill>
                <a:latin typeface="Times New Roman" panose="02020603050405020304" pitchFamily="18" charset="0"/>
                <a:cs typeface="Times New Roman" panose="02020603050405020304" pitchFamily="18" charset="0"/>
              </a:rPr>
              <a:t>Đọc đoạn văn dưới đây và trả lời câu hỏi.</a:t>
            </a:r>
          </a:p>
        </p:txBody>
      </p:sp>
      <p:sp>
        <p:nvSpPr>
          <p:cNvPr id="3" name="TextBox 2"/>
          <p:cNvSpPr txBox="1"/>
          <p:nvPr/>
        </p:nvSpPr>
        <p:spPr>
          <a:xfrm>
            <a:off x="17962" y="852968"/>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Biện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pháp</a:t>
            </a:r>
            <a:r>
              <a:rPr lang="en-US" sz="2600" b="1" dirty="0">
                <a:solidFill>
                  <a:srgbClr val="FF0000"/>
                </a:solidFill>
                <a:latin typeface="Times New Roman" panose="02020603050405020304" pitchFamily="18" charset="0"/>
                <a:cs typeface="Times New Roman" panose="02020603050405020304" pitchFamily="18" charset="0"/>
              </a:rPr>
              <a:t> so </a:t>
            </a:r>
            <a:r>
              <a:rPr lang="en-US" sz="2600" b="1" dirty="0" err="1">
                <a:solidFill>
                  <a:srgbClr val="FF0000"/>
                </a:solidFill>
                <a:latin typeface="Times New Roman" panose="02020603050405020304" pitchFamily="18" charset="0"/>
                <a:cs typeface="Times New Roman" panose="02020603050405020304" pitchFamily="18" charset="0"/>
              </a:rPr>
              <a:t>sánh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Đặt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trả</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lời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câu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hỏi</a:t>
            </a:r>
            <a:r>
              <a:rPr lang="en-US" sz="2600" b="1" dirty="0">
                <a:solidFill>
                  <a:srgbClr val="FF0000"/>
                </a:solidFill>
                <a:latin typeface="Times New Roman" panose="02020603050405020304" pitchFamily="18" charset="0"/>
                <a:cs typeface="Times New Roman" panose="02020603050405020304" pitchFamily="18" charset="0"/>
              </a:rPr>
              <a:t>: Ở </a:t>
            </a:r>
            <a:r>
              <a:rPr lang="en-US" sz="2600" b="1" dirty="0" err="1">
                <a:solidFill>
                  <a:srgbClr val="FF0000"/>
                </a:solidFill>
                <a:latin typeface="Times New Roman" panose="02020603050405020304" pitchFamily="18" charset="0"/>
                <a:cs typeface="Times New Roman" panose="02020603050405020304" pitchFamily="18" charset="0"/>
              </a:rPr>
              <a:t>đâu</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35925" y="1803782"/>
            <a:ext cx="9144000" cy="1292662"/>
          </a:xfrm>
          <a:prstGeom prst="rect">
            <a:avLst/>
          </a:prstGeom>
          <a:noFill/>
        </p:spPr>
        <p:txBody>
          <a:bodyPr wrap="square" rtlCol="0">
            <a:spAutoFit/>
          </a:bodyPr>
          <a:lstStyle/>
          <a:p>
            <a:r>
              <a:rPr lang="en-US" sz="2600" b="1" dirty="0">
                <a:solidFill>
                  <a:srgbClr val="008000"/>
                </a:solidFill>
                <a:latin typeface="Times New Roman" panose="02020603050405020304" pitchFamily="18" charset="0"/>
                <a:cs typeface="Times New Roman" panose="02020603050405020304" pitchFamily="18" charset="0"/>
              </a:rPr>
              <a:t>     </a:t>
            </a:r>
            <a:r>
              <a:rPr lang="vi-VN" sz="2600" b="1" dirty="0">
                <a:solidFill>
                  <a:srgbClr val="008000"/>
                </a:solidFill>
                <a:latin typeface="Times New Roman" panose="02020603050405020304" pitchFamily="18" charset="0"/>
                <a:cs typeface="Times New Roman" panose="02020603050405020304" pitchFamily="18" charset="0"/>
              </a:rPr>
              <a:t>Từ xa nhìn lại, cây gạo sừng sững như một tháp đèn khổng lồ. Hàng ngàn bông hoa là hàng ngàn ngọn lửa hồng tươi. Hàng ngàn búp nõn là hàng ngàn ánh nến trong xanh.</a:t>
            </a:r>
          </a:p>
        </p:txBody>
      </p:sp>
      <p:sp>
        <p:nvSpPr>
          <p:cNvPr id="7" name="TextBox 6"/>
          <p:cNvSpPr txBox="1"/>
          <p:nvPr/>
        </p:nvSpPr>
        <p:spPr>
          <a:xfrm>
            <a:off x="35925" y="3039398"/>
            <a:ext cx="9144000" cy="572464"/>
          </a:xfrm>
          <a:prstGeom prst="rect">
            <a:avLst/>
          </a:prstGeom>
          <a:noFill/>
        </p:spPr>
        <p:txBody>
          <a:bodyPr wrap="square" rtlCol="0">
            <a:spAutoFit/>
          </a:bodyPr>
          <a:lstStyle/>
          <a:p>
            <a:pPr lvl="0" algn="just">
              <a:lnSpc>
                <a:spcPct val="120000"/>
              </a:lnSpc>
            </a:pPr>
            <a:r>
              <a:rPr lang="vi-VN" sz="2600" b="1" dirty="0">
                <a:solidFill>
                  <a:srgbClr val="0000FF"/>
                </a:solidFill>
                <a:latin typeface="Times New Roman" panose="02020603050405020304" pitchFamily="18" charset="0"/>
                <a:cs typeface="Times New Roman" panose="02020603050405020304" pitchFamily="18" charset="0"/>
              </a:rPr>
              <a:t>a. Những sự vật nào được so sánh với nhau?</a:t>
            </a:r>
          </a:p>
        </p:txBody>
      </p:sp>
      <p:sp>
        <p:nvSpPr>
          <p:cNvPr id="11" name="TextBox 10"/>
          <p:cNvSpPr txBox="1"/>
          <p:nvPr/>
        </p:nvSpPr>
        <p:spPr>
          <a:xfrm>
            <a:off x="17962" y="4183649"/>
            <a:ext cx="9077138" cy="492443"/>
          </a:xfrm>
          <a:prstGeom prst="rect">
            <a:avLst/>
          </a:prstGeom>
          <a:noFill/>
        </p:spPr>
        <p:txBody>
          <a:bodyPr wrap="square" rtlCol="0">
            <a:spAutoFit/>
          </a:bodyPr>
          <a:lstStyle/>
          <a:p>
            <a:pPr lvl="0"/>
            <a:r>
              <a:rPr lang="vi-VN" sz="2600" b="1" dirty="0">
                <a:solidFill>
                  <a:srgbClr val="0000FF"/>
                </a:solidFill>
                <a:latin typeface="Times New Roman" panose="02020603050405020304" pitchFamily="18" charset="0"/>
                <a:cs typeface="Times New Roman" panose="02020603050405020304" pitchFamily="18" charset="0"/>
              </a:rPr>
              <a:t>b. Chúng được so sánh với nhau ở đặc điểm gì?</a:t>
            </a:r>
          </a:p>
        </p:txBody>
      </p:sp>
      <p:sp>
        <p:nvSpPr>
          <p:cNvPr id="19" name="TextBox 18">
            <a:extLst>
              <a:ext uri="{FF2B5EF4-FFF2-40B4-BE49-F238E27FC236}">
                <a16:creationId xmlns:a16="http://schemas.microsoft.com/office/drawing/2014/main" id="{24250EAD-E422-42CA-BEB8-674D34ED77F0}"/>
              </a:ext>
            </a:extLst>
          </p:cNvPr>
          <p:cNvSpPr txBox="1"/>
          <p:nvPr/>
        </p:nvSpPr>
        <p:spPr>
          <a:xfrm>
            <a:off x="35925" y="3539427"/>
            <a:ext cx="3136106" cy="492443"/>
          </a:xfrm>
          <a:prstGeom prst="rect">
            <a:avLst/>
          </a:prstGeom>
          <a:noFill/>
        </p:spPr>
        <p:txBody>
          <a:bodyPr wrap="square" rtlCol="0">
            <a:spAutoFit/>
          </a:bodyPr>
          <a:lstStyle/>
          <a:p>
            <a:r>
              <a:rPr lang="en-US" sz="2600" b="1" dirty="0" err="1">
                <a:solidFill>
                  <a:srgbClr val="008000"/>
                </a:solidFill>
                <a:latin typeface="Times New Roman" panose="02020603050405020304" pitchFamily="18" charset="0"/>
                <a:cs typeface="Times New Roman" panose="02020603050405020304" pitchFamily="18" charset="0"/>
              </a:rPr>
              <a:t>Cây</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gạo</a:t>
            </a:r>
            <a:r>
              <a:rPr lang="en-US" sz="2600" b="1" dirty="0">
                <a:solidFill>
                  <a:srgbClr val="008000"/>
                </a:solidFill>
                <a:latin typeface="Times New Roman" panose="02020603050405020304" pitchFamily="18" charset="0"/>
                <a:cs typeface="Times New Roman" panose="02020603050405020304" pitchFamily="18" charset="0"/>
              </a:rPr>
              <a:t> – </a:t>
            </a:r>
            <a:r>
              <a:rPr lang="en-US" sz="2600" b="1" dirty="0" err="1">
                <a:solidFill>
                  <a:srgbClr val="008000"/>
                </a:solidFill>
                <a:latin typeface="Times New Roman" panose="02020603050405020304" pitchFamily="18" charset="0"/>
                <a:cs typeface="Times New Roman" panose="02020603050405020304" pitchFamily="18" charset="0"/>
              </a:rPr>
              <a:t>tháp</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đèn</a:t>
            </a:r>
            <a:endParaRPr lang="en-US" sz="2600" b="1" dirty="0">
              <a:solidFill>
                <a:srgbClr val="008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8D461DBD-D6E3-4555-9A29-C94DDE9A2EE4}"/>
              </a:ext>
            </a:extLst>
          </p:cNvPr>
          <p:cNvSpPr txBox="1"/>
          <p:nvPr/>
        </p:nvSpPr>
        <p:spPr>
          <a:xfrm>
            <a:off x="3089453" y="3785344"/>
            <a:ext cx="3507581" cy="492443"/>
          </a:xfrm>
          <a:prstGeom prst="rect">
            <a:avLst/>
          </a:prstGeom>
          <a:noFill/>
        </p:spPr>
        <p:txBody>
          <a:bodyPr wrap="square" rtlCol="0">
            <a:spAutoFit/>
          </a:bodyPr>
          <a:lstStyle/>
          <a:p>
            <a:r>
              <a:rPr lang="en-US" sz="2600" b="1" dirty="0" err="1">
                <a:solidFill>
                  <a:srgbClr val="008000"/>
                </a:solidFill>
                <a:latin typeface="Times New Roman" panose="02020603050405020304" pitchFamily="18" charset="0"/>
                <a:cs typeface="Times New Roman" panose="02020603050405020304" pitchFamily="18" charset="0"/>
              </a:rPr>
              <a:t>Bông</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hoa</a:t>
            </a:r>
            <a:r>
              <a:rPr lang="en-US" sz="2600" b="1" dirty="0">
                <a:solidFill>
                  <a:srgbClr val="008000"/>
                </a:solidFill>
                <a:latin typeface="Times New Roman" panose="02020603050405020304" pitchFamily="18" charset="0"/>
                <a:cs typeface="Times New Roman" panose="02020603050405020304" pitchFamily="18" charset="0"/>
              </a:rPr>
              <a:t> – </a:t>
            </a:r>
            <a:r>
              <a:rPr lang="en-US" sz="2600" b="1" dirty="0" err="1">
                <a:solidFill>
                  <a:srgbClr val="008000"/>
                </a:solidFill>
                <a:latin typeface="Times New Roman" panose="02020603050405020304" pitchFamily="18" charset="0"/>
                <a:cs typeface="Times New Roman" panose="02020603050405020304" pitchFamily="18" charset="0"/>
              </a:rPr>
              <a:t>ngọn</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lửa</a:t>
            </a:r>
            <a:endParaRPr lang="en-US" sz="2600" b="1" dirty="0">
              <a:solidFill>
                <a:srgbClr val="008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9B56C96-E8DD-44D7-A3D8-9DDBBD81931D}"/>
              </a:ext>
            </a:extLst>
          </p:cNvPr>
          <p:cNvSpPr txBox="1"/>
          <p:nvPr/>
        </p:nvSpPr>
        <p:spPr>
          <a:xfrm>
            <a:off x="6261303" y="3517724"/>
            <a:ext cx="3136106" cy="492443"/>
          </a:xfrm>
          <a:prstGeom prst="rect">
            <a:avLst/>
          </a:prstGeom>
          <a:noFill/>
        </p:spPr>
        <p:txBody>
          <a:bodyPr wrap="square" rtlCol="0">
            <a:spAutoFit/>
          </a:bodyPr>
          <a:lstStyle/>
          <a:p>
            <a:r>
              <a:rPr lang="en-US" sz="2600" b="1" dirty="0" err="1">
                <a:solidFill>
                  <a:srgbClr val="008000"/>
                </a:solidFill>
                <a:latin typeface="Times New Roman" panose="02020603050405020304" pitchFamily="18" charset="0"/>
                <a:cs typeface="Times New Roman" panose="02020603050405020304" pitchFamily="18" charset="0"/>
              </a:rPr>
              <a:t>Búp</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nõn</a:t>
            </a:r>
            <a:r>
              <a:rPr lang="en-US" sz="2600" b="1" dirty="0">
                <a:solidFill>
                  <a:srgbClr val="008000"/>
                </a:solidFill>
                <a:latin typeface="Times New Roman" panose="02020603050405020304" pitchFamily="18" charset="0"/>
                <a:cs typeface="Times New Roman" panose="02020603050405020304" pitchFamily="18" charset="0"/>
              </a:rPr>
              <a:t> – </a:t>
            </a:r>
            <a:r>
              <a:rPr lang="en-US" sz="2600" b="1" dirty="0" err="1">
                <a:solidFill>
                  <a:srgbClr val="008000"/>
                </a:solidFill>
                <a:latin typeface="Times New Roman" panose="02020603050405020304" pitchFamily="18" charset="0"/>
                <a:cs typeface="Times New Roman" panose="02020603050405020304" pitchFamily="18" charset="0"/>
              </a:rPr>
              <a:t>ánh</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nến</a:t>
            </a:r>
            <a:endParaRPr lang="en-US" sz="2600" b="1" dirty="0">
              <a:solidFill>
                <a:srgbClr val="008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5925" y="4626632"/>
            <a:ext cx="9059175" cy="492443"/>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Cây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gạo</a:t>
            </a:r>
            <a:r>
              <a:rPr lang="en-US" sz="2600" b="1" dirty="0">
                <a:solidFill>
                  <a:srgbClr val="FF0000"/>
                </a:solidFill>
                <a:latin typeface="Times New Roman" panose="02020603050405020304" pitchFamily="18" charset="0"/>
                <a:cs typeface="Times New Roman" panose="02020603050405020304" pitchFamily="18" charset="0"/>
              </a:rPr>
              <a:t> – </a:t>
            </a:r>
            <a:r>
              <a:rPr lang="en-US" sz="2600" b="1" dirty="0" err="1">
                <a:solidFill>
                  <a:srgbClr val="FF0000"/>
                </a:solidFill>
                <a:latin typeface="Times New Roman" panose="02020603050405020304" pitchFamily="18" charset="0"/>
                <a:cs typeface="Times New Roman" panose="02020603050405020304" pitchFamily="18" charset="0"/>
              </a:rPr>
              <a:t>tháp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đèn</a:t>
            </a:r>
            <a:r>
              <a:rPr lang="en-US" sz="2600" b="1" dirty="0">
                <a:latin typeface="Times New Roman" panose="02020603050405020304" pitchFamily="18" charset="0"/>
                <a:cs typeface="Times New Roman" panose="02020603050405020304" pitchFamily="18" charset="0"/>
              </a:rPr>
              <a:t>                      So </a:t>
            </a:r>
            <a:r>
              <a:rPr lang="en-US" sz="2600" b="1" dirty="0" err="1">
                <a:latin typeface="Times New Roman" panose="02020603050405020304" pitchFamily="18" charset="0"/>
                <a:cs typeface="Times New Roman" panose="02020603050405020304" pitchFamily="18" charset="0"/>
              </a:rPr>
              <a:t>sánh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hình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dáng</a:t>
            </a:r>
            <a:r>
              <a:rPr lang="en-US" sz="2600" b="1" dirty="0">
                <a:latin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3275856" y="4889576"/>
            <a:ext cx="720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D461DBD-D6E3-4555-9A29-C94DDE9A2EE4}"/>
              </a:ext>
            </a:extLst>
          </p:cNvPr>
          <p:cNvSpPr txBox="1"/>
          <p:nvPr/>
        </p:nvSpPr>
        <p:spPr>
          <a:xfrm>
            <a:off x="35925" y="5225074"/>
            <a:ext cx="3599971" cy="492443"/>
          </a:xfrm>
          <a:prstGeom prst="rect">
            <a:avLst/>
          </a:prstGeom>
          <a:noFill/>
        </p:spPr>
        <p:txBody>
          <a:bodyPr wrap="square" rtlCol="0">
            <a:spAutoFit/>
          </a:bodyPr>
          <a:lstStyle/>
          <a:p>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Bông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hoa</a:t>
            </a:r>
            <a:r>
              <a:rPr lang="en-US" sz="2600" b="1" dirty="0">
                <a:solidFill>
                  <a:srgbClr val="FF0000"/>
                </a:solidFill>
                <a:latin typeface="Times New Roman" panose="02020603050405020304" pitchFamily="18" charset="0"/>
                <a:cs typeface="Times New Roman" panose="02020603050405020304" pitchFamily="18" charset="0"/>
              </a:rPr>
              <a:t> – </a:t>
            </a:r>
            <a:r>
              <a:rPr lang="en-US" sz="2600" b="1" dirty="0" err="1">
                <a:solidFill>
                  <a:srgbClr val="FF0000"/>
                </a:solidFill>
                <a:latin typeface="Times New Roman" panose="02020603050405020304" pitchFamily="18" charset="0"/>
                <a:cs typeface="Times New Roman" panose="02020603050405020304" pitchFamily="18" charset="0"/>
              </a:rPr>
              <a:t>ngọn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lửa</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a:off x="3419872" y="5495565"/>
            <a:ext cx="936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D461DBD-D6E3-4555-9A29-C94DDE9A2EE4}"/>
              </a:ext>
            </a:extLst>
          </p:cNvPr>
          <p:cNvSpPr txBox="1"/>
          <p:nvPr/>
        </p:nvSpPr>
        <p:spPr>
          <a:xfrm>
            <a:off x="4911547" y="5085003"/>
            <a:ext cx="3723607" cy="492443"/>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So </a:t>
            </a:r>
            <a:r>
              <a:rPr lang="en-US" sz="2600" b="1" dirty="0" err="1">
                <a:latin typeface="Times New Roman" panose="02020603050405020304" pitchFamily="18" charset="0"/>
                <a:cs typeface="Times New Roman" panose="02020603050405020304" pitchFamily="18" charset="0"/>
              </a:rPr>
              <a:t>sánh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màu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sắc</a:t>
            </a:r>
            <a:r>
              <a:rPr lang="en-US" sz="2600" b="1" dirty="0">
                <a:latin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D9B56C96-E8DD-44D7-A3D8-9DDBBD81931D}"/>
              </a:ext>
            </a:extLst>
          </p:cNvPr>
          <p:cNvSpPr txBox="1"/>
          <p:nvPr/>
        </p:nvSpPr>
        <p:spPr>
          <a:xfrm>
            <a:off x="39599" y="5823517"/>
            <a:ext cx="3380273" cy="492443"/>
          </a:xfrm>
          <a:prstGeom prst="rect">
            <a:avLst/>
          </a:prstGeom>
          <a:noFill/>
        </p:spPr>
        <p:txBody>
          <a:bodyPr wrap="square" rtlCol="0">
            <a:spAutoFit/>
          </a:bodyPr>
          <a:lstStyle/>
          <a:p>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Búp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nõn</a:t>
            </a:r>
            <a:r>
              <a:rPr lang="en-US" sz="2600" b="1" dirty="0">
                <a:solidFill>
                  <a:srgbClr val="FF0000"/>
                </a:solidFill>
                <a:latin typeface="Times New Roman" panose="02020603050405020304" pitchFamily="18" charset="0"/>
                <a:cs typeface="Times New Roman" panose="02020603050405020304" pitchFamily="18" charset="0"/>
              </a:rPr>
              <a:t> – </a:t>
            </a:r>
            <a:r>
              <a:rPr lang="en-US" sz="2600" b="1" dirty="0" err="1">
                <a:solidFill>
                  <a:srgbClr val="FF0000"/>
                </a:solidFill>
                <a:latin typeface="Times New Roman" panose="02020603050405020304" pitchFamily="18" charset="0"/>
                <a:cs typeface="Times New Roman" panose="02020603050405020304" pitchFamily="18" charset="0"/>
              </a:rPr>
              <a:t>ánh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nến</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8" name="Straight Arrow Connector 27"/>
          <p:cNvCxnSpPr/>
          <p:nvPr/>
        </p:nvCxnSpPr>
        <p:spPr>
          <a:xfrm>
            <a:off x="3419872" y="6054876"/>
            <a:ext cx="9361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D461DBD-D6E3-4555-9A29-C94DDE9A2EE4}"/>
              </a:ext>
            </a:extLst>
          </p:cNvPr>
          <p:cNvSpPr txBox="1"/>
          <p:nvPr/>
        </p:nvSpPr>
        <p:spPr>
          <a:xfrm>
            <a:off x="4911547" y="5589541"/>
            <a:ext cx="4165591" cy="892552"/>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So </a:t>
            </a:r>
            <a:r>
              <a:rPr lang="en-US" sz="2600" b="1" dirty="0" err="1">
                <a:latin typeface="Times New Roman" panose="02020603050405020304" pitchFamily="18" charset="0"/>
                <a:cs typeface="Times New Roman" panose="02020603050405020304" pitchFamily="18" charset="0"/>
              </a:rPr>
              <a:t>sánh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hình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lẫn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màu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sắc</a:t>
            </a:r>
            <a:r>
              <a:rPr lang="en-US" sz="2600" b="1" dirty="0">
                <a:latin typeface="Times New Roman" panose="02020603050405020304" pitchFamily="18" charset="0"/>
                <a:cs typeface="Times New Roman" panose="02020603050405020304" pitchFamily="18" charset="0"/>
              </a:rPr>
              <a:t>.</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21006" y="6334780"/>
            <a:ext cx="9041213" cy="492443"/>
          </a:xfrm>
          <a:prstGeom prst="rect">
            <a:avLst/>
          </a:prstGeom>
          <a:noFill/>
        </p:spPr>
        <p:txBody>
          <a:bodyPr wrap="square" rtlCol="0">
            <a:spAutoFit/>
          </a:bodyPr>
          <a:lstStyle/>
          <a:p>
            <a:pPr lvl="0"/>
            <a:r>
              <a:rPr lang="vi-VN" sz="2600" b="1" dirty="0">
                <a:solidFill>
                  <a:srgbClr val="0000FF"/>
                </a:solidFill>
                <a:latin typeface="Times New Roman" panose="02020603050405020304" pitchFamily="18" charset="0"/>
                <a:cs typeface="Times New Roman" panose="02020603050405020304" pitchFamily="18" charset="0"/>
              </a:rPr>
              <a:t>c. Theo em, câu văn chứa hình ảnh so sánh có gì hay?</a:t>
            </a:r>
          </a:p>
        </p:txBody>
      </p:sp>
    </p:spTree>
    <p:extLst>
      <p:ext uri="{BB962C8B-B14F-4D97-AF65-F5344CB8AC3E}">
        <p14:creationId xmlns:p14="http://schemas.microsoft.com/office/powerpoint/2010/main" val="2252968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
                                        </p:tgtEl>
                                        <p:attrNameLst>
                                          <p:attrName>style.visibility</p:attrName>
                                        </p:attrNameLst>
                                      </p:cBhvr>
                                      <p:to>
                                        <p:strVal val="visible"/>
                                      </p:to>
                                    </p:set>
                                    <p:anim calcmode="discrete" valueType="clr">
                                      <p:cBhvr override="childStyle">
                                        <p:cTn id="14"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
                                        </p:tgtEl>
                                        <p:attrNameLst>
                                          <p:attrName>fillcolor</p:attrName>
                                        </p:attrNameLst>
                                      </p:cBhvr>
                                      <p:tavLst>
                                        <p:tav tm="0">
                                          <p:val>
                                            <p:clrVal>
                                              <a:schemeClr val="accent2"/>
                                            </p:clrVal>
                                          </p:val>
                                        </p:tav>
                                        <p:tav tm="50000">
                                          <p:val>
                                            <p:clrVal>
                                              <a:schemeClr val="hlink"/>
                                            </p:clrVal>
                                          </p:val>
                                        </p:tav>
                                      </p:tavLst>
                                    </p:anim>
                                    <p:set>
                                      <p:cBhvr>
                                        <p:cTn id="16" dur="80"/>
                                        <p:tgtEl>
                                          <p:spTgt spid="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
                                        </p:tgtEl>
                                        <p:attrNameLst>
                                          <p:attrName>style.visibility</p:attrName>
                                        </p:attrNameLst>
                                      </p:cBhvr>
                                      <p:to>
                                        <p:strVal val="visible"/>
                                      </p:to>
                                    </p:set>
                                    <p:anim calcmode="discrete" valueType="clr">
                                      <p:cBhvr override="childStyle">
                                        <p:cTn id="2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
                                        </p:tgtEl>
                                        <p:attrNameLst>
                                          <p:attrName>fillcolor</p:attrName>
                                        </p:attrNameLst>
                                      </p:cBhvr>
                                      <p:tavLst>
                                        <p:tav tm="0">
                                          <p:val>
                                            <p:clrVal>
                                              <a:schemeClr val="accent2"/>
                                            </p:clrVal>
                                          </p:val>
                                        </p:tav>
                                        <p:tav tm="50000">
                                          <p:val>
                                            <p:clrVal>
                                              <a:schemeClr val="hlink"/>
                                            </p:clrVal>
                                          </p:val>
                                        </p:tav>
                                      </p:tavLst>
                                    </p:anim>
                                    <p:set>
                                      <p:cBhvr>
                                        <p:cTn id="30" dur="80"/>
                                        <p:tgtEl>
                                          <p:spTgt spid="7"/>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9"/>
                                        </p:tgtEl>
                                        <p:attrNameLst>
                                          <p:attrName>style.visibility</p:attrName>
                                        </p:attrNameLst>
                                      </p:cBhvr>
                                      <p:to>
                                        <p:strVal val="visible"/>
                                      </p:to>
                                    </p:set>
                                    <p:anim calcmode="discrete" valueType="clr">
                                      <p:cBhvr override="childStyle">
                                        <p:cTn id="35"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9"/>
                                        </p:tgtEl>
                                        <p:attrNameLst>
                                          <p:attrName>fillcolor</p:attrName>
                                        </p:attrNameLst>
                                      </p:cBhvr>
                                      <p:tavLst>
                                        <p:tav tm="0">
                                          <p:val>
                                            <p:clrVal>
                                              <a:schemeClr val="accent2"/>
                                            </p:clrVal>
                                          </p:val>
                                        </p:tav>
                                        <p:tav tm="50000">
                                          <p:val>
                                            <p:clrVal>
                                              <a:schemeClr val="hlink"/>
                                            </p:clrVal>
                                          </p:val>
                                        </p:tav>
                                      </p:tavLst>
                                    </p:anim>
                                    <p:set>
                                      <p:cBhvr>
                                        <p:cTn id="37" dur="80"/>
                                        <p:tgtEl>
                                          <p:spTgt spid="1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21"/>
                                        </p:tgtEl>
                                        <p:attrNameLst>
                                          <p:attrName>style.visibility</p:attrName>
                                        </p:attrNameLst>
                                      </p:cBhvr>
                                      <p:to>
                                        <p:strVal val="visible"/>
                                      </p:to>
                                    </p:set>
                                    <p:anim calcmode="discrete" valueType="clr">
                                      <p:cBhvr override="childStyle">
                                        <p:cTn id="42"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1"/>
                                        </p:tgtEl>
                                        <p:attrNameLst>
                                          <p:attrName>fillcolor</p:attrName>
                                        </p:attrNameLst>
                                      </p:cBhvr>
                                      <p:tavLst>
                                        <p:tav tm="0">
                                          <p:val>
                                            <p:clrVal>
                                              <a:schemeClr val="accent2"/>
                                            </p:clrVal>
                                          </p:val>
                                        </p:tav>
                                        <p:tav tm="50000">
                                          <p:val>
                                            <p:clrVal>
                                              <a:schemeClr val="hlink"/>
                                            </p:clrVal>
                                          </p:val>
                                        </p:tav>
                                      </p:tavLst>
                                    </p:anim>
                                    <p:set>
                                      <p:cBhvr>
                                        <p:cTn id="44" dur="80"/>
                                        <p:tgtEl>
                                          <p:spTgt spid="21"/>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22"/>
                                        </p:tgtEl>
                                        <p:attrNameLst>
                                          <p:attrName>style.visibility</p:attrName>
                                        </p:attrNameLst>
                                      </p:cBhvr>
                                      <p:to>
                                        <p:strVal val="visible"/>
                                      </p:to>
                                    </p:set>
                                    <p:anim calcmode="discrete" valueType="clr">
                                      <p:cBhvr override="childStyle">
                                        <p:cTn id="49"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2"/>
                                        </p:tgtEl>
                                        <p:attrNameLst>
                                          <p:attrName>fillcolor</p:attrName>
                                        </p:attrNameLst>
                                      </p:cBhvr>
                                      <p:tavLst>
                                        <p:tav tm="0">
                                          <p:val>
                                            <p:clrVal>
                                              <a:schemeClr val="accent2"/>
                                            </p:clrVal>
                                          </p:val>
                                        </p:tav>
                                        <p:tav tm="50000">
                                          <p:val>
                                            <p:clrVal>
                                              <a:schemeClr val="hlink"/>
                                            </p:clrVal>
                                          </p:val>
                                        </p:tav>
                                      </p:tavLst>
                                    </p:anim>
                                    <p:set>
                                      <p:cBhvr>
                                        <p:cTn id="51" dur="80"/>
                                        <p:tgtEl>
                                          <p:spTgt spid="22"/>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1"/>
                                        </p:tgtEl>
                                        <p:attrNameLst>
                                          <p:attrName>style.visibility</p:attrName>
                                        </p:attrNameLst>
                                      </p:cBhvr>
                                      <p:to>
                                        <p:strVal val="visible"/>
                                      </p:to>
                                    </p:set>
                                    <p:anim calcmode="discrete" valueType="clr">
                                      <p:cBhvr override="childStyle">
                                        <p:cTn id="56"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1"/>
                                        </p:tgtEl>
                                        <p:attrNameLst>
                                          <p:attrName>fillcolor</p:attrName>
                                        </p:attrNameLst>
                                      </p:cBhvr>
                                      <p:tavLst>
                                        <p:tav tm="0">
                                          <p:val>
                                            <p:clrVal>
                                              <a:schemeClr val="accent2"/>
                                            </p:clrVal>
                                          </p:val>
                                        </p:tav>
                                        <p:tav tm="50000">
                                          <p:val>
                                            <p:clrVal>
                                              <a:schemeClr val="hlink"/>
                                            </p:clrVal>
                                          </p:val>
                                        </p:tav>
                                      </p:tavLst>
                                    </p:anim>
                                    <p:set>
                                      <p:cBhvr>
                                        <p:cTn id="58" dur="80"/>
                                        <p:tgtEl>
                                          <p:spTgt spid="11"/>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additive="base">
                                        <p:cTn id="75" dur="500" fill="hold"/>
                                        <p:tgtEl>
                                          <p:spTgt spid="23"/>
                                        </p:tgtEl>
                                        <p:attrNameLst>
                                          <p:attrName>ppt_x</p:attrName>
                                        </p:attrNameLst>
                                      </p:cBhvr>
                                      <p:tavLst>
                                        <p:tav tm="0">
                                          <p:val>
                                            <p:strVal val="#ppt_x"/>
                                          </p:val>
                                        </p:tav>
                                        <p:tav tm="100000">
                                          <p:val>
                                            <p:strVal val="#ppt_x"/>
                                          </p:val>
                                        </p:tav>
                                      </p:tavLst>
                                    </p:anim>
                                    <p:anim calcmode="lin" valueType="num">
                                      <p:cBhvr additive="base">
                                        <p:cTn id="7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ppt_x"/>
                                          </p:val>
                                        </p:tav>
                                        <p:tav tm="100000">
                                          <p:val>
                                            <p:strVal val="#ppt_x"/>
                                          </p:val>
                                        </p:tav>
                                      </p:tavLst>
                                    </p:anim>
                                    <p:anim calcmode="lin" valueType="num">
                                      <p:cBhvr additive="base">
                                        <p:cTn id="8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ppt_x"/>
                                          </p:val>
                                        </p:tav>
                                        <p:tav tm="100000">
                                          <p:val>
                                            <p:strVal val="#ppt_x"/>
                                          </p:val>
                                        </p:tav>
                                      </p:tavLst>
                                    </p:anim>
                                    <p:anim calcmode="lin" valueType="num">
                                      <p:cBhvr additive="base">
                                        <p:cTn id="8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500" fill="hold"/>
                                        <p:tgtEl>
                                          <p:spTgt spid="27"/>
                                        </p:tgtEl>
                                        <p:attrNameLst>
                                          <p:attrName>ppt_x</p:attrName>
                                        </p:attrNameLst>
                                      </p:cBhvr>
                                      <p:tavLst>
                                        <p:tav tm="0">
                                          <p:val>
                                            <p:strVal val="#ppt_x"/>
                                          </p:val>
                                        </p:tav>
                                        <p:tav tm="100000">
                                          <p:val>
                                            <p:strVal val="#ppt_x"/>
                                          </p:val>
                                        </p:tav>
                                      </p:tavLst>
                                    </p:anim>
                                    <p:anim calcmode="lin" valueType="num">
                                      <p:cBhvr additive="base">
                                        <p:cTn id="9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nodeType="click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fill="hold"/>
                                        <p:tgtEl>
                                          <p:spTgt spid="28"/>
                                        </p:tgtEl>
                                        <p:attrNameLst>
                                          <p:attrName>ppt_x</p:attrName>
                                        </p:attrNameLst>
                                      </p:cBhvr>
                                      <p:tavLst>
                                        <p:tav tm="0">
                                          <p:val>
                                            <p:strVal val="#ppt_x"/>
                                          </p:val>
                                        </p:tav>
                                        <p:tav tm="100000">
                                          <p:val>
                                            <p:strVal val="#ppt_x"/>
                                          </p:val>
                                        </p:tav>
                                      </p:tavLst>
                                    </p:anim>
                                    <p:anim calcmode="lin" valueType="num">
                                      <p:cBhvr additive="base">
                                        <p:cTn id="10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ppt_x"/>
                                          </p:val>
                                        </p:tav>
                                        <p:tav tm="100000">
                                          <p:val>
                                            <p:strVal val="#ppt_x"/>
                                          </p:val>
                                        </p:tav>
                                      </p:tavLst>
                                    </p:anim>
                                    <p:anim calcmode="lin" valueType="num">
                                      <p:cBhvr additive="base">
                                        <p:cTn id="10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7" presetClass="entr" presetSubtype="0" fill="hold" grpId="0" nodeType="clickEffect">
                                  <p:stCondLst>
                                    <p:cond delay="0"/>
                                  </p:stCondLst>
                                  <p:iterate type="lt">
                                    <p:tmPct val="50000"/>
                                  </p:iterate>
                                  <p:childTnLst>
                                    <p:set>
                                      <p:cBhvr>
                                        <p:cTn id="110" dur="1" fill="hold">
                                          <p:stCondLst>
                                            <p:cond delay="0"/>
                                          </p:stCondLst>
                                        </p:cTn>
                                        <p:tgtEl>
                                          <p:spTgt spid="30"/>
                                        </p:tgtEl>
                                        <p:attrNameLst>
                                          <p:attrName>style.visibility</p:attrName>
                                        </p:attrNameLst>
                                      </p:cBhvr>
                                      <p:to>
                                        <p:strVal val="visible"/>
                                      </p:to>
                                    </p:set>
                                    <p:anim calcmode="discrete" valueType="clr">
                                      <p:cBhvr override="childStyle">
                                        <p:cTn id="111"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112" dur="80"/>
                                        <p:tgtEl>
                                          <p:spTgt spid="30"/>
                                        </p:tgtEl>
                                        <p:attrNameLst>
                                          <p:attrName>fillcolor</p:attrName>
                                        </p:attrNameLst>
                                      </p:cBhvr>
                                      <p:tavLst>
                                        <p:tav tm="0">
                                          <p:val>
                                            <p:clrVal>
                                              <a:schemeClr val="accent2"/>
                                            </p:clrVal>
                                          </p:val>
                                        </p:tav>
                                        <p:tav tm="50000">
                                          <p:val>
                                            <p:clrVal>
                                              <a:schemeClr val="hlink"/>
                                            </p:clrVal>
                                          </p:val>
                                        </p:tav>
                                      </p:tavLst>
                                    </p:anim>
                                    <p:set>
                                      <p:cBhvr>
                                        <p:cTn id="113" dur="80"/>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11" grpId="0"/>
      <p:bldP spid="19" grpId="0"/>
      <p:bldP spid="21" grpId="0"/>
      <p:bldP spid="22" grpId="0"/>
      <p:bldP spid="13" grpId="0"/>
      <p:bldP spid="23" grpId="0"/>
      <p:bldP spid="26" grpId="0"/>
      <p:bldP spid="27"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7"/>
            <a:ext cx="6858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Thứ</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Năm</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ngày</a:t>
            </a:r>
            <a:r>
              <a:rPr lang="en-US" sz="2600" b="1" dirty="0">
                <a:solidFill>
                  <a:srgbClr val="0000CC"/>
                </a:solidFill>
                <a:latin typeface="Times New Roman" pitchFamily="18" charset="0"/>
                <a:cs typeface="Times New Roman" pitchFamily="18" charset="0"/>
              </a:rPr>
              <a:t> 1 </a:t>
            </a:r>
            <a:r>
              <a:rPr lang="en-US" sz="2600" b="1" dirty="0" err="1">
                <a:solidFill>
                  <a:srgbClr val="0000CC"/>
                </a:solidFill>
                <a:latin typeface="Times New Roman" pitchFamily="18" charset="0"/>
                <a:cs typeface="Times New Roman" pitchFamily="18" charset="0"/>
              </a:rPr>
              <a:t>tháng</a:t>
            </a:r>
            <a:r>
              <a:rPr lang="en-US" sz="2600" b="1" dirty="0">
                <a:solidFill>
                  <a:srgbClr val="0000CC"/>
                </a:solidFill>
                <a:latin typeface="Times New Roman" pitchFamily="18" charset="0"/>
                <a:cs typeface="Times New Roman" pitchFamily="18" charset="0"/>
              </a:rPr>
              <a:t> 2 </a:t>
            </a:r>
            <a:r>
              <a:rPr lang="en-US" sz="2600" b="1" dirty="0" err="1">
                <a:solidFill>
                  <a:srgbClr val="0000CC"/>
                </a:solidFill>
                <a:latin typeface="Times New Roman" pitchFamily="18" charset="0"/>
                <a:cs typeface="Times New Roman" pitchFamily="18" charset="0"/>
              </a:rPr>
              <a:t>năm</a:t>
            </a:r>
            <a:r>
              <a:rPr lang="en-US" sz="2600" b="1" dirty="0">
                <a:solidFill>
                  <a:srgbClr val="0000CC"/>
                </a:solidFill>
                <a:latin typeface="Times New Roman" pitchFamily="18" charset="0"/>
                <a:cs typeface="Times New Roman" pitchFamily="18" charset="0"/>
              </a:rPr>
              <a:t> 2024</a:t>
            </a:r>
            <a:endParaRPr lang="vi-VN" sz="2600" b="1" dirty="0">
              <a:solidFill>
                <a:srgbClr val="0000CC"/>
              </a:solidFill>
              <a:latin typeface="Times New Roman" pitchFamily="18" charset="0"/>
              <a:cs typeface="Times New Roman" pitchFamily="18" charset="0"/>
            </a:endParaRPr>
          </a:p>
        </p:txBody>
      </p:sp>
      <p:sp>
        <p:nvSpPr>
          <p:cNvPr id="4" name="TextBox 3"/>
          <p:cNvSpPr txBox="1"/>
          <p:nvPr/>
        </p:nvSpPr>
        <p:spPr>
          <a:xfrm>
            <a:off x="1984781" y="413111"/>
            <a:ext cx="51435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Tiếng</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Việt</a:t>
            </a:r>
            <a:endParaRPr lang="vi-VN" sz="2600" b="1" dirty="0">
              <a:solidFill>
                <a:srgbClr val="0000CC"/>
              </a:solidFill>
              <a:latin typeface="Times New Roman" pitchFamily="18" charset="0"/>
              <a:cs typeface="Times New Roman" pitchFamily="18" charset="0"/>
            </a:endParaRPr>
          </a:p>
        </p:txBody>
      </p:sp>
      <p:sp>
        <p:nvSpPr>
          <p:cNvPr id="5" name="TextBox 4"/>
          <p:cNvSpPr txBox="1"/>
          <p:nvPr/>
        </p:nvSpPr>
        <p:spPr>
          <a:xfrm>
            <a:off x="35925" y="1360799"/>
            <a:ext cx="9041213" cy="492443"/>
          </a:xfrm>
          <a:prstGeom prst="rect">
            <a:avLst/>
          </a:prstGeom>
          <a:noFill/>
        </p:spPr>
        <p:txBody>
          <a:bodyPr wrap="square" rtlCol="0">
            <a:spAutoFit/>
          </a:bodyPr>
          <a:lstStyle/>
          <a:p>
            <a:pPr lvl="0"/>
            <a:r>
              <a:rPr lang="en-US" sz="2600" b="1" dirty="0">
                <a:solidFill>
                  <a:srgbClr val="0000FF"/>
                </a:solidFill>
                <a:latin typeface="Times New Roman" panose="02020603050405020304" pitchFamily="18" charset="0"/>
                <a:cs typeface="Times New Roman" panose="02020603050405020304" pitchFamily="18" charset="0"/>
              </a:rPr>
              <a:t>1. </a:t>
            </a:r>
            <a:r>
              <a:rPr lang="vi-VN" sz="2600" b="1" dirty="0">
                <a:solidFill>
                  <a:srgbClr val="0000FF"/>
                </a:solidFill>
                <a:latin typeface="Times New Roman" panose="02020603050405020304" pitchFamily="18" charset="0"/>
                <a:cs typeface="Times New Roman" panose="02020603050405020304" pitchFamily="18" charset="0"/>
              </a:rPr>
              <a:t>Đọc đoạn văn dưới đây và trả lời câu hỏi.</a:t>
            </a:r>
          </a:p>
        </p:txBody>
      </p:sp>
      <p:sp>
        <p:nvSpPr>
          <p:cNvPr id="6" name="TextBox 5"/>
          <p:cNvSpPr txBox="1"/>
          <p:nvPr/>
        </p:nvSpPr>
        <p:spPr>
          <a:xfrm>
            <a:off x="17962" y="852968"/>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Biện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pháp</a:t>
            </a:r>
            <a:r>
              <a:rPr lang="en-US" sz="2600" b="1" dirty="0">
                <a:solidFill>
                  <a:srgbClr val="FF0000"/>
                </a:solidFill>
                <a:latin typeface="Times New Roman" panose="02020603050405020304" pitchFamily="18" charset="0"/>
                <a:cs typeface="Times New Roman" panose="02020603050405020304" pitchFamily="18" charset="0"/>
              </a:rPr>
              <a:t> so </a:t>
            </a:r>
            <a:r>
              <a:rPr lang="en-US" sz="2600" b="1" dirty="0" err="1">
                <a:solidFill>
                  <a:srgbClr val="FF0000"/>
                </a:solidFill>
                <a:latin typeface="Times New Roman" panose="02020603050405020304" pitchFamily="18" charset="0"/>
                <a:cs typeface="Times New Roman" panose="02020603050405020304" pitchFamily="18" charset="0"/>
              </a:rPr>
              <a:t>sánh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Đặt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trả</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lời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câu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hỏi</a:t>
            </a:r>
            <a:r>
              <a:rPr lang="en-US" sz="2600" b="1" dirty="0">
                <a:solidFill>
                  <a:srgbClr val="FF0000"/>
                </a:solidFill>
                <a:latin typeface="Times New Roman" panose="02020603050405020304" pitchFamily="18" charset="0"/>
                <a:cs typeface="Times New Roman" panose="02020603050405020304" pitchFamily="18" charset="0"/>
              </a:rPr>
              <a:t>: Ở </a:t>
            </a:r>
            <a:r>
              <a:rPr lang="en-US" sz="2600" b="1" dirty="0" err="1">
                <a:solidFill>
                  <a:srgbClr val="FF0000"/>
                </a:solidFill>
                <a:latin typeface="Times New Roman" panose="02020603050405020304" pitchFamily="18" charset="0"/>
                <a:cs typeface="Times New Roman" panose="02020603050405020304" pitchFamily="18" charset="0"/>
              </a:rPr>
              <a:t>đâu</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35925" y="1803782"/>
            <a:ext cx="9144000" cy="1292662"/>
          </a:xfrm>
          <a:prstGeom prst="rect">
            <a:avLst/>
          </a:prstGeom>
          <a:noFill/>
        </p:spPr>
        <p:txBody>
          <a:bodyPr wrap="square" rtlCol="0">
            <a:spAutoFit/>
          </a:bodyPr>
          <a:lstStyle/>
          <a:p>
            <a:r>
              <a:rPr lang="en-US" sz="2600" b="1" dirty="0">
                <a:solidFill>
                  <a:srgbClr val="008000"/>
                </a:solidFill>
                <a:latin typeface="Times New Roman" panose="02020603050405020304" pitchFamily="18" charset="0"/>
                <a:cs typeface="Times New Roman" panose="02020603050405020304" pitchFamily="18" charset="0"/>
              </a:rPr>
              <a:t>     </a:t>
            </a:r>
            <a:r>
              <a:rPr lang="vi-VN" sz="2600" b="1" dirty="0">
                <a:solidFill>
                  <a:srgbClr val="008000"/>
                </a:solidFill>
                <a:latin typeface="Times New Roman" panose="02020603050405020304" pitchFamily="18" charset="0"/>
                <a:cs typeface="Times New Roman" panose="02020603050405020304" pitchFamily="18" charset="0"/>
              </a:rPr>
              <a:t>Từ xa nhìn lại, cây gạo sừng sững như một tháp đèn khổng lồ. Hàng ngàn bông hoa là hàng ngàn ngọn lửa hồng tươi. Hàng ngàn búp nõn là hàng ngàn ánh nến trong xanh.</a:t>
            </a:r>
          </a:p>
        </p:txBody>
      </p:sp>
      <p:sp>
        <p:nvSpPr>
          <p:cNvPr id="8" name="TextBox 7"/>
          <p:cNvSpPr txBox="1"/>
          <p:nvPr/>
        </p:nvSpPr>
        <p:spPr>
          <a:xfrm>
            <a:off x="35925" y="3096444"/>
            <a:ext cx="9108075" cy="492443"/>
          </a:xfrm>
          <a:prstGeom prst="rect">
            <a:avLst/>
          </a:prstGeom>
          <a:noFill/>
        </p:spPr>
        <p:txBody>
          <a:bodyPr wrap="square" rtlCol="0">
            <a:spAutoFit/>
          </a:bodyPr>
          <a:lstStyle/>
          <a:p>
            <a:pPr lvl="0"/>
            <a:r>
              <a:rPr lang="en-US" sz="2600" b="1" dirty="0">
                <a:solidFill>
                  <a:srgbClr val="0000FF"/>
                </a:solidFill>
                <a:latin typeface="Times New Roman" panose="02020603050405020304" pitchFamily="18" charset="0"/>
                <a:cs typeface="Times New Roman" panose="02020603050405020304" pitchFamily="18" charset="0"/>
              </a:rPr>
              <a:t>2. </a:t>
            </a:r>
            <a:r>
              <a:rPr lang="en-US" sz="2600" b="1" dirty="0" err="1">
                <a:solidFill>
                  <a:srgbClr val="0000FF"/>
                </a:solidFill>
                <a:latin typeface="Times New Roman" panose="02020603050405020304" pitchFamily="18" charset="0"/>
                <a:cs typeface="Times New Roman" panose="02020603050405020304" pitchFamily="18" charset="0"/>
              </a:rPr>
              <a:t>Ghi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kết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bài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tập</a:t>
            </a:r>
            <a:r>
              <a:rPr lang="en-US" sz="2600" b="1" dirty="0">
                <a:solidFill>
                  <a:srgbClr val="0000FF"/>
                </a:solidFill>
                <a:latin typeface="Times New Roman" panose="02020603050405020304" pitchFamily="18" charset="0"/>
                <a:cs typeface="Times New Roman" panose="02020603050405020304" pitchFamily="18" charset="0"/>
              </a:rPr>
              <a:t> 1 </a:t>
            </a:r>
            <a:r>
              <a:rPr lang="en-US" sz="2600" b="1" dirty="0" err="1">
                <a:solidFill>
                  <a:srgbClr val="0000FF"/>
                </a:solidFill>
                <a:latin typeface="Times New Roman" panose="02020603050405020304" pitchFamily="18" charset="0"/>
                <a:cs typeface="Times New Roman" panose="02020603050405020304" pitchFamily="18" charset="0"/>
              </a:rPr>
              <a:t>vào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vở</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theo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mẫu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sau</a:t>
            </a:r>
            <a:r>
              <a:rPr lang="en-US" sz="2600" b="1" dirty="0">
                <a:solidFill>
                  <a:srgbClr val="0000FF"/>
                </a:solidFill>
                <a:latin typeface="Times New Roman" panose="02020603050405020304" pitchFamily="18" charset="0"/>
                <a:cs typeface="Times New Roman" panose="02020603050405020304" pitchFamily="18" charset="0"/>
              </a:rPr>
              <a:t>:</a:t>
            </a:r>
          </a:p>
        </p:txBody>
      </p:sp>
      <p:graphicFrame>
        <p:nvGraphicFramePr>
          <p:cNvPr id="9" name="Table 8">
            <a:extLst>
              <a:ext uri="{FF2B5EF4-FFF2-40B4-BE49-F238E27FC236}">
                <a16:creationId xmlns:a16="http://schemas.microsoft.com/office/drawing/2014/main" id="{7B99F367-E01D-4E69-8F30-9F3B249B871A}"/>
              </a:ext>
            </a:extLst>
          </p:cNvPr>
          <p:cNvGraphicFramePr>
            <a:graphicFrameLocks noGrp="1"/>
          </p:cNvGraphicFramePr>
          <p:nvPr>
            <p:extLst>
              <p:ext uri="{D42A27DB-BD31-4B8C-83A1-F6EECF244321}">
                <p14:modId xmlns:p14="http://schemas.microsoft.com/office/powerpoint/2010/main" val="3930058966"/>
              </p:ext>
            </p:extLst>
          </p:nvPr>
        </p:nvGraphicFramePr>
        <p:xfrm>
          <a:off x="0" y="3717031"/>
          <a:ext cx="9077137" cy="2526643"/>
        </p:xfrm>
        <a:graphic>
          <a:graphicData uri="http://schemas.openxmlformats.org/drawingml/2006/table">
            <a:tbl>
              <a:tblPr>
                <a:tableStyleId>{ED083AE6-46FA-4A59-8FB0-9F97EB10719F}</a:tableStyleId>
              </a:tblPr>
              <a:tblGrid>
                <a:gridCol w="2203621">
                  <a:extLst>
                    <a:ext uri="{9D8B030D-6E8A-4147-A177-3AD203B41FA5}">
                      <a16:colId xmlns:a16="http://schemas.microsoft.com/office/drawing/2014/main" val="735750783"/>
                    </a:ext>
                  </a:extLst>
                </a:gridCol>
                <a:gridCol w="2474854">
                  <a:extLst>
                    <a:ext uri="{9D8B030D-6E8A-4147-A177-3AD203B41FA5}">
                      <a16:colId xmlns:a16="http://schemas.microsoft.com/office/drawing/2014/main" val="1495693270"/>
                    </a:ext>
                  </a:extLst>
                </a:gridCol>
                <a:gridCol w="4398662">
                  <a:extLst>
                    <a:ext uri="{9D8B030D-6E8A-4147-A177-3AD203B41FA5}">
                      <a16:colId xmlns:a16="http://schemas.microsoft.com/office/drawing/2014/main" val="1460819927"/>
                    </a:ext>
                  </a:extLst>
                </a:gridCol>
              </a:tblGrid>
              <a:tr h="432049">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Sự</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vật</a:t>
                      </a:r>
                      <a:r>
                        <a:rPr lang="en-US" sz="2800" b="1" dirty="0">
                          <a:solidFill>
                            <a:srgbClr val="0000FF"/>
                          </a:solidFill>
                          <a:effectLst/>
                          <a:latin typeface="Times New Roman" panose="02020603050405020304" pitchFamily="18" charset="0"/>
                          <a:cs typeface="Times New Roman" panose="02020603050405020304" pitchFamily="18" charset="0"/>
                        </a:rPr>
                        <a:t> 1</a:t>
                      </a:r>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solidFill>
                      <a:srgbClr val="FFFF00"/>
                    </a:solidFill>
                  </a:tcPr>
                </a:tc>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Từ</a:t>
                      </a:r>
                      <a:r>
                        <a:rPr lang="en-US" sz="2800" b="1" dirty="0">
                          <a:solidFill>
                            <a:srgbClr val="0000FF"/>
                          </a:solidFill>
                          <a:effectLst/>
                          <a:latin typeface="Times New Roman" panose="02020603050405020304" pitchFamily="18" charset="0"/>
                          <a:cs typeface="Times New Roman" panose="02020603050405020304" pitchFamily="18" charset="0"/>
                        </a:rPr>
                        <a:t> so </a:t>
                      </a:r>
                      <a:r>
                        <a:rPr lang="en-US" sz="2800" b="1" dirty="0" err="1">
                          <a:solidFill>
                            <a:srgbClr val="0000FF"/>
                          </a:solidFill>
                          <a:effectLst/>
                          <a:latin typeface="Times New Roman" panose="02020603050405020304" pitchFamily="18" charset="0"/>
                          <a:cs typeface="Times New Roman" panose="02020603050405020304" pitchFamily="18" charset="0"/>
                        </a:rPr>
                        <a:t>sánh</a:t>
                      </a:r>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solidFill>
                      <a:srgbClr val="FFFF00"/>
                    </a:solidFill>
                  </a:tcPr>
                </a:tc>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Sự</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vật</a:t>
                      </a:r>
                      <a:r>
                        <a:rPr lang="en-US" sz="2800" b="1" dirty="0">
                          <a:solidFill>
                            <a:srgbClr val="0000FF"/>
                          </a:solidFill>
                          <a:effectLst/>
                          <a:latin typeface="Times New Roman" panose="02020603050405020304" pitchFamily="18" charset="0"/>
                          <a:cs typeface="Times New Roman" panose="02020603050405020304" pitchFamily="18" charset="0"/>
                        </a:rPr>
                        <a:t> 2</a:t>
                      </a:r>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solidFill>
                      <a:srgbClr val="FFFF00"/>
                    </a:solidFill>
                  </a:tcPr>
                </a:tc>
                <a:extLst>
                  <a:ext uri="{0D108BD9-81ED-4DB2-BD59-A6C34878D82A}">
                    <a16:rowId xmlns:a16="http://schemas.microsoft.com/office/drawing/2014/main" val="184838692"/>
                  </a:ext>
                </a:extLst>
              </a:tr>
              <a:tr h="533767">
                <a:tc>
                  <a:txBody>
                    <a:bodyPr/>
                    <a:lstStyle/>
                    <a:p>
                      <a:pPr algn="ctr" fontAlgn="t"/>
                      <a:r>
                        <a:rPr lang="en-US" sz="2800" b="1" dirty="0" err="1">
                          <a:solidFill>
                            <a:srgbClr val="008000"/>
                          </a:solidFill>
                          <a:effectLst/>
                          <a:latin typeface="Times New Roman" panose="02020603050405020304" pitchFamily="18" charset="0"/>
                          <a:cs typeface="Times New Roman" panose="02020603050405020304" pitchFamily="18" charset="0"/>
                        </a:rPr>
                        <a:t>cây</a:t>
                      </a:r>
                      <a:r>
                        <a:rPr lang="en-US" sz="2800" b="1" dirty="0">
                          <a:solidFill>
                            <a:srgbClr val="008000"/>
                          </a:solidFill>
                          <a:effectLst/>
                          <a:latin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cs typeface="Times New Roman" panose="02020603050405020304" pitchFamily="18" charset="0"/>
                        </a:rPr>
                        <a:t>gạo</a:t>
                      </a:r>
                      <a:endParaRPr lang="en-US" sz="2800" b="1" dirty="0">
                        <a:solidFill>
                          <a:srgbClr val="008000"/>
                        </a:solidFill>
                        <a:effectLst/>
                        <a:latin typeface="Times New Roman" panose="02020603050405020304" pitchFamily="18" charset="0"/>
                        <a:cs typeface="Times New Roman" panose="02020603050405020304" pitchFamily="18" charset="0"/>
                      </a:endParaRPr>
                    </a:p>
                  </a:txBody>
                  <a:tcPr marL="23813" marR="23813" marT="23813" marB="23813"/>
                </a:tc>
                <a:tc>
                  <a:txBody>
                    <a:bodyPr/>
                    <a:lstStyle/>
                    <a:p>
                      <a:pPr algn="ctr" fontAlgn="t"/>
                      <a:r>
                        <a:rPr lang="vi-VN" sz="2800" b="1" dirty="0">
                          <a:solidFill>
                            <a:srgbClr val="008000"/>
                          </a:solidFill>
                          <a:effectLst/>
                          <a:latin typeface="Times New Roman" panose="02020603050405020304" pitchFamily="18" charset="0"/>
                          <a:cs typeface="Times New Roman" panose="02020603050405020304" pitchFamily="18" charset="0"/>
                        </a:rPr>
                        <a:t>như</a:t>
                      </a:r>
                    </a:p>
                  </a:txBody>
                  <a:tcPr marL="23813" marR="23813" marT="23813" marB="23813"/>
                </a:tc>
                <a:tc>
                  <a:txBody>
                    <a:bodyPr/>
                    <a:lstStyle/>
                    <a:p>
                      <a:pPr algn="ctr" fontAlgn="t"/>
                      <a:r>
                        <a:rPr lang="en-US" sz="2800" b="1" dirty="0" err="1">
                          <a:solidFill>
                            <a:srgbClr val="008000"/>
                          </a:solidFill>
                          <a:effectLst/>
                          <a:latin typeface="Times New Roman" panose="02020603050405020304" pitchFamily="18" charset="0"/>
                          <a:cs typeface="Times New Roman" panose="02020603050405020304" pitchFamily="18" charset="0"/>
                        </a:rPr>
                        <a:t>tháp</a:t>
                      </a:r>
                      <a:r>
                        <a:rPr lang="en-US" sz="2800" b="1" dirty="0">
                          <a:solidFill>
                            <a:srgbClr val="008000"/>
                          </a:solidFill>
                          <a:effectLst/>
                          <a:latin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cs typeface="Times New Roman" panose="02020603050405020304" pitchFamily="18" charset="0"/>
                        </a:rPr>
                        <a:t>đèn</a:t>
                      </a:r>
                      <a:r>
                        <a:rPr lang="en-US" sz="2800" b="1" dirty="0">
                          <a:solidFill>
                            <a:srgbClr val="008000"/>
                          </a:solidFill>
                          <a:effectLst/>
                          <a:latin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cs typeface="Times New Roman" panose="02020603050405020304" pitchFamily="18" charset="0"/>
                        </a:rPr>
                        <a:t>khổng</a:t>
                      </a:r>
                      <a:r>
                        <a:rPr lang="en-US" sz="2800" b="1" dirty="0">
                          <a:solidFill>
                            <a:srgbClr val="008000"/>
                          </a:solidFill>
                          <a:effectLst/>
                          <a:latin typeface="Times New Roman" panose="02020603050405020304" pitchFamily="18" charset="0"/>
                          <a:cs typeface="Times New Roman" panose="02020603050405020304" pitchFamily="18" charset="0"/>
                        </a:rPr>
                        <a:t> </a:t>
                      </a:r>
                      <a:r>
                        <a:rPr lang="en-US" sz="2800" b="1" dirty="0" err="1">
                          <a:solidFill>
                            <a:srgbClr val="008000"/>
                          </a:solidFill>
                          <a:effectLst/>
                          <a:latin typeface="Times New Roman" panose="02020603050405020304" pitchFamily="18" charset="0"/>
                          <a:cs typeface="Times New Roman" panose="02020603050405020304" pitchFamily="18" charset="0"/>
                        </a:rPr>
                        <a:t>lồ</a:t>
                      </a:r>
                      <a:endParaRPr lang="en-US" sz="2800" b="1" dirty="0">
                        <a:solidFill>
                          <a:srgbClr val="008000"/>
                        </a:solidFill>
                        <a:effectLst/>
                        <a:latin typeface="Times New Roman" panose="02020603050405020304" pitchFamily="18" charset="0"/>
                        <a:cs typeface="Times New Roman" panose="02020603050405020304" pitchFamily="18" charset="0"/>
                      </a:endParaRPr>
                    </a:p>
                  </a:txBody>
                  <a:tcPr marL="23813" marR="23813" marT="23813" marB="23813"/>
                </a:tc>
                <a:extLst>
                  <a:ext uri="{0D108BD9-81ED-4DB2-BD59-A6C34878D82A}">
                    <a16:rowId xmlns:a16="http://schemas.microsoft.com/office/drawing/2014/main" val="1712800768"/>
                  </a:ext>
                </a:extLst>
              </a:tr>
              <a:tr h="759265">
                <a:tc>
                  <a:txBody>
                    <a:bodyPr/>
                    <a:lstStyle/>
                    <a:p>
                      <a:pPr algn="ctr" fontAlgn="t"/>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tc>
                <a:tc>
                  <a:txBody>
                    <a:bodyPr/>
                    <a:lstStyle/>
                    <a:p>
                      <a:pPr algn="ctr" fontAlgn="t"/>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tc>
                <a:tc>
                  <a:txBody>
                    <a:bodyPr/>
                    <a:lstStyle/>
                    <a:p>
                      <a:pPr algn="ctr" fontAlgn="t"/>
                      <a:endParaRPr lang="vi-VN"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tc>
                <a:extLst>
                  <a:ext uri="{0D108BD9-81ED-4DB2-BD59-A6C34878D82A}">
                    <a16:rowId xmlns:a16="http://schemas.microsoft.com/office/drawing/2014/main" val="2788234913"/>
                  </a:ext>
                </a:extLst>
              </a:tr>
              <a:tr h="759265">
                <a:tc>
                  <a:txBody>
                    <a:bodyPr/>
                    <a:lstStyle/>
                    <a:p>
                      <a:pPr algn="ctr" fontAlgn="t"/>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tc>
                <a:tc>
                  <a:txBody>
                    <a:bodyPr/>
                    <a:lstStyle/>
                    <a:p>
                      <a:pPr algn="ctr" fontAlgn="t"/>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tc>
                <a:tc>
                  <a:txBody>
                    <a:bodyPr/>
                    <a:lstStyle/>
                    <a:p>
                      <a:pPr algn="ctr" fontAlgn="t"/>
                      <a:endParaRPr lang="en-US" sz="2800" b="0" dirty="0">
                        <a:solidFill>
                          <a:srgbClr val="0000FF"/>
                        </a:solidFill>
                        <a:effectLst/>
                        <a:latin typeface="Times New Roman" panose="02020603050405020304" pitchFamily="18" charset="0"/>
                        <a:cs typeface="Times New Roman" panose="02020603050405020304" pitchFamily="18" charset="0"/>
                      </a:endParaRPr>
                    </a:p>
                  </a:txBody>
                  <a:tcPr marL="23813" marR="23813" marT="23813" marB="23813"/>
                </a:tc>
                <a:extLst>
                  <a:ext uri="{0D108BD9-81ED-4DB2-BD59-A6C34878D82A}">
                    <a16:rowId xmlns:a16="http://schemas.microsoft.com/office/drawing/2014/main" val="1757063460"/>
                  </a:ext>
                </a:extLst>
              </a:tr>
            </a:tbl>
          </a:graphicData>
        </a:graphic>
      </p:graphicFrame>
      <p:sp>
        <p:nvSpPr>
          <p:cNvPr id="10" name="TextBox 9"/>
          <p:cNvSpPr txBox="1"/>
          <p:nvPr/>
        </p:nvSpPr>
        <p:spPr>
          <a:xfrm>
            <a:off x="308315" y="4832089"/>
            <a:ext cx="2016224"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bông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hoa</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08315" y="5537881"/>
            <a:ext cx="1656184"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búp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nõn</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195736" y="4832089"/>
            <a:ext cx="2412189"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là</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272814" y="5549834"/>
            <a:ext cx="2239892"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là</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136232" y="4816561"/>
            <a:ext cx="3240360" cy="523220"/>
          </a:xfrm>
          <a:prstGeom prst="rect">
            <a:avLst/>
          </a:prstGeom>
          <a:noFill/>
        </p:spPr>
        <p:txBody>
          <a:bodyPr wrap="square" rtlCol="0">
            <a:spAutoFit/>
          </a:bodyPr>
          <a:lstStyle/>
          <a:p>
            <a:pPr algn="ctr"/>
            <a:r>
              <a:rPr lang="vi-VN" sz="2800" b="1" dirty="0">
                <a:solidFill>
                  <a:srgbClr val="0000FF"/>
                </a:solidFill>
                <a:latin typeface="Times New Roman" panose="02020603050405020304" pitchFamily="18" charset="0"/>
                <a:cs typeface="Times New Roman" panose="02020603050405020304" pitchFamily="18" charset="0"/>
              </a:rPr>
              <a:t>ngọn lửa hồng tươi</a:t>
            </a:r>
          </a:p>
        </p:txBody>
      </p:sp>
      <p:sp>
        <p:nvSpPr>
          <p:cNvPr id="15" name="TextBox 14"/>
          <p:cNvSpPr txBox="1"/>
          <p:nvPr/>
        </p:nvSpPr>
        <p:spPr>
          <a:xfrm>
            <a:off x="5136232" y="5530117"/>
            <a:ext cx="3240360" cy="523220"/>
          </a:xfrm>
          <a:prstGeom prst="rect">
            <a:avLst/>
          </a:prstGeom>
          <a:noFill/>
        </p:spPr>
        <p:txBody>
          <a:bodyPr wrap="square" rtlCol="0">
            <a:sp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xanh</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793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0"/>
                                        </p:tgtEl>
                                        <p:attrNameLst>
                                          <p:attrName>style.visibility</p:attrName>
                                        </p:attrNameLst>
                                      </p:cBhvr>
                                      <p:to>
                                        <p:strVal val="visible"/>
                                      </p:to>
                                    </p:set>
                                    <p:anim calcmode="discrete" valueType="clr">
                                      <p:cBhvr override="childStyle">
                                        <p:cTn id="13"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0"/>
                                        </p:tgtEl>
                                        <p:attrNameLst>
                                          <p:attrName>fillcolor</p:attrName>
                                        </p:attrNameLst>
                                      </p:cBhvr>
                                      <p:tavLst>
                                        <p:tav tm="0">
                                          <p:val>
                                            <p:clrVal>
                                              <a:schemeClr val="accent2"/>
                                            </p:clrVal>
                                          </p:val>
                                        </p:tav>
                                        <p:tav tm="50000">
                                          <p:val>
                                            <p:clrVal>
                                              <a:schemeClr val="hlink"/>
                                            </p:clrVal>
                                          </p:val>
                                        </p:tav>
                                      </p:tavLst>
                                    </p:anim>
                                    <p:set>
                                      <p:cBhvr>
                                        <p:cTn id="15" dur="80"/>
                                        <p:tgtEl>
                                          <p:spTgt spid="1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2"/>
                                        </p:tgtEl>
                                        <p:attrNameLst>
                                          <p:attrName>style.visibility</p:attrName>
                                        </p:attrNameLst>
                                      </p:cBhvr>
                                      <p:to>
                                        <p:strVal val="visible"/>
                                      </p:to>
                                    </p:set>
                                    <p:anim calcmode="discrete" valueType="clr">
                                      <p:cBhvr override="childStyle">
                                        <p:cTn id="20"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2"/>
                                        </p:tgtEl>
                                        <p:attrNameLst>
                                          <p:attrName>fillcolor</p:attrName>
                                        </p:attrNameLst>
                                      </p:cBhvr>
                                      <p:tavLst>
                                        <p:tav tm="0">
                                          <p:val>
                                            <p:clrVal>
                                              <a:schemeClr val="accent2"/>
                                            </p:clrVal>
                                          </p:val>
                                        </p:tav>
                                        <p:tav tm="50000">
                                          <p:val>
                                            <p:clrVal>
                                              <a:schemeClr val="hlink"/>
                                            </p:clrVal>
                                          </p:val>
                                        </p:tav>
                                      </p:tavLst>
                                    </p:anim>
                                    <p:set>
                                      <p:cBhvr>
                                        <p:cTn id="22" dur="80"/>
                                        <p:tgtEl>
                                          <p:spTgt spid="12"/>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4"/>
                                        </p:tgtEl>
                                        <p:attrNameLst>
                                          <p:attrName>style.visibility</p:attrName>
                                        </p:attrNameLst>
                                      </p:cBhvr>
                                      <p:to>
                                        <p:strVal val="visible"/>
                                      </p:to>
                                    </p:set>
                                    <p:anim calcmode="discrete" valueType="clr">
                                      <p:cBhvr override="childStyle">
                                        <p:cTn id="2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4"/>
                                        </p:tgtEl>
                                        <p:attrNameLst>
                                          <p:attrName>fillcolor</p:attrName>
                                        </p:attrNameLst>
                                      </p:cBhvr>
                                      <p:tavLst>
                                        <p:tav tm="0">
                                          <p:val>
                                            <p:clrVal>
                                              <a:schemeClr val="accent2"/>
                                            </p:clrVal>
                                          </p:val>
                                        </p:tav>
                                        <p:tav tm="50000">
                                          <p:val>
                                            <p:clrVal>
                                              <a:schemeClr val="hlink"/>
                                            </p:clrVal>
                                          </p:val>
                                        </p:tav>
                                      </p:tavLst>
                                    </p:anim>
                                    <p:set>
                                      <p:cBhvr>
                                        <p:cTn id="29" dur="80"/>
                                        <p:tgtEl>
                                          <p:spTgt spid="14"/>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1"/>
                                        </p:tgtEl>
                                        <p:attrNameLst>
                                          <p:attrName>style.visibility</p:attrName>
                                        </p:attrNameLst>
                                      </p:cBhvr>
                                      <p:to>
                                        <p:strVal val="visible"/>
                                      </p:to>
                                    </p:set>
                                    <p:anim calcmode="discrete" valueType="clr">
                                      <p:cBhvr override="childStyle">
                                        <p:cTn id="3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1"/>
                                        </p:tgtEl>
                                        <p:attrNameLst>
                                          <p:attrName>fillcolor</p:attrName>
                                        </p:attrNameLst>
                                      </p:cBhvr>
                                      <p:tavLst>
                                        <p:tav tm="0">
                                          <p:val>
                                            <p:clrVal>
                                              <a:schemeClr val="accent2"/>
                                            </p:clrVal>
                                          </p:val>
                                        </p:tav>
                                        <p:tav tm="50000">
                                          <p:val>
                                            <p:clrVal>
                                              <a:schemeClr val="hlink"/>
                                            </p:clrVal>
                                          </p:val>
                                        </p:tav>
                                      </p:tavLst>
                                    </p:anim>
                                    <p:set>
                                      <p:cBhvr>
                                        <p:cTn id="36" dur="80"/>
                                        <p:tgtEl>
                                          <p:spTgt spid="11"/>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3"/>
                                        </p:tgtEl>
                                        <p:attrNameLst>
                                          <p:attrName>style.visibility</p:attrName>
                                        </p:attrNameLst>
                                      </p:cBhvr>
                                      <p:to>
                                        <p:strVal val="visible"/>
                                      </p:to>
                                    </p:set>
                                    <p:anim calcmode="discrete" valueType="clr">
                                      <p:cBhvr override="childStyle">
                                        <p:cTn id="41"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3"/>
                                        </p:tgtEl>
                                        <p:attrNameLst>
                                          <p:attrName>fillcolor</p:attrName>
                                        </p:attrNameLst>
                                      </p:cBhvr>
                                      <p:tavLst>
                                        <p:tav tm="0">
                                          <p:val>
                                            <p:clrVal>
                                              <a:schemeClr val="accent2"/>
                                            </p:clrVal>
                                          </p:val>
                                        </p:tav>
                                        <p:tav tm="50000">
                                          <p:val>
                                            <p:clrVal>
                                              <a:schemeClr val="hlink"/>
                                            </p:clrVal>
                                          </p:val>
                                        </p:tav>
                                      </p:tavLst>
                                    </p:anim>
                                    <p:set>
                                      <p:cBhvr>
                                        <p:cTn id="43" dur="80"/>
                                        <p:tgtEl>
                                          <p:spTgt spid="13"/>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27" presetClass="entr" presetSubtype="0" fill="hold" grpId="0" nodeType="clickEffect">
                                  <p:stCondLst>
                                    <p:cond delay="0"/>
                                  </p:stCondLst>
                                  <p:iterate type="lt">
                                    <p:tmPct val="50000"/>
                                  </p:iterate>
                                  <p:childTnLst>
                                    <p:set>
                                      <p:cBhvr>
                                        <p:cTn id="47" dur="1" fill="hold">
                                          <p:stCondLst>
                                            <p:cond delay="0"/>
                                          </p:stCondLst>
                                        </p:cTn>
                                        <p:tgtEl>
                                          <p:spTgt spid="15"/>
                                        </p:tgtEl>
                                        <p:attrNameLst>
                                          <p:attrName>style.visibility</p:attrName>
                                        </p:attrNameLst>
                                      </p:cBhvr>
                                      <p:to>
                                        <p:strVal val="visible"/>
                                      </p:to>
                                    </p:set>
                                    <p:anim calcmode="discrete" valueType="clr">
                                      <p:cBhvr override="childStyle">
                                        <p:cTn id="48"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5"/>
                                        </p:tgtEl>
                                        <p:attrNameLst>
                                          <p:attrName>fillcolor</p:attrName>
                                        </p:attrNameLst>
                                      </p:cBhvr>
                                      <p:tavLst>
                                        <p:tav tm="0">
                                          <p:val>
                                            <p:clrVal>
                                              <a:schemeClr val="accent2"/>
                                            </p:clrVal>
                                          </p:val>
                                        </p:tav>
                                        <p:tav tm="50000">
                                          <p:val>
                                            <p:clrVal>
                                              <a:schemeClr val="hlink"/>
                                            </p:clrVal>
                                          </p:val>
                                        </p:tav>
                                      </p:tavLst>
                                    </p:anim>
                                    <p:set>
                                      <p:cBhvr>
                                        <p:cTn id="50"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24" y="1336151"/>
            <a:ext cx="9144000" cy="1384995"/>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3. </a:t>
            </a:r>
            <a:r>
              <a:rPr lang="vi-VN" sz="2800" b="1" dirty="0">
                <a:solidFill>
                  <a:srgbClr val="0000FF"/>
                </a:solidFill>
                <a:latin typeface="Times New Roman" panose="02020603050405020304" pitchFamily="18" charset="0"/>
                <a:cs typeface="Times New Roman" panose="02020603050405020304" pitchFamily="18" charset="0"/>
              </a:rPr>
              <a:t>Quan sát tranh, tìm những sự vật có đặc điểm giống nhau (hình dạng, màu sắc,…). Đặt câu so sánh các sự vật đó với nhau.</a:t>
            </a:r>
          </a:p>
        </p:txBody>
      </p:sp>
      <p:pic>
        <p:nvPicPr>
          <p:cNvPr id="3" name="Picture 2">
            <a:extLst>
              <a:ext uri="{FF2B5EF4-FFF2-40B4-BE49-F238E27FC236}">
                <a16:creationId xmlns:a16="http://schemas.microsoft.com/office/drawing/2014/main" id="{870BA862-FE60-4703-A28D-070616FC4C25}"/>
              </a:ext>
            </a:extLst>
          </p:cNvPr>
          <p:cNvPicPr>
            <a:picLocks noChangeAspect="1"/>
          </p:cNvPicPr>
          <p:nvPr/>
        </p:nvPicPr>
        <p:blipFill>
          <a:blip r:embed="rId2"/>
          <a:stretch>
            <a:fillRect/>
          </a:stretch>
        </p:blipFill>
        <p:spPr>
          <a:xfrm>
            <a:off x="179512" y="3244366"/>
            <a:ext cx="8964488" cy="3424994"/>
          </a:xfrm>
          <a:prstGeom prst="rect">
            <a:avLst/>
          </a:prstGeom>
        </p:spPr>
      </p:pic>
      <p:sp>
        <p:nvSpPr>
          <p:cNvPr id="4" name="TextBox 3"/>
          <p:cNvSpPr txBox="1"/>
          <p:nvPr/>
        </p:nvSpPr>
        <p:spPr>
          <a:xfrm>
            <a:off x="1143000" y="7"/>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5" name="TextBox 4"/>
          <p:cNvSpPr txBox="1"/>
          <p:nvPr/>
        </p:nvSpPr>
        <p:spPr>
          <a:xfrm>
            <a:off x="1984781" y="413111"/>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6" name="TextBox 5"/>
          <p:cNvSpPr txBox="1"/>
          <p:nvPr/>
        </p:nvSpPr>
        <p:spPr>
          <a:xfrm>
            <a:off x="17962" y="852968"/>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so </a:t>
            </a:r>
            <a:r>
              <a:rPr lang="en-US" sz="2800" b="1" dirty="0" err="1">
                <a:solidFill>
                  <a:srgbClr val="FF0000"/>
                </a:solidFill>
                <a:latin typeface="Times New Roman" panose="02020603050405020304" pitchFamily="18" charset="0"/>
                <a:cs typeface="Times New Roman" panose="02020603050405020304" pitchFamily="18" charset="0"/>
              </a:rPr>
              <a:t>sánh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p:cNvSpPr txBox="1"/>
          <p:nvPr/>
        </p:nvSpPr>
        <p:spPr>
          <a:xfrm>
            <a:off x="12824" y="2721146"/>
            <a:ext cx="5495280"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M: Mắt mèo tròn như hòn bi ve.</a:t>
            </a:r>
          </a:p>
        </p:txBody>
      </p:sp>
    </p:spTree>
    <p:extLst>
      <p:ext uri="{BB962C8B-B14F-4D97-AF65-F5344CB8AC3E}">
        <p14:creationId xmlns:p14="http://schemas.microsoft.com/office/powerpoint/2010/main" val="175144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7"/>
                                        </p:tgtEl>
                                        <p:attrNameLst>
                                          <p:attrName>style.visibility</p:attrName>
                                        </p:attrNameLst>
                                      </p:cBhvr>
                                      <p:to>
                                        <p:strVal val="visible"/>
                                      </p:to>
                                    </p:set>
                                    <p:anim calcmode="discrete" valueType="clr">
                                      <p:cBhvr override="childStyle">
                                        <p:cTn id="20"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
                                        </p:tgtEl>
                                        <p:attrNameLst>
                                          <p:attrName>fillcolor</p:attrName>
                                        </p:attrNameLst>
                                      </p:cBhvr>
                                      <p:tavLst>
                                        <p:tav tm="0">
                                          <p:val>
                                            <p:clrVal>
                                              <a:schemeClr val="accent2"/>
                                            </p:clrVal>
                                          </p:val>
                                        </p:tav>
                                        <p:tav tm="50000">
                                          <p:val>
                                            <p:clrVal>
                                              <a:schemeClr val="hlink"/>
                                            </p:clrVal>
                                          </p:val>
                                        </p:tav>
                                      </p:tavLst>
                                    </p:anim>
                                    <p:set>
                                      <p:cBhvr>
                                        <p:cTn id="22"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A78D29-8615-4AEC-BA0B-3A32CCE11CA1}"/>
              </a:ext>
            </a:extLst>
          </p:cNvPr>
          <p:cNvPicPr>
            <a:picLocks noChangeAspect="1"/>
          </p:cNvPicPr>
          <p:nvPr/>
        </p:nvPicPr>
        <p:blipFill>
          <a:blip r:embed="rId2"/>
          <a:stretch>
            <a:fillRect/>
          </a:stretch>
        </p:blipFill>
        <p:spPr>
          <a:xfrm>
            <a:off x="79352" y="2852936"/>
            <a:ext cx="1617241" cy="864096"/>
          </a:xfrm>
          <a:prstGeom prst="rect">
            <a:avLst/>
          </a:prstGeom>
        </p:spPr>
      </p:pic>
      <p:pic>
        <p:nvPicPr>
          <p:cNvPr id="20" name="Picture 19">
            <a:extLst>
              <a:ext uri="{FF2B5EF4-FFF2-40B4-BE49-F238E27FC236}">
                <a16:creationId xmlns:a16="http://schemas.microsoft.com/office/drawing/2014/main" id="{9C20C170-A7E3-4610-8964-2061A198B041}"/>
              </a:ext>
            </a:extLst>
          </p:cNvPr>
          <p:cNvPicPr>
            <a:picLocks noChangeAspect="1"/>
          </p:cNvPicPr>
          <p:nvPr/>
        </p:nvPicPr>
        <p:blipFill>
          <a:blip r:embed="rId3"/>
          <a:stretch>
            <a:fillRect/>
          </a:stretch>
        </p:blipFill>
        <p:spPr>
          <a:xfrm>
            <a:off x="14843" y="3844308"/>
            <a:ext cx="2057648" cy="941360"/>
          </a:xfrm>
          <a:prstGeom prst="rect">
            <a:avLst/>
          </a:prstGeom>
        </p:spPr>
      </p:pic>
      <p:pic>
        <p:nvPicPr>
          <p:cNvPr id="11" name="Picture 10">
            <a:extLst>
              <a:ext uri="{FF2B5EF4-FFF2-40B4-BE49-F238E27FC236}">
                <a16:creationId xmlns:a16="http://schemas.microsoft.com/office/drawing/2014/main" id="{7675CCB4-6661-4022-A463-D51EA07B8A2E}"/>
              </a:ext>
            </a:extLst>
          </p:cNvPr>
          <p:cNvPicPr>
            <a:picLocks noChangeAspect="1"/>
          </p:cNvPicPr>
          <p:nvPr/>
        </p:nvPicPr>
        <p:blipFill>
          <a:blip r:embed="rId4"/>
          <a:stretch>
            <a:fillRect/>
          </a:stretch>
        </p:blipFill>
        <p:spPr>
          <a:xfrm>
            <a:off x="10277" y="5919291"/>
            <a:ext cx="1840260" cy="938709"/>
          </a:xfrm>
          <a:prstGeom prst="rect">
            <a:avLst/>
          </a:prstGeom>
        </p:spPr>
      </p:pic>
      <p:pic>
        <p:nvPicPr>
          <p:cNvPr id="12" name="Picture 11">
            <a:extLst>
              <a:ext uri="{FF2B5EF4-FFF2-40B4-BE49-F238E27FC236}">
                <a16:creationId xmlns:a16="http://schemas.microsoft.com/office/drawing/2014/main" id="{C082EB1A-D5DF-4291-9814-BBC466845DC4}"/>
              </a:ext>
            </a:extLst>
          </p:cNvPr>
          <p:cNvPicPr>
            <a:picLocks noChangeAspect="1"/>
          </p:cNvPicPr>
          <p:nvPr/>
        </p:nvPicPr>
        <p:blipFill>
          <a:blip r:embed="rId5"/>
          <a:stretch>
            <a:fillRect/>
          </a:stretch>
        </p:blipFill>
        <p:spPr>
          <a:xfrm>
            <a:off x="113745" y="4946424"/>
            <a:ext cx="1803971" cy="858839"/>
          </a:xfrm>
          <a:prstGeom prst="rect">
            <a:avLst/>
          </a:prstGeom>
        </p:spPr>
      </p:pic>
      <p:grpSp>
        <p:nvGrpSpPr>
          <p:cNvPr id="13" name="Group 12">
            <a:extLst>
              <a:ext uri="{FF2B5EF4-FFF2-40B4-BE49-F238E27FC236}">
                <a16:creationId xmlns:a16="http://schemas.microsoft.com/office/drawing/2014/main" id="{0D50A86C-B011-0134-4508-73ADDE923CD1}"/>
              </a:ext>
            </a:extLst>
          </p:cNvPr>
          <p:cNvGrpSpPr/>
          <p:nvPr/>
        </p:nvGrpSpPr>
        <p:grpSpPr>
          <a:xfrm>
            <a:off x="2086172" y="2810043"/>
            <a:ext cx="6942539" cy="817147"/>
            <a:chOff x="6308591" y="1081302"/>
            <a:chExt cx="4819588" cy="1031631"/>
          </a:xfrm>
        </p:grpSpPr>
        <p:sp>
          <p:nvSpPr>
            <p:cNvPr id="14" name="Rectangle: Rounded Corners 4">
              <a:extLst>
                <a:ext uri="{FF2B5EF4-FFF2-40B4-BE49-F238E27FC236}">
                  <a16:creationId xmlns:a16="http://schemas.microsoft.com/office/drawing/2014/main" id="{8A5E1AE1-C082-F261-0FDA-8BB8F595C070}"/>
                </a:ext>
              </a:extLst>
            </p:cNvPr>
            <p:cNvSpPr/>
            <p:nvPr/>
          </p:nvSpPr>
          <p:spPr>
            <a:xfrm>
              <a:off x="6824406" y="1268211"/>
              <a:ext cx="430377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008000"/>
                  </a:solidFill>
                  <a:latin typeface="Times New Roman" panose="02020603050405020304" pitchFamily="18" charset="0"/>
                  <a:cs typeface="Times New Roman" panose="02020603050405020304" pitchFamily="18" charset="0"/>
                </a:rPr>
                <a:t>Mặt</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trăng</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tròn</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như</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quả</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bưởi</a:t>
              </a:r>
              <a:r>
                <a:rPr lang="en-US" sz="2700" b="1" dirty="0">
                  <a:solidFill>
                    <a:srgbClr val="008000"/>
                  </a:solidFill>
                  <a:latin typeface="Times New Roman" panose="02020603050405020304" pitchFamily="18" charset="0"/>
                  <a:cs typeface="Times New Roman" panose="02020603050405020304" pitchFamily="18" charset="0"/>
                </a:rPr>
                <a:t>.</a:t>
              </a:r>
            </a:p>
          </p:txBody>
        </p:sp>
        <p:pic>
          <p:nvPicPr>
            <p:cNvPr id="15" name="Picture 14">
              <a:extLst>
                <a:ext uri="{FF2B5EF4-FFF2-40B4-BE49-F238E27FC236}">
                  <a16:creationId xmlns:a16="http://schemas.microsoft.com/office/drawing/2014/main" id="{4870065C-B441-6570-2C98-FA7D2053F6D5}"/>
                </a:ext>
              </a:extLst>
            </p:cNvPr>
            <p:cNvPicPr>
              <a:picLocks noChangeAspect="1"/>
            </p:cNvPicPr>
            <p:nvPr/>
          </p:nvPicPr>
          <p:blipFill>
            <a:blip r:embed="rId6" cstate="print"/>
            <a:stretch>
              <a:fillRect/>
            </a:stretch>
          </p:blipFill>
          <p:spPr>
            <a:xfrm>
              <a:off x="6308591" y="1081302"/>
              <a:ext cx="1031631" cy="1031631"/>
            </a:xfrm>
            <a:prstGeom prst="rect">
              <a:avLst/>
            </a:prstGeom>
          </p:spPr>
        </p:pic>
      </p:grpSp>
      <p:grpSp>
        <p:nvGrpSpPr>
          <p:cNvPr id="16" name="Group 15">
            <a:extLst>
              <a:ext uri="{FF2B5EF4-FFF2-40B4-BE49-F238E27FC236}">
                <a16:creationId xmlns:a16="http://schemas.microsoft.com/office/drawing/2014/main" id="{D4E84EA7-27A1-43CC-B4B9-3E43E551D32A}"/>
              </a:ext>
            </a:extLst>
          </p:cNvPr>
          <p:cNvGrpSpPr/>
          <p:nvPr/>
        </p:nvGrpSpPr>
        <p:grpSpPr>
          <a:xfrm>
            <a:off x="2041399" y="3927871"/>
            <a:ext cx="7035475" cy="904007"/>
            <a:chOff x="6308590" y="1903464"/>
            <a:chExt cx="4845675" cy="1596221"/>
          </a:xfrm>
        </p:grpSpPr>
        <p:sp>
          <p:nvSpPr>
            <p:cNvPr id="17" name="Rectangle: Rounded Corners 26">
              <a:extLst>
                <a:ext uri="{FF2B5EF4-FFF2-40B4-BE49-F238E27FC236}">
                  <a16:creationId xmlns:a16="http://schemas.microsoft.com/office/drawing/2014/main" id="{52544C67-9BBD-4982-8EA8-E6F8037C358A}"/>
                </a:ext>
              </a:extLst>
            </p:cNvPr>
            <p:cNvSpPr/>
            <p:nvPr/>
          </p:nvSpPr>
          <p:spPr>
            <a:xfrm>
              <a:off x="6973810" y="1903464"/>
              <a:ext cx="4180455" cy="1596221"/>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a:solidFill>
                    <a:srgbClr val="008000"/>
                  </a:solidFill>
                  <a:latin typeface="Times New Roman" panose="02020603050405020304" pitchFamily="18" charset="0"/>
                  <a:cs typeface="Times New Roman" panose="02020603050405020304" pitchFamily="18" charset="0"/>
                </a:rPr>
                <a:t> </a:t>
              </a:r>
              <a:r>
                <a:rPr lang="vi-VN" sz="2700" b="1" dirty="0">
                  <a:solidFill>
                    <a:srgbClr val="008000"/>
                  </a:solidFill>
                  <a:latin typeface="Times New Roman" panose="02020603050405020304" pitchFamily="18" charset="0"/>
                  <a:cs typeface="Times New Roman" panose="02020603050405020304" pitchFamily="18" charset="0"/>
                </a:rPr>
                <a:t>Hoa mào gà đỏ rực giống như mào của chú gà trống.</a:t>
              </a:r>
              <a:endParaRPr lang="en-US" sz="2700" b="1" dirty="0">
                <a:solidFill>
                  <a:srgbClr val="008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17DDCDC-4AD2-4C42-99E8-5AA7EC4B3C6B}"/>
                </a:ext>
              </a:extLst>
            </p:cNvPr>
            <p:cNvPicPr>
              <a:picLocks noChangeAspect="1"/>
            </p:cNvPicPr>
            <p:nvPr/>
          </p:nvPicPr>
          <p:blipFill>
            <a:blip r:embed="rId7" cstate="print"/>
            <a:stretch>
              <a:fillRect/>
            </a:stretch>
          </p:blipFill>
          <p:spPr>
            <a:xfrm>
              <a:off x="6308590" y="2387634"/>
              <a:ext cx="1031631" cy="1031631"/>
            </a:xfrm>
            <a:prstGeom prst="rect">
              <a:avLst/>
            </a:prstGeom>
          </p:spPr>
        </p:pic>
      </p:grpSp>
      <p:grpSp>
        <p:nvGrpSpPr>
          <p:cNvPr id="19" name="Group 18">
            <a:extLst>
              <a:ext uri="{FF2B5EF4-FFF2-40B4-BE49-F238E27FC236}">
                <a16:creationId xmlns:a16="http://schemas.microsoft.com/office/drawing/2014/main" id="{81F01E87-CCCA-4824-A6C9-D48751445756}"/>
              </a:ext>
            </a:extLst>
          </p:cNvPr>
          <p:cNvGrpSpPr/>
          <p:nvPr/>
        </p:nvGrpSpPr>
        <p:grpSpPr>
          <a:xfrm>
            <a:off x="2363033" y="5004586"/>
            <a:ext cx="6665678" cy="883663"/>
            <a:chOff x="6256561" y="3853734"/>
            <a:chExt cx="4836606" cy="1031631"/>
          </a:xfrm>
        </p:grpSpPr>
        <p:sp>
          <p:nvSpPr>
            <p:cNvPr id="21" name="Rectangle: Rounded Corners 14">
              <a:extLst>
                <a:ext uri="{FF2B5EF4-FFF2-40B4-BE49-F238E27FC236}">
                  <a16:creationId xmlns:a16="http://schemas.microsoft.com/office/drawing/2014/main" id="{06B3D809-936E-44D6-8B37-2C07EC7282BF}"/>
                </a:ext>
              </a:extLst>
            </p:cNvPr>
            <p:cNvSpPr/>
            <p:nvPr/>
          </p:nvSpPr>
          <p:spPr>
            <a:xfrm>
              <a:off x="6841425" y="3943761"/>
              <a:ext cx="4251742" cy="844723"/>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008000"/>
                  </a:solidFill>
                  <a:latin typeface="Times New Roman" panose="02020603050405020304" pitchFamily="18" charset="0"/>
                  <a:cs typeface="Times New Roman" panose="02020603050405020304" pitchFamily="18" charset="0"/>
                </a:rPr>
                <a:t>Mắt</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chú</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mèo</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tròn</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như</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hòn</a:t>
              </a:r>
              <a:r>
                <a:rPr lang="en-US" sz="2700" b="1" dirty="0">
                  <a:solidFill>
                    <a:srgbClr val="008000"/>
                  </a:solidFill>
                  <a:latin typeface="Times New Roman" panose="02020603050405020304" pitchFamily="18" charset="0"/>
                  <a:cs typeface="Times New Roman" panose="02020603050405020304" pitchFamily="18" charset="0"/>
                </a:rPr>
                <a:t> bi </a:t>
              </a:r>
              <a:r>
                <a:rPr lang="en-US" sz="2700" b="1" dirty="0" err="1">
                  <a:solidFill>
                    <a:srgbClr val="008000"/>
                  </a:solidFill>
                  <a:latin typeface="Times New Roman" panose="02020603050405020304" pitchFamily="18" charset="0"/>
                  <a:cs typeface="Times New Roman" panose="02020603050405020304" pitchFamily="18" charset="0"/>
                </a:rPr>
                <a:t>ve</a:t>
              </a:r>
              <a:r>
                <a:rPr lang="en-US" sz="2700" b="1" dirty="0">
                  <a:solidFill>
                    <a:srgbClr val="008000"/>
                  </a:solidFill>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D4F125E0-714D-4C50-A9AE-AFCF7E1AAE30}"/>
                </a:ext>
              </a:extLst>
            </p:cNvPr>
            <p:cNvPicPr>
              <a:picLocks noChangeAspect="1"/>
            </p:cNvPicPr>
            <p:nvPr/>
          </p:nvPicPr>
          <p:blipFill>
            <a:blip r:embed="rId8" cstate="print"/>
            <a:stretch>
              <a:fillRect/>
            </a:stretch>
          </p:blipFill>
          <p:spPr>
            <a:xfrm>
              <a:off x="6256561" y="3853734"/>
              <a:ext cx="1031631" cy="1031631"/>
            </a:xfrm>
            <a:prstGeom prst="rect">
              <a:avLst/>
            </a:prstGeom>
          </p:spPr>
        </p:pic>
      </p:grpSp>
      <p:grpSp>
        <p:nvGrpSpPr>
          <p:cNvPr id="23" name="Group 22">
            <a:extLst>
              <a:ext uri="{FF2B5EF4-FFF2-40B4-BE49-F238E27FC236}">
                <a16:creationId xmlns:a16="http://schemas.microsoft.com/office/drawing/2014/main" id="{C42AF28C-3AD8-4FCE-B849-7E99EC582885}"/>
              </a:ext>
            </a:extLst>
          </p:cNvPr>
          <p:cNvGrpSpPr/>
          <p:nvPr/>
        </p:nvGrpSpPr>
        <p:grpSpPr>
          <a:xfrm>
            <a:off x="2106321" y="5942235"/>
            <a:ext cx="7037680" cy="1092197"/>
            <a:chOff x="6308591" y="5708293"/>
            <a:chExt cx="4800848" cy="1031631"/>
          </a:xfrm>
        </p:grpSpPr>
        <p:sp>
          <p:nvSpPr>
            <p:cNvPr id="25" name="Rectangle: Rounded Corners 20">
              <a:extLst>
                <a:ext uri="{FF2B5EF4-FFF2-40B4-BE49-F238E27FC236}">
                  <a16:creationId xmlns:a16="http://schemas.microsoft.com/office/drawing/2014/main" id="{6CA04AD9-986E-4A09-9005-D847066AE90E}"/>
                </a:ext>
              </a:extLst>
            </p:cNvPr>
            <p:cNvSpPr/>
            <p:nvPr/>
          </p:nvSpPr>
          <p:spPr>
            <a:xfrm>
              <a:off x="6957207" y="5848302"/>
              <a:ext cx="415223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Cây</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nấm</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xoè</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tán</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như</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chiếc</a:t>
              </a:r>
              <a:r>
                <a:rPr lang="en-US" sz="2700" b="1" dirty="0">
                  <a:solidFill>
                    <a:srgbClr val="008000"/>
                  </a:solidFill>
                  <a:latin typeface="Times New Roman" panose="02020603050405020304" pitchFamily="18" charset="0"/>
                  <a:cs typeface="Times New Roman" panose="02020603050405020304" pitchFamily="18" charset="0"/>
                </a:rPr>
                <a:t> ô </a:t>
              </a:r>
              <a:r>
                <a:rPr lang="en-US" sz="2700" b="1" dirty="0" err="1">
                  <a:solidFill>
                    <a:srgbClr val="008000"/>
                  </a:solidFill>
                  <a:latin typeface="Times New Roman" panose="02020603050405020304" pitchFamily="18" charset="0"/>
                  <a:cs typeface="Times New Roman" panose="02020603050405020304" pitchFamily="18" charset="0"/>
                </a:rPr>
                <a:t>đang</a:t>
              </a:r>
              <a:r>
                <a:rPr lang="en-US" sz="2700" b="1" dirty="0">
                  <a:solidFill>
                    <a:srgbClr val="008000"/>
                  </a:solidFill>
                  <a:latin typeface="Times New Roman" panose="02020603050405020304" pitchFamily="18" charset="0"/>
                  <a:cs typeface="Times New Roman" panose="02020603050405020304" pitchFamily="18" charset="0"/>
                </a:rPr>
                <a:t> </a:t>
              </a:r>
              <a:r>
                <a:rPr lang="en-US" sz="2700" b="1" dirty="0" err="1">
                  <a:solidFill>
                    <a:srgbClr val="008000"/>
                  </a:solidFill>
                  <a:latin typeface="Times New Roman" panose="02020603050405020304" pitchFamily="18" charset="0"/>
                  <a:cs typeface="Times New Roman" panose="02020603050405020304" pitchFamily="18" charset="0"/>
                </a:rPr>
                <a:t>mở</a:t>
              </a:r>
              <a:r>
                <a:rPr lang="en-US" sz="2700" b="1" dirty="0">
                  <a:solidFill>
                    <a:srgbClr val="008000"/>
                  </a:solidFill>
                  <a:latin typeface="Times New Roman" panose="02020603050405020304" pitchFamily="18" charset="0"/>
                  <a:cs typeface="Times New Roman" panose="02020603050405020304" pitchFamily="18" charset="0"/>
                </a:rPr>
                <a:t>.</a:t>
              </a:r>
            </a:p>
          </p:txBody>
        </p:sp>
        <p:pic>
          <p:nvPicPr>
            <p:cNvPr id="26" name="Picture 25">
              <a:extLst>
                <a:ext uri="{FF2B5EF4-FFF2-40B4-BE49-F238E27FC236}">
                  <a16:creationId xmlns:a16="http://schemas.microsoft.com/office/drawing/2014/main" id="{3DA9D81B-C12D-4ECB-93CF-2B95F324EC01}"/>
                </a:ext>
              </a:extLst>
            </p:cNvPr>
            <p:cNvPicPr>
              <a:picLocks noChangeAspect="1"/>
            </p:cNvPicPr>
            <p:nvPr/>
          </p:nvPicPr>
          <p:blipFill>
            <a:blip r:embed="rId9" cstate="print"/>
            <a:stretch>
              <a:fillRect/>
            </a:stretch>
          </p:blipFill>
          <p:spPr>
            <a:xfrm>
              <a:off x="6308591" y="5708293"/>
              <a:ext cx="1031631" cy="1031631"/>
            </a:xfrm>
            <a:prstGeom prst="rect">
              <a:avLst/>
            </a:prstGeom>
          </p:spPr>
        </p:pic>
      </p:grpSp>
      <p:sp>
        <p:nvSpPr>
          <p:cNvPr id="29" name="TextBox 28"/>
          <p:cNvSpPr txBox="1"/>
          <p:nvPr/>
        </p:nvSpPr>
        <p:spPr>
          <a:xfrm>
            <a:off x="12824" y="1336151"/>
            <a:ext cx="9144000" cy="1384995"/>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3. </a:t>
            </a:r>
            <a:r>
              <a:rPr lang="vi-VN" sz="2800" b="1" dirty="0">
                <a:solidFill>
                  <a:srgbClr val="0000FF"/>
                </a:solidFill>
                <a:latin typeface="Times New Roman" panose="02020603050405020304" pitchFamily="18" charset="0"/>
                <a:cs typeface="Times New Roman" panose="02020603050405020304" pitchFamily="18" charset="0"/>
              </a:rPr>
              <a:t>Quan sát tranh, tìm những sự vật có đặc điểm giống nhau (hình dạng, màu sắc,…). Đặt câu so sánh các sự vật đó với nhau.</a:t>
            </a:r>
          </a:p>
        </p:txBody>
      </p:sp>
      <p:sp>
        <p:nvSpPr>
          <p:cNvPr id="30" name="TextBox 29"/>
          <p:cNvSpPr txBox="1"/>
          <p:nvPr/>
        </p:nvSpPr>
        <p:spPr>
          <a:xfrm>
            <a:off x="1143000" y="7"/>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31" name="TextBox 30"/>
          <p:cNvSpPr txBox="1"/>
          <p:nvPr/>
        </p:nvSpPr>
        <p:spPr>
          <a:xfrm>
            <a:off x="1984781" y="413111"/>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32" name="TextBox 31"/>
          <p:cNvSpPr txBox="1"/>
          <p:nvPr/>
        </p:nvSpPr>
        <p:spPr>
          <a:xfrm>
            <a:off x="17962" y="852968"/>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so </a:t>
            </a:r>
            <a:r>
              <a:rPr lang="en-US" sz="2800" b="1" dirty="0" err="1">
                <a:solidFill>
                  <a:srgbClr val="FF0000"/>
                </a:solidFill>
                <a:latin typeface="Times New Roman" panose="02020603050405020304" pitchFamily="18" charset="0"/>
                <a:cs typeface="Times New Roman" panose="02020603050405020304" pitchFamily="18" charset="0"/>
              </a:rPr>
              <a:t>sánh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2082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1651" y="0"/>
            <a:ext cx="9215651" cy="685800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863824"/>
            <a:ext cx="554424" cy="135077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786190"/>
            <a:ext cx="9215651" cy="3071810"/>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071810"/>
            <a:ext cx="1157621"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7" cstate="print"/>
          <a:srcRect t="1505" r="-1" b="2635"/>
          <a:stretch/>
        </p:blipFill>
        <p:spPr>
          <a:xfrm>
            <a:off x="363082" y="1852466"/>
            <a:ext cx="1486804"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2514601" y="1500174"/>
            <a:ext cx="3222733" cy="2123658"/>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4126960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22" y="1365687"/>
            <a:ext cx="9144000" cy="954107"/>
          </a:xfrm>
          <a:prstGeom prst="rect">
            <a:avLst/>
          </a:prstGeom>
          <a:noFill/>
        </p:spPr>
        <p:txBody>
          <a:bodyPr wrap="square" rtlCol="0">
            <a:spAutoFit/>
          </a:bodyPr>
          <a:lstStyle/>
          <a:p>
            <a:pPr lvl="0"/>
            <a:r>
              <a:rPr lang="en-US" sz="2800" b="1" dirty="0">
                <a:solidFill>
                  <a:srgbClr val="0000FF"/>
                </a:solidFill>
                <a:latin typeface="Times New Roman" panose="02020603050405020304" pitchFamily="18" charset="0"/>
                <a:cs typeface="Times New Roman" panose="02020603050405020304" pitchFamily="18" charset="0"/>
              </a:rPr>
              <a:t>4. </a:t>
            </a:r>
            <a:r>
              <a:rPr lang="en-US" sz="2800" b="1" dirty="0" err="1">
                <a:solidFill>
                  <a:srgbClr val="0000FF"/>
                </a:solidFill>
                <a:latin typeface="Times New Roman" panose="02020603050405020304" pitchFamily="18" charset="0"/>
                <a:cs typeface="Times New Roman" panose="02020603050405020304" pitchFamily="18" charset="0"/>
              </a:rPr>
              <a:t>Cùng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bạn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hỏi</a:t>
            </a:r>
            <a:r>
              <a:rPr lang="en-US" sz="2800" b="1" dirty="0">
                <a:solidFill>
                  <a:srgbClr val="0000FF"/>
                </a:solidFill>
                <a:latin typeface="Times New Roman" panose="02020603050405020304" pitchFamily="18" charset="0"/>
                <a:cs typeface="Times New Roman" panose="02020603050405020304" pitchFamily="18" charset="0"/>
              </a:rPr>
              <a:t> – </a:t>
            </a:r>
            <a:r>
              <a:rPr lang="en-US" sz="2800" b="1" dirty="0" err="1">
                <a:solidFill>
                  <a:srgbClr val="0000FF"/>
                </a:solidFill>
                <a:latin typeface="Times New Roman" panose="02020603050405020304" pitchFamily="18" charset="0"/>
                <a:cs typeface="Times New Roman" panose="02020603050405020304" pitchFamily="18" charset="0"/>
              </a:rPr>
              <a:t>đáp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về</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điểm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diễn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việc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đoạn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văn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sau</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62969" y="2204636"/>
            <a:ext cx="9080039" cy="2677656"/>
          </a:xfrm>
          <a:prstGeom prst="rect">
            <a:avLst/>
          </a:prstGeom>
          <a:noFill/>
        </p:spPr>
        <p:txBody>
          <a:bodyPr wrap="square" rtlCol="0">
            <a:spAutoFit/>
          </a:bodyPr>
          <a:lstStyle/>
          <a:p>
            <a:pPr indent="346472" algn="just" defTabSz="685800">
              <a:defRPr/>
            </a:pPr>
            <a:r>
              <a:rPr lang="vi-VN" sz="2800" b="1" dirty="0">
                <a:solidFill>
                  <a:srgbClr val="008000"/>
                </a:solidFill>
                <a:latin typeface="Times New Roman" panose="02020603050405020304" pitchFamily="18" charset="0"/>
                <a:cs typeface="Times New Roman" panose="02020603050405020304" pitchFamily="18" charset="0"/>
              </a:rPr>
              <a:t>Trên vòm cây, lũ chim sẻ đang trò chuyện ríu rít. Dưới đất, đám lá khô cuống cuồng chạy, va vào nhau sột soạt. Trước hiên nhà, tấm mành che đung đưa, lách cách. Trong nhà, em bé bé chợt giật mình tỉnh giấc. “Suỵt, im nào!” – Ngọn gió thầm nhắc. Và bỗng dưng tất cả dừng lại thật.</a:t>
            </a:r>
          </a:p>
          <a:p>
            <a:pPr indent="346472" algn="r" defTabSz="685800">
              <a:defRPr/>
            </a:pPr>
            <a:r>
              <a:rPr lang="vi-VN" sz="2800" b="1" dirty="0">
                <a:solidFill>
                  <a:srgbClr val="008000"/>
                </a:solidFill>
                <a:latin typeface="Times New Roman" panose="02020603050405020304" pitchFamily="18" charset="0"/>
                <a:cs typeface="Times New Roman" panose="02020603050405020304" pitchFamily="18" charset="0"/>
              </a:rPr>
              <a:t>(Ngọc Minh)</a:t>
            </a:r>
          </a:p>
        </p:txBody>
      </p:sp>
      <p:sp>
        <p:nvSpPr>
          <p:cNvPr id="5" name="TextBox 4"/>
          <p:cNvSpPr txBox="1"/>
          <p:nvPr/>
        </p:nvSpPr>
        <p:spPr>
          <a:xfrm>
            <a:off x="62969" y="4549267"/>
            <a:ext cx="8810195"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Lũ</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chim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sẻ</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đang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trò</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chuyện</a:t>
            </a:r>
            <a:r>
              <a:rPr lang="en-US" sz="2800" b="1" dirty="0">
                <a:solidFill>
                  <a:srgbClr val="0000FF"/>
                </a:solidFill>
                <a:latin typeface="Times New Roman" panose="02020603050405020304" pitchFamily="18" charset="0"/>
                <a:cs typeface="Times New Roman" panose="02020603050405020304" pitchFamily="18" charset="0"/>
              </a:rPr>
              <a:t> ở </a:t>
            </a:r>
            <a:r>
              <a:rPr lang="en-US" sz="2800" b="1" dirty="0" err="1">
                <a:solidFill>
                  <a:srgbClr val="0000FF"/>
                </a:solidFill>
                <a:latin typeface="Times New Roman" panose="02020603050405020304" pitchFamily="18" charset="0"/>
                <a:cs typeface="Times New Roman" panose="02020603050405020304" pitchFamily="18" charset="0"/>
              </a:rPr>
              <a:t>đâu</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3522" y="5053472"/>
            <a:ext cx="8810195"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Lũ</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chim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sẻ</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đang</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trò</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chuyện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trên</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vòm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cây</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7" name="TextBox 16"/>
          <p:cNvSpPr txBox="1"/>
          <p:nvPr/>
        </p:nvSpPr>
        <p:spPr>
          <a:xfrm>
            <a:off x="1143000" y="7"/>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18" name="TextBox 17"/>
          <p:cNvSpPr txBox="1"/>
          <p:nvPr/>
        </p:nvSpPr>
        <p:spPr>
          <a:xfrm>
            <a:off x="1984781" y="413111"/>
            <a:ext cx="51435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0" name="TextBox 19"/>
          <p:cNvSpPr txBox="1"/>
          <p:nvPr/>
        </p:nvSpPr>
        <p:spPr>
          <a:xfrm>
            <a:off x="17962" y="852968"/>
            <a:ext cx="9144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Biện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so </a:t>
            </a:r>
            <a:r>
              <a:rPr lang="en-US" sz="2800" b="1" dirty="0" err="1">
                <a:solidFill>
                  <a:srgbClr val="FF0000"/>
                </a:solidFill>
                <a:latin typeface="Times New Roman" panose="02020603050405020304" pitchFamily="18" charset="0"/>
                <a:cs typeface="Times New Roman" panose="02020603050405020304" pitchFamily="18" charset="0"/>
              </a:rPr>
              <a:t>sánh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24227" y="5473005"/>
            <a:ext cx="9157522" cy="1384995"/>
          </a:xfrm>
          <a:prstGeom prst="rect">
            <a:avLst/>
          </a:prstGeom>
          <a:noFill/>
        </p:spPr>
        <p:txBody>
          <a:bodyPr wrap="square" rtlCol="0">
            <a:spAutoFit/>
          </a:bodyPr>
          <a:lstStyle/>
          <a:p>
            <a:pPr lvl="0"/>
            <a:r>
              <a:rPr lang="en-US" sz="2800" dirty="0">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hỏi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địa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diễn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việc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chúng</a:t>
            </a:r>
            <a:r>
              <a:rPr lang="en-US" sz="2800" b="1" dirty="0">
                <a:solidFill>
                  <a:srgbClr val="0070C0"/>
                </a:solidFill>
                <a:latin typeface="Times New Roman" panose="02020603050405020304" pitchFamily="18" charset="0"/>
                <a:cs typeface="Times New Roman" panose="02020603050405020304" pitchFamily="18" charset="0"/>
              </a:rPr>
              <a:t> ta </a:t>
            </a:r>
            <a:r>
              <a:rPr lang="en-US" sz="2800" b="1" dirty="0" err="1">
                <a:solidFill>
                  <a:srgbClr val="0070C0"/>
                </a:solidFill>
                <a:latin typeface="Times New Roman" panose="02020603050405020304" pitchFamily="18" charset="0"/>
                <a:cs typeface="Times New Roman" panose="02020603050405020304" pitchFamily="18" charset="0"/>
              </a:rPr>
              <a:t>phải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sử</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dụng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cụm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đâu</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đầu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hoặc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cuối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hỏi</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đâu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chúng</a:t>
            </a:r>
            <a:r>
              <a:rPr lang="en-US" sz="2800" b="1" dirty="0">
                <a:solidFill>
                  <a:srgbClr val="0070C0"/>
                </a:solidFill>
                <a:latin typeface="Times New Roman" panose="02020603050405020304" pitchFamily="18" charset="0"/>
                <a:cs typeface="Times New Roman" panose="02020603050405020304" pitchFamily="18" charset="0"/>
              </a:rPr>
              <a:t> ta </a:t>
            </a:r>
            <a:r>
              <a:rPr lang="en-US" sz="2800" b="1" dirty="0" err="1">
                <a:solidFill>
                  <a:srgbClr val="0070C0"/>
                </a:solidFill>
                <a:latin typeface="Times New Roman" panose="02020603050405020304" pitchFamily="18" charset="0"/>
                <a:cs typeface="Times New Roman" panose="02020603050405020304" pitchFamily="18" charset="0"/>
              </a:rPr>
              <a:t>phải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sử</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dụng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chỉ</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địa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điểm</a:t>
            </a:r>
            <a:r>
              <a:rPr lang="en-US" sz="2800" b="1" dirty="0">
                <a:solidFill>
                  <a:srgbClr val="0070C0"/>
                </a:solidFill>
                <a:latin typeface="Times New Roman" panose="02020603050405020304" pitchFamily="18" charset="0"/>
                <a:cs typeface="Times New Roman" panose="02020603050405020304" pitchFamily="18" charset="0"/>
              </a:rPr>
              <a:t>.</a:t>
            </a:r>
            <a:endParaRPr lang="vi-VN"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731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6"/>
                                        </p:tgtEl>
                                        <p:attrNameLst>
                                          <p:attrName>style.visibility</p:attrName>
                                        </p:attrNameLst>
                                      </p:cBhvr>
                                      <p:to>
                                        <p:strVal val="visible"/>
                                      </p:to>
                                    </p:set>
                                    <p:anim calcmode="discrete" valueType="clr">
                                      <p:cBhvr override="childStyle">
                                        <p:cTn id="2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
                                        </p:tgtEl>
                                        <p:attrNameLst>
                                          <p:attrName>fillcolor</p:attrName>
                                        </p:attrNameLst>
                                      </p:cBhvr>
                                      <p:tavLst>
                                        <p:tav tm="0">
                                          <p:val>
                                            <p:clrVal>
                                              <a:schemeClr val="accent2"/>
                                            </p:clrVal>
                                          </p:val>
                                        </p:tav>
                                        <p:tav tm="50000">
                                          <p:val>
                                            <p:clrVal>
                                              <a:schemeClr val="hlink"/>
                                            </p:clrVal>
                                          </p:val>
                                        </p:tav>
                                      </p:tavLst>
                                    </p:anim>
                                    <p:set>
                                      <p:cBhvr>
                                        <p:cTn id="30" dur="80"/>
                                        <p:tgtEl>
                                          <p:spTgt spid="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8"/>
                                        </p:tgtEl>
                                        <p:attrNameLst>
                                          <p:attrName>style.visibility</p:attrName>
                                        </p:attrNameLst>
                                      </p:cBhvr>
                                      <p:to>
                                        <p:strVal val="visible"/>
                                      </p:to>
                                    </p:set>
                                    <p:anim calcmode="discrete" valueType="clr">
                                      <p:cBhvr override="childStyle">
                                        <p:cTn id="3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8"/>
                                        </p:tgtEl>
                                        <p:attrNameLst>
                                          <p:attrName>fillcolor</p:attrName>
                                        </p:attrNameLst>
                                      </p:cBhvr>
                                      <p:tavLst>
                                        <p:tav tm="0">
                                          <p:val>
                                            <p:clrVal>
                                              <a:schemeClr val="accent2"/>
                                            </p:clrVal>
                                          </p:val>
                                        </p:tav>
                                        <p:tav tm="50000">
                                          <p:val>
                                            <p:clrVal>
                                              <a:schemeClr val="hlink"/>
                                            </p:clrVal>
                                          </p:val>
                                        </p:tav>
                                      </p:tavLst>
                                    </p:anim>
                                    <p:set>
                                      <p:cBhvr>
                                        <p:cTn id="37"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75B014-1130-E285-DB1F-0B6E8D200AED}"/>
              </a:ext>
            </a:extLst>
          </p:cNvPr>
          <p:cNvPicPr>
            <a:picLocks noChangeAspect="1"/>
          </p:cNvPicPr>
          <p:nvPr/>
        </p:nvPicPr>
        <p:blipFill>
          <a:blip r:embed="rId2">
            <a:alphaModFix amt="70000"/>
          </a:blip>
          <a:stretch>
            <a:fillRect/>
          </a:stretch>
        </p:blipFill>
        <p:spPr>
          <a:xfrm>
            <a:off x="0" y="857250"/>
            <a:ext cx="9144000" cy="5143500"/>
          </a:xfrm>
          <a:prstGeom prst="rect">
            <a:avLst/>
          </a:prstGeom>
        </p:spPr>
      </p:pic>
      <p:pic>
        <p:nvPicPr>
          <p:cNvPr id="2" name="Picture 1" descr="A picture containing text, table, indoor, toy&#10;&#10;Description automatically generated">
            <a:extLst>
              <a:ext uri="{FF2B5EF4-FFF2-40B4-BE49-F238E27FC236}">
                <a16:creationId xmlns:a16="http://schemas.microsoft.com/office/drawing/2014/main" id="{09E116D7-DE1E-477D-1BFC-850986185E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243" y="2487269"/>
            <a:ext cx="5648317" cy="3467322"/>
          </a:xfrm>
          <a:prstGeom prst="rect">
            <a:avLst/>
          </a:prstGeom>
        </p:spPr>
      </p:pic>
      <p:sp>
        <p:nvSpPr>
          <p:cNvPr id="3" name="TextBox 2">
            <a:extLst>
              <a:ext uri="{FF2B5EF4-FFF2-40B4-BE49-F238E27FC236}">
                <a16:creationId xmlns:a16="http://schemas.microsoft.com/office/drawing/2014/main" id="{635B7473-A500-FBD4-8314-F57B5927E760}"/>
              </a:ext>
            </a:extLst>
          </p:cNvPr>
          <p:cNvSpPr txBox="1"/>
          <p:nvPr/>
        </p:nvSpPr>
        <p:spPr>
          <a:xfrm>
            <a:off x="668718" y="1563206"/>
            <a:ext cx="8281160" cy="1107996"/>
          </a:xfrm>
          <a:prstGeom prst="rect">
            <a:avLst/>
          </a:prstGeom>
          <a:noFill/>
        </p:spPr>
        <p:txBody>
          <a:bodyPr wrap="square" rtlCol="0">
            <a:spAutoFit/>
          </a:bodyPr>
          <a:lstStyle/>
          <a:p>
            <a:pPr algn="ctr" defTabSz="685800">
              <a:defRPr/>
            </a:pPr>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HỎI ĐÁP TRƯỚC LỚP</a:t>
            </a:r>
          </a:p>
        </p:txBody>
      </p:sp>
    </p:spTree>
    <p:extLst>
      <p:ext uri="{BB962C8B-B14F-4D97-AF65-F5344CB8AC3E}">
        <p14:creationId xmlns:p14="http://schemas.microsoft.com/office/powerpoint/2010/main" val="402988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267743" y="2743200"/>
            <a:ext cx="4896545" cy="1187054"/>
          </a:xfrm>
          <a:prstGeom prst="rect">
            <a:avLst/>
          </a:prstGeom>
        </p:spPr>
        <p:txBody>
          <a:bodyPr wrap="none" lIns="57552" tIns="28776" rIns="57552" bIns="28776" fromWordArt="1">
            <a:prstTxWarp prst="textPlain">
              <a:avLst>
                <a:gd name="adj" fmla="val 50000"/>
              </a:avLst>
            </a:prstTxWarp>
          </a:bodyPr>
          <a:lstStyle/>
          <a:p>
            <a:pPr algn="ctr"/>
            <a:r>
              <a:rPr lang="en-US" sz="36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CHÀO </a:t>
            </a:r>
            <a:r>
              <a:rPr lang="vi-VN" sz="36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CÁC EM</a:t>
            </a:r>
            <a:r>
              <a:rPr lang="en-US" sz="36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a:t>
            </a:r>
          </a:p>
        </p:txBody>
      </p:sp>
    </p:spTree>
    <p:custDataLst>
      <p:tags r:id="rId1"/>
    </p:custDataLst>
    <p:extLst>
      <p:ext uri="{BB962C8B-B14F-4D97-AF65-F5344CB8AC3E}">
        <p14:creationId xmlns:p14="http://schemas.microsoft.com/office/powerpoint/2010/main" val="740579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5024070" y="1142991"/>
            <a:ext cx="3108553" cy="1623615"/>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7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3A1.</a:t>
            </a:r>
          </a:p>
        </p:txBody>
      </p:sp>
      <p:sp>
        <p:nvSpPr>
          <p:cNvPr id="2051" name="WordArt 3"/>
          <p:cNvSpPr>
            <a:spLocks noChangeArrowheads="1" noChangeShapeType="1" noTextEdit="1"/>
          </p:cNvSpPr>
          <p:nvPr/>
        </p:nvSpPr>
        <p:spPr bwMode="auto">
          <a:xfrm>
            <a:off x="323528" y="3453229"/>
            <a:ext cx="6192688" cy="1628629"/>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BIỆN PHÁP SO SÁNH.</a:t>
            </a:r>
          </a:p>
          <a:p>
            <a:pPr algn="ctr"/>
            <a:r>
              <a:rPr lang="en-US" sz="27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ĐẶT VÀ TRẢ LỜI CÂU HỎI : Ở ĐÂU?</a:t>
            </a:r>
          </a:p>
        </p:txBody>
      </p:sp>
      <p:sp>
        <p:nvSpPr>
          <p:cNvPr id="2052" name="WordArt 4"/>
          <p:cNvSpPr>
            <a:spLocks noChangeArrowheads="1" noChangeShapeType="1" noTextEdit="1"/>
          </p:cNvSpPr>
          <p:nvPr/>
        </p:nvSpPr>
        <p:spPr bwMode="auto">
          <a:xfrm>
            <a:off x="1862921" y="5858674"/>
            <a:ext cx="5947011" cy="833023"/>
          </a:xfrm>
          <a:prstGeom prst="rect">
            <a:avLst/>
          </a:prstGeom>
        </p:spPr>
        <p:txBody>
          <a:bodyPr wrap="none" lIns="91438" tIns="45720" rIns="91438" bIns="45720" numCol="1" fromWordArt="1">
            <a:prstTxWarp prst="textPlain">
              <a:avLst>
                <a:gd name="adj" fmla="val 50000"/>
              </a:avLst>
            </a:prstTxWarp>
          </a:bodyPr>
          <a:lstStyle/>
          <a:p>
            <a:pPr algn="ctr"/>
            <a:r>
              <a:rPr lang="en-US" sz="2700"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VŨ THỊ THÚY VINH.</a:t>
            </a:r>
          </a:p>
        </p:txBody>
      </p:sp>
      <p:grpSp>
        <p:nvGrpSpPr>
          <p:cNvPr id="2" name="Group 18"/>
          <p:cNvGrpSpPr>
            <a:grpSpLocks/>
          </p:cNvGrpSpPr>
          <p:nvPr/>
        </p:nvGrpSpPr>
        <p:grpSpPr bwMode="auto">
          <a:xfrm>
            <a:off x="2380933" y="971554"/>
            <a:ext cx="1599950" cy="1997610"/>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400" dirty="0">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600" b="1"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300"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600" dirty="0">
                <a:latin typeface="Times New Roman" panose="02020603050405020304" pitchFamily="18" charset="0"/>
                <a:cs typeface="Arial" panose="020B0604020202020204" pitchFamily="34" charset="0"/>
              </a:endParaRPr>
            </a:p>
          </p:txBody>
        </p:sp>
      </p:grpSp>
      <p:sp>
        <p:nvSpPr>
          <p:cNvPr id="2054" name="WordArt 16"/>
          <p:cNvSpPr>
            <a:spLocks noChangeArrowheads="1" noChangeShapeType="1" noTextEdit="1"/>
          </p:cNvSpPr>
          <p:nvPr/>
        </p:nvSpPr>
        <p:spPr bwMode="auto">
          <a:xfrm>
            <a:off x="1219204" y="48580"/>
            <a:ext cx="6723794" cy="519955"/>
          </a:xfrm>
          <a:prstGeom prst="rect">
            <a:avLst/>
          </a:prstGeom>
        </p:spPr>
        <p:txBody>
          <a:bodyPr wrap="none" lIns="91438" tIns="45720" rIns="91438" bIns="45720" numCol="1" fromWordArt="1">
            <a:prstTxWarp prst="textPlain">
              <a:avLst>
                <a:gd name="adj" fmla="val 50000"/>
              </a:avLst>
            </a:prstTxWarp>
          </a:bodyPr>
          <a:lstStyle/>
          <a:p>
            <a:pPr algn="ct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TIÊN CÁT</a:t>
            </a:r>
            <a:r>
              <a:rPr lang="vi-VN"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7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2057"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540" y="135667"/>
            <a:ext cx="426066"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8792" y="83159"/>
            <a:ext cx="329624" cy="186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825096"/>
            <a:ext cx="1219204"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9961410">
            <a:off x="4301395" y="1078787"/>
            <a:ext cx="465875"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417220" flipH="1">
            <a:off x="1549097" y="5052683"/>
            <a:ext cx="447505"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864688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1651" y="0"/>
            <a:ext cx="9215651" cy="685800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863824"/>
            <a:ext cx="554424" cy="135077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786190"/>
            <a:ext cx="9215651" cy="3071810"/>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071810"/>
            <a:ext cx="1157621"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7" cstate="print"/>
          <a:srcRect t="1505" r="-1" b="2635"/>
          <a:stretch/>
        </p:blipFill>
        <p:spPr>
          <a:xfrm>
            <a:off x="363082" y="1852466"/>
            <a:ext cx="1486804"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2514601" y="1500174"/>
            <a:ext cx="4057663" cy="1107996"/>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
        <p:nvSpPr>
          <p:cNvPr id="10" name="TextBox 9"/>
          <p:cNvSpPr txBox="1"/>
          <p:nvPr/>
        </p:nvSpPr>
        <p:spPr>
          <a:xfrm>
            <a:off x="1143000" y="7"/>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Sáu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2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2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2024</a:t>
            </a:r>
            <a:endParaRPr lang="vi-VN" sz="3200" b="1" dirty="0">
              <a:solidFill>
                <a:srgbClr val="0000CC"/>
              </a:solidFill>
              <a:latin typeface="Times New Roman" pitchFamily="18" charset="0"/>
              <a:cs typeface="Times New Roman" pitchFamily="18" charset="0"/>
            </a:endParaRPr>
          </a:p>
        </p:txBody>
      </p:sp>
      <p:sp>
        <p:nvSpPr>
          <p:cNvPr id="11" name="TextBox 10"/>
          <p:cNvSpPr txBox="1"/>
          <p:nvPr/>
        </p:nvSpPr>
        <p:spPr>
          <a:xfrm>
            <a:off x="1946654" y="500044"/>
            <a:ext cx="51435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3048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7" name="TextBox 6"/>
          <p:cNvSpPr txBox="1"/>
          <p:nvPr/>
        </p:nvSpPr>
        <p:spPr>
          <a:xfrm>
            <a:off x="1089404" y="500044"/>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4" name="TextBox 3"/>
          <p:cNvSpPr txBox="1"/>
          <p:nvPr/>
        </p:nvSpPr>
        <p:spPr>
          <a:xfrm>
            <a:off x="0" y="1023264"/>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F2CCAB29-9D08-0765-6EB3-328BD785FB38}"/>
              </a:ext>
            </a:extLst>
          </p:cNvPr>
          <p:cNvPicPr>
            <a:picLocks noChangeAspect="1"/>
          </p:cNvPicPr>
          <p:nvPr/>
        </p:nvPicPr>
        <p:blipFill rotWithShape="1">
          <a:blip r:embed="rId2"/>
          <a:srcRect l="6649"/>
          <a:stretch/>
        </p:blipFill>
        <p:spPr>
          <a:xfrm>
            <a:off x="0" y="2008150"/>
            <a:ext cx="9144000" cy="4849850"/>
          </a:xfrm>
          <a:prstGeom prst="rect">
            <a:avLst/>
          </a:prstGeom>
        </p:spPr>
      </p:pic>
      <p:sp>
        <p:nvSpPr>
          <p:cNvPr id="10" name="TextBox 9"/>
          <p:cNvSpPr txBox="1"/>
          <p:nvPr/>
        </p:nvSpPr>
        <p:spPr>
          <a:xfrm>
            <a:off x="0" y="1515707"/>
            <a:ext cx="9324528" cy="492443"/>
          </a:xfrm>
          <a:prstGeom prst="rect">
            <a:avLst/>
          </a:prstGeom>
          <a:noFill/>
        </p:spPr>
        <p:txBody>
          <a:bodyPr wrap="square" rtlCol="0">
            <a:spAutoFit/>
          </a:bodyPr>
          <a:lstStyle/>
          <a:p>
            <a:pPr lvl="0"/>
            <a:r>
              <a:rPr lang="en-US" sz="2600" b="1" dirty="0">
                <a:solidFill>
                  <a:srgbClr val="0000FF"/>
                </a:solidFill>
                <a:latin typeface="Times New Roman" panose="02020603050405020304" pitchFamily="18" charset="0"/>
                <a:cs typeface="Times New Roman" panose="02020603050405020304" pitchFamily="18" charset="0"/>
              </a:rPr>
              <a:t>1. </a:t>
            </a:r>
            <a:r>
              <a:rPr lang="vi-VN" sz="2600" b="1" dirty="0">
                <a:solidFill>
                  <a:srgbClr val="0000FF"/>
                </a:solidFill>
                <a:latin typeface="Times New Roman" panose="02020603050405020304" pitchFamily="18" charset="0"/>
                <a:cs typeface="Times New Roman" panose="02020603050405020304" pitchFamily="18" charset="0"/>
              </a:rPr>
              <a:t>Quan sát tranh và nêu tình cảm, cảm xúc của em về cảnh vật.</a:t>
            </a:r>
          </a:p>
        </p:txBody>
      </p:sp>
    </p:spTree>
    <p:extLst>
      <p:ext uri="{BB962C8B-B14F-4D97-AF65-F5344CB8AC3E}">
        <p14:creationId xmlns:p14="http://schemas.microsoft.com/office/powerpoint/2010/main" val="3385620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par>
                          <p:cTn id="17" fill="hold">
                            <p:stCondLst>
                              <p:cond delay="1960"/>
                            </p:stCondLst>
                            <p:childTnLst>
                              <p:par>
                                <p:cTn id="18" presetID="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 y="2348880"/>
            <a:ext cx="5868143" cy="4312818"/>
          </a:xfrm>
          <a:prstGeom prst="rect">
            <a:avLst/>
          </a:prstGeom>
          <a:noFill/>
        </p:spPr>
      </p:pic>
      <p:pic>
        <p:nvPicPr>
          <p:cNvPr id="5" name="Picture 4">
            <a:extLst>
              <a:ext uri="{FF2B5EF4-FFF2-40B4-BE49-F238E27FC236}">
                <a16:creationId xmlns:a16="http://schemas.microsoft.com/office/drawing/2014/main" id="{F2CCAB29-9D08-0765-6EB3-328BD785FB38}"/>
              </a:ext>
            </a:extLst>
          </p:cNvPr>
          <p:cNvPicPr>
            <a:picLocks noChangeAspect="1"/>
          </p:cNvPicPr>
          <p:nvPr/>
        </p:nvPicPr>
        <p:blipFill rotWithShape="1">
          <a:blip r:embed="rId3"/>
          <a:srcRect l="6649"/>
          <a:stretch/>
        </p:blipFill>
        <p:spPr>
          <a:xfrm>
            <a:off x="5868144" y="2348880"/>
            <a:ext cx="3275856" cy="4509120"/>
          </a:xfrm>
          <a:prstGeom prst="rect">
            <a:avLst/>
          </a:prstGeom>
        </p:spPr>
      </p:pic>
      <p:sp>
        <p:nvSpPr>
          <p:cNvPr id="6" name="TextBox 5"/>
          <p:cNvSpPr txBox="1"/>
          <p:nvPr/>
        </p:nvSpPr>
        <p:spPr>
          <a:xfrm>
            <a:off x="0" y="7"/>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7" name="TextBox 6"/>
          <p:cNvSpPr txBox="1"/>
          <p:nvPr/>
        </p:nvSpPr>
        <p:spPr>
          <a:xfrm>
            <a:off x="1089404" y="500044"/>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8" name="TextBox 7"/>
          <p:cNvSpPr txBox="1"/>
          <p:nvPr/>
        </p:nvSpPr>
        <p:spPr>
          <a:xfrm>
            <a:off x="0" y="1023264"/>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9" name="TextBox 8"/>
          <p:cNvSpPr txBox="1"/>
          <p:nvPr/>
        </p:nvSpPr>
        <p:spPr>
          <a:xfrm>
            <a:off x="0" y="1515707"/>
            <a:ext cx="9324528" cy="492443"/>
          </a:xfrm>
          <a:prstGeom prst="rect">
            <a:avLst/>
          </a:prstGeom>
          <a:noFill/>
        </p:spPr>
        <p:txBody>
          <a:bodyPr wrap="square" rtlCol="0">
            <a:spAutoFit/>
          </a:bodyPr>
          <a:lstStyle/>
          <a:p>
            <a:pPr lvl="0"/>
            <a:r>
              <a:rPr lang="en-US" sz="2600" b="1" dirty="0">
                <a:solidFill>
                  <a:srgbClr val="0000FF"/>
                </a:solidFill>
                <a:latin typeface="Times New Roman" panose="02020603050405020304" pitchFamily="18" charset="0"/>
                <a:cs typeface="Times New Roman" panose="02020603050405020304" pitchFamily="18" charset="0"/>
              </a:rPr>
              <a:t>1. </a:t>
            </a:r>
            <a:r>
              <a:rPr lang="vi-VN" sz="2600" b="1" dirty="0">
                <a:solidFill>
                  <a:srgbClr val="0000FF"/>
                </a:solidFill>
                <a:latin typeface="Times New Roman" panose="02020603050405020304" pitchFamily="18" charset="0"/>
                <a:cs typeface="Times New Roman" panose="02020603050405020304" pitchFamily="18" charset="0"/>
              </a:rPr>
              <a:t>Quan sát tranh và nêu tình cảm, cảm xúc của em về cảnh vật.</a:t>
            </a:r>
          </a:p>
        </p:txBody>
      </p:sp>
    </p:spTree>
    <p:extLst>
      <p:ext uri="{BB962C8B-B14F-4D97-AF65-F5344CB8AC3E}">
        <p14:creationId xmlns:p14="http://schemas.microsoft.com/office/powerpoint/2010/main" val="2548794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7B5694-EECA-5D0C-F51D-80325D629031}"/>
              </a:ext>
            </a:extLst>
          </p:cNvPr>
          <p:cNvPicPr>
            <a:picLocks noChangeAspect="1"/>
          </p:cNvPicPr>
          <p:nvPr/>
        </p:nvPicPr>
        <p:blipFill rotWithShape="1">
          <a:blip r:embed="rId2"/>
          <a:srcRect l="22105" r="10269"/>
          <a:stretch/>
        </p:blipFill>
        <p:spPr>
          <a:xfrm>
            <a:off x="4068936" y="1684593"/>
            <a:ext cx="5076056" cy="4336695"/>
          </a:xfrm>
          <a:prstGeom prst="rect">
            <a:avLst/>
          </a:prstGeom>
        </p:spPr>
      </p:pic>
      <p:sp>
        <p:nvSpPr>
          <p:cNvPr id="3" name="Rectangle: Rounded Corners 2">
            <a:extLst>
              <a:ext uri="{FF2B5EF4-FFF2-40B4-BE49-F238E27FC236}">
                <a16:creationId xmlns:a16="http://schemas.microsoft.com/office/drawing/2014/main" id="{85DACE31-9F7C-A3F3-8FC2-D7E859EFBFF0}"/>
              </a:ext>
            </a:extLst>
          </p:cNvPr>
          <p:cNvSpPr/>
          <p:nvPr/>
        </p:nvSpPr>
        <p:spPr>
          <a:xfrm>
            <a:off x="12894" y="2224802"/>
            <a:ext cx="4068936" cy="6254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8000"/>
                </a:solidFill>
                <a:latin typeface="Times New Roman" panose="02020603050405020304" pitchFamily="18" charset="0"/>
                <a:cs typeface="Times New Roman" panose="02020603050405020304" pitchFamily="18" charset="0"/>
              </a:rPr>
              <a:t>Tả</a:t>
            </a:r>
            <a:r>
              <a:rPr lang="en-US" sz="3200" b="1" dirty="0">
                <a:solidFill>
                  <a:srgbClr val="008000"/>
                </a:solidFill>
                <a:latin typeface="Times New Roman" panose="02020603050405020304" pitchFamily="18" charset="0"/>
                <a:cs typeface="Times New Roman" panose="02020603050405020304" pitchFamily="18" charset="0"/>
              </a:rPr>
              <a:t> bao </a:t>
            </a:r>
            <a:r>
              <a:rPr lang="en-US" sz="3200" b="1" dirty="0" err="1">
                <a:solidFill>
                  <a:srgbClr val="008000"/>
                </a:solidFill>
                <a:latin typeface="Times New Roman" panose="02020603050405020304" pitchFamily="18" charset="0"/>
                <a:cs typeface="Times New Roman" panose="02020603050405020304" pitchFamily="18" charset="0"/>
              </a:rPr>
              <a:t>quát</a:t>
            </a:r>
            <a:endParaRPr lang="en-GB" sz="3200" b="1" dirty="0">
              <a:solidFill>
                <a:srgbClr val="008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BC75553-4F4A-7978-F5F4-08B66A724876}"/>
              </a:ext>
            </a:extLst>
          </p:cNvPr>
          <p:cNvSpPr/>
          <p:nvPr/>
        </p:nvSpPr>
        <p:spPr>
          <a:xfrm>
            <a:off x="12894" y="3653588"/>
            <a:ext cx="4068936" cy="686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8000"/>
                </a:solidFill>
                <a:latin typeface="Times New Roman" panose="02020603050405020304" pitchFamily="18" charset="0"/>
                <a:cs typeface="Times New Roman" panose="02020603050405020304" pitchFamily="18" charset="0"/>
              </a:rPr>
              <a:t>Nêu</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đặc</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điểm</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nổi</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bật</a:t>
            </a:r>
            <a:endParaRPr lang="en-GB" sz="3200" b="1" dirty="0">
              <a:solidFill>
                <a:srgbClr val="0080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4282D2B-1B3D-5659-437E-53947519EC0D}"/>
              </a:ext>
            </a:extLst>
          </p:cNvPr>
          <p:cNvSpPr/>
          <p:nvPr/>
        </p:nvSpPr>
        <p:spPr>
          <a:xfrm>
            <a:off x="12894" y="5202731"/>
            <a:ext cx="4068936" cy="6141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8000"/>
                </a:solidFill>
                <a:latin typeface="Times New Roman" panose="02020603050405020304" pitchFamily="18" charset="0"/>
                <a:cs typeface="Times New Roman" panose="02020603050405020304" pitchFamily="18" charset="0"/>
              </a:rPr>
              <a:t>Tình</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cảm</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của</a:t>
            </a:r>
            <a:r>
              <a:rPr lang="en-US" sz="3200" b="1" dirty="0">
                <a:solidFill>
                  <a:srgbClr val="008000"/>
                </a:solidFill>
                <a:latin typeface="Times New Roman" panose="02020603050405020304" pitchFamily="18" charset="0"/>
                <a:cs typeface="Times New Roman" panose="02020603050405020304" pitchFamily="18" charset="0"/>
              </a:rPr>
              <a:t> </a:t>
            </a:r>
            <a:r>
              <a:rPr lang="en-US" sz="3200" b="1" dirty="0" err="1">
                <a:solidFill>
                  <a:srgbClr val="008000"/>
                </a:solidFill>
                <a:latin typeface="Times New Roman" panose="02020603050405020304" pitchFamily="18" charset="0"/>
                <a:cs typeface="Times New Roman" panose="02020603050405020304" pitchFamily="18" charset="0"/>
              </a:rPr>
              <a:t>em</a:t>
            </a:r>
            <a:endParaRPr lang="en-GB" sz="3200" b="1" dirty="0">
              <a:solidFill>
                <a:srgbClr val="008000"/>
              </a:solidFill>
              <a:latin typeface="Times New Roman" panose="02020603050405020304" pitchFamily="18" charset="0"/>
              <a:cs typeface="Times New Roman" panose="02020603050405020304" pitchFamily="18" charset="0"/>
            </a:endParaRPr>
          </a:p>
        </p:txBody>
      </p:sp>
      <p:sp>
        <p:nvSpPr>
          <p:cNvPr id="6" name="Arrow: Down 5">
            <a:extLst>
              <a:ext uri="{FF2B5EF4-FFF2-40B4-BE49-F238E27FC236}">
                <a16:creationId xmlns:a16="http://schemas.microsoft.com/office/drawing/2014/main" id="{86C53D15-AB80-635C-2201-6F7EF8A3975C}"/>
              </a:ext>
            </a:extLst>
          </p:cNvPr>
          <p:cNvSpPr/>
          <p:nvPr/>
        </p:nvSpPr>
        <p:spPr>
          <a:xfrm>
            <a:off x="1892269" y="2947130"/>
            <a:ext cx="284399" cy="597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Arrow: Down 6">
            <a:extLst>
              <a:ext uri="{FF2B5EF4-FFF2-40B4-BE49-F238E27FC236}">
                <a16:creationId xmlns:a16="http://schemas.microsoft.com/office/drawing/2014/main" id="{5EE825D1-A8DC-D378-B489-5282D9AA5F2A}"/>
              </a:ext>
            </a:extLst>
          </p:cNvPr>
          <p:cNvSpPr/>
          <p:nvPr/>
        </p:nvSpPr>
        <p:spPr>
          <a:xfrm>
            <a:off x="1907703" y="4460805"/>
            <a:ext cx="279317" cy="5847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p:cNvSpPr txBox="1"/>
          <p:nvPr/>
        </p:nvSpPr>
        <p:spPr>
          <a:xfrm>
            <a:off x="0" y="7"/>
            <a:ext cx="9144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Sáu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2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1089404" y="500044"/>
            <a:ext cx="6858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1023264"/>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0" y="1515707"/>
            <a:ext cx="9324528" cy="492443"/>
          </a:xfrm>
          <a:prstGeom prst="rect">
            <a:avLst/>
          </a:prstGeom>
          <a:noFill/>
        </p:spPr>
        <p:txBody>
          <a:bodyPr wrap="square" rtlCol="0">
            <a:spAutoFit/>
          </a:bodyPr>
          <a:lstStyle/>
          <a:p>
            <a:pPr lvl="0"/>
            <a:r>
              <a:rPr lang="en-US" sz="2600" b="1" dirty="0">
                <a:solidFill>
                  <a:srgbClr val="0000FF"/>
                </a:solidFill>
                <a:latin typeface="Times New Roman" panose="02020603050405020304" pitchFamily="18" charset="0"/>
                <a:cs typeface="Times New Roman" panose="02020603050405020304" pitchFamily="18" charset="0"/>
              </a:rPr>
              <a:t>1. </a:t>
            </a:r>
            <a:r>
              <a:rPr lang="vi-VN" sz="2600" b="1" dirty="0">
                <a:solidFill>
                  <a:srgbClr val="0000FF"/>
                </a:solidFill>
                <a:latin typeface="Times New Roman" panose="02020603050405020304" pitchFamily="18" charset="0"/>
                <a:cs typeface="Times New Roman" panose="02020603050405020304" pitchFamily="18" charset="0"/>
              </a:rPr>
              <a:t>Quan sát tranh và nêu tình cảm, cảm xúc của em về cảnh vật.</a:t>
            </a:r>
          </a:p>
        </p:txBody>
      </p:sp>
      <p:sp>
        <p:nvSpPr>
          <p:cNvPr id="12" name="TextBox 11"/>
          <p:cNvSpPr txBox="1"/>
          <p:nvPr/>
        </p:nvSpPr>
        <p:spPr>
          <a:xfrm>
            <a:off x="-45708" y="6118186"/>
            <a:ext cx="9197596" cy="492443"/>
          </a:xfrm>
          <a:prstGeom prst="rect">
            <a:avLst/>
          </a:prstGeom>
          <a:noFill/>
        </p:spPr>
        <p:txBody>
          <a:bodyPr wrap="square" rtlCol="0">
            <a:spAutoFit/>
          </a:bodyPr>
          <a:lstStyle/>
          <a:p>
            <a:r>
              <a:rPr lang="en-US" sz="2600" b="1" dirty="0">
                <a:solidFill>
                  <a:srgbClr val="0000FF"/>
                </a:solidFill>
                <a:latin typeface="Times New Roman"/>
                <a:cs typeface="Calibri" panose="020F0502020204030204" pitchFamily="34" charset="0"/>
              </a:rPr>
              <a:t>2. </a:t>
            </a:r>
            <a:r>
              <a:rPr lang="vi-VN" sz="2600" b="1" dirty="0">
                <a:solidFill>
                  <a:srgbClr val="0000FF"/>
                </a:solidFill>
                <a:latin typeface="Times New Roman"/>
                <a:cs typeface="Calibri" panose="020F0502020204030204" pitchFamily="34" charset="0"/>
              </a:rPr>
              <a:t>Viết lại tình cảm, cảm xúc của em về cảnh vật theo ý c bài tập </a:t>
            </a:r>
          </a:p>
        </p:txBody>
      </p:sp>
    </p:spTree>
    <p:extLst>
      <p:ext uri="{BB962C8B-B14F-4D97-AF65-F5344CB8AC3E}">
        <p14:creationId xmlns:p14="http://schemas.microsoft.com/office/powerpoint/2010/main" val="3815776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ED92B1-7533-DF2A-4F44-DE0B5FCF23F8}"/>
              </a:ext>
            </a:extLst>
          </p:cNvPr>
          <p:cNvSpPr txBox="1"/>
          <p:nvPr/>
        </p:nvSpPr>
        <p:spPr>
          <a:xfrm>
            <a:off x="756829" y="1827393"/>
            <a:ext cx="7630341" cy="461665"/>
          </a:xfrm>
          <a:prstGeom prst="rect">
            <a:avLst/>
          </a:prstGeom>
          <a:noFill/>
        </p:spPr>
        <p:txBody>
          <a:bodyPr wrap="square">
            <a:spAutoFit/>
          </a:bodyPr>
          <a:lstStyle/>
          <a:p>
            <a:pPr algn="just"/>
            <a:r>
              <a:rPr lang="vi-VN" sz="2400" dirty="0">
                <a:latin typeface="arial" panose="020B0604020202020204" pitchFamily="34" charset="0"/>
              </a:rPr>
              <a:t>	</a:t>
            </a:r>
            <a:endParaRPr lang="x-none" sz="2400" dirty="0"/>
          </a:p>
        </p:txBody>
      </p:sp>
      <p:sp>
        <p:nvSpPr>
          <p:cNvPr id="2" name="TextBox 1"/>
          <p:cNvSpPr txBox="1"/>
          <p:nvPr/>
        </p:nvSpPr>
        <p:spPr>
          <a:xfrm>
            <a:off x="1" y="1827393"/>
            <a:ext cx="4788024" cy="4893647"/>
          </a:xfrm>
          <a:prstGeom prst="rect">
            <a:avLst/>
          </a:prstGeom>
          <a:noFill/>
        </p:spPr>
        <p:txBody>
          <a:bodyPr wrap="square" rtlCol="0">
            <a:spAutoFit/>
          </a:bodyPr>
          <a:lstStyle/>
          <a:p>
            <a:r>
              <a:rPr lang="en-US" sz="2600" b="1" dirty="0">
                <a:solidFill>
                  <a:srgbClr val="008000"/>
                </a:solidFill>
                <a:latin typeface="Times New Roman" panose="02020603050405020304" pitchFamily="18" charset="0"/>
                <a:cs typeface="Times New Roman" panose="02020603050405020304" pitchFamily="18" charset="0"/>
              </a:rPr>
              <a:t>     </a:t>
            </a:r>
            <a:r>
              <a:rPr lang="vi-VN" sz="2600" b="1" dirty="0">
                <a:solidFill>
                  <a:srgbClr val="008000"/>
                </a:solidFill>
                <a:latin typeface="Times New Roman" panose="02020603050405020304" pitchFamily="18" charset="0"/>
                <a:cs typeface="Times New Roman" panose="02020603050405020304" pitchFamily="18" charset="0"/>
              </a:rPr>
              <a:t>Bức tranh vẽ một khu vườn thật đẹp. Cây cối trong vườn đều xanh tốt. Hoa hồng, hoa cúc đang đua nhau khoe sắc. Những trái đu đủ chín vàng. Những trái xoài căng mọng, đu đưa như quả lắc. Phía xa là một vườn rau rất xanh tốt. Em rất thích khung cảnh trong bức tranh. Càng nhìn vào khu vườn trong tranh, em càng cảm nhận được sự vất vả của người nông dân.</a:t>
            </a:r>
            <a:endParaRPr lang="x-none" sz="2600" b="1" dirty="0">
              <a:solidFill>
                <a:srgbClr val="008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F7B5694-EECA-5D0C-F51D-80325D629031}"/>
              </a:ext>
            </a:extLst>
          </p:cNvPr>
          <p:cNvPicPr>
            <a:picLocks noChangeAspect="1"/>
          </p:cNvPicPr>
          <p:nvPr/>
        </p:nvPicPr>
        <p:blipFill rotWithShape="1">
          <a:blip r:embed="rId2"/>
          <a:srcRect l="22105" r="10269"/>
          <a:stretch/>
        </p:blipFill>
        <p:spPr>
          <a:xfrm>
            <a:off x="4788025" y="1844258"/>
            <a:ext cx="4364720" cy="5003156"/>
          </a:xfrm>
          <a:prstGeom prst="rect">
            <a:avLst/>
          </a:prstGeom>
        </p:spPr>
      </p:pic>
      <p:sp>
        <p:nvSpPr>
          <p:cNvPr id="5" name="TextBox 4"/>
          <p:cNvSpPr txBox="1"/>
          <p:nvPr/>
        </p:nvSpPr>
        <p:spPr>
          <a:xfrm>
            <a:off x="-53596" y="1304169"/>
            <a:ext cx="9197596" cy="492443"/>
          </a:xfrm>
          <a:prstGeom prst="rect">
            <a:avLst/>
          </a:prstGeom>
          <a:noFill/>
        </p:spPr>
        <p:txBody>
          <a:bodyPr wrap="square" rtlCol="0">
            <a:spAutoFit/>
          </a:bodyPr>
          <a:lstStyle/>
          <a:p>
            <a:r>
              <a:rPr lang="en-US" sz="2600" b="1" dirty="0">
                <a:solidFill>
                  <a:srgbClr val="0000FF"/>
                </a:solidFill>
                <a:latin typeface="Times New Roman"/>
                <a:cs typeface="Calibri" panose="020F0502020204030204" pitchFamily="34" charset="0"/>
              </a:rPr>
              <a:t>2. </a:t>
            </a:r>
            <a:r>
              <a:rPr lang="vi-VN" sz="2600" b="1" dirty="0">
                <a:solidFill>
                  <a:srgbClr val="0000FF"/>
                </a:solidFill>
                <a:latin typeface="Times New Roman"/>
                <a:cs typeface="Calibri" panose="020F0502020204030204" pitchFamily="34" charset="0"/>
              </a:rPr>
              <a:t>Viết lại tình cảm, cảm xúc của em về cảnh vật theo ý c bài tập </a:t>
            </a:r>
          </a:p>
        </p:txBody>
      </p:sp>
      <p:sp>
        <p:nvSpPr>
          <p:cNvPr id="7" name="TextBox 6"/>
          <p:cNvSpPr txBox="1"/>
          <p:nvPr/>
        </p:nvSpPr>
        <p:spPr>
          <a:xfrm>
            <a:off x="0" y="7"/>
            <a:ext cx="9144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Thứ</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Sáu</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ngày</a:t>
            </a:r>
            <a:r>
              <a:rPr lang="en-US" sz="2600" b="1" dirty="0">
                <a:solidFill>
                  <a:srgbClr val="0000CC"/>
                </a:solidFill>
                <a:latin typeface="Times New Roman" pitchFamily="18" charset="0"/>
                <a:cs typeface="Times New Roman" pitchFamily="18" charset="0"/>
              </a:rPr>
              <a:t> 2 </a:t>
            </a:r>
            <a:r>
              <a:rPr lang="en-US" sz="2600" b="1" dirty="0" err="1">
                <a:solidFill>
                  <a:srgbClr val="0000CC"/>
                </a:solidFill>
                <a:latin typeface="Times New Roman" pitchFamily="18" charset="0"/>
                <a:cs typeface="Times New Roman" pitchFamily="18" charset="0"/>
              </a:rPr>
              <a:t>tháng</a:t>
            </a:r>
            <a:r>
              <a:rPr lang="en-US" sz="2600" b="1" dirty="0">
                <a:solidFill>
                  <a:srgbClr val="0000CC"/>
                </a:solidFill>
                <a:latin typeface="Times New Roman" pitchFamily="18" charset="0"/>
                <a:cs typeface="Times New Roman" pitchFamily="18" charset="0"/>
              </a:rPr>
              <a:t> 2 </a:t>
            </a:r>
            <a:r>
              <a:rPr lang="en-US" sz="2600" b="1" dirty="0" err="1">
                <a:solidFill>
                  <a:srgbClr val="0000CC"/>
                </a:solidFill>
                <a:latin typeface="Times New Roman" pitchFamily="18" charset="0"/>
                <a:cs typeface="Times New Roman" pitchFamily="18" charset="0"/>
              </a:rPr>
              <a:t>năm</a:t>
            </a:r>
            <a:r>
              <a:rPr lang="en-US" sz="2600" b="1" dirty="0">
                <a:solidFill>
                  <a:srgbClr val="0000CC"/>
                </a:solidFill>
                <a:latin typeface="Times New Roman" pitchFamily="18" charset="0"/>
                <a:cs typeface="Times New Roman" pitchFamily="18" charset="0"/>
              </a:rPr>
              <a:t> 2024</a:t>
            </a:r>
            <a:endParaRPr lang="vi-VN" sz="2600" b="1" dirty="0">
              <a:solidFill>
                <a:srgbClr val="0000CC"/>
              </a:solidFill>
              <a:latin typeface="Times New Roman" pitchFamily="18" charset="0"/>
              <a:cs typeface="Times New Roman" pitchFamily="18" charset="0"/>
            </a:endParaRPr>
          </a:p>
        </p:txBody>
      </p:sp>
      <p:sp>
        <p:nvSpPr>
          <p:cNvPr id="8" name="TextBox 7"/>
          <p:cNvSpPr txBox="1"/>
          <p:nvPr/>
        </p:nvSpPr>
        <p:spPr>
          <a:xfrm>
            <a:off x="1143000" y="396998"/>
            <a:ext cx="6858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Tiếng</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Việt</a:t>
            </a:r>
            <a:endParaRPr lang="vi-VN" sz="2600" b="1" dirty="0">
              <a:solidFill>
                <a:srgbClr val="0000CC"/>
              </a:solidFill>
              <a:latin typeface="Times New Roman" pitchFamily="18" charset="0"/>
              <a:cs typeface="Times New Roman" pitchFamily="18" charset="0"/>
            </a:endParaRPr>
          </a:p>
        </p:txBody>
      </p:sp>
      <p:sp>
        <p:nvSpPr>
          <p:cNvPr id="9" name="TextBox 8"/>
          <p:cNvSpPr txBox="1"/>
          <p:nvPr/>
        </p:nvSpPr>
        <p:spPr>
          <a:xfrm>
            <a:off x="6198" y="806985"/>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368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902511"/>
            <a:ext cx="4608512" cy="4955489"/>
          </a:xfrm>
          <a:prstGeom prst="rect">
            <a:avLst/>
          </a:prstGeom>
          <a:noFill/>
        </p:spPr>
      </p:pic>
      <p:sp>
        <p:nvSpPr>
          <p:cNvPr id="3" name="TextBox 2"/>
          <p:cNvSpPr txBox="1"/>
          <p:nvPr/>
        </p:nvSpPr>
        <p:spPr>
          <a:xfrm>
            <a:off x="145119" y="1966542"/>
            <a:ext cx="9036496" cy="492443"/>
          </a:xfrm>
          <a:prstGeom prst="rect">
            <a:avLst/>
          </a:prstGeom>
          <a:noFill/>
        </p:spPr>
        <p:txBody>
          <a:bodyPr wrap="square" rtlCol="0">
            <a:spAutoFit/>
          </a:bodyPr>
          <a:lstStyle/>
          <a:p>
            <a:pPr lvl="0"/>
            <a:r>
              <a:rPr lang="en-US" sz="2600" b="1" dirty="0" err="1">
                <a:solidFill>
                  <a:srgbClr val="008000"/>
                </a:solidFill>
                <a:latin typeface="Times New Roman" panose="02020603050405020304" pitchFamily="18" charset="0"/>
                <a:cs typeface="Times New Roman" panose="02020603050405020304" pitchFamily="18" charset="0"/>
              </a:rPr>
              <a:t>Ví</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dụ</a:t>
            </a:r>
            <a:r>
              <a:rPr lang="en-US" sz="2600" b="1" dirty="0">
                <a:solidFill>
                  <a:srgbClr val="008000"/>
                </a:solidFill>
                <a:latin typeface="Times New Roman" panose="02020603050405020304" pitchFamily="18" charset="0"/>
                <a:cs typeface="Times New Roman" panose="02020603050405020304" pitchFamily="18" charset="0"/>
              </a:rPr>
              <a:t>: </a:t>
            </a:r>
            <a:r>
              <a:rPr lang="vi-VN" sz="2600" b="1" dirty="0">
                <a:solidFill>
                  <a:srgbClr val="008000"/>
                </a:solidFill>
                <a:latin typeface="Times New Roman" panose="02020603050405020304" pitchFamily="18" charset="0"/>
                <a:cs typeface="Times New Roman" panose="02020603050405020304" pitchFamily="18" charset="0"/>
              </a:rPr>
              <a:t>Hoa đào </a:t>
            </a:r>
          </a:p>
        </p:txBody>
      </p:sp>
      <p:sp>
        <p:nvSpPr>
          <p:cNvPr id="4" name="TextBox 3"/>
          <p:cNvSpPr txBox="1"/>
          <p:nvPr/>
        </p:nvSpPr>
        <p:spPr>
          <a:xfrm>
            <a:off x="3381" y="2376529"/>
            <a:ext cx="4427984" cy="4493538"/>
          </a:xfrm>
          <a:prstGeom prst="rect">
            <a:avLst/>
          </a:prstGeom>
          <a:noFill/>
        </p:spPr>
        <p:txBody>
          <a:bodyPr wrap="square" rtlCol="0">
            <a:spAutoFit/>
          </a:bodyPr>
          <a:lstStyle/>
          <a:p>
            <a:r>
              <a:rPr lang="en-US" sz="2600" b="1" dirty="0">
                <a:ln w="12700">
                  <a:solidFill>
                    <a:schemeClr val="tx1"/>
                  </a:solidFill>
                </a:ln>
                <a:solidFill>
                  <a:srgbClr val="0000FF"/>
                </a:solidFill>
                <a:latin typeface="Times New Roman" panose="02020603050405020304" pitchFamily="18" charset="0"/>
                <a:cs typeface="Times New Roman" panose="02020603050405020304" pitchFamily="18" charset="0"/>
              </a:rPr>
              <a:t>    </a:t>
            </a:r>
            <a:r>
              <a:rPr lang="vi-VN" sz="2600" b="1" dirty="0">
                <a:ln w="12700">
                  <a:solidFill>
                    <a:schemeClr val="tx1"/>
                  </a:solidFill>
                </a:ln>
                <a:solidFill>
                  <a:srgbClr val="0000FF"/>
                </a:solidFill>
                <a:latin typeface="Times New Roman" panose="02020603050405020304" pitchFamily="18" charset="0"/>
                <a:cs typeface="Times New Roman" panose="02020603050405020304" pitchFamily="18" charset="0"/>
              </a:rPr>
              <a:t>Đào là loài cây đặc trưng cho Tết. Vẻ đẹp của đào là vẻ đẹp của tự nhiên bình dị nhưng rất đỗi đẹp xinh. Sự xinh đẹp của đào làm em thấy yên lòng, nhẹ nhàng, mơ màng vô cùng. Mong rằng mỗi người đều có cho mình một nàng đào xinh đẹp, một loài cây để nhớ thương và gắn bó.</a:t>
            </a:r>
          </a:p>
        </p:txBody>
      </p:sp>
      <p:sp>
        <p:nvSpPr>
          <p:cNvPr id="8" name="TextBox 7"/>
          <p:cNvSpPr txBox="1"/>
          <p:nvPr/>
        </p:nvSpPr>
        <p:spPr>
          <a:xfrm>
            <a:off x="0" y="7"/>
            <a:ext cx="9144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Thứ</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Sáu</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ngày</a:t>
            </a:r>
            <a:r>
              <a:rPr lang="en-US" sz="2600" b="1" dirty="0">
                <a:solidFill>
                  <a:srgbClr val="0000CC"/>
                </a:solidFill>
                <a:latin typeface="Times New Roman" pitchFamily="18" charset="0"/>
                <a:cs typeface="Times New Roman" pitchFamily="18" charset="0"/>
              </a:rPr>
              <a:t> 2 </a:t>
            </a:r>
            <a:r>
              <a:rPr lang="en-US" sz="2600" b="1" dirty="0" err="1">
                <a:solidFill>
                  <a:srgbClr val="0000CC"/>
                </a:solidFill>
                <a:latin typeface="Times New Roman" pitchFamily="18" charset="0"/>
                <a:cs typeface="Times New Roman" pitchFamily="18" charset="0"/>
              </a:rPr>
              <a:t>tháng</a:t>
            </a:r>
            <a:r>
              <a:rPr lang="en-US" sz="2600" b="1" dirty="0">
                <a:solidFill>
                  <a:srgbClr val="0000CC"/>
                </a:solidFill>
                <a:latin typeface="Times New Roman" pitchFamily="18" charset="0"/>
                <a:cs typeface="Times New Roman" pitchFamily="18" charset="0"/>
              </a:rPr>
              <a:t> 2 </a:t>
            </a:r>
            <a:r>
              <a:rPr lang="en-US" sz="2600" b="1" dirty="0" err="1">
                <a:solidFill>
                  <a:srgbClr val="0000CC"/>
                </a:solidFill>
                <a:latin typeface="Times New Roman" pitchFamily="18" charset="0"/>
                <a:cs typeface="Times New Roman" pitchFamily="18" charset="0"/>
              </a:rPr>
              <a:t>năm</a:t>
            </a:r>
            <a:r>
              <a:rPr lang="en-US" sz="2600" b="1" dirty="0">
                <a:solidFill>
                  <a:srgbClr val="0000CC"/>
                </a:solidFill>
                <a:latin typeface="Times New Roman" pitchFamily="18" charset="0"/>
                <a:cs typeface="Times New Roman" pitchFamily="18" charset="0"/>
              </a:rPr>
              <a:t> 2024</a:t>
            </a:r>
            <a:endParaRPr lang="vi-VN" sz="2600" b="1" dirty="0">
              <a:solidFill>
                <a:srgbClr val="0000CC"/>
              </a:solidFill>
              <a:latin typeface="Times New Roman" pitchFamily="18" charset="0"/>
              <a:cs typeface="Times New Roman" pitchFamily="18" charset="0"/>
            </a:endParaRPr>
          </a:p>
        </p:txBody>
      </p:sp>
      <p:sp>
        <p:nvSpPr>
          <p:cNvPr id="9" name="TextBox 8"/>
          <p:cNvSpPr txBox="1"/>
          <p:nvPr/>
        </p:nvSpPr>
        <p:spPr>
          <a:xfrm>
            <a:off x="1143000" y="396998"/>
            <a:ext cx="6858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Tiếng</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Việt</a:t>
            </a:r>
            <a:endParaRPr lang="vi-VN" sz="2600" b="1" dirty="0">
              <a:solidFill>
                <a:srgbClr val="0000CC"/>
              </a:solidFill>
              <a:latin typeface="Times New Roman" pitchFamily="18" charset="0"/>
              <a:cs typeface="Times New Roman" pitchFamily="18" charset="0"/>
            </a:endParaRPr>
          </a:p>
        </p:txBody>
      </p:sp>
      <p:sp>
        <p:nvSpPr>
          <p:cNvPr id="13" name="TextBox 12"/>
          <p:cNvSpPr txBox="1"/>
          <p:nvPr/>
        </p:nvSpPr>
        <p:spPr>
          <a:xfrm>
            <a:off x="6198" y="806985"/>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53596" y="1367741"/>
            <a:ext cx="9197596" cy="492443"/>
          </a:xfrm>
          <a:prstGeom prst="rect">
            <a:avLst/>
          </a:prstGeom>
          <a:noFill/>
        </p:spPr>
        <p:txBody>
          <a:bodyPr wrap="square" rtlCol="0">
            <a:spAutoFit/>
          </a:bodyPr>
          <a:lstStyle/>
          <a:p>
            <a:r>
              <a:rPr lang="en-US" sz="2600" b="1" dirty="0">
                <a:solidFill>
                  <a:srgbClr val="0000FF"/>
                </a:solidFill>
                <a:latin typeface="Times New Roman"/>
                <a:cs typeface="Calibri" panose="020F0502020204030204" pitchFamily="34" charset="0"/>
              </a:rPr>
              <a:t>2. </a:t>
            </a:r>
            <a:r>
              <a:rPr lang="vi-VN" sz="2600" b="1" dirty="0">
                <a:solidFill>
                  <a:srgbClr val="0000FF"/>
                </a:solidFill>
                <a:latin typeface="Times New Roman"/>
                <a:cs typeface="Calibri" panose="020F0502020204030204" pitchFamily="34" charset="0"/>
              </a:rPr>
              <a:t>Viết lại tình cảm, cảm xúc của em về cảnh vật theo ý c bài tập </a:t>
            </a:r>
          </a:p>
        </p:txBody>
      </p:sp>
    </p:spTree>
    <p:extLst>
      <p:ext uri="{BB962C8B-B14F-4D97-AF65-F5344CB8AC3E}">
        <p14:creationId xmlns:p14="http://schemas.microsoft.com/office/powerpoint/2010/main" val="78474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ẹp nao lòng mùa hoa gạo tháng 3 - VTC No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7999"/>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881903" y="1831474"/>
            <a:ext cx="4260272" cy="5026526"/>
          </a:xfrm>
          <a:prstGeom prst="rect">
            <a:avLst/>
          </a:prstGeom>
          <a:noFill/>
        </p:spPr>
      </p:pic>
      <p:sp>
        <p:nvSpPr>
          <p:cNvPr id="3" name="TextBox 2"/>
          <p:cNvSpPr txBox="1"/>
          <p:nvPr/>
        </p:nvSpPr>
        <p:spPr>
          <a:xfrm>
            <a:off x="0" y="1940820"/>
            <a:ext cx="9144000" cy="492443"/>
          </a:xfrm>
          <a:prstGeom prst="rect">
            <a:avLst/>
          </a:prstGeom>
          <a:noFill/>
        </p:spPr>
        <p:txBody>
          <a:bodyPr wrap="square" rtlCol="0">
            <a:spAutoFit/>
          </a:bodyPr>
          <a:lstStyle/>
          <a:p>
            <a:r>
              <a:rPr lang="en-US" sz="2600" b="1" dirty="0" err="1">
                <a:solidFill>
                  <a:srgbClr val="008000"/>
                </a:solidFill>
                <a:latin typeface="Times New Roman" panose="02020603050405020304" pitchFamily="18" charset="0"/>
                <a:cs typeface="Times New Roman" panose="02020603050405020304" pitchFamily="18" charset="0"/>
              </a:rPr>
              <a:t>Ví</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dụ</a:t>
            </a:r>
            <a:r>
              <a:rPr lang="en-US" sz="2600" b="1" dirty="0">
                <a:solidFill>
                  <a:srgbClr val="008000"/>
                </a:solidFill>
                <a:latin typeface="Times New Roman" panose="02020603050405020304" pitchFamily="18" charset="0"/>
                <a:cs typeface="Times New Roman" panose="02020603050405020304" pitchFamily="18" charset="0"/>
              </a:rPr>
              <a:t> 2: </a:t>
            </a:r>
            <a:r>
              <a:rPr lang="vi-VN" sz="2600" b="1" dirty="0">
                <a:solidFill>
                  <a:srgbClr val="008000"/>
                </a:solidFill>
                <a:latin typeface="Times New Roman" panose="02020603050405020304" pitchFamily="18" charset="0"/>
                <a:cs typeface="Times New Roman" panose="02020603050405020304" pitchFamily="18" charset="0"/>
              </a:rPr>
              <a:t>Hoa </a:t>
            </a:r>
            <a:r>
              <a:rPr lang="en-US" sz="2600" b="1" dirty="0">
                <a:solidFill>
                  <a:srgbClr val="008000"/>
                </a:solidFill>
                <a:latin typeface="Times New Roman" panose="02020603050405020304" pitchFamily="18" charset="0"/>
                <a:cs typeface="Times New Roman" panose="02020603050405020304" pitchFamily="18" charset="0"/>
              </a:rPr>
              <a:t>p</a:t>
            </a:r>
            <a:r>
              <a:rPr lang="vi-VN" sz="2600" b="1" dirty="0">
                <a:solidFill>
                  <a:srgbClr val="008000"/>
                </a:solidFill>
                <a:latin typeface="Times New Roman" panose="02020603050405020304" pitchFamily="18" charset="0"/>
                <a:cs typeface="Times New Roman" panose="02020603050405020304" pitchFamily="18" charset="0"/>
              </a:rPr>
              <a:t>hượng </a:t>
            </a:r>
          </a:p>
        </p:txBody>
      </p:sp>
      <p:sp>
        <p:nvSpPr>
          <p:cNvPr id="4" name="TextBox 3"/>
          <p:cNvSpPr txBox="1"/>
          <p:nvPr/>
        </p:nvSpPr>
        <p:spPr>
          <a:xfrm>
            <a:off x="-10999" y="2466048"/>
            <a:ext cx="4880078" cy="4324261"/>
          </a:xfrm>
          <a:prstGeom prst="rect">
            <a:avLst/>
          </a:prstGeom>
          <a:noFill/>
        </p:spPr>
        <p:txBody>
          <a:bodyPr wrap="square" rtlCol="0">
            <a:spAutoFit/>
          </a:bodyPr>
          <a:lstStyle/>
          <a:p>
            <a:r>
              <a:rPr lang="en-US" sz="2500" b="1" dirty="0">
                <a:solidFill>
                  <a:srgbClr val="0000FF"/>
                </a:solidFill>
                <a:latin typeface="Times New Roman" panose="02020603050405020304" pitchFamily="18" charset="0"/>
                <a:cs typeface="Times New Roman" panose="02020603050405020304" pitchFamily="18" charset="0"/>
              </a:rPr>
              <a:t>     </a:t>
            </a:r>
            <a:r>
              <a:rPr lang="vi-VN" sz="2500" b="1" dirty="0">
                <a:solidFill>
                  <a:srgbClr val="0000FF"/>
                </a:solidFill>
                <a:latin typeface="Times New Roman" panose="02020603050405020304" pitchFamily="18" charset="0"/>
                <a:cs typeface="Times New Roman" panose="02020603050405020304" pitchFamily="18" charset="0"/>
              </a:rPr>
              <a:t>Cánh cổng trường đã đóng lại, chưa bao giờ phượng đẹp như lúc này. Phượng đẹp nhưng chằng ai ngắm nhìn phượng. Chỉ còn một mình phượng nhìn theo bóng của mỗi người học trò. </a:t>
            </a:r>
            <a:r>
              <a:rPr lang="en-US" sz="2500" b="1" dirty="0">
                <a:solidFill>
                  <a:srgbClr val="0000FF"/>
                </a:solidFill>
                <a:latin typeface="Times New Roman" panose="02020603050405020304" pitchFamily="18" charset="0"/>
                <a:cs typeface="Times New Roman" panose="02020603050405020304" pitchFamily="18" charset="0"/>
              </a:rPr>
              <a:t>   </a:t>
            </a:r>
            <a:r>
              <a:rPr lang="vi-VN" sz="2500" b="1" dirty="0">
                <a:solidFill>
                  <a:srgbClr val="0000FF"/>
                </a:solidFill>
                <a:latin typeface="Times New Roman" panose="02020603050405020304" pitchFamily="18" charset="0"/>
                <a:cs typeface="Times New Roman" panose="02020603050405020304" pitchFamily="18" charset="0"/>
              </a:rPr>
              <a:t>Tạm biệt cây phượng, tạm biệt những kỷ niệm vui buồn dưới gốc phượng. dù có ai đi đâu xa, em sẽ luôn nhớ về ngôi trường thân yêu, nơi có một người bạn vô cùng thân yêu. </a:t>
            </a:r>
          </a:p>
        </p:txBody>
      </p:sp>
      <p:sp>
        <p:nvSpPr>
          <p:cNvPr id="8" name="TextBox 7"/>
          <p:cNvSpPr txBox="1"/>
          <p:nvPr/>
        </p:nvSpPr>
        <p:spPr>
          <a:xfrm>
            <a:off x="0" y="7"/>
            <a:ext cx="9144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Thứ</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Sáu</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ngày</a:t>
            </a:r>
            <a:r>
              <a:rPr lang="en-US" sz="2600" b="1" dirty="0">
                <a:solidFill>
                  <a:srgbClr val="0000CC"/>
                </a:solidFill>
                <a:latin typeface="Times New Roman" pitchFamily="18" charset="0"/>
                <a:cs typeface="Times New Roman" pitchFamily="18" charset="0"/>
              </a:rPr>
              <a:t> 2 </a:t>
            </a:r>
            <a:r>
              <a:rPr lang="en-US" sz="2600" b="1" dirty="0" err="1">
                <a:solidFill>
                  <a:srgbClr val="0000CC"/>
                </a:solidFill>
                <a:latin typeface="Times New Roman" pitchFamily="18" charset="0"/>
                <a:cs typeface="Times New Roman" pitchFamily="18" charset="0"/>
              </a:rPr>
              <a:t>tháng</a:t>
            </a:r>
            <a:r>
              <a:rPr lang="en-US" sz="2600" b="1" dirty="0">
                <a:solidFill>
                  <a:srgbClr val="0000CC"/>
                </a:solidFill>
                <a:latin typeface="Times New Roman" pitchFamily="18" charset="0"/>
                <a:cs typeface="Times New Roman" pitchFamily="18" charset="0"/>
              </a:rPr>
              <a:t> 2 </a:t>
            </a:r>
            <a:r>
              <a:rPr lang="en-US" sz="2600" b="1" dirty="0" err="1">
                <a:solidFill>
                  <a:srgbClr val="0000CC"/>
                </a:solidFill>
                <a:latin typeface="Times New Roman" pitchFamily="18" charset="0"/>
                <a:cs typeface="Times New Roman" pitchFamily="18" charset="0"/>
              </a:rPr>
              <a:t>năm</a:t>
            </a:r>
            <a:r>
              <a:rPr lang="en-US" sz="2600" b="1" dirty="0">
                <a:solidFill>
                  <a:srgbClr val="0000CC"/>
                </a:solidFill>
                <a:latin typeface="Times New Roman" pitchFamily="18" charset="0"/>
                <a:cs typeface="Times New Roman" pitchFamily="18" charset="0"/>
              </a:rPr>
              <a:t> 2024</a:t>
            </a:r>
            <a:endParaRPr lang="vi-VN" sz="2600" b="1" dirty="0">
              <a:solidFill>
                <a:srgbClr val="0000CC"/>
              </a:solidFill>
              <a:latin typeface="Times New Roman" pitchFamily="18" charset="0"/>
              <a:cs typeface="Times New Roman" pitchFamily="18" charset="0"/>
            </a:endParaRPr>
          </a:p>
        </p:txBody>
      </p:sp>
      <p:sp>
        <p:nvSpPr>
          <p:cNvPr id="9" name="TextBox 8"/>
          <p:cNvSpPr txBox="1"/>
          <p:nvPr/>
        </p:nvSpPr>
        <p:spPr>
          <a:xfrm>
            <a:off x="1143000" y="440405"/>
            <a:ext cx="6858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Tiếng</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Việt</a:t>
            </a:r>
            <a:endParaRPr lang="vi-VN" sz="2600" b="1" dirty="0">
              <a:solidFill>
                <a:srgbClr val="0000CC"/>
              </a:solidFill>
              <a:latin typeface="Times New Roman" pitchFamily="18" charset="0"/>
              <a:cs typeface="Times New Roman" pitchFamily="18" charset="0"/>
            </a:endParaRPr>
          </a:p>
        </p:txBody>
      </p:sp>
      <p:sp>
        <p:nvSpPr>
          <p:cNvPr id="11" name="TextBox 10"/>
          <p:cNvSpPr txBox="1"/>
          <p:nvPr/>
        </p:nvSpPr>
        <p:spPr>
          <a:xfrm>
            <a:off x="0" y="880803"/>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22561" y="1391076"/>
            <a:ext cx="9197596" cy="492443"/>
          </a:xfrm>
          <a:prstGeom prst="rect">
            <a:avLst/>
          </a:prstGeom>
          <a:noFill/>
        </p:spPr>
        <p:txBody>
          <a:bodyPr wrap="square" rtlCol="0">
            <a:spAutoFit/>
          </a:bodyPr>
          <a:lstStyle/>
          <a:p>
            <a:r>
              <a:rPr lang="en-US" sz="2600" b="1" dirty="0">
                <a:solidFill>
                  <a:srgbClr val="0000FF"/>
                </a:solidFill>
                <a:latin typeface="Times New Roman"/>
                <a:cs typeface="Calibri" panose="020F0502020204030204" pitchFamily="34" charset="0"/>
              </a:rPr>
              <a:t>2. </a:t>
            </a:r>
            <a:r>
              <a:rPr lang="vi-VN" sz="2600" b="1" dirty="0">
                <a:solidFill>
                  <a:srgbClr val="0000FF"/>
                </a:solidFill>
                <a:latin typeface="Times New Roman"/>
                <a:cs typeface="Calibri" panose="020F0502020204030204" pitchFamily="34" charset="0"/>
              </a:rPr>
              <a:t>Viết lại tình cảm, cảm xúc của em về cảnh vật theo ý c bài tập </a:t>
            </a:r>
          </a:p>
        </p:txBody>
      </p:sp>
    </p:spTree>
    <p:extLst>
      <p:ext uri="{BB962C8B-B14F-4D97-AF65-F5344CB8AC3E}">
        <p14:creationId xmlns:p14="http://schemas.microsoft.com/office/powerpoint/2010/main" val="2041770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644007" y="1854116"/>
            <a:ext cx="4499993" cy="5056971"/>
          </a:xfrm>
          <a:prstGeom prst="rect">
            <a:avLst/>
          </a:prstGeom>
          <a:noFill/>
        </p:spPr>
      </p:pic>
      <p:sp>
        <p:nvSpPr>
          <p:cNvPr id="3" name="TextBox 2"/>
          <p:cNvSpPr txBox="1"/>
          <p:nvPr/>
        </p:nvSpPr>
        <p:spPr>
          <a:xfrm>
            <a:off x="31687" y="1943039"/>
            <a:ext cx="9036496" cy="492443"/>
          </a:xfrm>
          <a:prstGeom prst="rect">
            <a:avLst/>
          </a:prstGeom>
          <a:noFill/>
        </p:spPr>
        <p:txBody>
          <a:bodyPr wrap="square" rtlCol="0">
            <a:spAutoFit/>
          </a:bodyPr>
          <a:lstStyle/>
          <a:p>
            <a:r>
              <a:rPr lang="en-US" sz="2600" b="1" dirty="0" err="1">
                <a:solidFill>
                  <a:srgbClr val="008000"/>
                </a:solidFill>
                <a:latin typeface="Times New Roman" panose="02020603050405020304" pitchFamily="18" charset="0"/>
                <a:cs typeface="Times New Roman" panose="02020603050405020304" pitchFamily="18" charset="0"/>
              </a:rPr>
              <a:t>Ví</a:t>
            </a:r>
            <a:r>
              <a:rPr lang="en-US" sz="2600" b="1" dirty="0">
                <a:solidFill>
                  <a:srgbClr val="008000"/>
                </a:solidFill>
                <a:latin typeface="Times New Roman" panose="02020603050405020304" pitchFamily="18" charset="0"/>
                <a:cs typeface="Times New Roman" panose="02020603050405020304" pitchFamily="18" charset="0"/>
              </a:rPr>
              <a:t> </a:t>
            </a:r>
            <a:r>
              <a:rPr lang="en-US" sz="2600" b="1" dirty="0" err="1">
                <a:solidFill>
                  <a:srgbClr val="008000"/>
                </a:solidFill>
                <a:latin typeface="Times New Roman" panose="02020603050405020304" pitchFamily="18" charset="0"/>
                <a:cs typeface="Times New Roman" panose="02020603050405020304" pitchFamily="18" charset="0"/>
              </a:rPr>
              <a:t>dụ</a:t>
            </a:r>
            <a:r>
              <a:rPr lang="en-US" sz="2600" b="1" dirty="0">
                <a:solidFill>
                  <a:srgbClr val="008000"/>
                </a:solidFill>
                <a:latin typeface="Times New Roman" panose="02020603050405020304" pitchFamily="18" charset="0"/>
                <a:cs typeface="Times New Roman" panose="02020603050405020304" pitchFamily="18" charset="0"/>
              </a:rPr>
              <a:t> 3: </a:t>
            </a:r>
            <a:r>
              <a:rPr lang="vi-VN" sz="2600" b="1" dirty="0">
                <a:solidFill>
                  <a:srgbClr val="008000"/>
                </a:solidFill>
                <a:latin typeface="Times New Roman" panose="02020603050405020304" pitchFamily="18" charset="0"/>
                <a:cs typeface="Times New Roman" panose="02020603050405020304" pitchFamily="18" charset="0"/>
              </a:rPr>
              <a:t>Hoa hồng </a:t>
            </a:r>
          </a:p>
        </p:txBody>
      </p:sp>
      <p:sp>
        <p:nvSpPr>
          <p:cNvPr id="4" name="TextBox 3"/>
          <p:cNvSpPr txBox="1"/>
          <p:nvPr/>
        </p:nvSpPr>
        <p:spPr>
          <a:xfrm>
            <a:off x="57121" y="2524405"/>
            <a:ext cx="4620906" cy="4093428"/>
          </a:xfrm>
          <a:prstGeom prst="rect">
            <a:avLst/>
          </a:prstGeom>
          <a:noFill/>
        </p:spPr>
        <p:txBody>
          <a:bodyPr wrap="square" rtlCol="0">
            <a:spAutoFit/>
          </a:bodyPr>
          <a:lstStyle/>
          <a:p>
            <a:r>
              <a:rPr lang="en-US" sz="2600" b="1" dirty="0">
                <a:solidFill>
                  <a:srgbClr val="0000FF"/>
                </a:solidFill>
                <a:latin typeface="Times New Roman" panose="02020603050405020304" pitchFamily="18" charset="0"/>
                <a:cs typeface="Times New Roman" panose="02020603050405020304" pitchFamily="18" charset="0"/>
              </a:rPr>
              <a:t>      </a:t>
            </a:r>
            <a:r>
              <a:rPr lang="vi-VN" sz="2600" b="1" dirty="0">
                <a:solidFill>
                  <a:srgbClr val="0000FF"/>
                </a:solidFill>
                <a:latin typeface="Times New Roman" panose="02020603050405020304" pitchFamily="18" charset="0"/>
                <a:cs typeface="Times New Roman" panose="02020603050405020304" pitchFamily="18" charset="0"/>
              </a:rPr>
              <a:t>Em yêu quí hồng nhung lắm. Em vẫn thường tưới và chăm sóc nó. Cây hồng đã giúp em nhận ra một chân lý giản dị trong cuộc sống: vẻ đẹp luôn đi cùng với gai. Cũng như cuộc đời của mỗi người có nhiều lúc tốt đẹp và cũng không ít lúc gặp khó khăn mà ta luôn phải vượt qua.</a:t>
            </a:r>
          </a:p>
        </p:txBody>
      </p:sp>
      <p:sp>
        <p:nvSpPr>
          <p:cNvPr id="8" name="TextBox 7"/>
          <p:cNvSpPr txBox="1"/>
          <p:nvPr/>
        </p:nvSpPr>
        <p:spPr>
          <a:xfrm>
            <a:off x="0" y="7"/>
            <a:ext cx="9144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Thứ</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Sáu</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ngày</a:t>
            </a:r>
            <a:r>
              <a:rPr lang="en-US" sz="2600" b="1" dirty="0">
                <a:solidFill>
                  <a:srgbClr val="0000CC"/>
                </a:solidFill>
                <a:latin typeface="Times New Roman" pitchFamily="18" charset="0"/>
                <a:cs typeface="Times New Roman" pitchFamily="18" charset="0"/>
              </a:rPr>
              <a:t> 2 </a:t>
            </a:r>
            <a:r>
              <a:rPr lang="en-US" sz="2600" b="1" dirty="0" err="1">
                <a:solidFill>
                  <a:srgbClr val="0000CC"/>
                </a:solidFill>
                <a:latin typeface="Times New Roman" pitchFamily="18" charset="0"/>
                <a:cs typeface="Times New Roman" pitchFamily="18" charset="0"/>
              </a:rPr>
              <a:t>tháng</a:t>
            </a:r>
            <a:r>
              <a:rPr lang="en-US" sz="2600" b="1" dirty="0">
                <a:solidFill>
                  <a:srgbClr val="0000CC"/>
                </a:solidFill>
                <a:latin typeface="Times New Roman" pitchFamily="18" charset="0"/>
                <a:cs typeface="Times New Roman" pitchFamily="18" charset="0"/>
              </a:rPr>
              <a:t> 2 </a:t>
            </a:r>
            <a:r>
              <a:rPr lang="en-US" sz="2600" b="1" dirty="0" err="1">
                <a:solidFill>
                  <a:srgbClr val="0000CC"/>
                </a:solidFill>
                <a:latin typeface="Times New Roman" pitchFamily="18" charset="0"/>
                <a:cs typeface="Times New Roman" pitchFamily="18" charset="0"/>
              </a:rPr>
              <a:t>năm</a:t>
            </a:r>
            <a:r>
              <a:rPr lang="en-US" sz="2600" b="1" dirty="0">
                <a:solidFill>
                  <a:srgbClr val="0000CC"/>
                </a:solidFill>
                <a:latin typeface="Times New Roman" pitchFamily="18" charset="0"/>
                <a:cs typeface="Times New Roman" pitchFamily="18" charset="0"/>
              </a:rPr>
              <a:t> 2024</a:t>
            </a:r>
            <a:endParaRPr lang="vi-VN" sz="2600" b="1" dirty="0">
              <a:solidFill>
                <a:srgbClr val="0000CC"/>
              </a:solidFill>
              <a:latin typeface="Times New Roman" pitchFamily="18" charset="0"/>
              <a:cs typeface="Times New Roman" pitchFamily="18" charset="0"/>
            </a:endParaRPr>
          </a:p>
        </p:txBody>
      </p:sp>
      <p:sp>
        <p:nvSpPr>
          <p:cNvPr id="9" name="TextBox 8"/>
          <p:cNvSpPr txBox="1"/>
          <p:nvPr/>
        </p:nvSpPr>
        <p:spPr>
          <a:xfrm>
            <a:off x="1120935" y="441008"/>
            <a:ext cx="6858000" cy="492443"/>
          </a:xfrm>
          <a:prstGeom prst="rect">
            <a:avLst/>
          </a:prstGeom>
          <a:noFill/>
        </p:spPr>
        <p:txBody>
          <a:bodyPr wrap="square" lIns="91438" tIns="45720" rIns="91438" bIns="45720" rtlCol="0">
            <a:spAutoFit/>
          </a:bodyPr>
          <a:lstStyle/>
          <a:p>
            <a:pPr algn="ctr"/>
            <a:r>
              <a:rPr lang="en-US" sz="2600" b="1" dirty="0" err="1">
                <a:solidFill>
                  <a:srgbClr val="0000CC"/>
                </a:solidFill>
                <a:latin typeface="Times New Roman" pitchFamily="18" charset="0"/>
                <a:cs typeface="Times New Roman" pitchFamily="18" charset="0"/>
              </a:rPr>
              <a:t>Tiếng</a:t>
            </a:r>
            <a:r>
              <a:rPr lang="en-US" sz="2600" b="1" dirty="0">
                <a:solidFill>
                  <a:srgbClr val="0000CC"/>
                </a:solidFill>
                <a:latin typeface="Times New Roman" pitchFamily="18" charset="0"/>
                <a:cs typeface="Times New Roman" pitchFamily="18" charset="0"/>
              </a:rPr>
              <a:t> </a:t>
            </a:r>
            <a:r>
              <a:rPr lang="en-US" sz="2600" b="1" dirty="0" err="1">
                <a:solidFill>
                  <a:srgbClr val="0000CC"/>
                </a:solidFill>
                <a:latin typeface="Times New Roman" pitchFamily="18" charset="0"/>
                <a:cs typeface="Times New Roman" pitchFamily="18" charset="0"/>
              </a:rPr>
              <a:t>Việt</a:t>
            </a:r>
            <a:endParaRPr lang="vi-VN" sz="2600" b="1" dirty="0">
              <a:solidFill>
                <a:srgbClr val="0000CC"/>
              </a:solidFill>
              <a:latin typeface="Times New Roman" pitchFamily="18" charset="0"/>
              <a:cs typeface="Times New Roman" pitchFamily="18" charset="0"/>
            </a:endParaRPr>
          </a:p>
        </p:txBody>
      </p:sp>
      <p:sp>
        <p:nvSpPr>
          <p:cNvPr id="11" name="TextBox 10"/>
          <p:cNvSpPr txBox="1"/>
          <p:nvPr/>
        </p:nvSpPr>
        <p:spPr>
          <a:xfrm>
            <a:off x="0" y="875512"/>
            <a:ext cx="9144000" cy="492443"/>
          </a:xfrm>
          <a:prstGeom prst="rect">
            <a:avLst/>
          </a:prstGeom>
          <a:noFill/>
        </p:spPr>
        <p:txBody>
          <a:bodyPr wrap="square" rtlCol="0">
            <a:spAutoFit/>
          </a:bodyPr>
          <a:lstStyle/>
          <a:p>
            <a:pPr algn="ctr"/>
            <a:r>
              <a:rPr lang="en-US" sz="2600" b="1" dirty="0" err="1">
                <a:solidFill>
                  <a:srgbClr val="FF0000"/>
                </a:solidFill>
                <a:latin typeface="Times New Roman" panose="02020603050405020304" pitchFamily="18" charset="0"/>
                <a:cs typeface="Times New Roman" panose="02020603050405020304" pitchFamily="18" charset="0"/>
              </a:rPr>
              <a:t>Viết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đoạn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văn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nêu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tình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xúc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cảnh</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vật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trong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tranh</a:t>
            </a:r>
            <a:r>
              <a:rPr lang="en-US" sz="2600" b="1" dirty="0">
                <a:solidFill>
                  <a:srgbClr val="FF0000"/>
                </a:solidFill>
                <a:latin typeface="Times New Roman" panose="02020603050405020304" pitchFamily="18" charset="0"/>
                <a:cs typeface="Times New Roman" panose="02020603050405020304" pitchFamily="18" charset="0"/>
              </a:rPr>
              <a:t>.</a:t>
            </a:r>
          </a:p>
        </p:txBody>
      </p:sp>
      <p:sp>
        <p:nvSpPr>
          <p:cNvPr id="13" name="TextBox 12"/>
          <p:cNvSpPr txBox="1"/>
          <p:nvPr/>
        </p:nvSpPr>
        <p:spPr>
          <a:xfrm>
            <a:off x="-53596" y="1386989"/>
            <a:ext cx="9197596" cy="492443"/>
          </a:xfrm>
          <a:prstGeom prst="rect">
            <a:avLst/>
          </a:prstGeom>
          <a:noFill/>
        </p:spPr>
        <p:txBody>
          <a:bodyPr wrap="square" rtlCol="0">
            <a:spAutoFit/>
          </a:bodyPr>
          <a:lstStyle/>
          <a:p>
            <a:r>
              <a:rPr lang="en-US" sz="2600" b="1" dirty="0">
                <a:solidFill>
                  <a:srgbClr val="0000FF"/>
                </a:solidFill>
                <a:latin typeface="Times New Roman"/>
                <a:cs typeface="Calibri" panose="020F0502020204030204" pitchFamily="34" charset="0"/>
              </a:rPr>
              <a:t>2. </a:t>
            </a:r>
            <a:r>
              <a:rPr lang="vi-VN" sz="2600" b="1" dirty="0">
                <a:solidFill>
                  <a:srgbClr val="0000FF"/>
                </a:solidFill>
                <a:latin typeface="Times New Roman"/>
                <a:cs typeface="Calibri" panose="020F0502020204030204" pitchFamily="34" charset="0"/>
              </a:rPr>
              <a:t>Viết lại tình cảm, cảm xúc của em về cảnh vật theo ý c bài tập </a:t>
            </a:r>
          </a:p>
        </p:txBody>
      </p:sp>
    </p:spTree>
    <p:extLst>
      <p:ext uri="{BB962C8B-B14F-4D97-AF65-F5344CB8AC3E}">
        <p14:creationId xmlns:p14="http://schemas.microsoft.com/office/powerpoint/2010/main" val="314338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FD650-4FF6-7408-96AF-006194AAFBA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857250"/>
            <a:ext cx="9144000" cy="5143500"/>
          </a:xfrm>
          <a:prstGeom prst="rect">
            <a:avLst/>
          </a:prstGeom>
        </p:spPr>
      </p:pic>
      <p:sp>
        <p:nvSpPr>
          <p:cNvPr id="2" name="TextBox 1"/>
          <p:cNvSpPr txBox="1"/>
          <p:nvPr/>
        </p:nvSpPr>
        <p:spPr>
          <a:xfrm>
            <a:off x="2915816" y="2852936"/>
            <a:ext cx="3600400" cy="2123658"/>
          </a:xfrm>
          <a:prstGeom prst="rect">
            <a:avLst/>
          </a:prstGeom>
          <a:noFill/>
        </p:spPr>
        <p:txBody>
          <a:bodyPr wrap="square" rtlCol="0">
            <a:spAutoFit/>
          </a:bodyPr>
          <a:lstStyle/>
          <a:p>
            <a:pPr algn="ctr"/>
            <a:r>
              <a:rPr lang="en-US" sz="6600" b="1" dirty="0">
                <a:solidFill>
                  <a:srgbClr val="008000"/>
                </a:solidFill>
              </a:rPr>
              <a:t>CHÀO CÁC EM!</a:t>
            </a:r>
          </a:p>
        </p:txBody>
      </p:sp>
    </p:spTree>
    <p:extLst>
      <p:ext uri="{BB962C8B-B14F-4D97-AF65-F5344CB8AC3E}">
        <p14:creationId xmlns:p14="http://schemas.microsoft.com/office/powerpoint/2010/main" val="133843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12"/>
            <a:ext cx="9144000" cy="531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285860"/>
            <a:ext cx="2857488" cy="523220"/>
          </a:xfrm>
          <a:prstGeom prst="rect">
            <a:avLst/>
          </a:prstGeom>
          <a:noFill/>
        </p:spPr>
        <p:txBody>
          <a:bodyPr wrap="square" lIns="91438" tIns="45720" rIns="91438" bIns="45720"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r>
              <a:rPr lang="en-US" sz="2800" b="1" dirty="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2644641"/>
            <a:ext cx="4145343"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câu</a:t>
            </a:r>
            <a:r>
              <a:rPr lang="en-US" sz="2800" b="1" dirty="0">
                <a:solidFill>
                  <a:srgbClr val="008000"/>
                </a:solidFill>
                <a:latin typeface="Times New Roman" pitchFamily="18" charset="0"/>
                <a:ea typeface="Tahoma" panose="020B0604030504040204" pitchFamily="34" charset="0"/>
                <a:cs typeface="Times New Roman" pitchFamily="18" charset="0"/>
              </a:rPr>
              <a:t>: </a:t>
            </a:r>
          </a:p>
        </p:txBody>
      </p:sp>
      <p:sp>
        <p:nvSpPr>
          <p:cNvPr id="7" name="TextBox 6"/>
          <p:cNvSpPr txBox="1"/>
          <p:nvPr/>
        </p:nvSpPr>
        <p:spPr>
          <a:xfrm>
            <a:off x="0" y="1714488"/>
            <a:ext cx="4929190"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đúng</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từ</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ngữ</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khó</a:t>
            </a:r>
            <a:r>
              <a:rPr lang="en-US" sz="2800" b="1" dirty="0">
                <a:solidFill>
                  <a:srgbClr val="008000"/>
                </a:solidFill>
                <a:latin typeface="Times New Roman" pitchFamily="18" charset="0"/>
                <a:ea typeface="Tahoma" panose="020B0604030504040204" pitchFamily="34" charset="0"/>
                <a:cs typeface="Times New Roman" pitchFamily="18" charset="0"/>
              </a:rPr>
              <a:t>: </a:t>
            </a:r>
            <a:endParaRPr lang="en-US" sz="2800" b="1" dirty="0">
              <a:solidFill>
                <a:srgbClr val="008000"/>
              </a:solidFill>
              <a:latin typeface="Times New Roman" pitchFamily="18" charset="0"/>
              <a:cs typeface="Times New Roman" pitchFamily="18" charset="0"/>
            </a:endParaRPr>
          </a:p>
        </p:txBody>
      </p:sp>
      <p:sp>
        <p:nvSpPr>
          <p:cNvPr id="8" name="Rectangle 7"/>
          <p:cNvSpPr/>
          <p:nvPr/>
        </p:nvSpPr>
        <p:spPr>
          <a:xfrm>
            <a:off x="0" y="2143116"/>
            <a:ext cx="9144000" cy="523220"/>
          </a:xfrm>
          <a:prstGeom prst="rect">
            <a:avLst/>
          </a:prstGeom>
        </p:spPr>
        <p:txBody>
          <a:bodyPr wrap="square">
            <a:spAutoFit/>
          </a:bodyPr>
          <a:lstStyle/>
          <a:p>
            <a:pPr lvl="0"/>
            <a:r>
              <a:rPr lang="en-US" sz="2800" b="1" i="1" dirty="0">
                <a:solidFill>
                  <a:srgbClr val="0000FF"/>
                </a:solidFill>
                <a:latin typeface="Times New Roman" pitchFamily="18" charset="0"/>
                <a:cs typeface="Times New Roman" pitchFamily="18" charset="0"/>
              </a:rPr>
              <a:t>- </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Sừng sững, sáo sậu, lũ </a:t>
            </a:r>
            <a:r>
              <a:rPr lang="nl-NL" sz="28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lũ, búp nõn </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00FF"/>
              </a:solidFill>
              <a:latin typeface="Times New Roman" pitchFamily="18" charset="0"/>
              <a:cs typeface="Times New Roman" pitchFamily="18" charset="0"/>
            </a:endParaRPr>
          </a:p>
        </p:txBody>
      </p:sp>
      <p:sp>
        <p:nvSpPr>
          <p:cNvPr id="9" name="Rectangle 8"/>
          <p:cNvSpPr/>
          <p:nvPr/>
        </p:nvSpPr>
        <p:spPr>
          <a:xfrm>
            <a:off x="-4057" y="3111826"/>
            <a:ext cx="9144000" cy="1815882"/>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 - </a:t>
            </a:r>
            <a:r>
              <a:rPr lang="vi-VN" sz="2800" b="1" dirty="0">
                <a:solidFill>
                  <a:srgbClr val="0000CC"/>
                </a:solidFill>
                <a:latin typeface="Times New Roman" panose="02020603050405020304" pitchFamily="18" charset="0"/>
                <a:cs typeface="Times New Roman" panose="02020603050405020304" pitchFamily="18" charset="0"/>
              </a:rPr>
              <a:t>Chào mào,/ sáo sậu,/ sáo đen…/ đàn đàn/ lũ lũ / bay đi bay về,/</a:t>
            </a:r>
            <a:r>
              <a:rPr lang="en-US" sz="2800" b="1"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lượn lên lượn xuống.//</a:t>
            </a:r>
            <a:br>
              <a:rPr lang="vi-VN" sz="2800" b="1" dirty="0">
                <a:solidFill>
                  <a:srgbClr val="0000CC"/>
                </a:solidFill>
                <a:latin typeface="Times New Roman" panose="02020603050405020304" pitchFamily="18" charset="0"/>
                <a:cs typeface="Times New Roman" panose="02020603050405020304" pitchFamily="18" charset="0"/>
              </a:rPr>
            </a:br>
            <a:r>
              <a:rPr lang="en-US" sz="2800" b="1" dirty="0">
                <a:solidFill>
                  <a:srgbClr val="0000CC"/>
                </a:solidFill>
                <a:latin typeface="Times New Roman" panose="02020603050405020304" pitchFamily="18" charset="0"/>
                <a:cs typeface="Times New Roman" panose="02020603050405020304" pitchFamily="18" charset="0"/>
              </a:rPr>
              <a:t>- </a:t>
            </a:r>
            <a:r>
              <a:rPr lang="vi-VN" sz="2800" b="1" dirty="0">
                <a:solidFill>
                  <a:srgbClr val="0000CC"/>
                </a:solidFill>
                <a:latin typeface="Times New Roman" panose="02020603050405020304" pitchFamily="18" charset="0"/>
                <a:cs typeface="Times New Roman" panose="02020603050405020304" pitchFamily="18" charset="0"/>
              </a:rPr>
              <a:t>Cây đứng im,/ cao lớn,/ hiền lành,/ làm tiêu cho những con đò cập bến /và cho những đứa con về thăm quê mẹ.//</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761" y="4868441"/>
            <a:ext cx="4183892"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8" name="TextBox 17"/>
          <p:cNvSpPr txBox="1"/>
          <p:nvPr/>
        </p:nvSpPr>
        <p:spPr>
          <a:xfrm>
            <a:off x="6761" y="5446806"/>
            <a:ext cx="9133182" cy="1350776"/>
          </a:xfrm>
          <a:prstGeom prst="rect">
            <a:avLst/>
          </a:prstGeom>
          <a:noFill/>
        </p:spPr>
        <p:txBody>
          <a:bodyPr wrap="square" lIns="57552" tIns="28776" rIns="57552" bIns="28776" rtlCol="0">
            <a:spAutoFit/>
          </a:bodyPr>
          <a:lstStyle/>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Tuổi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xuân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tuổi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sự</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hình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thành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phát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triển</a:t>
            </a:r>
            <a:r>
              <a:rPr lang="en-US" sz="2800" b="1" dirty="0">
                <a:solidFill>
                  <a:srgbClr val="0000CC"/>
                </a:solidFill>
                <a:latin typeface="Times New Roman" panose="02020603050405020304" pitchFamily="18" charset="0"/>
                <a:cs typeface="Times New Roman" panose="02020603050405020304" pitchFamily="18" charset="0"/>
              </a:rPr>
              <a:t>.</a:t>
            </a:r>
          </a:p>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số</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lượng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giảm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còn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như</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lúc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đầu</a:t>
            </a:r>
            <a:r>
              <a:rPr lang="en-US" sz="2800" b="1" dirty="0">
                <a:solidFill>
                  <a:srgbClr val="0000CC"/>
                </a:solidFill>
                <a:latin typeface="Times New Roman" panose="02020603050405020304" pitchFamily="18" charset="0"/>
                <a:cs typeface="Times New Roman" panose="02020603050405020304" pitchFamily="18" charset="0"/>
              </a:rPr>
              <a:t>.</a:t>
            </a:r>
          </a:p>
          <a:p>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vật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cầm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mốc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dễ</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nhìn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thấy</a:t>
            </a:r>
            <a:r>
              <a:rPr lang="en-US" sz="28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286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nodeType="clickEffect">
                                  <p:stCondLst>
                                    <p:cond delay="0"/>
                                  </p:stCondLst>
                                  <p:iterate type="lt">
                                    <p:tmPct val="50000"/>
                                  </p:iterate>
                                  <p:childTnLst>
                                    <p:set>
                                      <p:cBhvr>
                                        <p:cTn id="42" dur="1" fill="hold">
                                          <p:stCondLst>
                                            <p:cond delay="0"/>
                                          </p:stCondLst>
                                        </p:cTn>
                                        <p:tgtEl>
                                          <p:spTgt spid="18">
                                            <p:txEl>
                                              <p:pRg st="0" end="0"/>
                                            </p:txEl>
                                          </p:spTgt>
                                        </p:tgtEl>
                                        <p:attrNameLst>
                                          <p:attrName>style.visibility</p:attrName>
                                        </p:attrNameLst>
                                      </p:cBhvr>
                                      <p:to>
                                        <p:strVal val="visible"/>
                                      </p:to>
                                    </p:set>
                                    <p:anim calcmode="discrete" valueType="clr">
                                      <p:cBhvr override="childStyle">
                                        <p:cTn id="43" dur="80"/>
                                        <p:tgtEl>
                                          <p:spTgt spid="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8">
                                            <p:txEl>
                                              <p:pRg st="0" end="0"/>
                                            </p:txEl>
                                          </p:spTgt>
                                        </p:tgtEl>
                                        <p:attrNameLst>
                                          <p:attrName>fillcolor</p:attrName>
                                        </p:attrNameLst>
                                      </p:cBhvr>
                                      <p:tavLst>
                                        <p:tav tm="0">
                                          <p:val>
                                            <p:clrVal>
                                              <a:schemeClr val="accent2"/>
                                            </p:clrVal>
                                          </p:val>
                                        </p:tav>
                                        <p:tav tm="50000">
                                          <p:val>
                                            <p:clrVal>
                                              <a:schemeClr val="hlink"/>
                                            </p:clrVal>
                                          </p:val>
                                        </p:tav>
                                      </p:tavLst>
                                    </p:anim>
                                    <p:set>
                                      <p:cBhvr>
                                        <p:cTn id="45" dur="80"/>
                                        <p:tgtEl>
                                          <p:spTgt spid="18">
                                            <p:txEl>
                                              <p:pRg st="0" end="0"/>
                                            </p:txEl>
                                          </p:spTgt>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7" presetClass="entr" presetSubtype="0" fill="hold" nodeType="clickEffect">
                                  <p:stCondLst>
                                    <p:cond delay="0"/>
                                  </p:stCondLst>
                                  <p:iterate type="lt">
                                    <p:tmPct val="50000"/>
                                  </p:iterate>
                                  <p:childTnLst>
                                    <p:set>
                                      <p:cBhvr>
                                        <p:cTn id="49" dur="1" fill="hold">
                                          <p:stCondLst>
                                            <p:cond delay="0"/>
                                          </p:stCondLst>
                                        </p:cTn>
                                        <p:tgtEl>
                                          <p:spTgt spid="18">
                                            <p:txEl>
                                              <p:pRg st="1" end="1"/>
                                            </p:txEl>
                                          </p:spTgt>
                                        </p:tgtEl>
                                        <p:attrNameLst>
                                          <p:attrName>style.visibility</p:attrName>
                                        </p:attrNameLst>
                                      </p:cBhvr>
                                      <p:to>
                                        <p:strVal val="visible"/>
                                      </p:to>
                                    </p:set>
                                    <p:anim calcmode="discrete" valueType="clr">
                                      <p:cBhvr override="childStyle">
                                        <p:cTn id="50" dur="80"/>
                                        <p:tgtEl>
                                          <p:spTgt spid="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18">
                                            <p:txEl>
                                              <p:pRg st="1" end="1"/>
                                            </p:txEl>
                                          </p:spTgt>
                                        </p:tgtEl>
                                        <p:attrNameLst>
                                          <p:attrName>fillcolor</p:attrName>
                                        </p:attrNameLst>
                                      </p:cBhvr>
                                      <p:tavLst>
                                        <p:tav tm="0">
                                          <p:val>
                                            <p:clrVal>
                                              <a:schemeClr val="accent2"/>
                                            </p:clrVal>
                                          </p:val>
                                        </p:tav>
                                        <p:tav tm="50000">
                                          <p:val>
                                            <p:clrVal>
                                              <a:schemeClr val="hlink"/>
                                            </p:clrVal>
                                          </p:val>
                                        </p:tav>
                                      </p:tavLst>
                                    </p:anim>
                                    <p:set>
                                      <p:cBhvr>
                                        <p:cTn id="52" dur="80"/>
                                        <p:tgtEl>
                                          <p:spTgt spid="18">
                                            <p:txEl>
                                              <p:pRg st="1" end="1"/>
                                            </p:txEl>
                                          </p:spTgt>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27" presetClass="entr" presetSubtype="0" fill="hold" nodeType="clickEffect">
                                  <p:stCondLst>
                                    <p:cond delay="0"/>
                                  </p:stCondLst>
                                  <p:iterate type="lt">
                                    <p:tmPct val="50000"/>
                                  </p:iterate>
                                  <p:childTnLst>
                                    <p:set>
                                      <p:cBhvr>
                                        <p:cTn id="56" dur="1" fill="hold">
                                          <p:stCondLst>
                                            <p:cond delay="0"/>
                                          </p:stCondLst>
                                        </p:cTn>
                                        <p:tgtEl>
                                          <p:spTgt spid="18">
                                            <p:txEl>
                                              <p:pRg st="2" end="2"/>
                                            </p:txEl>
                                          </p:spTgt>
                                        </p:tgtEl>
                                        <p:attrNameLst>
                                          <p:attrName>style.visibility</p:attrName>
                                        </p:attrNameLst>
                                      </p:cBhvr>
                                      <p:to>
                                        <p:strVal val="visible"/>
                                      </p:to>
                                    </p:set>
                                    <p:anim calcmode="discrete" valueType="clr">
                                      <p:cBhvr override="childStyle">
                                        <p:cTn id="57" dur="80"/>
                                        <p:tgtEl>
                                          <p:spTgt spid="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8">
                                            <p:txEl>
                                              <p:pRg st="2" end="2"/>
                                            </p:txEl>
                                          </p:spTgt>
                                        </p:tgtEl>
                                        <p:attrNameLst>
                                          <p:attrName>fillcolor</p:attrName>
                                        </p:attrNameLst>
                                      </p:cBhvr>
                                      <p:tavLst>
                                        <p:tav tm="0">
                                          <p:val>
                                            <p:clrVal>
                                              <a:schemeClr val="accent2"/>
                                            </p:clrVal>
                                          </p:val>
                                        </p:tav>
                                        <p:tav tm="50000">
                                          <p:val>
                                            <p:clrVal>
                                              <a:schemeClr val="hlink"/>
                                            </p:clrVal>
                                          </p:val>
                                        </p:tav>
                                      </p:tavLst>
                                    </p:anim>
                                    <p:set>
                                      <p:cBhvr>
                                        <p:cTn id="59" dur="80"/>
                                        <p:tgtEl>
                                          <p:spTgt spid="18">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495" y="2463157"/>
            <a:ext cx="2033444" cy="15903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25480" y="1906252"/>
            <a:ext cx="3067370" cy="635252"/>
          </a:xfrm>
          <a:prstGeom prst="rect">
            <a:avLst/>
          </a:prstGeom>
          <a:noFill/>
        </p:spPr>
        <p:txBody>
          <a:bodyPr wrap="square" lIns="57608" tIns="28804" rIns="57608" bIns="28804" rtlCol="0">
            <a:spAutoFit/>
          </a:bodyPr>
          <a:lstStyle/>
          <a:p>
            <a:r>
              <a:rPr lang="en-US" sz="3750" b="1" dirty="0">
                <a:solidFill>
                  <a:srgbClr val="0000FF"/>
                </a:solidFill>
                <a:latin typeface="Times New Roman" pitchFamily="18" charset="0"/>
                <a:cs typeface="Times New Roman" pitchFamily="18" charset="0"/>
              </a:rPr>
              <a:t>ĐỌC NHÓM</a:t>
            </a:r>
            <a:endParaRPr lang="vi-VN" sz="375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333" y="3040216"/>
            <a:ext cx="1729733" cy="15395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994" y="3360253"/>
            <a:ext cx="1729733" cy="15395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338" y="3360253"/>
            <a:ext cx="1729733" cy="15395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28930" y="4888963"/>
            <a:ext cx="2678927" cy="912251"/>
          </a:xfrm>
          <a:prstGeom prst="rect">
            <a:avLst/>
          </a:prstGeom>
          <a:noFill/>
        </p:spPr>
        <p:txBody>
          <a:bodyPr wrap="square" lIns="57608" tIns="28804" rIns="57608" bIns="28804" rtlCol="0">
            <a:spAutoFit/>
          </a:bodyPr>
          <a:lstStyle/>
          <a:p>
            <a:pPr algn="ctr"/>
            <a:r>
              <a:rPr lang="en-US" sz="2775" b="1" dirty="0">
                <a:solidFill>
                  <a:srgbClr val="008000"/>
                </a:solidFill>
                <a:latin typeface="Times New Roman" pitchFamily="18" charset="0"/>
                <a:cs typeface="Times New Roman" pitchFamily="18" charset="0"/>
              </a:rPr>
              <a:t>ĐỌC NỐI TIẾP TRƯỚC LỚP</a:t>
            </a:r>
            <a:endParaRPr lang="vi-VN" sz="2775" b="1" dirty="0">
              <a:solidFill>
                <a:srgbClr val="008000"/>
              </a:solidFill>
              <a:latin typeface="Times New Roman" pitchFamily="18" charset="0"/>
              <a:cs typeface="Times New Roman" pitchFamily="18" charset="0"/>
            </a:endParaRPr>
          </a:p>
        </p:txBody>
      </p:sp>
      <p:sp>
        <p:nvSpPr>
          <p:cNvPr id="16" name="TextBox 15"/>
          <p:cNvSpPr txBox="1"/>
          <p:nvPr/>
        </p:nvSpPr>
        <p:spPr>
          <a:xfrm>
            <a:off x="4657299" y="4899831"/>
            <a:ext cx="4278574" cy="519835"/>
          </a:xfrm>
          <a:prstGeom prst="rect">
            <a:avLst/>
          </a:prstGeom>
          <a:noFill/>
        </p:spPr>
        <p:txBody>
          <a:bodyPr wrap="square" lIns="57608" tIns="28804" rIns="57608" bIns="28804" rtlCol="0">
            <a:spAutoFit/>
          </a:bodyPr>
          <a:lstStyle/>
          <a:p>
            <a:pPr algn="ctr"/>
            <a:r>
              <a:rPr lang="en-US" sz="3000" b="1" dirty="0">
                <a:solidFill>
                  <a:srgbClr val="FF0000"/>
                </a:solidFill>
                <a:latin typeface="Times New Roman" pitchFamily="18" charset="0"/>
                <a:cs typeface="Times New Roman" pitchFamily="18" charset="0"/>
              </a:rPr>
              <a:t>ĐỌC LẠI CẢ BÀI</a:t>
            </a:r>
            <a:endParaRPr lang="vi-VN" sz="3000" b="1" dirty="0">
              <a:solidFill>
                <a:srgbClr val="FF0000"/>
              </a:solidFill>
              <a:latin typeface="Times New Roman" pitchFamily="18" charset="0"/>
              <a:cs typeface="Times New Roman" pitchFamily="18" charset="0"/>
            </a:endParaRPr>
          </a:p>
        </p:txBody>
      </p:sp>
      <p:sp>
        <p:nvSpPr>
          <p:cNvPr id="20" name="TextBox 19"/>
          <p:cNvSpPr txBox="1"/>
          <p:nvPr/>
        </p:nvSpPr>
        <p:spPr>
          <a:xfrm>
            <a:off x="85253" y="1361477"/>
            <a:ext cx="3115925" cy="469666"/>
          </a:xfrm>
          <a:prstGeom prst="rect">
            <a:avLst/>
          </a:prstGeom>
          <a:noFill/>
        </p:spPr>
        <p:txBody>
          <a:bodyPr wrap="square" lIns="38405" tIns="19202" rIns="38405" bIns="19202"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38022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85860"/>
            <a:ext cx="2915816"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7" name="Rectangle 6"/>
          <p:cNvSpPr/>
          <p:nvPr/>
        </p:nvSpPr>
        <p:spPr>
          <a:xfrm>
            <a:off x="16902" y="1844775"/>
            <a:ext cx="9127097" cy="919888"/>
          </a:xfrm>
          <a:prstGeom prst="rect">
            <a:avLst/>
          </a:prstGeom>
        </p:spPr>
        <p:txBody>
          <a:bodyPr wrap="square" lIns="57552" tIns="28776" rIns="57552" bIns="28776">
            <a:spAutoFit/>
          </a:bodyPr>
          <a:lstStyle/>
          <a:p>
            <a:pPr algn="just"/>
            <a:r>
              <a:rPr lang="en-US" sz="2800" b="1" dirty="0">
                <a:solidFill>
                  <a:srgbClr val="008000"/>
                </a:solidFill>
                <a:latin typeface="Times New Roman" panose="02020603050405020304" pitchFamily="18" charset="0"/>
                <a:cs typeface="Times New Roman" pitchFamily="18" charset="0"/>
              </a:rPr>
              <a:t>1. </a:t>
            </a:r>
            <a:r>
              <a:rPr lang="en-US" sz="2800" b="1" dirty="0" err="1">
                <a:solidFill>
                  <a:srgbClr val="008000"/>
                </a:solidFill>
                <a:latin typeface="Times New Roman" panose="02020603050405020304" pitchFamily="18" charset="0"/>
                <a:cs typeface="Times New Roman" pitchFamily="18" charset="0"/>
              </a:rPr>
              <a:t>Vào</a:t>
            </a:r>
            <a:r>
              <a:rPr lang="en-US" sz="2800" b="1" dirty="0">
                <a:solidFill>
                  <a:srgbClr val="008000"/>
                </a:solidFill>
                <a:latin typeface="Times New Roman" panose="02020603050405020304"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mùa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gạo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gạo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búp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nõn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đẹp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như</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thế</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a:t>
            </a:r>
          </a:p>
        </p:txBody>
      </p:sp>
      <p:sp>
        <p:nvSpPr>
          <p:cNvPr id="8" name="Rectangle 7"/>
          <p:cNvSpPr/>
          <p:nvPr/>
        </p:nvSpPr>
        <p:spPr>
          <a:xfrm>
            <a:off x="-23745" y="2752650"/>
            <a:ext cx="9167744" cy="1350776"/>
          </a:xfrm>
          <a:prstGeom prst="rect">
            <a:avLst/>
          </a:prstGeom>
        </p:spPr>
        <p:txBody>
          <a:bodyPr wrap="square" lIns="57552" tIns="28776" rIns="57552" bIns="28776">
            <a:spAutoFit/>
          </a:bodyPr>
          <a:lstStyle/>
          <a:p>
            <a:r>
              <a:rPr lang="nl-NL" sz="2800" b="1" dirty="0">
                <a:solidFill>
                  <a:srgbClr val="0000CC"/>
                </a:solidFill>
                <a:latin typeface="Times New Roman" panose="02020603050405020304" pitchFamily="18" charset="0"/>
                <a:cs typeface="Times New Roman" panose="02020603050405020304" pitchFamily="18" charset="0"/>
              </a:rPr>
              <a:t>- Vào mùa hoa: cây gạo sừng sững như một tháp đèn khổng lồ; hàng ngàn bông hoa là hàng ngàn ngọn lửa hồng tươi; hàng ngàn búp nõn là hàng ngàn ánh nến trong xanh.</a:t>
            </a:r>
            <a:endParaRPr lang="en-US" sz="2800" b="1" dirty="0">
              <a:solidFill>
                <a:srgbClr val="0000CC"/>
              </a:solidFill>
              <a:latin typeface="Times New Roman" pitchFamily="18" charset="0"/>
              <a:cs typeface="Times New Roman" pitchFamily="18" charset="0"/>
            </a:endParaRPr>
          </a:p>
        </p:txBody>
      </p:sp>
      <p:sp>
        <p:nvSpPr>
          <p:cNvPr id="9" name="Rectangle 8"/>
          <p:cNvSpPr/>
          <p:nvPr/>
        </p:nvSpPr>
        <p:spPr>
          <a:xfrm>
            <a:off x="-23746" y="4103426"/>
            <a:ext cx="9190885" cy="919888"/>
          </a:xfrm>
          <a:prstGeom prst="rect">
            <a:avLst/>
          </a:prstGeom>
        </p:spPr>
        <p:txBody>
          <a:bodyPr wrap="square" lIns="57552" tIns="28776" rIns="57552" bIns="28776">
            <a:spAutoFit/>
          </a:bodyPr>
          <a:lstStyle/>
          <a:p>
            <a:pPr algn="just"/>
            <a:r>
              <a:rPr lang="en-US" sz="2800" b="1" dirty="0">
                <a:solidFill>
                  <a:srgbClr val="008000"/>
                </a:solidFill>
                <a:latin typeface="Times New Roman" panose="02020603050405020304" pitchFamily="18" charset="0"/>
                <a:cs typeface="Times New Roman" pitchFamily="18" charset="0"/>
              </a:rPr>
              <a:t>2. </a:t>
            </a:r>
            <a:r>
              <a:rPr lang="en-US" sz="2800" b="1" dirty="0" err="1">
                <a:solidFill>
                  <a:srgbClr val="008000"/>
                </a:solidFill>
                <a:latin typeface="Times New Roman" panose="02020603050405020304" pitchFamily="18" charset="0"/>
                <a:cs typeface="Times New Roman" pitchFamily="18" charset="0"/>
              </a:rPr>
              <a:t>Những</a:t>
            </a:r>
            <a:r>
              <a:rPr lang="en-US" sz="2800" b="1" dirty="0">
                <a:solidFill>
                  <a:srgbClr val="008000"/>
                </a:solidFill>
                <a:latin typeface="Times New Roman" panose="02020603050405020304" pitchFamily="18" charset="0"/>
                <a:cs typeface="Times New Roman" pitchFamily="18" charset="0"/>
              </a:rPr>
              <a:t> chi </a:t>
            </a:r>
            <a:r>
              <a:rPr lang="en-US" sz="2800" b="1" dirty="0" err="1">
                <a:solidFill>
                  <a:srgbClr val="008000"/>
                </a:solidFill>
                <a:latin typeface="Times New Roman" pitchFamily="18" charset="0"/>
                <a:cs typeface="Times New Roman" pitchFamily="18" charset="0"/>
              </a:rPr>
              <a:t>tiết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thấy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các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loài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chim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đem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đến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không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khí</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tưng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bừng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trên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gạo</a:t>
            </a:r>
            <a:r>
              <a:rPr lang="en-US" sz="2800" b="1" dirty="0">
                <a:solidFill>
                  <a:srgbClr val="008000"/>
                </a:solidFill>
                <a:latin typeface="Times New Roman" pitchFamily="18" charset="0"/>
                <a:cs typeface="Times New Roman" pitchFamily="18" charset="0"/>
              </a:rPr>
              <a:t>?</a:t>
            </a:r>
          </a:p>
        </p:txBody>
      </p:sp>
      <p:sp>
        <p:nvSpPr>
          <p:cNvPr id="10" name="Rectangle 9"/>
          <p:cNvSpPr/>
          <p:nvPr/>
        </p:nvSpPr>
        <p:spPr>
          <a:xfrm>
            <a:off x="-23746" y="5023314"/>
            <a:ext cx="9127097" cy="1350776"/>
          </a:xfrm>
          <a:prstGeom prst="rect">
            <a:avLst/>
          </a:prstGeom>
        </p:spPr>
        <p:txBody>
          <a:bodyPr wrap="square" lIns="57552" tIns="28776" rIns="57552" bIns="28776">
            <a:spAutoFit/>
          </a:bodyPr>
          <a:lstStyle/>
          <a:p>
            <a:r>
              <a:rPr lang="nl-NL" sz="2800" b="1" dirty="0">
                <a:solidFill>
                  <a:srgbClr val="0000CC"/>
                </a:solidFill>
                <a:latin typeface="Times New Roman" panose="02020603050405020304" pitchFamily="18" charset="0"/>
                <a:cs typeface="Times New Roman" panose="02020603050405020304" pitchFamily="18" charset="0"/>
              </a:rPr>
              <a:t>- Đàn đàn lũ lũ bay đi bay về, lượn lên lượn xuống. Chúng gọi nhau, trò chuyện, trêu ghẹo và tranh cãi nhau, ồn mà vui không thể tưởng được</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gtEl>
                                        <p:attrNameLst>
                                          <p:attrName>fillcolor</p:attrName>
                                        </p:attrNameLst>
                                      </p:cBhvr>
                                      <p:tavLst>
                                        <p:tav tm="0">
                                          <p:val>
                                            <p:clrVal>
                                              <a:schemeClr val="accent2"/>
                                            </p:clrVal>
                                          </p:val>
                                        </p:tav>
                                        <p:tav tm="50000">
                                          <p:val>
                                            <p:clrVal>
                                              <a:schemeClr val="hlink"/>
                                            </p:clrVal>
                                          </p:val>
                                        </p:tav>
                                      </p:tavLst>
                                    </p:anim>
                                    <p:set>
                                      <p:cBhvr>
                                        <p:cTn id="23" dur="80"/>
                                        <p:tgtEl>
                                          <p:spTgt spid="8"/>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9"/>
                                        </p:tgtEl>
                                        <p:attrNameLst>
                                          <p:attrName>style.visibility</p:attrName>
                                        </p:attrNameLst>
                                      </p:cBhvr>
                                      <p:to>
                                        <p:strVal val="visible"/>
                                      </p:to>
                                    </p:set>
                                    <p:anim calcmode="discrete" valueType="clr">
                                      <p:cBhvr override="childStyle">
                                        <p:cTn id="2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9"/>
                                        </p:tgtEl>
                                        <p:attrNameLst>
                                          <p:attrName>fillcolor</p:attrName>
                                        </p:attrNameLst>
                                      </p:cBhvr>
                                      <p:tavLst>
                                        <p:tav tm="0">
                                          <p:val>
                                            <p:clrVal>
                                              <a:schemeClr val="accent2"/>
                                            </p:clrVal>
                                          </p:val>
                                        </p:tav>
                                        <p:tav tm="50000">
                                          <p:val>
                                            <p:clrVal>
                                              <a:schemeClr val="hlink"/>
                                            </p:clrVal>
                                          </p:val>
                                        </p:tav>
                                      </p:tavLst>
                                    </p:anim>
                                    <p:set>
                                      <p:cBhvr>
                                        <p:cTn id="30" dur="80"/>
                                        <p:tgtEl>
                                          <p:spTgt spid="9"/>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0"/>
                                        </p:tgtEl>
                                        <p:attrNameLst>
                                          <p:attrName>style.visibility</p:attrName>
                                        </p:attrNameLst>
                                      </p:cBhvr>
                                      <p:to>
                                        <p:strVal val="visible"/>
                                      </p:to>
                                    </p:set>
                                    <p:anim calcmode="discrete" valueType="clr">
                                      <p:cBhvr override="childStyle">
                                        <p:cTn id="35"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0"/>
                                        </p:tgtEl>
                                        <p:attrNameLst>
                                          <p:attrName>fillcolor</p:attrName>
                                        </p:attrNameLst>
                                      </p:cBhvr>
                                      <p:tavLst>
                                        <p:tav tm="0">
                                          <p:val>
                                            <p:clrVal>
                                              <a:schemeClr val="accent2"/>
                                            </p:clrVal>
                                          </p:val>
                                        </p:tav>
                                        <p:tav tm="50000">
                                          <p:val>
                                            <p:clrVal>
                                              <a:schemeClr val="hlink"/>
                                            </p:clrVal>
                                          </p:val>
                                        </p:tav>
                                      </p:tavLst>
                                    </p:anim>
                                    <p:set>
                                      <p:cBhvr>
                                        <p:cTn id="37"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286775"/>
            <a:ext cx="2915816"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p:cNvSpPr/>
          <p:nvPr/>
        </p:nvSpPr>
        <p:spPr>
          <a:xfrm>
            <a:off x="0" y="1863110"/>
            <a:ext cx="8895624" cy="489001"/>
          </a:xfrm>
          <a:prstGeom prst="rect">
            <a:avLst/>
          </a:prstGeom>
        </p:spPr>
        <p:txBody>
          <a:bodyPr wrap="square" lIns="57552" tIns="28776" rIns="57552" bIns="28776">
            <a:spAutoFit/>
          </a:bodyPr>
          <a:lstStyle/>
          <a:p>
            <a:pPr algn="just"/>
            <a:r>
              <a:rPr lang="en-US" sz="2800" b="1" dirty="0">
                <a:solidFill>
                  <a:srgbClr val="008000"/>
                </a:solidFill>
                <a:latin typeface="Times New Roman" pitchFamily="18" charset="0"/>
                <a:cs typeface="Times New Roman" pitchFamily="18" charset="0"/>
              </a:rPr>
              <a:t>3. </a:t>
            </a:r>
            <a:r>
              <a:rPr lang="en-US" sz="2800" b="1" dirty="0" err="1">
                <a:solidFill>
                  <a:srgbClr val="008000"/>
                </a:solidFill>
                <a:latin typeface="Times New Roman" pitchFamily="18" charset="0"/>
                <a:cs typeface="Times New Roman" pitchFamily="18" charset="0"/>
              </a:rPr>
              <a:t>Vì</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sao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trên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lại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có</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ngày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hội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mùa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xuân</a:t>
            </a:r>
            <a:r>
              <a:rPr lang="en-US" sz="2800" b="1" dirty="0">
                <a:solidFill>
                  <a:srgbClr val="008000"/>
                </a:solidFill>
                <a:latin typeface="Times New Roman" pitchFamily="18" charset="0"/>
                <a:cs typeface="Times New Roman" pitchFamily="18" charset="0"/>
              </a:rPr>
              <a:t>”?</a:t>
            </a:r>
          </a:p>
        </p:txBody>
      </p:sp>
      <p:sp>
        <p:nvSpPr>
          <p:cNvPr id="9" name="Rectangle 8"/>
          <p:cNvSpPr/>
          <p:nvPr/>
        </p:nvSpPr>
        <p:spPr>
          <a:xfrm>
            <a:off x="0" y="2410578"/>
            <a:ext cx="9144000" cy="1350776"/>
          </a:xfrm>
          <a:prstGeom prst="rect">
            <a:avLst/>
          </a:prstGeom>
        </p:spPr>
        <p:txBody>
          <a:bodyPr wrap="square" lIns="57552" tIns="28776" rIns="57552" bIns="28776">
            <a:spAutoFit/>
          </a:bodyPr>
          <a:lstStyle/>
          <a:p>
            <a:r>
              <a:rPr lang="nl-NL" sz="2800" b="1" dirty="0">
                <a:solidFill>
                  <a:srgbClr val="0000CC"/>
                </a:solidFill>
                <a:latin typeface="Times New Roman" panose="02020603050405020304" pitchFamily="18" charset="0"/>
                <a:cs typeface="Times New Roman" panose="02020603050405020304" pitchFamily="18" charset="0"/>
              </a:rPr>
              <a:t>- Vì trên cây gạo đầy màu sắc và âm thanh rộn rã của các loài chim. Tất cả những âm thanh và màu sắc đó tạo thành  cảnh sắc vui nhộn, náo nhiệt của ngày hội mùa xuân.</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77922" y="3807533"/>
            <a:ext cx="8788120" cy="919888"/>
          </a:xfrm>
          <a:prstGeom prst="rect">
            <a:avLst/>
          </a:prstGeom>
        </p:spPr>
        <p:txBody>
          <a:bodyPr wrap="square" lIns="57552" tIns="28776" rIns="57552" bIns="28776">
            <a:spAutoFit/>
          </a:bodyPr>
          <a:lstStyle/>
          <a:p>
            <a:pPr algn="just"/>
            <a:r>
              <a:rPr lang="en-US" sz="2800" b="1" dirty="0">
                <a:solidFill>
                  <a:srgbClr val="008000"/>
                </a:solidFill>
                <a:latin typeface="Times New Roman" pitchFamily="18" charset="0"/>
                <a:cs typeface="Times New Roman" pitchFamily="18" charset="0"/>
              </a:rPr>
              <a:t>4. </a:t>
            </a:r>
            <a:r>
              <a:rPr lang="en-US" sz="2800" b="1" dirty="0" err="1">
                <a:solidFill>
                  <a:srgbClr val="008000"/>
                </a:solidFill>
                <a:latin typeface="Times New Roman" pitchFamily="18" charset="0"/>
                <a:cs typeface="Times New Roman" pitchFamily="18" charset="0"/>
              </a:rPr>
              <a:t>Những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hình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ảnh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thấy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gạo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mang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vẻ</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đẹp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mới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hết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mùa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hoa</a:t>
            </a:r>
            <a:r>
              <a:rPr lang="en-US" sz="2800" b="1" dirty="0">
                <a:solidFill>
                  <a:srgbClr val="008000"/>
                </a:solidFill>
                <a:latin typeface="Times New Roman" pitchFamily="18" charset="0"/>
                <a:cs typeface="Times New Roman" pitchFamily="18" charset="0"/>
              </a:rPr>
              <a:t>?</a:t>
            </a:r>
          </a:p>
        </p:txBody>
      </p:sp>
      <p:sp>
        <p:nvSpPr>
          <p:cNvPr id="11" name="Rectangle 10"/>
          <p:cNvSpPr/>
          <p:nvPr/>
        </p:nvSpPr>
        <p:spPr>
          <a:xfrm>
            <a:off x="26876" y="4814528"/>
            <a:ext cx="9144000" cy="1350776"/>
          </a:xfrm>
          <a:prstGeom prst="rect">
            <a:avLst/>
          </a:prstGeom>
        </p:spPr>
        <p:txBody>
          <a:bodyPr wrap="square" lIns="57552" tIns="28776" rIns="57552" bIns="28776">
            <a:spAutoFit/>
          </a:bodyPr>
          <a:lstStyle/>
          <a:p>
            <a:r>
              <a:rPr lang="nl-NL" sz="2800" b="1" dirty="0">
                <a:solidFill>
                  <a:srgbClr val="0000CC"/>
                </a:solidFill>
                <a:latin typeface="Times New Roman" panose="02020603050405020304" pitchFamily="18" charset="0"/>
                <a:cs typeface="Times New Roman" panose="02020603050405020304" pitchFamily="18" charset="0"/>
              </a:rPr>
              <a:t>- Hết mùa hoa, chim chóc cũng vãn. Cây gạo chấm dứt những ngày tưng bừng ồn ã, lại trở về với dáng vẻ xanh mát, trầm tư</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3752" y="6165304"/>
            <a:ext cx="9090248" cy="489001"/>
          </a:xfrm>
          <a:prstGeom prst="rect">
            <a:avLst/>
          </a:prstGeom>
        </p:spPr>
        <p:txBody>
          <a:bodyPr wrap="square" lIns="57552" tIns="28776" rIns="57552" bIns="28776">
            <a:spAutoFit/>
          </a:bodyPr>
          <a:lstStyle/>
          <a:p>
            <a:r>
              <a:rPr lang="en-US" sz="2800" b="1" dirty="0">
                <a:solidFill>
                  <a:srgbClr val="008000"/>
                </a:solidFill>
                <a:latin typeface="Times New Roman" pitchFamily="18" charset="0"/>
                <a:cs typeface="Times New Roman" pitchFamily="18" charset="0"/>
              </a:rPr>
              <a:t> 5.  </a:t>
            </a:r>
            <a:r>
              <a:rPr lang="en-US" sz="2800" b="1" dirty="0" err="1">
                <a:solidFill>
                  <a:srgbClr val="008000"/>
                </a:solidFill>
                <a:latin typeface="Times New Roman" pitchFamily="18" charset="0"/>
                <a:cs typeface="Times New Roman" pitchFamily="18" charset="0"/>
              </a:rPr>
              <a:t>Em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thích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hình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ảnh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gạo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mùa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a:t>
            </a:r>
          </a:p>
        </p:txBody>
      </p:sp>
    </p:spTree>
    <p:extLst>
      <p:ext uri="{BB962C8B-B14F-4D97-AF65-F5344CB8AC3E}">
        <p14:creationId xmlns:p14="http://schemas.microsoft.com/office/powerpoint/2010/main" val="15345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27208" y="4455136"/>
            <a:ext cx="2416544" cy="1545617"/>
            <a:chOff x="0" y="180975"/>
            <a:chExt cx="15274946" cy="4121645"/>
          </a:xfrm>
        </p:grpSpPr>
        <p:sp>
          <p:nvSpPr>
            <p:cNvPr id="3" name="TextBox 3"/>
            <p:cNvSpPr txBox="1"/>
            <p:nvPr/>
          </p:nvSpPr>
          <p:spPr>
            <a:xfrm>
              <a:off x="0" y="180975"/>
              <a:ext cx="15274946" cy="1436291"/>
            </a:xfrm>
            <a:prstGeom prst="rect">
              <a:avLst/>
            </a:prstGeom>
          </p:spPr>
          <p:txBody>
            <a:bodyPr lIns="0" tIns="0" rIns="0" bIns="0" rtlCol="0" anchor="t">
              <a:spAutoFit/>
            </a:bodyPr>
            <a:lstStyle/>
            <a:p>
              <a:pPr algn="ctr" defTabSz="384067">
                <a:lnSpc>
                  <a:spcPts val="4168"/>
                </a:lnSpc>
              </a:pPr>
              <a:endParaRPr sz="1350">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0560" y="3475671"/>
            <a:ext cx="890637" cy="1021172"/>
          </a:xfrm>
          <a:prstGeom prst="rect">
            <a:avLst/>
          </a:prstGeom>
        </p:spPr>
      </p:pic>
      <p:pic>
        <p:nvPicPr>
          <p:cNvPr id="9" name="Picture 9"/>
          <p:cNvPicPr>
            <a:picLocks noChangeAspect="1"/>
          </p:cNvPicPr>
          <p:nvPr/>
        </p:nvPicPr>
        <p:blipFill>
          <a:blip r:embed="rId5" cstate="print"/>
          <a:srcRect/>
          <a:stretch>
            <a:fillRect/>
          </a:stretch>
        </p:blipFill>
        <p:spPr>
          <a:xfrm>
            <a:off x="1059044" y="2255036"/>
            <a:ext cx="851766" cy="974168"/>
          </a:xfrm>
          <a:prstGeom prst="rect">
            <a:avLst/>
          </a:prstGeom>
        </p:spPr>
      </p:pic>
      <p:sp>
        <p:nvSpPr>
          <p:cNvPr id="18" name="TextBox 17"/>
          <p:cNvSpPr txBox="1"/>
          <p:nvPr/>
        </p:nvSpPr>
        <p:spPr>
          <a:xfrm>
            <a:off x="3387561" y="1753996"/>
            <a:ext cx="3938019" cy="635252"/>
          </a:xfrm>
          <a:prstGeom prst="rect">
            <a:avLst/>
          </a:prstGeom>
          <a:noFill/>
        </p:spPr>
        <p:txBody>
          <a:bodyPr wrap="square" lIns="57608" tIns="28804" rIns="57608" bIns="28804" rtlCol="0">
            <a:spAutoFit/>
          </a:bodyPr>
          <a:lstStyle/>
          <a:p>
            <a:r>
              <a:rPr lang="en-US" sz="3750" b="1" dirty="0">
                <a:solidFill>
                  <a:srgbClr val="0000FF"/>
                </a:solidFill>
                <a:latin typeface="Times New Roman" pitchFamily="18" charset="0"/>
                <a:cs typeface="Times New Roman" pitchFamily="18" charset="0"/>
              </a:rPr>
              <a:t>ĐỌC LẠI BÀI</a:t>
            </a:r>
            <a:endParaRPr lang="vi-VN" sz="3750" b="1" dirty="0">
              <a:solidFill>
                <a:srgbClr val="0000FF"/>
              </a:solidFill>
              <a:latin typeface="Times New Roman" pitchFamily="18" charset="0"/>
              <a:cs typeface="Times New Roman" pitchFamily="18" charset="0"/>
            </a:endParaRPr>
          </a:p>
        </p:txBody>
      </p:sp>
      <p:pic>
        <p:nvPicPr>
          <p:cNvPr id="19"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530" y="2505556"/>
            <a:ext cx="1228655" cy="12423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552375" y="2607748"/>
            <a:ext cx="4438341" cy="489058"/>
          </a:xfrm>
          <a:prstGeom prst="rect">
            <a:avLst/>
          </a:prstGeom>
          <a:noFill/>
        </p:spPr>
        <p:txBody>
          <a:bodyPr wrap="square" lIns="57608" tIns="28804" rIns="57608" bIns="28804" rtlCol="0">
            <a:spAutoFit/>
          </a:bodyPr>
          <a:lstStyle/>
          <a:p>
            <a:pPr algn="ct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Nội</a:t>
            </a:r>
            <a:r>
              <a:rPr lang="en-US" sz="2800" b="1" dirty="0">
                <a:solidFill>
                  <a:srgbClr val="008000"/>
                </a:solidFill>
                <a:latin typeface="Times New Roman" pitchFamily="18" charset="0"/>
                <a:cs typeface="Times New Roman" pitchFamily="18" charset="0"/>
              </a:rPr>
              <a:t> dung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gì</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5" name="TextBox 24"/>
          <p:cNvSpPr txBox="1"/>
          <p:nvPr/>
        </p:nvSpPr>
        <p:spPr>
          <a:xfrm>
            <a:off x="2571750" y="3204036"/>
            <a:ext cx="6400800" cy="1781719"/>
          </a:xfrm>
          <a:prstGeom prst="rect">
            <a:avLst/>
          </a:prstGeom>
          <a:noFill/>
        </p:spPr>
        <p:txBody>
          <a:bodyPr wrap="square" lIns="57608" tIns="28804" rIns="57608" bIns="28804" rtlCol="0">
            <a:spAutoFit/>
          </a:bodyPr>
          <a:lstStyle/>
          <a:p>
            <a:pPr algn="just"/>
            <a:r>
              <a:rPr lang="en-US" sz="2800" b="1" dirty="0">
                <a:solidFill>
                  <a:srgbClr val="0000FF"/>
                </a:solidFill>
                <a:latin typeface="Times New Roman" panose="02020603050405020304"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Nội</a:t>
            </a:r>
            <a:r>
              <a:rPr lang="en-US" sz="2800" b="1" dirty="0">
                <a:solidFill>
                  <a:srgbClr val="0000FF"/>
                </a:solidFill>
                <a:latin typeface="Times New Roman" pitchFamily="18" charset="0"/>
                <a:cs typeface="Times New Roman" pitchFamily="18" charset="0"/>
              </a:rPr>
              <a:t> dung: </a:t>
            </a:r>
            <a:r>
              <a:rPr lang="nl-NL" sz="2800" b="1" dirty="0">
                <a:solidFill>
                  <a:srgbClr val="0000FF"/>
                </a:solidFill>
                <a:latin typeface="Times New Roman" panose="02020603050405020304" pitchFamily="18" charset="0"/>
                <a:cs typeface="Times New Roman" panose="02020603050405020304" pitchFamily="18" charset="0"/>
              </a:rPr>
              <a:t>Bài văn nói lên vẻ đẹp rực rỡ của cây gạo, không khí tưng bừng trên cây gạo khi mùa xuân về; vẻ đẹp trầm tư của cây gạo khi hết màu hoa.</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0" y="5432651"/>
            <a:ext cx="5143500" cy="523220"/>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III. Luyện 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diễn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cảm</a:t>
            </a:r>
            <a:r>
              <a:rPr lang="en-US" sz="2800" b="1" dirty="0">
                <a:solidFill>
                  <a:srgbClr val="008000"/>
                </a:solidFill>
                <a:latin typeface="Times New Roman" pitchFamily="18" charset="0"/>
                <a:cs typeface="Times New Roman" pitchFamily="18" charset="0"/>
              </a:rPr>
              <a:t> .</a:t>
            </a:r>
            <a:endParaRPr lang="vi-VN" sz="2800" b="1" dirty="0">
              <a:solidFill>
                <a:srgbClr val="008000"/>
              </a:solidFill>
              <a:latin typeface="Times New Roman" pitchFamily="18" charset="0"/>
              <a:cs typeface="Times New Roman" pitchFamily="18" charset="0"/>
            </a:endParaRPr>
          </a:p>
        </p:txBody>
      </p:sp>
      <p:sp>
        <p:nvSpPr>
          <p:cNvPr id="26" name="TextBox 25"/>
          <p:cNvSpPr txBox="1"/>
          <p:nvPr/>
        </p:nvSpPr>
        <p:spPr>
          <a:xfrm>
            <a:off x="0" y="1286775"/>
            <a:ext cx="2915816"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Tìm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hiểu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545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
                                        </p:tgtEl>
                                        <p:attrNameLst>
                                          <p:attrName>style.visibility</p:attrName>
                                        </p:attrNameLst>
                                      </p:cBhvr>
                                      <p:to>
                                        <p:strVal val="visible"/>
                                      </p:to>
                                    </p:set>
                                    <p:anim calcmode="discrete" valueType="clr">
                                      <p:cBhvr override="childStyle">
                                        <p:cTn id="19"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
                                        </p:tgtEl>
                                        <p:attrNameLst>
                                          <p:attrName>fillcolor</p:attrName>
                                        </p:attrNameLst>
                                      </p:cBhvr>
                                      <p:tavLst>
                                        <p:tav tm="0">
                                          <p:val>
                                            <p:clrVal>
                                              <a:schemeClr val="accent2"/>
                                            </p:clrVal>
                                          </p:val>
                                        </p:tav>
                                        <p:tav tm="50000">
                                          <p:val>
                                            <p:clrVal>
                                              <a:schemeClr val="hlink"/>
                                            </p:clrVal>
                                          </p:val>
                                        </p:tav>
                                      </p:tavLst>
                                    </p:anim>
                                    <p:set>
                                      <p:cBhvr>
                                        <p:cTn id="21" dur="80"/>
                                        <p:tgtEl>
                                          <p:spTgt spid="2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2052</Words>
  <Application>Microsoft Office PowerPoint</Application>
  <PresentationFormat>On-screen Show (4:3)</PresentationFormat>
  <Paragraphs>174</Paragraphs>
  <Slides>32</Slides>
  <Notes>3</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vt:lpstr>
      <vt:lpstr>Calibri</vt:lpstr>
      <vt:lpstr>iCiel Crocante</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21AK22</dc:creator>
  <cp:lastModifiedBy>Administrator</cp:lastModifiedBy>
  <cp:revision>23</cp:revision>
  <dcterms:created xsi:type="dcterms:W3CDTF">2024-01-29T08:48:42Z</dcterms:created>
  <dcterms:modified xsi:type="dcterms:W3CDTF">2025-02-10T14:25:38Z</dcterms:modified>
</cp:coreProperties>
</file>