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36" r:id="rId3"/>
    <p:sldId id="408" r:id="rId4"/>
    <p:sldId id="437" r:id="rId5"/>
    <p:sldId id="440" r:id="rId6"/>
    <p:sldId id="441"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8" d="100"/>
          <a:sy n="48" d="100"/>
        </p:scale>
        <p:origin x="676"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13" Type="http://schemas.openxmlformats.org/officeDocument/2006/relationships/image" Target="../media/image12.jpeg"/><Relationship Id="rId3" Type="http://schemas.openxmlformats.org/officeDocument/2006/relationships/image" Target="../media/image9.jpg"/><Relationship Id="rId7" Type="http://schemas.openxmlformats.org/officeDocument/2006/relationships/hyperlink" Target="bai%20tap/bai%20tap%204.ppt" TargetMode="External"/><Relationship Id="rId12" Type="http://schemas.openxmlformats.org/officeDocument/2006/relationships/hyperlink" Target="Khoi%20dong/cau%203.pptx"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image" Target="../media/image11.jpeg"/><Relationship Id="rId5" Type="http://schemas.openxmlformats.org/officeDocument/2006/relationships/hyperlink" Target="bai%20tap/bai%20tap%202.ppt" TargetMode="External"/><Relationship Id="rId15" Type="http://schemas.openxmlformats.org/officeDocument/2006/relationships/image" Target="../media/image13.jpeg"/><Relationship Id="rId10" Type="http://schemas.openxmlformats.org/officeDocument/2006/relationships/hyperlink" Target="Khoi%20dong/cau%202.pptx" TargetMode="External"/><Relationship Id="rId4" Type="http://schemas.openxmlformats.org/officeDocument/2006/relationships/hyperlink" Target="bai%20tap/bai%20tap%201.ppt" TargetMode="External"/><Relationship Id="rId9" Type="http://schemas.openxmlformats.org/officeDocument/2006/relationships/image" Target="../media/image10.jpeg"/><Relationship Id="rId14"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eaLnBrk="1" hangingPunct="1">
              <a:spcBef>
                <a:spcPts val="1800"/>
              </a:spcBef>
              <a:defRPr/>
            </a:pPr>
            <a:r>
              <a:rPr lang="en-GB" sz="4000" b="1" dirty="0" err="1">
                <a:solidFill>
                  <a:srgbClr val="FF0000"/>
                </a:solidFill>
                <a:latin typeface="Times New Roman" pitchFamily="18" charset="0"/>
                <a:cs typeface="Times New Roman" pitchFamily="18" charset="0"/>
              </a:rPr>
              <a:t>Bài</a:t>
            </a:r>
            <a:r>
              <a:rPr lang="en-GB" sz="4000" b="1" dirty="0">
                <a:solidFill>
                  <a:srgbClr val="FF0000"/>
                </a:solidFill>
                <a:latin typeface="Times New Roman" pitchFamily="18" charset="0"/>
                <a:cs typeface="Times New Roman" pitchFamily="18" charset="0"/>
              </a:rPr>
              <a:t> 2</a:t>
            </a:r>
            <a:r>
              <a:rPr lang="vi-VN" sz="4000" b="1" dirty="0">
                <a:solidFill>
                  <a:srgbClr val="FF0000"/>
                </a:solidFill>
                <a:latin typeface="Times New Roman" pitchFamily="18" charset="0"/>
                <a:cs typeface="Times New Roman" pitchFamily="18" charset="0"/>
              </a:rPr>
              <a:t>0</a:t>
            </a:r>
            <a:r>
              <a:rPr lang="en-GB" sz="4000" b="1" dirty="0">
                <a:solidFill>
                  <a:srgbClr val="FF0000"/>
                </a:solidFill>
                <a:latin typeface="Times New Roman" pitchFamily="18" charset="0"/>
                <a:cs typeface="Times New Roman" pitchFamily="18" charset="0"/>
              </a:rPr>
              <a:t>:</a:t>
            </a:r>
            <a:r>
              <a:rPr lang="vi-VN" sz="4000" b="1" dirty="0">
                <a:solidFill>
                  <a:srgbClr val="FF0000"/>
                </a:solidFill>
                <a:latin typeface="Times New Roman" pitchFamily="18" charset="0"/>
                <a:cs typeface="Times New Roman" pitchFamily="18" charset="0"/>
              </a:rPr>
              <a:t>TRÒ CHUYỆN CÙNG MẸ </a:t>
            </a:r>
            <a:r>
              <a:rPr lang="en-GB" sz="4000" b="1" dirty="0">
                <a:solidFill>
                  <a:srgbClr val="FF0000"/>
                </a:solidFill>
                <a:latin typeface="Times New Roman" pitchFamily="18" charset="0"/>
                <a:cs typeface="Times New Roman" pitchFamily="18" charset="0"/>
              </a:rPr>
              <a:t>(T3)</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716" y="588230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95"/>
          <p:cNvSpPr>
            <a:spLocks noChangeArrowheads="1"/>
          </p:cNvSpPr>
          <p:nvPr/>
        </p:nvSpPr>
        <p:spPr bwMode="auto">
          <a:xfrm>
            <a:off x="4279976" y="1258669"/>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DU LỊCH ĐẠI DƯƠNG</a:t>
            </a:r>
          </a:p>
        </p:txBody>
      </p:sp>
      <p:sp>
        <p:nvSpPr>
          <p:cNvPr id="25" name="Text Box 38" descr="Water droplets"/>
          <p:cNvSpPr txBox="1">
            <a:spLocks noChangeArrowheads="1"/>
          </p:cNvSpPr>
          <p:nvPr/>
        </p:nvSpPr>
        <p:spPr bwMode="auto">
          <a:xfrm>
            <a:off x="11430794"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dirty="0">
              <a:solidFill>
                <a:srgbClr val="000099"/>
              </a:solidFill>
              <a:cs typeface="Arial" charset="0"/>
            </a:endParaRPr>
          </a:p>
          <a:p>
            <a:pPr eaLnBrk="1" hangingPunct="1"/>
            <a:r>
              <a:rPr lang="en-US" altLang="en-US" sz="3500" b="1" dirty="0">
                <a:solidFill>
                  <a:srgbClr val="000099"/>
                </a:solidFill>
                <a:cs typeface="Arial" charset="0"/>
              </a:rPr>
              <a:t>BẮT ĐẦU QUAY</a:t>
            </a:r>
          </a:p>
          <a:p>
            <a:pPr eaLnBrk="1" hangingPunct="1"/>
            <a:endParaRPr lang="en-US" altLang="en-US" sz="1100" b="1" dirty="0">
              <a:solidFill>
                <a:srgbClr val="000099"/>
              </a:solidFill>
              <a:cs typeface="Arial" charset="0"/>
            </a:endParaRPr>
          </a:p>
        </p:txBody>
      </p:sp>
      <p:grpSp>
        <p:nvGrpSpPr>
          <p:cNvPr id="40" name="Group 39"/>
          <p:cNvGrpSpPr>
            <a:grpSpLocks/>
          </p:cNvGrpSpPr>
          <p:nvPr/>
        </p:nvGrpSpPr>
        <p:grpSpPr bwMode="auto">
          <a:xfrm>
            <a:off x="11281569" y="2763838"/>
            <a:ext cx="4019550" cy="4019550"/>
            <a:chOff x="2000250" y="2819400"/>
            <a:chExt cx="4019550" cy="4019550"/>
          </a:xfrm>
          <a:blipFill>
            <a:blip r:embed="rId3"/>
            <a:stretch>
              <a:fillRect/>
            </a:stretch>
          </a:blipFill>
        </p:grpSpPr>
        <p:sp>
          <p:nvSpPr>
            <p:cNvPr id="41"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42" name="Oval 41"/>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3" name="Straight Connector 42"/>
            <p:cNvCxnSpPr>
              <a:stCxn id="42" idx="2"/>
              <a:endCxn id="42"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44" name="Straight Connector 43"/>
            <p:cNvCxnSpPr>
              <a:stCxn id="42" idx="0"/>
              <a:endCxn id="42"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45"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46"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47"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48"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49" name="Straight Arrow Connector 48"/>
          <p:cNvCxnSpPr/>
          <p:nvPr/>
        </p:nvCxnSpPr>
        <p:spPr>
          <a:xfrm flipV="1">
            <a:off x="13291344"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50" name="Group 49"/>
          <p:cNvGrpSpPr/>
          <p:nvPr/>
        </p:nvGrpSpPr>
        <p:grpSpPr>
          <a:xfrm>
            <a:off x="823119" y="2275885"/>
            <a:ext cx="4085637" cy="2748011"/>
            <a:chOff x="823119" y="2275885"/>
            <a:chExt cx="4085637" cy="2748011"/>
          </a:xfrm>
        </p:grpSpPr>
        <p:pic>
          <p:nvPicPr>
            <p:cNvPr id="51" name="Picture 2" descr="Cá Ngựa: Đặc Điểm, Công Dụng, Cách Dùng &amp;amp; Giá Bán 2021">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19"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4252807" y="3915900"/>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1</a:t>
              </a:r>
            </a:p>
          </p:txBody>
        </p:sp>
      </p:grpSp>
      <p:grpSp>
        <p:nvGrpSpPr>
          <p:cNvPr id="53" name="Group 52"/>
          <p:cNvGrpSpPr/>
          <p:nvPr/>
        </p:nvGrpSpPr>
        <p:grpSpPr>
          <a:xfrm>
            <a:off x="5756668" y="2275885"/>
            <a:ext cx="4085637" cy="2748011"/>
            <a:chOff x="5517222" y="2275885"/>
            <a:chExt cx="4085637" cy="2748011"/>
          </a:xfrm>
        </p:grpSpPr>
        <p:pic>
          <p:nvPicPr>
            <p:cNvPr id="54" name="Picture 6" descr="Cá heo có thật thông minh đến mức biết cứu người không?">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7222"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5517222" y="3888913"/>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2</a:t>
              </a:r>
            </a:p>
          </p:txBody>
        </p:sp>
      </p:grpSp>
      <p:grpSp>
        <p:nvGrpSpPr>
          <p:cNvPr id="56" name="Group 55"/>
          <p:cNvGrpSpPr/>
          <p:nvPr/>
        </p:nvGrpSpPr>
        <p:grpSpPr>
          <a:xfrm>
            <a:off x="823119" y="5890340"/>
            <a:ext cx="4085637" cy="2737378"/>
            <a:chOff x="823119" y="5890340"/>
            <a:chExt cx="4085637" cy="2737378"/>
          </a:xfrm>
        </p:grpSpPr>
        <p:pic>
          <p:nvPicPr>
            <p:cNvPr id="57" name="Picture 4" descr="Những điều chưa biết về sứa - VnExpress">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3119" y="5890340"/>
              <a:ext cx="4085637" cy="273737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4222486" y="7504482"/>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3</a:t>
              </a:r>
            </a:p>
          </p:txBody>
        </p:sp>
      </p:grpSp>
      <p:grpSp>
        <p:nvGrpSpPr>
          <p:cNvPr id="59" name="Group 58"/>
          <p:cNvGrpSpPr/>
          <p:nvPr/>
        </p:nvGrpSpPr>
        <p:grpSpPr>
          <a:xfrm>
            <a:off x="5719729" y="5890340"/>
            <a:ext cx="4105836" cy="2748011"/>
            <a:chOff x="5480283" y="5890340"/>
            <a:chExt cx="4105836" cy="2748011"/>
          </a:xfrm>
        </p:grpSpPr>
        <p:pic>
          <p:nvPicPr>
            <p:cNvPr id="60" name="Picture 8" descr="Cá chuồn bay là gì? Đặc điểm, thành phần dinh dưỡng và nơi mua cá chuồn">
              <a:hlinkClick r:id="rId14" action="ppaction://hlinkpres?slideindex=1&amp;slidetitle="/>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1485" r="4884"/>
            <a:stretch/>
          </p:blipFill>
          <p:spPr bwMode="auto">
            <a:xfrm>
              <a:off x="5500482" y="5890340"/>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5480283" y="7530355"/>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4</a:t>
              </a:r>
            </a:p>
          </p:txBody>
        </p:sp>
      </p:grpSp>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4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4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4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40"/>
                                        </p:tgtEl>
                                        <p:attrNameLst>
                                          <p:attrName>r</p:attrName>
                                        </p:attrNameLst>
                                      </p:cBhvr>
                                    </p:animRo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5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5" restart="whenNotActive" fill="hold" evtFilter="cancelBubble" nodeType="interactiveSeq">
                <p:stCondLst>
                  <p:cond evt="onClick" delay="0">
                    <p:tgtEl>
                      <p:spTgt spid="5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53"/>
                                        </p:tgtEl>
                                      </p:cBhvr>
                                    </p:animEffect>
                                    <p:set>
                                      <p:cBhvr>
                                        <p:cTn id="3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1" restart="whenNotActive" fill="hold" evtFilter="cancelBubble" nodeType="interactiveSeq">
                <p:stCondLst>
                  <p:cond evt="onClick" delay="0">
                    <p:tgtEl>
                      <p:spTgt spid="5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56"/>
                                        </p:tgtEl>
                                      </p:cBhvr>
                                    </p:animEffect>
                                    <p:set>
                                      <p:cBhvr>
                                        <p:cTn id="3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37" restart="whenNotActive" fill="hold" evtFilter="cancelBubble" nodeType="interactiveSeq">
                <p:stCondLst>
                  <p:cond evt="onClick" delay="0">
                    <p:tgtEl>
                      <p:spTgt spid="5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59"/>
                                        </p:tgtEl>
                                      </p:cBhvr>
                                    </p:animEffect>
                                    <p:set>
                                      <p:cBhvr>
                                        <p:cTn id="42"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08918" y="2362200"/>
            <a:ext cx="13595635" cy="646331"/>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1.</a:t>
            </a:r>
            <a:r>
              <a:rPr lang="vi-VN" sz="3600" b="1" dirty="0">
                <a:solidFill>
                  <a:srgbClr val="FF0000"/>
                </a:solidFill>
                <a:latin typeface="Times New Roman" pitchFamily="18" charset="0"/>
                <a:cs typeface="Times New Roman" pitchFamily="18" charset="0"/>
              </a:rPr>
              <a:t> Tìm các từ chỉ người thân trong đoạn văn dưới đây.</a:t>
            </a:r>
            <a:r>
              <a:rPr lang="en-US" sz="3600" b="1" dirty="0">
                <a:solidFill>
                  <a:srgbClr val="FF0000"/>
                </a:solidFill>
                <a:latin typeface="Times New Roman" pitchFamily="18" charset="0"/>
                <a:cs typeface="Times New Roman" pitchFamily="18" charset="0"/>
              </a:rPr>
              <a:t> </a:t>
            </a:r>
          </a:p>
        </p:txBody>
      </p:sp>
      <p:sp>
        <p:nvSpPr>
          <p:cNvPr id="3" name="Rectangle 2"/>
          <p:cNvSpPr/>
          <p:nvPr/>
        </p:nvSpPr>
        <p:spPr>
          <a:xfrm>
            <a:off x="1509078" y="5943600"/>
            <a:ext cx="13411200" cy="646331"/>
          </a:xfrm>
          <a:prstGeom prst="rect">
            <a:avLst/>
          </a:prstGeom>
        </p:spPr>
        <p:txBody>
          <a:bodyPr wrap="square">
            <a:spAutoFit/>
          </a:bodyPr>
          <a:lstStyle/>
          <a:p>
            <a:pPr lvl="0" algn="just"/>
            <a:r>
              <a:rPr lang="vi-VN" sz="3600" b="1" dirty="0">
                <a:solidFill>
                  <a:srgbClr val="FF3399"/>
                </a:solidFill>
                <a:latin typeface="Times New Roman" pitchFamily="18" charset="0"/>
                <a:cs typeface="Times New Roman" pitchFamily="18" charset="0"/>
              </a:rPr>
              <a:t> Bà nội, bà ngoại, chị, em, bà.</a:t>
            </a:r>
            <a:endParaRPr lang="en-US" sz="3600" b="1" dirty="0">
              <a:solidFill>
                <a:srgbClr val="FF3399"/>
              </a:solidFill>
              <a:latin typeface="Times New Roman" pitchFamily="18" charset="0"/>
              <a:cs typeface="Times New Roman" pitchFamily="18" charset="0"/>
            </a:endParaRPr>
          </a:p>
        </p:txBody>
      </p:sp>
      <p:sp>
        <p:nvSpPr>
          <p:cNvPr id="4" name="Rectangle 3"/>
          <p:cNvSpPr/>
          <p:nvPr/>
        </p:nvSpPr>
        <p:spPr>
          <a:xfrm>
            <a:off x="1258235" y="6705600"/>
            <a:ext cx="14097000" cy="646331"/>
          </a:xfrm>
          <a:prstGeom prst="rect">
            <a:avLst/>
          </a:prstGeom>
        </p:spPr>
        <p:txBody>
          <a:bodyPr wrap="square">
            <a:spAutoFit/>
          </a:bodyPr>
          <a:lstStyle/>
          <a:p>
            <a:pPr lvl="0"/>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Tìm thêm từ ngữ chỉ những người thân bên nội và bên ngoại. </a:t>
            </a:r>
            <a:endParaRPr lang="en-US" sz="3600" b="1"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38649655"/>
              </p:ext>
            </p:extLst>
          </p:nvPr>
        </p:nvGraphicFramePr>
        <p:xfrm>
          <a:off x="1308142" y="7543800"/>
          <a:ext cx="14221577" cy="1219200"/>
        </p:xfrm>
        <a:graphic>
          <a:graphicData uri="http://schemas.openxmlformats.org/drawingml/2006/table">
            <a:tbl>
              <a:tblPr firstRow="1" bandRow="1">
                <a:tableStyleId>{5C22544A-7EE6-4342-B048-85BDC9FD1C3A}</a:tableStyleId>
              </a:tblPr>
              <a:tblGrid>
                <a:gridCol w="6817560">
                  <a:extLst>
                    <a:ext uri="{9D8B030D-6E8A-4147-A177-3AD203B41FA5}">
                      <a16:colId xmlns:a16="http://schemas.microsoft.com/office/drawing/2014/main" val="20000"/>
                    </a:ext>
                  </a:extLst>
                </a:gridCol>
                <a:gridCol w="7404017">
                  <a:extLst>
                    <a:ext uri="{9D8B030D-6E8A-4147-A177-3AD203B41FA5}">
                      <a16:colId xmlns:a16="http://schemas.microsoft.com/office/drawing/2014/main" val="20001"/>
                    </a:ext>
                  </a:extLst>
                </a:gridCol>
              </a:tblGrid>
              <a:tr h="548640">
                <a:tc>
                  <a:txBody>
                    <a:bodyPr/>
                    <a:lstStyle/>
                    <a:p>
                      <a:pPr algn="ctr"/>
                      <a:r>
                        <a:rPr lang="vi-VN" sz="3200" b="1" dirty="0">
                          <a:solidFill>
                            <a:srgbClr val="0000CC"/>
                          </a:solidFill>
                          <a:latin typeface="Times New Roman" pitchFamily="18" charset="0"/>
                          <a:cs typeface="Times New Roman" pitchFamily="18" charset="0"/>
                        </a:rPr>
                        <a:t>Người bên nội</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algn="ctr"/>
                      <a:r>
                        <a:rPr lang="vi-VN" sz="3200" b="1" dirty="0">
                          <a:solidFill>
                            <a:srgbClr val="0000CC"/>
                          </a:solidFill>
                          <a:latin typeface="Times New Roman" pitchFamily="18" charset="0"/>
                          <a:cs typeface="Times New Roman" pitchFamily="18" charset="0"/>
                        </a:rPr>
                        <a:t>Người bên ngoại</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0"/>
                  </a:ext>
                </a:extLst>
              </a:tr>
              <a:tr h="64008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Chú, thím, cô, bác, anh, chị, em,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Bác, dì, cậu, mợ, chị, em, anh, ...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a:txBody>
                  <a:tcPr anchor="ctr">
                    <a:lnL w="1270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EDF6F7"/>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1127919" y="3200400"/>
            <a:ext cx="14401799" cy="2893100"/>
          </a:xfrm>
          <a:prstGeom prst="rect">
            <a:avLst/>
          </a:prstGeom>
        </p:spPr>
        <p:txBody>
          <a:bodyPr wrap="square">
            <a:spAutoFit/>
          </a:bodyPr>
          <a:lstStyle/>
          <a:p>
            <a:pPr lvl="0" algn="just"/>
            <a:r>
              <a:rPr lang="vi-VN"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Bà </a:t>
            </a:r>
            <a:r>
              <a:rPr lang="vi-VN" sz="3600" b="1" dirty="0">
                <a:solidFill>
                  <a:srgbClr val="0000CC"/>
                </a:solidFill>
                <a:latin typeface="Times New Roman" pitchFamily="18" charset="0"/>
                <a:cs typeface="Times New Roman" pitchFamily="18" charset="0"/>
              </a:rPr>
              <a:t>nội của tôi là bà ngoại em Đốm. Hai chị em tôi đều rất quý bà vì cả hai đều được bà chăm sóc từ khi mới sinh. Không phải chỉ đối với tôi và Đốm, mà sau này, em My, em Chấm, ra đời, bà đều nâng niu bế ẵm từ lúc lọt lòng.  </a:t>
            </a:r>
          </a:p>
          <a:p>
            <a:pPr lvl="0" algn="just"/>
            <a:r>
              <a:rPr lang="vi-VN" sz="3600" b="1">
                <a:solidFill>
                  <a:srgbClr val="0000CC"/>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			</a:t>
            </a:r>
            <a:r>
              <a:rPr lang="vi-VN" sz="3200" b="1">
                <a:solidFill>
                  <a:srgbClr val="0000CC"/>
                </a:solidFill>
                <a:latin typeface="Times New Roman" pitchFamily="18" charset="0"/>
                <a:cs typeface="Times New Roman" pitchFamily="18" charset="0"/>
              </a:rPr>
              <a:t>(Theo </a:t>
            </a:r>
            <a:r>
              <a:rPr lang="vi-VN" sz="3200" b="1" dirty="0">
                <a:solidFill>
                  <a:srgbClr val="0000CC"/>
                </a:solidFill>
                <a:latin typeface="Times New Roman" pitchFamily="18" charset="0"/>
                <a:cs typeface="Times New Roman" pitchFamily="18" charset="0"/>
              </a:rPr>
              <a:t>Vũ Tú Nam )</a:t>
            </a:r>
            <a:endParaRPr lang="en-US" sz="3200" b="1" dirty="0">
              <a:solidFill>
                <a:srgbClr val="0000CC"/>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93354" y="2538681"/>
            <a:ext cx="13781849" cy="677108"/>
          </a:xfrm>
          <a:prstGeom prst="rect">
            <a:avLst/>
          </a:prstGeom>
        </p:spPr>
        <p:txBody>
          <a:bodyPr wrap="square">
            <a:spAutoFit/>
          </a:bodyPr>
          <a:lstStyle/>
          <a:p>
            <a:pPr algn="just"/>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a:t>
            </a:r>
            <a:r>
              <a:rPr lang="vi-VN" sz="3800" b="1" dirty="0">
                <a:solidFill>
                  <a:srgbClr val="FF0000"/>
                </a:solidFill>
                <a:latin typeface="Times New Roman" pitchFamily="18" charset="0"/>
                <a:cs typeface="Times New Roman" pitchFamily="18" charset="0"/>
              </a:rPr>
              <a:t>3</a:t>
            </a:r>
            <a:r>
              <a:rPr lang="en-US" sz="3800" b="1">
                <a:solidFill>
                  <a:srgbClr val="FF0000"/>
                </a:solidFill>
                <a:latin typeface="Times New Roman" pitchFamily="18" charset="0"/>
                <a:cs typeface="Times New Roman" pitchFamily="18" charset="0"/>
              </a:rPr>
              <a:t>. Dấu hai chấm trong câu sau dùng để làm gì?</a:t>
            </a:r>
            <a:endParaRPr lang="en-US" sz="3800" b="1" dirty="0">
              <a:solidFill>
                <a:srgbClr val="FF0000"/>
              </a:solidFill>
              <a:latin typeface="Times New Roman" pitchFamily="18" charset="0"/>
              <a:cs typeface="Times New Roman" pitchFamily="18" charset="0"/>
            </a:endParaRPr>
          </a:p>
        </p:txBody>
      </p:sp>
      <p:sp>
        <p:nvSpPr>
          <p:cNvPr id="30" name="Rectangle 29"/>
          <p:cNvSpPr/>
          <p:nvPr/>
        </p:nvSpPr>
        <p:spPr>
          <a:xfrm>
            <a:off x="823119" y="3226675"/>
            <a:ext cx="147828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Cảnh vật xung quanh tôi đều thay đổi, vì chính lòng tôi đang có sự thay đổi lớn: Hôm nay tôi đi học.</a:t>
            </a:r>
            <a:endParaRPr lang="vi-VN" sz="3800" b="1" dirty="0">
              <a:solidFill>
                <a:srgbClr val="0000CC"/>
              </a:solidFill>
              <a:latin typeface="Times New Roman" pitchFamily="18" charset="0"/>
              <a:cs typeface="Times New Roman" pitchFamily="18" charset="0"/>
            </a:endParaRPr>
          </a:p>
          <a:p>
            <a:pPr algn="r"/>
            <a:r>
              <a:rPr lang="vi-VN" sz="3800" b="1">
                <a:solidFill>
                  <a:srgbClr val="0000CC"/>
                </a:solidFill>
                <a:latin typeface="Times New Roman" pitchFamily="18" charset="0"/>
                <a:cs typeface="Times New Roman" pitchFamily="18" charset="0"/>
              </a:rPr>
              <a:t>(</a:t>
            </a:r>
            <a:r>
              <a:rPr lang="en-US" sz="3800" b="1" i="1">
                <a:solidFill>
                  <a:srgbClr val="0000CC"/>
                </a:solidFill>
                <a:latin typeface="Times New Roman" pitchFamily="18" charset="0"/>
                <a:cs typeface="Times New Roman" pitchFamily="18" charset="0"/>
              </a:rPr>
              <a:t>Theo Thanh Tịnh</a:t>
            </a:r>
            <a:r>
              <a:rPr lang="vi-VN" sz="3800" b="1">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6" name="Rectangle 5"/>
          <p:cNvSpPr/>
          <p:nvPr/>
        </p:nvSpPr>
        <p:spPr>
          <a:xfrm>
            <a:off x="1626472" y="6223338"/>
            <a:ext cx="11312448" cy="677108"/>
          </a:xfrm>
          <a:prstGeom prst="rect">
            <a:avLst/>
          </a:prstGeom>
        </p:spPr>
        <p:txBody>
          <a:bodyPr wrap="square">
            <a:spAutoFit/>
          </a:bodyPr>
          <a:lstStyle/>
          <a:p>
            <a:pPr lvl="0" algn="just"/>
            <a:r>
              <a:rPr lang="en-US" sz="3800" b="1">
                <a:solidFill>
                  <a:srgbClr val="FF3399"/>
                </a:solidFill>
                <a:latin typeface="Times New Roman" pitchFamily="18" charset="0"/>
                <a:cs typeface="Times New Roman" pitchFamily="18" charset="0"/>
              </a:rPr>
              <a:t>b. Để báo hiệu phần giải thích.</a:t>
            </a:r>
            <a:endParaRPr lang="en-US" sz="3800" b="1" dirty="0">
              <a:solidFill>
                <a:srgbClr val="FF3399"/>
              </a:solidFill>
              <a:latin typeface="Times New Roman" pitchFamily="18" charset="0"/>
              <a:cs typeface="Times New Roman" pitchFamily="18" charset="0"/>
            </a:endParaRPr>
          </a:p>
        </p:txBody>
      </p:sp>
      <p:sp>
        <p:nvSpPr>
          <p:cNvPr id="19" name="Rectangle 18"/>
          <p:cNvSpPr/>
          <p:nvPr/>
        </p:nvSpPr>
        <p:spPr>
          <a:xfrm>
            <a:off x="1661319" y="5308938"/>
            <a:ext cx="11312448" cy="677108"/>
          </a:xfrm>
          <a:prstGeom prst="rect">
            <a:avLst/>
          </a:prstGeom>
        </p:spPr>
        <p:txBody>
          <a:bodyPr wrap="square">
            <a:spAutoFit/>
          </a:bodyPr>
          <a:lstStyle/>
          <a:p>
            <a:pPr lvl="0" algn="just"/>
            <a:r>
              <a:rPr lang="en-US" sz="3800" b="1">
                <a:solidFill>
                  <a:srgbClr val="FF3399"/>
                </a:solidFill>
                <a:latin typeface="Times New Roman" pitchFamily="18" charset="0"/>
                <a:cs typeface="Times New Roman" pitchFamily="18" charset="0"/>
              </a:rPr>
              <a:t>a. Để báo hiệu lời nói trực tiếp</a:t>
            </a:r>
            <a:endParaRPr lang="en-US" sz="3800" b="1" dirty="0">
              <a:solidFill>
                <a:srgbClr val="FF3399"/>
              </a:solidFill>
              <a:latin typeface="Times New Roman" pitchFamily="18" charset="0"/>
              <a:cs typeface="Times New Roman" pitchFamily="18" charset="0"/>
            </a:endParaRPr>
          </a:p>
        </p:txBody>
      </p:sp>
      <p:sp>
        <p:nvSpPr>
          <p:cNvPr id="20" name="Rectangle 19"/>
          <p:cNvSpPr/>
          <p:nvPr/>
        </p:nvSpPr>
        <p:spPr>
          <a:xfrm>
            <a:off x="1626472" y="7171492"/>
            <a:ext cx="11312448" cy="677108"/>
          </a:xfrm>
          <a:prstGeom prst="rect">
            <a:avLst/>
          </a:prstGeom>
        </p:spPr>
        <p:txBody>
          <a:bodyPr wrap="square">
            <a:spAutoFit/>
          </a:bodyPr>
          <a:lstStyle/>
          <a:p>
            <a:pPr lvl="0" algn="just"/>
            <a:r>
              <a:rPr lang="en-US" sz="3800" b="1">
                <a:solidFill>
                  <a:srgbClr val="FF3399"/>
                </a:solidFill>
                <a:latin typeface="Times New Roman" pitchFamily="18" charset="0"/>
                <a:cs typeface="Times New Roman" pitchFamily="18" charset="0"/>
              </a:rPr>
              <a:t>c. Để báo hiệu phần liệt kê.</a:t>
            </a:r>
            <a:endParaRPr lang="en-US" sz="3800" b="1"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1" nodeType="clickEffect">
                                  <p:stCondLst>
                                    <p:cond delay="0"/>
                                  </p:stCondLst>
                                  <p:childTnLst>
                                    <p:animClr clrSpc="hsl" dir="cw">
                                      <p:cBhvr override="childStyle">
                                        <p:cTn id="27" dur="500" fill="hold"/>
                                        <p:tgtEl>
                                          <p:spTgt spid="6"/>
                                        </p:tgtEl>
                                        <p:attrNameLst>
                                          <p:attrName>style.color</p:attrName>
                                        </p:attrNameLst>
                                      </p:cBhvr>
                                      <p:by>
                                        <p:hsl h="7200000" s="0" l="0"/>
                                      </p:by>
                                    </p:animClr>
                                    <p:animClr clrSpc="hsl" dir="cw">
                                      <p:cBhvr>
                                        <p:cTn id="28" dur="500" fill="hold"/>
                                        <p:tgtEl>
                                          <p:spTgt spid="6"/>
                                        </p:tgtEl>
                                        <p:attrNameLst>
                                          <p:attrName>fillcolor</p:attrName>
                                        </p:attrNameLst>
                                      </p:cBhvr>
                                      <p:by>
                                        <p:hsl h="7200000" s="0" l="0"/>
                                      </p:by>
                                    </p:animClr>
                                    <p:animClr clrSpc="hsl" dir="cw">
                                      <p:cBhvr>
                                        <p:cTn id="29" dur="500" fill="hold"/>
                                        <p:tgtEl>
                                          <p:spTgt spid="6"/>
                                        </p:tgtEl>
                                        <p:attrNameLst>
                                          <p:attrName>stroke.color</p:attrName>
                                        </p:attrNameLst>
                                      </p:cBhvr>
                                      <p:by>
                                        <p:hsl h="7200000" s="0" l="0"/>
                                      </p:by>
                                    </p:animClr>
                                    <p:set>
                                      <p:cBhvr>
                                        <p:cTn id="30" dur="500" fill="hold"/>
                                        <p:tgtEl>
                                          <p:spTgt spid="6"/>
                                        </p:tgtEl>
                                        <p:attrNameLst>
                                          <p:attrName>fill.type</p:attrName>
                                        </p:attrNameLst>
                                      </p:cBhvr>
                                      <p:to>
                                        <p:strVal val="solid"/>
                                      </p:to>
                                    </p:set>
                                  </p:childTnLst>
                                </p:cTn>
                              </p:par>
                            </p:childTnLst>
                          </p:cTn>
                        </p:par>
                        <p:par>
                          <p:cTn id="31" fill="hold">
                            <p:stCondLst>
                              <p:cond delay="500"/>
                            </p:stCondLst>
                            <p:childTnLst>
                              <p:par>
                                <p:cTn id="32" presetID="10" presetClass="exit" presetSubtype="0" fill="hold" grpId="1" nodeType="after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6" grpId="0"/>
      <p:bldP spid="6" grpId="1"/>
      <p:bldP spid="19" grpId="0"/>
      <p:bldP spid="19" grpId="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519" y="2075798"/>
            <a:ext cx="151638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4. Xác định công dụng của dấu hai chấm trong mỗi câu văn dưới đây</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4" name="Rectangle 3"/>
          <p:cNvSpPr/>
          <p:nvPr/>
        </p:nvSpPr>
        <p:spPr>
          <a:xfrm>
            <a:off x="396240" y="3693619"/>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sp>
        <p:nvSpPr>
          <p:cNvPr id="20" name="Rectangle 19"/>
          <p:cNvSpPr/>
          <p:nvPr/>
        </p:nvSpPr>
        <p:spPr>
          <a:xfrm>
            <a:off x="365919" y="5464911"/>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396241" y="7254895"/>
            <a:ext cx="15590679" cy="1508105"/>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268" y="2819400"/>
            <a:ext cx="4980851"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giải 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8687520" y="2819399"/>
            <a:ext cx="4339650"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liệt kê</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9076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519" y="2075798"/>
            <a:ext cx="1516380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4. Xác định công dụng của dấu hai chấm trong mỗi câu văn dưới đây</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
        <p:nvSpPr>
          <p:cNvPr id="4" name="Rectangle 3"/>
          <p:cNvSpPr/>
          <p:nvPr/>
        </p:nvSpPr>
        <p:spPr>
          <a:xfrm>
            <a:off x="8308865" y="3623342"/>
            <a:ext cx="7464853" cy="2616101"/>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a. Trong cái túi vải thô của bà có đủ thứ quà, mùa nào thức nấy: nhãn tháng sáu, na tháng bảy, roi mùa hạ, gương sen mùa thu.</a:t>
            </a:r>
          </a:p>
          <a:p>
            <a:pPr indent="457200" algn="r"/>
            <a:r>
              <a:rPr lang="en-US" sz="2000" b="1" i="1">
                <a:solidFill>
                  <a:srgbClr val="0000CC"/>
                </a:solidFill>
                <a:latin typeface="Times New Roman" pitchFamily="18" charset="0"/>
                <a:cs typeface="Times New Roman" pitchFamily="18" charset="0"/>
              </a:rPr>
              <a:t>(Theo Ma Văn Kháng)</a:t>
            </a:r>
            <a:endParaRPr lang="en-US" sz="2000" b="1" i="1" dirty="0">
              <a:solidFill>
                <a:srgbClr val="0000CC"/>
              </a:solidFill>
              <a:latin typeface="Times New Roman" pitchFamily="18" charset="0"/>
              <a:cs typeface="Times New Roman" pitchFamily="18" charset="0"/>
            </a:endParaRPr>
          </a:p>
        </p:txBody>
      </p:sp>
      <p:sp>
        <p:nvSpPr>
          <p:cNvPr id="20" name="Rectangle 19"/>
          <p:cNvSpPr/>
          <p:nvPr/>
        </p:nvSpPr>
        <p:spPr>
          <a:xfrm>
            <a:off x="594677" y="3800682"/>
            <a:ext cx="7391241" cy="2062103"/>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b. Hoa giấy có một đặc điểm khác với nhiều loại hoa: Hoa rụng mà vẫn còn tươi nguyên.</a:t>
            </a:r>
          </a:p>
          <a:p>
            <a:pPr indent="457200" algn="r"/>
            <a:r>
              <a:rPr lang="en-US" sz="2000" b="1" i="1">
                <a:solidFill>
                  <a:srgbClr val="0000CC"/>
                </a:solidFill>
                <a:latin typeface="Times New Roman" pitchFamily="18" charset="0"/>
                <a:cs typeface="Times New Roman" pitchFamily="18" charset="0"/>
              </a:rPr>
              <a:t>(Theo Trần Hoài Dương)</a:t>
            </a:r>
            <a:endParaRPr lang="en-US" sz="2000" b="1" i="1" dirty="0">
              <a:solidFill>
                <a:srgbClr val="0000CC"/>
              </a:solidFill>
              <a:latin typeface="Times New Roman" pitchFamily="18" charset="0"/>
              <a:cs typeface="Times New Roman" pitchFamily="18" charset="0"/>
            </a:endParaRPr>
          </a:p>
        </p:txBody>
      </p:sp>
      <p:sp>
        <p:nvSpPr>
          <p:cNvPr id="21" name="Rectangle 20"/>
          <p:cNvSpPr/>
          <p:nvPr/>
        </p:nvSpPr>
        <p:spPr>
          <a:xfrm>
            <a:off x="594676" y="6301058"/>
            <a:ext cx="7266417" cy="2062103"/>
          </a:xfrm>
          <a:prstGeom prst="rect">
            <a:avLst/>
          </a:prstGeom>
        </p:spPr>
        <p:txBody>
          <a:bodyPr wrap="square">
            <a:spAutoFit/>
          </a:bodyPr>
          <a:lstStyle/>
          <a:p>
            <a:pPr indent="457200" algn="just"/>
            <a:r>
              <a:rPr lang="en-US" sz="3600" b="1">
                <a:solidFill>
                  <a:srgbClr val="0000CC"/>
                </a:solidFill>
                <a:latin typeface="Times New Roman" pitchFamily="18" charset="0"/>
                <a:cs typeface="Times New Roman" pitchFamily="18" charset="0"/>
              </a:rPr>
              <a:t>c. Chú sóc có bộ lông khá đẹp: lưng xám nhưng bụng và chóp đuôi lại đỏ rực.</a:t>
            </a:r>
          </a:p>
          <a:p>
            <a:pPr indent="457200" algn="r"/>
            <a:r>
              <a:rPr lang="en-US" sz="2000" b="1" i="1">
                <a:solidFill>
                  <a:srgbClr val="0000CC"/>
                </a:solidFill>
                <a:latin typeface="Times New Roman" pitchFamily="18" charset="0"/>
                <a:cs typeface="Times New Roman" pitchFamily="18" charset="0"/>
              </a:rPr>
              <a:t>(Theo Ngô Quân Miện)</a:t>
            </a:r>
            <a:endParaRPr lang="en-US" sz="2000" b="1" i="1" dirty="0">
              <a:solidFill>
                <a:srgbClr val="0000CC"/>
              </a:solidFill>
              <a:latin typeface="Times New Roman" pitchFamily="18" charset="0"/>
              <a:cs typeface="Times New Roman" pitchFamily="18" charset="0"/>
            </a:endParaRPr>
          </a:p>
        </p:txBody>
      </p:sp>
      <p:sp>
        <p:nvSpPr>
          <p:cNvPr id="3" name="Rectangle 2"/>
          <p:cNvSpPr/>
          <p:nvPr/>
        </p:nvSpPr>
        <p:spPr>
          <a:xfrm>
            <a:off x="1938268" y="2819400"/>
            <a:ext cx="4980851"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giải thích</a:t>
            </a:r>
            <a:endParaRPr lang="en-US" sz="3600" b="1" dirty="0">
              <a:solidFill>
                <a:srgbClr val="FF0000"/>
              </a:solidFill>
              <a:latin typeface="Times New Roman" pitchFamily="18" charset="0"/>
              <a:cs typeface="Times New Roman" pitchFamily="18" charset="0"/>
            </a:endParaRPr>
          </a:p>
        </p:txBody>
      </p:sp>
      <p:sp>
        <p:nvSpPr>
          <p:cNvPr id="22" name="Rectangle 21"/>
          <p:cNvSpPr/>
          <p:nvPr/>
        </p:nvSpPr>
        <p:spPr>
          <a:xfrm>
            <a:off x="9814719" y="2819400"/>
            <a:ext cx="4339650" cy="646331"/>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wrap="none">
            <a:spAutoFit/>
          </a:bodyPr>
          <a:lstStyle/>
          <a:p>
            <a:pPr algn="just"/>
            <a:r>
              <a:rPr lang="en-US" sz="3600" b="1">
                <a:solidFill>
                  <a:srgbClr val="FF0000"/>
                </a:solidFill>
                <a:latin typeface="Times New Roman" pitchFamily="18" charset="0"/>
                <a:cs typeface="Times New Roman" pitchFamily="18" charset="0"/>
              </a:rPr>
              <a:t>Báo hiệu phần liệt kê</a:t>
            </a:r>
            <a:endParaRPr lang="en-US" sz="3600" b="1" dirty="0">
              <a:solidFill>
                <a:srgbClr val="FF0000"/>
              </a:solidFill>
              <a:latin typeface="Times New Roman" pitchFamily="18" charset="0"/>
              <a:cs typeface="Times New Roman" pitchFamily="18" charset="0"/>
            </a:endParaRPr>
          </a:p>
        </p:txBody>
      </p:sp>
      <p:cxnSp>
        <p:nvCxnSpPr>
          <p:cNvPr id="5" name="Straight Connector 4"/>
          <p:cNvCxnSpPr/>
          <p:nvPr/>
        </p:nvCxnSpPr>
        <p:spPr>
          <a:xfrm>
            <a:off x="8176419" y="2819399"/>
            <a:ext cx="0" cy="6096001"/>
          </a:xfrm>
          <a:prstGeom prst="line">
            <a:avLst/>
          </a:prstGeom>
          <a:ln>
            <a:solidFill>
              <a:srgbClr val="0000CC"/>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849003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9719</TotalTime>
  <Words>531</Words>
  <Application>Microsoft Office PowerPoint</Application>
  <PresentationFormat>Custom</PresentationFormat>
  <Paragraphs>51</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1077</cp:revision>
  <dcterms:created xsi:type="dcterms:W3CDTF">2008-09-09T22:52:10Z</dcterms:created>
  <dcterms:modified xsi:type="dcterms:W3CDTF">2024-11-22T01:11:51Z</dcterms:modified>
</cp:coreProperties>
</file>