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1" r:id="rId2"/>
    <p:sldId id="295" r:id="rId3"/>
    <p:sldId id="256" r:id="rId4"/>
    <p:sldId id="273" r:id="rId5"/>
    <p:sldId id="258" r:id="rId6"/>
    <p:sldId id="288" r:id="rId7"/>
    <p:sldId id="260" r:id="rId8"/>
    <p:sldId id="277" r:id="rId9"/>
    <p:sldId id="261" r:id="rId10"/>
    <p:sldId id="263" r:id="rId11"/>
    <p:sldId id="262" r:id="rId12"/>
    <p:sldId id="279" r:id="rId13"/>
    <p:sldId id="278" r:id="rId14"/>
    <p:sldId id="264" r:id="rId15"/>
    <p:sldId id="266" r:id="rId16"/>
    <p:sldId id="267" r:id="rId17"/>
    <p:sldId id="294" r:id="rId18"/>
    <p:sldId id="270" r:id="rId19"/>
    <p:sldId id="271" r:id="rId20"/>
    <p:sldId id="272" r:id="rId21"/>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86" d="100"/>
          <a:sy n="86" d="100"/>
        </p:scale>
        <p:origin x="93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kích</a:t>
            </a:r>
            <a:r>
              <a:rPr lang="en-US" baseline="0"/>
              <a:t> chuột vào máy bay, câu hỏi hiện ra. HS trả lời xong, GV kích chuột vào máy bay nào thì đáp án của câu hỏi đó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43952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3/20/2025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333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172150"/>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Ở các ngã ba, ngã tư đường phố thường có cây đèn ba màu: đỏ, vàng, xanh.</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200400" y="1276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568612"/>
            <a:ext cx="8382000" cy="2061994"/>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Đèn đỏ báo hiệu người đi đường và các phương tiện giao thông phải dừng lại. </a:t>
            </a:r>
          </a:p>
          <a:p>
            <a:pPr algn="just"/>
            <a:endParaRPr lang="en-US" sz="3200">
              <a:latin typeface="Arial" pitchFamily="34" charset="0"/>
              <a:ea typeface="Arial-Rounded" pitchFamily="34" charset="0"/>
              <a:cs typeface="Arial" pitchFamily="34" charset="0"/>
            </a:endParaRPr>
          </a:p>
          <a:p>
            <a:pPr algn="just"/>
            <a:r>
              <a:rPr lang="en-US" sz="3200">
                <a:latin typeface="Arial" pitchFamily="34" charset="0"/>
                <a:ea typeface="Arial-Rounded" pitchFamily="34" charset="0"/>
                <a:cs typeface="Arial" pitchFamily="34" charset="0"/>
              </a:rPr>
              <a:t>Đèn xanh báo hiệu được phép di chuyển.</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886200" y="265097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87900" y="31743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391400" y="314726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400800" y="1798551"/>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781800" y="1276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81400" y="178619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000500" y="412433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001000" y="4061394"/>
            <a:ext cx="107372" cy="429295"/>
            <a:chOff x="5029200" y="3423349"/>
            <a:chExt cx="107372" cy="429295"/>
          </a:xfrm>
        </p:grpSpPr>
        <p:cxnSp>
          <p:nvCxnSpPr>
            <p:cNvPr id="19" name="Straight Connector 18"/>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57790" y="438150"/>
            <a:ext cx="8161587" cy="393941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12" name="TextBox 11"/>
          <p:cNvSpPr txBox="1"/>
          <p:nvPr/>
        </p:nvSpPr>
        <p:spPr>
          <a:xfrm>
            <a:off x="0" y="4671366"/>
            <a:ext cx="6096000"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Bài tập đọc có mấy đoạn?</a:t>
            </a:r>
          </a:p>
        </p:txBody>
      </p:sp>
      <p:sp>
        <p:nvSpPr>
          <p:cNvPr id="8" name="TextBox 7"/>
          <p:cNvSpPr txBox="1"/>
          <p:nvPr/>
        </p:nvSpPr>
        <p:spPr>
          <a:xfrm>
            <a:off x="133037" y="4671366"/>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798" y="130369"/>
            <a:ext cx="579755" cy="20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209034"/>
            <a:ext cx="527050" cy="120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6400800" y="1882188"/>
            <a:ext cx="98712" cy="425225"/>
            <a:chOff x="2590800" y="2277355"/>
            <a:chExt cx="98712" cy="425225"/>
          </a:xfrm>
        </p:grpSpPr>
        <p:cxnSp>
          <p:nvCxnSpPr>
            <p:cNvPr id="14" name="Straight Connector 13"/>
            <p:cNvCxnSpPr/>
            <p:nvPr/>
          </p:nvCxnSpPr>
          <p:spPr>
            <a:xfrm flipH="1">
              <a:off x="2590800"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458200" y="3055925"/>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29144" y="1148480"/>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129144" y="2723983"/>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2" name="TextBox 21"/>
          <p:cNvSpPr txBox="1"/>
          <p:nvPr/>
        </p:nvSpPr>
        <p:spPr>
          <a:xfrm>
            <a:off x="1938394" y="-12918"/>
            <a:ext cx="5406422" cy="475545"/>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03" y="3468148"/>
            <a:ext cx="527050" cy="81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29144" y="3714750"/>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3</a:t>
            </a:r>
          </a:p>
        </p:txBody>
      </p:sp>
      <p:grpSp>
        <p:nvGrpSpPr>
          <p:cNvPr id="27" name="Group 26"/>
          <p:cNvGrpSpPr/>
          <p:nvPr/>
        </p:nvGrpSpPr>
        <p:grpSpPr>
          <a:xfrm>
            <a:off x="5638800" y="3877201"/>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43815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Ngã ba</a:t>
            </a:r>
            <a:r>
              <a:rPr lang="en-US" sz="3600" b="1">
                <a:latin typeface="Arial" pitchFamily="34" charset="0"/>
                <a:cs typeface="Arial" pitchFamily="34" charset="0"/>
              </a:rPr>
              <a:t>:</a:t>
            </a:r>
            <a:r>
              <a:rPr lang="en-US" sz="3600" b="1">
                <a:solidFill>
                  <a:srgbClr val="FF0000"/>
                </a:solidFill>
                <a:latin typeface="Arial" pitchFamily="34" charset="0"/>
                <a:cs typeface="Arial" pitchFamily="34" charset="0"/>
              </a:rPr>
              <a:t> </a:t>
            </a:r>
            <a:r>
              <a:rPr lang="en-US" sz="3600">
                <a:latin typeface="Arial" pitchFamily="34" charset="0"/>
                <a:cs typeface="Arial" pitchFamily="34" charset="0"/>
              </a:rPr>
              <a:t>chỗ giao nhau của 3 con đường.</a:t>
            </a:r>
          </a:p>
        </p:txBody>
      </p:sp>
      <p:sp>
        <p:nvSpPr>
          <p:cNvPr id="6" name="Title 1"/>
          <p:cNvSpPr txBox="1">
            <a:spLocks/>
          </p:cNvSpPr>
          <p:nvPr/>
        </p:nvSpPr>
        <p:spPr>
          <a:xfrm>
            <a:off x="228600" y="11112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Ngã tư</a:t>
            </a:r>
            <a:r>
              <a:rPr lang="en-US" sz="3600" b="1">
                <a:latin typeface="Arial" pitchFamily="34" charset="0"/>
                <a:cs typeface="Arial" pitchFamily="34" charset="0"/>
              </a:rPr>
              <a:t>:</a:t>
            </a:r>
            <a:r>
              <a:rPr lang="en-US" sz="3600" b="1">
                <a:solidFill>
                  <a:srgbClr val="FF0000"/>
                </a:solidFill>
                <a:latin typeface="Arial" pitchFamily="34" charset="0"/>
                <a:cs typeface="Arial" pitchFamily="34" charset="0"/>
              </a:rPr>
              <a:t> </a:t>
            </a:r>
            <a:r>
              <a:rPr lang="en-US" sz="3600">
                <a:latin typeface="Arial" pitchFamily="34" charset="0"/>
                <a:cs typeface="Arial" pitchFamily="34" charset="0"/>
              </a:rPr>
              <a:t>chỗ giao nhau của 4 con đường.</a:t>
            </a:r>
          </a:p>
        </p:txBody>
      </p:sp>
      <p:sp>
        <p:nvSpPr>
          <p:cNvPr id="5" name="Title 1"/>
          <p:cNvSpPr txBox="1">
            <a:spLocks/>
          </p:cNvSpPr>
          <p:nvPr/>
        </p:nvSpPr>
        <p:spPr>
          <a:xfrm>
            <a:off x="228600" y="2496993"/>
            <a:ext cx="8915400" cy="1679864"/>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Điều khiển</a:t>
            </a:r>
            <a:r>
              <a:rPr lang="en-US" sz="3600" b="1">
                <a:latin typeface="Arial" pitchFamily="34" charset="0"/>
                <a:cs typeface="Arial" pitchFamily="34" charset="0"/>
              </a:rPr>
              <a:t>: </a:t>
            </a:r>
            <a:r>
              <a:rPr lang="en-US" sz="3600">
                <a:latin typeface="Arial" pitchFamily="34" charset="0"/>
                <a:cs typeface="Arial" pitchFamily="34" charset="0"/>
              </a:rPr>
              <a:t>làm cho quá trình hoạt động diễn ra đúng quy tắc.</a:t>
            </a:r>
          </a:p>
        </p:txBody>
      </p:sp>
      <p:sp>
        <p:nvSpPr>
          <p:cNvPr id="7" name="Title 1"/>
          <p:cNvSpPr txBox="1">
            <a:spLocks/>
          </p:cNvSpPr>
          <p:nvPr/>
        </p:nvSpPr>
        <p:spPr>
          <a:xfrm>
            <a:off x="215900" y="3681268"/>
            <a:ext cx="8915400" cy="1679864"/>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Tuần thủ</a:t>
            </a:r>
            <a:r>
              <a:rPr lang="en-US" sz="3600" b="1">
                <a:latin typeface="Arial" pitchFamily="34" charset="0"/>
                <a:cs typeface="Arial" pitchFamily="34" charset="0"/>
              </a:rPr>
              <a:t>: </a:t>
            </a:r>
            <a:r>
              <a:rPr lang="en-US" sz="3600">
                <a:latin typeface="Arial" pitchFamily="34" charset="0"/>
                <a:cs typeface="Arial" pitchFamily="34" charset="0"/>
              </a:rPr>
              <a:t>làm theo điều đã quy định.</a:t>
            </a: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grpSp>
        <p:nvGrpSpPr>
          <p:cNvPr id="7" name="Group 6"/>
          <p:cNvGrpSpPr/>
          <p:nvPr/>
        </p:nvGrpSpPr>
        <p:grpSpPr>
          <a:xfrm>
            <a:off x="71910" y="95250"/>
            <a:ext cx="8977746" cy="4437245"/>
            <a:chOff x="71910" y="95250"/>
            <a:chExt cx="8977746" cy="4437245"/>
          </a:xfrm>
        </p:grpSpPr>
        <p:sp>
          <p:nvSpPr>
            <p:cNvPr id="8" name="TextBox 7"/>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12" name="TextBox 11"/>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gr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grpSp>
        <p:nvGrpSpPr>
          <p:cNvPr id="8" name="Group 7"/>
          <p:cNvGrpSpPr/>
          <p:nvPr/>
        </p:nvGrpSpPr>
        <p:grpSpPr>
          <a:xfrm>
            <a:off x="71910" y="95250"/>
            <a:ext cx="8977746" cy="4437245"/>
            <a:chOff x="71910" y="95250"/>
            <a:chExt cx="8977746" cy="4437245"/>
          </a:xfrm>
        </p:grpSpPr>
        <p:sp>
          <p:nvSpPr>
            <p:cNvPr id="9" name="TextBox 8"/>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10" name="TextBox 9"/>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1910" y="420505"/>
            <a:ext cx="8977746" cy="4591133"/>
            <a:chOff x="71910" y="95250"/>
            <a:chExt cx="8977746" cy="4591133"/>
          </a:xfrm>
        </p:grpSpPr>
        <p:sp>
          <p:nvSpPr>
            <p:cNvPr id="12" name="TextBox 11"/>
            <p:cNvSpPr txBox="1"/>
            <p:nvPr/>
          </p:nvSpPr>
          <p:spPr>
            <a:xfrm>
              <a:off x="71910" y="593076"/>
              <a:ext cx="8977746" cy="4093307"/>
            </a:xfrm>
            <a:prstGeom prst="rect">
              <a:avLst/>
            </a:prstGeom>
            <a:noFill/>
          </p:spPr>
          <p:txBody>
            <a:bodyPr wrap="square" lIns="91317" tIns="45660" rIns="91317" bIns="45660" rtlCol="0">
              <a:spAutoFit/>
            </a:bodyPr>
            <a:lstStyle/>
            <a:p>
              <a:pPr algn="just"/>
              <a:r>
                <a:rPr lang="en-US" sz="25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5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5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13" name="TextBox 12"/>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grpSp>
    </p:spTree>
    <p:extLst>
      <p:ext uri="{BB962C8B-B14F-4D97-AF65-F5344CB8AC3E}">
        <p14:creationId xmlns:p14="http://schemas.microsoft.com/office/powerpoint/2010/main" val="218274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Đèn giao thông có mấy màu?</a:t>
            </a:r>
          </a:p>
        </p:txBody>
      </p:sp>
      <p:sp>
        <p:nvSpPr>
          <p:cNvPr id="3" name="Rectangle 2"/>
          <p:cNvSpPr/>
          <p:nvPr/>
        </p:nvSpPr>
        <p:spPr>
          <a:xfrm>
            <a:off x="152400" y="496277"/>
            <a:ext cx="8762999" cy="4247208"/>
          </a:xfrm>
          <a:prstGeom prst="rect">
            <a:avLst/>
          </a:prstGeom>
        </p:spPr>
        <p:txBody>
          <a:bodyPr wrap="square" lIns="91330" tIns="45666" rIns="91330" bIns="45666">
            <a:spAutoFit/>
          </a:bodyPr>
          <a:lstStyle/>
          <a:p>
            <a:pPr algn="just"/>
            <a:r>
              <a:rPr lang="en-US" sz="27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r>
              <a:rPr lang="en-US" sz="27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endParaRPr lang="en-US" sz="2700">
              <a:latin typeface="Arial" pitchFamily="34" charset="0"/>
              <a:ea typeface="Arial-Rounded" pitchFamily="34" charset="0"/>
              <a:cs typeface="Arial" pitchFamily="34" charset="0"/>
            </a:endParaRPr>
          </a:p>
        </p:txBody>
      </p:sp>
      <p:sp>
        <p:nvSpPr>
          <p:cNvPr id="5" name="TextBox 4"/>
          <p:cNvSpPr txBox="1"/>
          <p:nvPr/>
        </p:nvSpPr>
        <p:spPr>
          <a:xfrm>
            <a:off x="1676400" y="-19050"/>
            <a:ext cx="56388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 và đoạn 2:</a:t>
            </a:r>
          </a:p>
        </p:txBody>
      </p:sp>
      <p:sp>
        <p:nvSpPr>
          <p:cNvPr id="8" name="TextBox 7"/>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Mỗi màu của đèn giao thông báo hiệu điều gì?</a:t>
            </a:r>
          </a:p>
        </p:txBody>
      </p:sp>
      <p:sp>
        <p:nvSpPr>
          <p:cNvPr id="9" name="TextBox 8"/>
          <p:cNvSpPr txBox="1"/>
          <p:nvPr/>
        </p:nvSpPr>
        <p:spPr>
          <a:xfrm>
            <a:off x="-455" y="4248286"/>
            <a:ext cx="9144000" cy="867271"/>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Nếu không có đèn giao thông thì việc đi lại ở các đường phố sẽ như thế nào?</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1+#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01" y="1504950"/>
            <a:ext cx="9007299" cy="1754326"/>
          </a:xfrm>
          <a:prstGeom prst="rect">
            <a:avLst/>
          </a:prstGeom>
        </p:spPr>
        <p:txBody>
          <a:bodyPr wrap="square">
            <a:spAutoFit/>
          </a:bodyPr>
          <a:lstStyle/>
          <a:p>
            <a:pPr algn="just">
              <a:spcBef>
                <a:spcPts val="600"/>
              </a:spcBef>
            </a:pPr>
            <a:r>
              <a:rPr lang="en-US" sz="36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5" name="TextBox 4"/>
          <p:cNvSpPr txBox="1"/>
          <p:nvPr/>
        </p:nvSpPr>
        <p:spPr>
          <a:xfrm>
            <a:off x="0" y="4530259"/>
            <a:ext cx="9144000" cy="507722"/>
          </a:xfrm>
          <a:prstGeom prst="rect">
            <a:avLst/>
          </a:prstGeom>
          <a:solidFill>
            <a:srgbClr val="B9EDFF"/>
          </a:solidFill>
        </p:spPr>
        <p:txBody>
          <a:bodyPr wrap="square" lIns="91330" tIns="45666" rIns="91330" bIns="45666" rtlCol="0">
            <a:spAutoFit/>
          </a:bodyPr>
          <a:lstStyle/>
          <a:p>
            <a:pPr algn="ctr"/>
            <a:r>
              <a:rPr lang="en-US" sz="2700">
                <a:latin typeface="Arial" pitchFamily="34" charset="0"/>
                <a:ea typeface="Arial-Rounded" pitchFamily="34" charset="0"/>
                <a:cs typeface="Arial" pitchFamily="34" charset="0"/>
              </a:rPr>
              <a:t>Tuân thủ sự điều khiển của đèn giao thông có ý nghĩa gì?</a:t>
            </a:r>
          </a:p>
        </p:txBody>
      </p:sp>
      <p:sp>
        <p:nvSpPr>
          <p:cNvPr id="6" name="TextBox 5"/>
          <p:cNvSpPr txBox="1"/>
          <p:nvPr/>
        </p:nvSpPr>
        <p:spPr>
          <a:xfrm>
            <a:off x="2882900" y="1333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3:</a:t>
            </a:r>
          </a:p>
        </p:txBody>
      </p:sp>
    </p:spTree>
    <p:extLst>
      <p:ext uri="{BB962C8B-B14F-4D97-AF65-F5344CB8AC3E}">
        <p14:creationId xmlns:p14="http://schemas.microsoft.com/office/powerpoint/2010/main" val="41846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9"/>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Đèn giao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Ūg có ba jàu</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2153488" y="1170810"/>
            <a:ext cx="3903412"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Đèn giao thông có (…).</a:t>
            </a:r>
          </a:p>
        </p:txBody>
      </p:sp>
      <p:cxnSp>
        <p:nvCxnSpPr>
          <p:cNvPr id="11" name="Straight Arrow Connector 10"/>
          <p:cNvCxnSpPr/>
          <p:nvPr/>
        </p:nvCxnSpPr>
        <p:spPr>
          <a:xfrm>
            <a:off x="189950" y="278534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96791" y="2476632"/>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69674" y="2596684"/>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7" name="Rectangle 36"/>
          <p:cNvSpPr/>
          <p:nvPr/>
        </p:nvSpPr>
        <p:spPr>
          <a:xfrm>
            <a:off x="2355919"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8" name="Rectangle 37"/>
          <p:cNvSpPr/>
          <p:nvPr/>
        </p:nvSpPr>
        <p:spPr>
          <a:xfrm>
            <a:off x="3439391"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9" name="Rectangle 38"/>
          <p:cNvSpPr/>
          <p:nvPr/>
        </p:nvSpPr>
        <p:spPr>
          <a:xfrm>
            <a:off x="3876456"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0" name="Rectangle 39"/>
          <p:cNvSpPr/>
          <p:nvPr/>
        </p:nvSpPr>
        <p:spPr>
          <a:xfrm>
            <a:off x="4422844"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652">
                                          <p:stCondLst>
                                            <p:cond delay="0"/>
                                          </p:stCondLst>
                                        </p:cTn>
                                        <p:tgtEl>
                                          <p:spTgt spid="27"/>
                                        </p:tgtEl>
                                      </p:cBhvr>
                                    </p:animEffect>
                                    <p:anim calcmode="lin" valueType="num">
                                      <p:cBhvr>
                                        <p:cTn id="86"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91" dur="29">
                                          <p:stCondLst>
                                            <p:cond delay="731"/>
                                          </p:stCondLst>
                                        </p:cTn>
                                        <p:tgtEl>
                                          <p:spTgt spid="27"/>
                                        </p:tgtEl>
                                      </p:cBhvr>
                                      <p:to x="100000" y="60000"/>
                                    </p:animScale>
                                    <p:animScale>
                                      <p:cBhvr>
                                        <p:cTn id="92" dur="187" decel="50000">
                                          <p:stCondLst>
                                            <p:cond delay="761"/>
                                          </p:stCondLst>
                                        </p:cTn>
                                        <p:tgtEl>
                                          <p:spTgt spid="27"/>
                                        </p:tgtEl>
                                      </p:cBhvr>
                                      <p:to x="100000" y="100000"/>
                                    </p:animScale>
                                    <p:animScale>
                                      <p:cBhvr>
                                        <p:cTn id="93" dur="29">
                                          <p:stCondLst>
                                            <p:cond delay="1476"/>
                                          </p:stCondLst>
                                        </p:cTn>
                                        <p:tgtEl>
                                          <p:spTgt spid="27"/>
                                        </p:tgtEl>
                                      </p:cBhvr>
                                      <p:to x="100000" y="80000"/>
                                    </p:animScale>
                                    <p:animScale>
                                      <p:cBhvr>
                                        <p:cTn id="94" dur="187" decel="50000">
                                          <p:stCondLst>
                                            <p:cond delay="1505"/>
                                          </p:stCondLst>
                                        </p:cTn>
                                        <p:tgtEl>
                                          <p:spTgt spid="27"/>
                                        </p:tgtEl>
                                      </p:cBhvr>
                                      <p:to x="100000" y="100000"/>
                                    </p:animScale>
                                    <p:animScale>
                                      <p:cBhvr>
                                        <p:cTn id="95" dur="29">
                                          <p:stCondLst>
                                            <p:cond delay="1847"/>
                                          </p:stCondLst>
                                        </p:cTn>
                                        <p:tgtEl>
                                          <p:spTgt spid="27"/>
                                        </p:tgtEl>
                                      </p:cBhvr>
                                      <p:to x="100000" y="90000"/>
                                    </p:animScale>
                                    <p:animScale>
                                      <p:cBhvr>
                                        <p:cTn id="96" dur="187" decel="50000">
                                          <p:stCondLst>
                                            <p:cond delay="1876"/>
                                          </p:stCondLst>
                                        </p:cTn>
                                        <p:tgtEl>
                                          <p:spTgt spid="27"/>
                                        </p:tgtEl>
                                      </p:cBhvr>
                                      <p:to x="100000" y="100000"/>
                                    </p:animScale>
                                    <p:animScale>
                                      <p:cBhvr>
                                        <p:cTn id="97" dur="29">
                                          <p:stCondLst>
                                            <p:cond delay="2034"/>
                                          </p:stCondLst>
                                        </p:cTn>
                                        <p:tgtEl>
                                          <p:spTgt spid="27"/>
                                        </p:tgtEl>
                                      </p:cBhvr>
                                      <p:to x="100000" y="95000"/>
                                    </p:animScale>
                                    <p:animScale>
                                      <p:cBhvr>
                                        <p:cTn id="98" dur="187" decel="50000">
                                          <p:stCondLst>
                                            <p:cond delay="2063"/>
                                          </p:stCondLst>
                                        </p:cTn>
                                        <p:tgtEl>
                                          <p:spTgt spid="2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652">
                                          <p:stCondLst>
                                            <p:cond delay="0"/>
                                          </p:stCondLst>
                                        </p:cTn>
                                        <p:tgtEl>
                                          <p:spTgt spid="37"/>
                                        </p:tgtEl>
                                      </p:cBhvr>
                                    </p:animEffect>
                                    <p:anim calcmode="lin" valueType="num">
                                      <p:cBhvr>
                                        <p:cTn id="102"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07" dur="29">
                                          <p:stCondLst>
                                            <p:cond delay="731"/>
                                          </p:stCondLst>
                                        </p:cTn>
                                        <p:tgtEl>
                                          <p:spTgt spid="37"/>
                                        </p:tgtEl>
                                      </p:cBhvr>
                                      <p:to x="100000" y="60000"/>
                                    </p:animScale>
                                    <p:animScale>
                                      <p:cBhvr>
                                        <p:cTn id="108" dur="187" decel="50000">
                                          <p:stCondLst>
                                            <p:cond delay="761"/>
                                          </p:stCondLst>
                                        </p:cTn>
                                        <p:tgtEl>
                                          <p:spTgt spid="37"/>
                                        </p:tgtEl>
                                      </p:cBhvr>
                                      <p:to x="100000" y="100000"/>
                                    </p:animScale>
                                    <p:animScale>
                                      <p:cBhvr>
                                        <p:cTn id="109" dur="29">
                                          <p:stCondLst>
                                            <p:cond delay="1476"/>
                                          </p:stCondLst>
                                        </p:cTn>
                                        <p:tgtEl>
                                          <p:spTgt spid="37"/>
                                        </p:tgtEl>
                                      </p:cBhvr>
                                      <p:to x="100000" y="80000"/>
                                    </p:animScale>
                                    <p:animScale>
                                      <p:cBhvr>
                                        <p:cTn id="110" dur="187" decel="50000">
                                          <p:stCondLst>
                                            <p:cond delay="1505"/>
                                          </p:stCondLst>
                                        </p:cTn>
                                        <p:tgtEl>
                                          <p:spTgt spid="37"/>
                                        </p:tgtEl>
                                      </p:cBhvr>
                                      <p:to x="100000" y="100000"/>
                                    </p:animScale>
                                    <p:animScale>
                                      <p:cBhvr>
                                        <p:cTn id="111" dur="29">
                                          <p:stCondLst>
                                            <p:cond delay="1847"/>
                                          </p:stCondLst>
                                        </p:cTn>
                                        <p:tgtEl>
                                          <p:spTgt spid="37"/>
                                        </p:tgtEl>
                                      </p:cBhvr>
                                      <p:to x="100000" y="90000"/>
                                    </p:animScale>
                                    <p:animScale>
                                      <p:cBhvr>
                                        <p:cTn id="112" dur="187" decel="50000">
                                          <p:stCondLst>
                                            <p:cond delay="1876"/>
                                          </p:stCondLst>
                                        </p:cTn>
                                        <p:tgtEl>
                                          <p:spTgt spid="37"/>
                                        </p:tgtEl>
                                      </p:cBhvr>
                                      <p:to x="100000" y="100000"/>
                                    </p:animScale>
                                    <p:animScale>
                                      <p:cBhvr>
                                        <p:cTn id="113" dur="29">
                                          <p:stCondLst>
                                            <p:cond delay="2034"/>
                                          </p:stCondLst>
                                        </p:cTn>
                                        <p:tgtEl>
                                          <p:spTgt spid="37"/>
                                        </p:tgtEl>
                                      </p:cBhvr>
                                      <p:to x="100000" y="95000"/>
                                    </p:animScale>
                                    <p:animScale>
                                      <p:cBhvr>
                                        <p:cTn id="114" dur="187" decel="50000">
                                          <p:stCondLst>
                                            <p:cond delay="2063"/>
                                          </p:stCondLst>
                                        </p:cTn>
                                        <p:tgtEl>
                                          <p:spTgt spid="3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652">
                                          <p:stCondLst>
                                            <p:cond delay="0"/>
                                          </p:stCondLst>
                                        </p:cTn>
                                        <p:tgtEl>
                                          <p:spTgt spid="38"/>
                                        </p:tgtEl>
                                      </p:cBhvr>
                                    </p:animEffect>
                                    <p:anim calcmode="lin" valueType="num">
                                      <p:cBhvr>
                                        <p:cTn id="118"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23" dur="29">
                                          <p:stCondLst>
                                            <p:cond delay="731"/>
                                          </p:stCondLst>
                                        </p:cTn>
                                        <p:tgtEl>
                                          <p:spTgt spid="38"/>
                                        </p:tgtEl>
                                      </p:cBhvr>
                                      <p:to x="100000" y="60000"/>
                                    </p:animScale>
                                    <p:animScale>
                                      <p:cBhvr>
                                        <p:cTn id="124" dur="187" decel="50000">
                                          <p:stCondLst>
                                            <p:cond delay="761"/>
                                          </p:stCondLst>
                                        </p:cTn>
                                        <p:tgtEl>
                                          <p:spTgt spid="38"/>
                                        </p:tgtEl>
                                      </p:cBhvr>
                                      <p:to x="100000" y="100000"/>
                                    </p:animScale>
                                    <p:animScale>
                                      <p:cBhvr>
                                        <p:cTn id="125" dur="29">
                                          <p:stCondLst>
                                            <p:cond delay="1476"/>
                                          </p:stCondLst>
                                        </p:cTn>
                                        <p:tgtEl>
                                          <p:spTgt spid="38"/>
                                        </p:tgtEl>
                                      </p:cBhvr>
                                      <p:to x="100000" y="80000"/>
                                    </p:animScale>
                                    <p:animScale>
                                      <p:cBhvr>
                                        <p:cTn id="126" dur="187" decel="50000">
                                          <p:stCondLst>
                                            <p:cond delay="1505"/>
                                          </p:stCondLst>
                                        </p:cTn>
                                        <p:tgtEl>
                                          <p:spTgt spid="38"/>
                                        </p:tgtEl>
                                      </p:cBhvr>
                                      <p:to x="100000" y="100000"/>
                                    </p:animScale>
                                    <p:animScale>
                                      <p:cBhvr>
                                        <p:cTn id="127" dur="29">
                                          <p:stCondLst>
                                            <p:cond delay="1847"/>
                                          </p:stCondLst>
                                        </p:cTn>
                                        <p:tgtEl>
                                          <p:spTgt spid="38"/>
                                        </p:tgtEl>
                                      </p:cBhvr>
                                      <p:to x="100000" y="90000"/>
                                    </p:animScale>
                                    <p:animScale>
                                      <p:cBhvr>
                                        <p:cTn id="128" dur="187" decel="50000">
                                          <p:stCondLst>
                                            <p:cond delay="1876"/>
                                          </p:stCondLst>
                                        </p:cTn>
                                        <p:tgtEl>
                                          <p:spTgt spid="38"/>
                                        </p:tgtEl>
                                      </p:cBhvr>
                                      <p:to x="100000" y="100000"/>
                                    </p:animScale>
                                    <p:animScale>
                                      <p:cBhvr>
                                        <p:cTn id="129" dur="29">
                                          <p:stCondLst>
                                            <p:cond delay="2034"/>
                                          </p:stCondLst>
                                        </p:cTn>
                                        <p:tgtEl>
                                          <p:spTgt spid="38"/>
                                        </p:tgtEl>
                                      </p:cBhvr>
                                      <p:to x="100000" y="95000"/>
                                    </p:animScale>
                                    <p:animScale>
                                      <p:cBhvr>
                                        <p:cTn id="130" dur="187" decel="50000">
                                          <p:stCondLst>
                                            <p:cond delay="2063"/>
                                          </p:stCondLst>
                                        </p:cTn>
                                        <p:tgtEl>
                                          <p:spTgt spid="38"/>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down)">
                                      <p:cBhvr>
                                        <p:cTn id="133" dur="652">
                                          <p:stCondLst>
                                            <p:cond delay="0"/>
                                          </p:stCondLst>
                                        </p:cTn>
                                        <p:tgtEl>
                                          <p:spTgt spid="39"/>
                                        </p:tgtEl>
                                      </p:cBhvr>
                                    </p:animEffect>
                                    <p:anim calcmode="lin" valueType="num">
                                      <p:cBhvr>
                                        <p:cTn id="134"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39" dur="29">
                                          <p:stCondLst>
                                            <p:cond delay="731"/>
                                          </p:stCondLst>
                                        </p:cTn>
                                        <p:tgtEl>
                                          <p:spTgt spid="39"/>
                                        </p:tgtEl>
                                      </p:cBhvr>
                                      <p:to x="100000" y="60000"/>
                                    </p:animScale>
                                    <p:animScale>
                                      <p:cBhvr>
                                        <p:cTn id="140" dur="187" decel="50000">
                                          <p:stCondLst>
                                            <p:cond delay="761"/>
                                          </p:stCondLst>
                                        </p:cTn>
                                        <p:tgtEl>
                                          <p:spTgt spid="39"/>
                                        </p:tgtEl>
                                      </p:cBhvr>
                                      <p:to x="100000" y="100000"/>
                                    </p:animScale>
                                    <p:animScale>
                                      <p:cBhvr>
                                        <p:cTn id="141" dur="29">
                                          <p:stCondLst>
                                            <p:cond delay="1476"/>
                                          </p:stCondLst>
                                        </p:cTn>
                                        <p:tgtEl>
                                          <p:spTgt spid="39"/>
                                        </p:tgtEl>
                                      </p:cBhvr>
                                      <p:to x="100000" y="80000"/>
                                    </p:animScale>
                                    <p:animScale>
                                      <p:cBhvr>
                                        <p:cTn id="142" dur="187" decel="50000">
                                          <p:stCondLst>
                                            <p:cond delay="1505"/>
                                          </p:stCondLst>
                                        </p:cTn>
                                        <p:tgtEl>
                                          <p:spTgt spid="39"/>
                                        </p:tgtEl>
                                      </p:cBhvr>
                                      <p:to x="100000" y="100000"/>
                                    </p:animScale>
                                    <p:animScale>
                                      <p:cBhvr>
                                        <p:cTn id="143" dur="29">
                                          <p:stCondLst>
                                            <p:cond delay="1847"/>
                                          </p:stCondLst>
                                        </p:cTn>
                                        <p:tgtEl>
                                          <p:spTgt spid="39"/>
                                        </p:tgtEl>
                                      </p:cBhvr>
                                      <p:to x="100000" y="90000"/>
                                    </p:animScale>
                                    <p:animScale>
                                      <p:cBhvr>
                                        <p:cTn id="144" dur="187" decel="50000">
                                          <p:stCondLst>
                                            <p:cond delay="1876"/>
                                          </p:stCondLst>
                                        </p:cTn>
                                        <p:tgtEl>
                                          <p:spTgt spid="39"/>
                                        </p:tgtEl>
                                      </p:cBhvr>
                                      <p:to x="100000" y="100000"/>
                                    </p:animScale>
                                    <p:animScale>
                                      <p:cBhvr>
                                        <p:cTn id="145" dur="29">
                                          <p:stCondLst>
                                            <p:cond delay="2034"/>
                                          </p:stCondLst>
                                        </p:cTn>
                                        <p:tgtEl>
                                          <p:spTgt spid="39"/>
                                        </p:tgtEl>
                                      </p:cBhvr>
                                      <p:to x="100000" y="95000"/>
                                    </p:animScale>
                                    <p:animScale>
                                      <p:cBhvr>
                                        <p:cTn id="146" dur="187" decel="50000">
                                          <p:stCondLst>
                                            <p:cond delay="2063"/>
                                          </p:stCondLst>
                                        </p:cTn>
                                        <p:tgtEl>
                                          <p:spTgt spid="3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652">
                                          <p:stCondLst>
                                            <p:cond delay="0"/>
                                          </p:stCondLst>
                                        </p:cTn>
                                        <p:tgtEl>
                                          <p:spTgt spid="40"/>
                                        </p:tgtEl>
                                      </p:cBhvr>
                                    </p:animEffect>
                                    <p:anim calcmode="lin" valueType="num">
                                      <p:cBhvr>
                                        <p:cTn id="150"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55" dur="29">
                                          <p:stCondLst>
                                            <p:cond delay="731"/>
                                          </p:stCondLst>
                                        </p:cTn>
                                        <p:tgtEl>
                                          <p:spTgt spid="40"/>
                                        </p:tgtEl>
                                      </p:cBhvr>
                                      <p:to x="100000" y="60000"/>
                                    </p:animScale>
                                    <p:animScale>
                                      <p:cBhvr>
                                        <p:cTn id="156" dur="187" decel="50000">
                                          <p:stCondLst>
                                            <p:cond delay="761"/>
                                          </p:stCondLst>
                                        </p:cTn>
                                        <p:tgtEl>
                                          <p:spTgt spid="40"/>
                                        </p:tgtEl>
                                      </p:cBhvr>
                                      <p:to x="100000" y="100000"/>
                                    </p:animScale>
                                    <p:animScale>
                                      <p:cBhvr>
                                        <p:cTn id="157" dur="29">
                                          <p:stCondLst>
                                            <p:cond delay="1476"/>
                                          </p:stCondLst>
                                        </p:cTn>
                                        <p:tgtEl>
                                          <p:spTgt spid="40"/>
                                        </p:tgtEl>
                                      </p:cBhvr>
                                      <p:to x="100000" y="80000"/>
                                    </p:animScale>
                                    <p:animScale>
                                      <p:cBhvr>
                                        <p:cTn id="158" dur="187" decel="50000">
                                          <p:stCondLst>
                                            <p:cond delay="1505"/>
                                          </p:stCondLst>
                                        </p:cTn>
                                        <p:tgtEl>
                                          <p:spTgt spid="40"/>
                                        </p:tgtEl>
                                      </p:cBhvr>
                                      <p:to x="100000" y="100000"/>
                                    </p:animScale>
                                    <p:animScale>
                                      <p:cBhvr>
                                        <p:cTn id="159" dur="29">
                                          <p:stCondLst>
                                            <p:cond delay="1847"/>
                                          </p:stCondLst>
                                        </p:cTn>
                                        <p:tgtEl>
                                          <p:spTgt spid="40"/>
                                        </p:tgtEl>
                                      </p:cBhvr>
                                      <p:to x="100000" y="90000"/>
                                    </p:animScale>
                                    <p:animScale>
                                      <p:cBhvr>
                                        <p:cTn id="160" dur="187" decel="50000">
                                          <p:stCondLst>
                                            <p:cond delay="1876"/>
                                          </p:stCondLst>
                                        </p:cTn>
                                        <p:tgtEl>
                                          <p:spTgt spid="40"/>
                                        </p:tgtEl>
                                      </p:cBhvr>
                                      <p:to x="100000" y="100000"/>
                                    </p:animScale>
                                    <p:animScale>
                                      <p:cBhvr>
                                        <p:cTn id="161" dur="29">
                                          <p:stCondLst>
                                            <p:cond delay="2034"/>
                                          </p:stCondLst>
                                        </p:cTn>
                                        <p:tgtEl>
                                          <p:spTgt spid="40"/>
                                        </p:tgtEl>
                                      </p:cBhvr>
                                      <p:to x="100000" y="95000"/>
                                    </p:animScale>
                                    <p:animScale>
                                      <p:cBhvr>
                                        <p:cTn id="162" dur="187" decel="50000">
                                          <p:stCondLst>
                                            <p:cond delay="2063"/>
                                          </p:stCondLst>
                                        </p:cTn>
                                        <p:tgtEl>
                                          <p:spTgt spid="40"/>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27"/>
                                        </p:tgtEl>
                                      </p:cBhvr>
                                    </p:animEffect>
                                    <p:set>
                                      <p:cBhvr>
                                        <p:cTn id="167" dur="1" fill="hold">
                                          <p:stCondLst>
                                            <p:cond delay="499"/>
                                          </p:stCondLst>
                                        </p:cTn>
                                        <p:tgtEl>
                                          <p:spTgt spid="27"/>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37"/>
                                        </p:tgtEl>
                                      </p:cBhvr>
                                    </p:animEffect>
                                    <p:set>
                                      <p:cBhvr>
                                        <p:cTn id="170" dur="1" fill="hold">
                                          <p:stCondLst>
                                            <p:cond delay="499"/>
                                          </p:stCondLst>
                                        </p:cTn>
                                        <p:tgtEl>
                                          <p:spTgt spid="37"/>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40"/>
                                        </p:tgtEl>
                                      </p:cBhvr>
                                    </p:animEffect>
                                    <p:set>
                                      <p:cBhvr>
                                        <p:cTn id="17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447800" y="57150"/>
            <a:ext cx="5638800" cy="56388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1542"/>
            <a:ext cx="2895600" cy="857250"/>
          </a:xfrm>
        </p:spPr>
        <p:txBody>
          <a:bodyPr>
            <a:normAutofit fontScale="90000"/>
          </a:bodyPr>
          <a:lstStyle/>
          <a:p>
            <a:pPr algn="l"/>
            <a:r>
              <a:rPr lang="en-US">
                <a:solidFill>
                  <a:schemeClr val="tx2"/>
                </a:solidFill>
                <a:latin typeface="Arial" pitchFamily="34" charset="0"/>
                <a:cs typeface="Arial" pitchFamily="34" charset="0"/>
              </a:rPr>
              <a:t>1</a:t>
            </a:r>
            <a:r>
              <a:rPr lang="en-US" i="1">
                <a:solidFill>
                  <a:schemeClr val="tx2"/>
                </a:solidFill>
                <a:latin typeface="Arial" pitchFamily="34" charset="0"/>
                <a:cs typeface="Arial" pitchFamily="34" charset="0"/>
              </a:rPr>
              <a:t>. gi</a:t>
            </a:r>
            <a:r>
              <a:rPr lang="en-US">
                <a:solidFill>
                  <a:schemeClr val="tx2"/>
                </a:solidFill>
                <a:latin typeface="Arial" pitchFamily="34" charset="0"/>
                <a:cs typeface="Arial" pitchFamily="34" charset="0"/>
              </a:rPr>
              <a:t> hay </a:t>
            </a:r>
            <a:r>
              <a:rPr lang="en-US" i="1">
                <a:solidFill>
                  <a:schemeClr val="tx2"/>
                </a:solidFill>
                <a:latin typeface="Arial" pitchFamily="34" charset="0"/>
                <a:cs typeface="Arial" pitchFamily="34" charset="0"/>
              </a:rPr>
              <a:t>d</a:t>
            </a:r>
            <a:r>
              <a:rPr lang="en-US">
                <a:solidFill>
                  <a:schemeClr val="tx2"/>
                </a:solidFill>
                <a:latin typeface="Arial" pitchFamily="34" charset="0"/>
                <a:cs typeface="Arial" pitchFamily="34" charset="0"/>
              </a:rPr>
              <a:t>?</a:t>
            </a:r>
            <a:br>
              <a:rPr lang="en-US">
                <a:solidFill>
                  <a:schemeClr val="tx2"/>
                </a:solidFill>
                <a:latin typeface="Arial" pitchFamily="34" charset="0"/>
                <a:cs typeface="Arial" pitchFamily="34" charset="0"/>
              </a:rPr>
            </a:br>
            <a:r>
              <a:rPr lang="en-US">
                <a:solidFill>
                  <a:schemeClr val="tx2"/>
                </a:solidFill>
                <a:latin typeface="Arial" pitchFamily="34" charset="0"/>
                <a:cs typeface="Arial" pitchFamily="34" charset="0"/>
              </a:rPr>
              <a:t>ngọn …ó</a:t>
            </a:r>
            <a:br>
              <a:rPr lang="en-US">
                <a:solidFill>
                  <a:schemeClr val="tx2"/>
                </a:solidFill>
                <a:latin typeface="Arial" pitchFamily="34" charset="0"/>
                <a:cs typeface="Arial" pitchFamily="34" charset="0"/>
              </a:rPr>
            </a:br>
            <a:r>
              <a:rPr lang="en-US">
                <a:solidFill>
                  <a:schemeClr val="tx2"/>
                </a:solidFill>
                <a:latin typeface="Arial" pitchFamily="34" charset="0"/>
                <a:cs typeface="Arial" pitchFamily="34" charset="0"/>
              </a:rPr>
              <a:t>cặp …a</a:t>
            </a:r>
          </a:p>
        </p:txBody>
      </p:sp>
      <p:sp>
        <p:nvSpPr>
          <p:cNvPr id="15" name="Title 1"/>
          <p:cNvSpPr txBox="1">
            <a:spLocks/>
          </p:cNvSpPr>
          <p:nvPr/>
        </p:nvSpPr>
        <p:spPr>
          <a:xfrm>
            <a:off x="1504950" y="618840"/>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chemeClr val="tx2"/>
                </a:solidFill>
                <a:latin typeface="Arial" pitchFamily="34" charset="0"/>
                <a:cs typeface="Arial" pitchFamily="34" charset="0"/>
              </a:rPr>
              <a:t>gi</a:t>
            </a:r>
          </a:p>
        </p:txBody>
      </p:sp>
      <p:sp>
        <p:nvSpPr>
          <p:cNvPr id="16" name="Title 1"/>
          <p:cNvSpPr txBox="1">
            <a:spLocks/>
          </p:cNvSpPr>
          <p:nvPr/>
        </p:nvSpPr>
        <p:spPr>
          <a:xfrm>
            <a:off x="1314450" y="1218915"/>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chemeClr val="tx2"/>
                </a:solidFill>
                <a:latin typeface="Arial" pitchFamily="34" charset="0"/>
                <a:cs typeface="Arial" pitchFamily="34" charset="0"/>
              </a:rPr>
              <a:t>d</a:t>
            </a:r>
          </a:p>
        </p:txBody>
      </p:sp>
      <p:sp>
        <p:nvSpPr>
          <p:cNvPr id="17" name="Title 1"/>
          <p:cNvSpPr txBox="1">
            <a:spLocks/>
          </p:cNvSpPr>
          <p:nvPr/>
        </p:nvSpPr>
        <p:spPr>
          <a:xfrm>
            <a:off x="2990850" y="9240"/>
            <a:ext cx="2971800" cy="2160181"/>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rgbClr val="7030A0"/>
                </a:solidFill>
                <a:latin typeface="Arial" pitchFamily="34" charset="0"/>
                <a:cs typeface="Arial" pitchFamily="34" charset="0"/>
              </a:rPr>
              <a:t>2. Khi bị lạc, chúng ta nên (…)</a:t>
            </a:r>
          </a:p>
        </p:txBody>
      </p:sp>
      <p:sp>
        <p:nvSpPr>
          <p:cNvPr id="18" name="Title 1"/>
          <p:cNvSpPr txBox="1">
            <a:spLocks/>
          </p:cNvSpPr>
          <p:nvPr/>
        </p:nvSpPr>
        <p:spPr>
          <a:xfrm>
            <a:off x="3009900" y="1904115"/>
            <a:ext cx="3143250" cy="108009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rgbClr val="7030A0"/>
                </a:solidFill>
                <a:latin typeface="Arial" pitchFamily="34" charset="0"/>
                <a:cs typeface="Arial" pitchFamily="34" charset="0"/>
              </a:rPr>
              <a:t>A. bình tĩnh</a:t>
            </a:r>
          </a:p>
        </p:txBody>
      </p:sp>
      <p:sp>
        <p:nvSpPr>
          <p:cNvPr id="19" name="Title 1"/>
          <p:cNvSpPr txBox="1">
            <a:spLocks/>
          </p:cNvSpPr>
          <p:nvPr/>
        </p:nvSpPr>
        <p:spPr>
          <a:xfrm>
            <a:off x="3009900" y="2653710"/>
            <a:ext cx="3143250" cy="1080090"/>
          </a:xfrm>
          <a:prstGeom prst="rect">
            <a:avLst/>
          </a:prstGeom>
        </p:spPr>
        <p:txBody>
          <a:bodyPr vert="horz" lIns="91317" tIns="45660" rIns="91317" bIns="45660" rtlCol="0" anchor="ctr">
            <a:normAutofit fontScale="9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rgbClr val="7030A0"/>
                </a:solidFill>
                <a:latin typeface="Arial" pitchFamily="34" charset="0"/>
                <a:cs typeface="Arial" pitchFamily="34" charset="0"/>
              </a:rPr>
              <a:t>B. hoảng hốt</a:t>
            </a:r>
          </a:p>
        </p:txBody>
      </p:sp>
      <p:sp>
        <p:nvSpPr>
          <p:cNvPr id="20" name="Title 1"/>
          <p:cNvSpPr txBox="1">
            <a:spLocks/>
          </p:cNvSpPr>
          <p:nvPr/>
        </p:nvSpPr>
        <p:spPr>
          <a:xfrm>
            <a:off x="6248400" y="-171450"/>
            <a:ext cx="2971800" cy="3184515"/>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rgbClr val="C00000"/>
                </a:solidFill>
                <a:latin typeface="Arial" pitchFamily="34" charset="0"/>
                <a:cs typeface="Arial" pitchFamily="34" charset="0"/>
              </a:rPr>
              <a:t>3. Nhờ đâu mà Nam không bị lạc?</a:t>
            </a:r>
          </a:p>
        </p:txBody>
      </p:sp>
      <p:grpSp>
        <p:nvGrpSpPr>
          <p:cNvPr id="8" name="Group 7"/>
          <p:cNvGrpSpPr/>
          <p:nvPr/>
        </p:nvGrpSpPr>
        <p:grpSpPr>
          <a:xfrm>
            <a:off x="3076575" y="-171450"/>
            <a:ext cx="2857500" cy="4539095"/>
            <a:chOff x="2695575" y="1438692"/>
            <a:chExt cx="2076450" cy="3298409"/>
          </a:xfrm>
        </p:grpSpPr>
        <p:sp>
          <p:nvSpPr>
            <p:cNvPr id="7" name="Rectangle 6"/>
            <p:cNvSpPr/>
            <p:nvPr/>
          </p:nvSpPr>
          <p:spPr>
            <a:xfrm>
              <a:off x="2695575" y="1665543"/>
              <a:ext cx="2076450" cy="307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352"/>
            <a:stretch/>
          </p:blipFill>
          <p:spPr bwMode="auto">
            <a:xfrm>
              <a:off x="2733675" y="1438692"/>
              <a:ext cx="2000250" cy="328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96837" y="262209"/>
            <a:ext cx="2816225" cy="3452813"/>
            <a:chOff x="0" y="660399"/>
            <a:chExt cx="2816225" cy="3452813"/>
          </a:xfrm>
        </p:grpSpPr>
        <p:sp>
          <p:nvSpPr>
            <p:cNvPr id="3" name="Rectangle 2"/>
            <p:cNvSpPr/>
            <p:nvPr/>
          </p:nvSpPr>
          <p:spPr>
            <a:xfrm>
              <a:off x="0" y="660399"/>
              <a:ext cx="2816225"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4850"/>
              <a:ext cx="2816225"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6096000" y="207733"/>
            <a:ext cx="3134878" cy="4517912"/>
            <a:chOff x="6534150" y="1047750"/>
            <a:chExt cx="2401887" cy="3461543"/>
          </a:xfrm>
        </p:grpSpPr>
        <p:sp>
          <p:nvSpPr>
            <p:cNvPr id="9" name="Rectangle 8"/>
            <p:cNvSpPr/>
            <p:nvPr/>
          </p:nvSpPr>
          <p:spPr>
            <a:xfrm>
              <a:off x="6534150" y="1047750"/>
              <a:ext cx="2401887"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1094580"/>
              <a:ext cx="240188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2999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6.17284E-7 L 0.00209 0.49568 " pathEditMode="relative" rAng="0" ptsTypes="AA">
                                      <p:cBhvr>
                                        <p:cTn id="6" dur="2000" fill="hold"/>
                                        <p:tgtEl>
                                          <p:spTgt spid="5"/>
                                        </p:tgtEl>
                                        <p:attrNameLst>
                                          <p:attrName>ppt_x</p:attrName>
                                          <p:attrName>ppt_y</p:attrName>
                                        </p:attrNameLst>
                                      </p:cBhvr>
                                      <p:rCtr x="104" y="2478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66667E-6 3.95062E-6 L -0.00938 0.68487 " pathEditMode="relative" rAng="0" ptsTypes="AA">
                                      <p:cBhvr>
                                        <p:cTn id="21" dur="2000" fill="hold"/>
                                        <p:tgtEl>
                                          <p:spTgt spid="8"/>
                                        </p:tgtEl>
                                        <p:attrNameLst>
                                          <p:attrName>ppt_x</p:attrName>
                                          <p:attrName>ppt_y</p:attrName>
                                        </p:attrNameLst>
                                      </p:cBhvr>
                                      <p:rCtr x="-469" y="34228"/>
                                    </p:animMotion>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grpId="0" nodeType="clickEffect">
                                  <p:stCondLst>
                                    <p:cond delay="0"/>
                                  </p:stCondLst>
                                  <p:iterate type="lt">
                                    <p:tmPct val="4000"/>
                                  </p:iterate>
                                  <p:childTnLst>
                                    <p:set>
                                      <p:cBhvr override="childStyle">
                                        <p:cTn id="25" dur="500" fill="hold"/>
                                        <p:tgtEl>
                                          <p:spTgt spid="18"/>
                                        </p:tgtEl>
                                        <p:attrNameLst>
                                          <p:attrName>style.color</p:attrName>
                                        </p:attrNameLst>
                                      </p:cBhvr>
                                      <p:to>
                                        <p:clrVal>
                                          <a:srgbClr val="FF0000"/>
                                        </p:clrVal>
                                      </p:to>
                                    </p:set>
                                    <p:set>
                                      <p:cBhvr>
                                        <p:cTn id="26" dur="500" fill="hold"/>
                                        <p:tgtEl>
                                          <p:spTgt spid="18"/>
                                        </p:tgtEl>
                                        <p:attrNameLst>
                                          <p:attrName>fillcolor</p:attrName>
                                        </p:attrNameLst>
                                      </p:cBhvr>
                                      <p:to>
                                        <p:clrVal>
                                          <a:srgbClr val="FF0000"/>
                                        </p:clrVal>
                                      </p:to>
                                    </p:set>
                                    <p:set>
                                      <p:cBhvr>
                                        <p:cTn id="27"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4.16667E-6 3.7037E-7 L 0.00052 0.52037 " pathEditMode="relative" rAng="0" ptsTypes="AA">
                                      <p:cBhvr>
                                        <p:cTn id="32" dur="2000" fill="hold"/>
                                        <p:tgtEl>
                                          <p:spTgt spid="10"/>
                                        </p:tgtEl>
                                        <p:attrNameLst>
                                          <p:attrName>ppt_x</p:attrName>
                                          <p:attrName>ppt_y</p:attrName>
                                        </p:attrNameLst>
                                      </p:cBhvr>
                                      <p:rCtr x="17" y="26019"/>
                                    </p:animMotion>
                                  </p:childTnLst>
                                </p:cTn>
                              </p:par>
                            </p:childTnLst>
                          </p:cTn>
                        </p:par>
                      </p:childTnLst>
                    </p:cTn>
                  </p:par>
                </p:childTnLst>
              </p:cTn>
              <p:nextCondLst>
                <p:cond evt="onClick" delay="0">
                  <p:tgtEl>
                    <p:spTgt spid="10"/>
                  </p:tgtEl>
                </p:cond>
              </p:nextCondLst>
            </p:seq>
          </p:childTnLst>
        </p:cTn>
      </p:par>
    </p:tnLst>
    <p:bldLst>
      <p:bldP spid="15" grpId="0"/>
      <p:bldP spid="16"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Dặn dò:</a:t>
            </a:r>
          </a:p>
          <a:p>
            <a:pPr marL="457200" indent="-457200"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Đèn giao thông </a:t>
            </a:r>
            <a:r>
              <a:rPr lang="en-US" sz="3200">
                <a:solidFill>
                  <a:schemeClr val="tx1"/>
                </a:solidFill>
                <a:latin typeface="Arial" pitchFamily="34" charset="0"/>
                <a:cs typeface="Arial" pitchFamily="34" charset="0"/>
              </a:rPr>
              <a:t>(trang 78, 79).</a:t>
            </a:r>
          </a:p>
          <a:p>
            <a:pPr marL="457200" indent="-457200" algn="just">
              <a:buFontTx/>
              <a:buChar char="-"/>
            </a:pPr>
            <a:r>
              <a:rPr lang="en-US" sz="3200">
                <a:solidFill>
                  <a:schemeClr val="tx1"/>
                </a:solidFill>
                <a:latin typeface="Arial" pitchFamily="34" charset="0"/>
                <a:cs typeface="Arial" pitchFamily="34" charset="0"/>
              </a:rPr>
              <a:t>Hoàn thành vở bài tập.</a:t>
            </a:r>
          </a:p>
          <a:p>
            <a:pPr marL="457200" indent="-457200" algn="just">
              <a:buFontTx/>
              <a:buChar char="-"/>
            </a:pPr>
            <a:r>
              <a:rPr lang="en-US" sz="3200">
                <a:solidFill>
                  <a:schemeClr val="tx1"/>
                </a:solidFill>
                <a:latin typeface="Arial" pitchFamily="34" charset="0"/>
                <a:cs typeface="Arial" pitchFamily="34" charset="0"/>
              </a:rPr>
              <a:t>Chuẩn bị bài mới (trang 80, 81).</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948780" y="5756017"/>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706130" y="5848350"/>
            <a:ext cx="5751041"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ĐÈN GIAO THÔNG</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457171" y="562722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1980997"/>
            <a:ext cx="60055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21" y="210031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tranh và cho biết tranh vẽ cảnh gì?</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4419600" y="53911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39" t="48413" r="28048" b="16865"/>
          <a:stretch/>
        </p:blipFill>
        <p:spPr bwMode="auto">
          <a:xfrm>
            <a:off x="436563" y="957944"/>
            <a:ext cx="8251339" cy="37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292296"/>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sp>
        <p:nvSpPr>
          <p:cNvPr id="5" name="TextBox 4"/>
          <p:cNvSpPr txBox="1"/>
          <p:nvPr/>
        </p:nvSpPr>
        <p:spPr>
          <a:xfrm>
            <a:off x="71910" y="790122"/>
            <a:ext cx="8977746" cy="4385695"/>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a:p>
            <a:pPr algn="r">
              <a:spcBef>
                <a:spcPts val="600"/>
              </a:spcBef>
            </a:pPr>
            <a:r>
              <a:rPr lang="en-US" sz="2400">
                <a:latin typeface="Arial" pitchFamily="34" charset="0"/>
                <a:ea typeface="Arial-Rounded" pitchFamily="34" charset="0"/>
                <a:cs typeface="Arial" pitchFamily="34" charset="0"/>
              </a:rPr>
              <a:t>(Trung Kiên)</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a:solidFill>
                  <a:schemeClr val="tx1"/>
                </a:solidFill>
                <a:latin typeface="Arial" pitchFamily="34" charset="0"/>
                <a:ea typeface="Arial-Rounded" pitchFamily="34" charset="0"/>
                <a:cs typeface="Arial" pitchFamily="34" charset="0"/>
              </a:rPr>
              <a:t>Học sinh đọc thầm</a:t>
            </a: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910" y="605776"/>
            <a:ext cx="8977746" cy="393941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2034542" y="984250"/>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356728" y="2905578"/>
            <a:ext cx="62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65191" y="4095750"/>
            <a:ext cx="11446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5452" y="3272064"/>
            <a:ext cx="7662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00400" y="10033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90273" y="1079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42950"/>
            <a:ext cx="5943600" cy="3886200"/>
          </a:xfrm>
        </p:spPr>
        <p:txBody>
          <a:bodyPr>
            <a:normAutofit/>
          </a:bodyPr>
          <a:lstStyle/>
          <a:p>
            <a:pPr algn="l"/>
            <a:r>
              <a:rPr lang="en-US">
                <a:latin typeface="Arial" pitchFamily="34" charset="0"/>
                <a:cs typeface="Arial" pitchFamily="34" charset="0"/>
              </a:rPr>
              <a:t>ngã ba</a:t>
            </a:r>
            <a:br>
              <a:rPr lang="en-US">
                <a:latin typeface="Arial" pitchFamily="34" charset="0"/>
                <a:cs typeface="Arial" pitchFamily="34" charset="0"/>
              </a:rPr>
            </a:br>
            <a:r>
              <a:rPr lang="en-US">
                <a:latin typeface="Arial" pitchFamily="34" charset="0"/>
                <a:cs typeface="Arial" pitchFamily="34" charset="0"/>
              </a:rPr>
              <a:t>ngã tư</a:t>
            </a:r>
            <a:br>
              <a:rPr lang="en-US">
                <a:latin typeface="Arial" pitchFamily="34" charset="0"/>
                <a:cs typeface="Arial" pitchFamily="34" charset="0"/>
              </a:rPr>
            </a:br>
            <a:r>
              <a:rPr lang="en-US">
                <a:latin typeface="Arial" pitchFamily="34" charset="0"/>
                <a:cs typeface="Arial" pitchFamily="34" charset="0"/>
              </a:rPr>
              <a:t>điều khiển</a:t>
            </a:r>
            <a:br>
              <a:rPr lang="en-US">
                <a:latin typeface="Arial" pitchFamily="34" charset="0"/>
                <a:cs typeface="Arial" pitchFamily="34" charset="0"/>
              </a:rPr>
            </a:br>
            <a:r>
              <a:rPr lang="en-US">
                <a:latin typeface="Arial" pitchFamily="34" charset="0"/>
                <a:cs typeface="Arial" pitchFamily="34" charset="0"/>
              </a:rPr>
              <a:t>tuân thủ</a:t>
            </a: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 từ</a:t>
            </a:r>
          </a:p>
        </p:txBody>
      </p:sp>
    </p:spTree>
    <p:extLst>
      <p:ext uri="{BB962C8B-B14F-4D97-AF65-F5344CB8AC3E}">
        <p14:creationId xmlns:p14="http://schemas.microsoft.com/office/powerpoint/2010/main" val="403824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grpSp>
        <p:nvGrpSpPr>
          <p:cNvPr id="2" name="Group 1"/>
          <p:cNvGrpSpPr/>
          <p:nvPr/>
        </p:nvGrpSpPr>
        <p:grpSpPr>
          <a:xfrm>
            <a:off x="71910" y="95250"/>
            <a:ext cx="8977746" cy="4437245"/>
            <a:chOff x="71910" y="95250"/>
            <a:chExt cx="8977746" cy="4437245"/>
          </a:xfrm>
        </p:grpSpPr>
        <p:sp>
          <p:nvSpPr>
            <p:cNvPr id="10" name="TextBox 9"/>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11" name="TextBox 10"/>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gr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1605</Words>
  <Application>Microsoft Office PowerPoint</Application>
  <PresentationFormat>On-screen Show (16:9)</PresentationFormat>
  <Paragraphs>110</Paragraphs>
  <Slides>20</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Rounded MT Bold</vt:lpstr>
      <vt:lpstr>Arial-Rounded</vt:lpstr>
      <vt:lpstr>Calibri</vt:lpstr>
      <vt:lpstr>HP001 4 hàng</vt:lpstr>
      <vt:lpstr>Office Theme</vt:lpstr>
      <vt:lpstr>PowerPoint Presentation</vt:lpstr>
      <vt:lpstr>1. gi hay d? ngọn …ó cặp …a</vt:lpstr>
      <vt:lpstr>PowerPoint Presentation</vt:lpstr>
      <vt:lpstr>PowerPoint Presentation</vt:lpstr>
      <vt:lpstr>PowerPoint Presentation</vt:lpstr>
      <vt:lpstr>PowerPoint Presentation</vt:lpstr>
      <vt:lpstr>PowerPoint Presentation</vt:lpstr>
      <vt:lpstr>ngã ba ngã tư điều khiển tuân thủ</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252</cp:revision>
  <dcterms:created xsi:type="dcterms:W3CDTF">2020-12-08T15:48:47Z</dcterms:created>
  <dcterms:modified xsi:type="dcterms:W3CDTF">2025-03-20T13:09:40Z</dcterms:modified>
</cp:coreProperties>
</file>