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312" r:id="rId3"/>
    <p:sldId id="259" r:id="rId4"/>
    <p:sldId id="289" r:id="rId5"/>
    <p:sldId id="301" r:id="rId6"/>
    <p:sldId id="310" r:id="rId7"/>
    <p:sldId id="311" r:id="rId8"/>
    <p:sldId id="297" r:id="rId9"/>
    <p:sldId id="307" r:id="rId10"/>
    <p:sldId id="306" r:id="rId11"/>
    <p:sldId id="262" r:id="rId12"/>
    <p:sldId id="286" r:id="rId13"/>
    <p:sldId id="302" r:id="rId14"/>
    <p:sldId id="268" r:id="rId15"/>
    <p:sldId id="272" r:id="rId16"/>
    <p:sldId id="281" r:id="rId17"/>
    <p:sldId id="282" r:id="rId18"/>
    <p:sldId id="284" r:id="rId19"/>
    <p:sldId id="305" r:id="rId20"/>
    <p:sldId id="285" r:id="rId21"/>
    <p:sldId id="308" r:id="rId22"/>
    <p:sldId id="275" r:id="rId23"/>
    <p:sldId id="277" r:id="rId24"/>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196F"/>
    <a:srgbClr val="FFFF85"/>
    <a:srgbClr val="FDF4BF"/>
    <a:srgbClr val="FBE879"/>
    <a:srgbClr val="FAE14C"/>
    <a:srgbClr val="FCC94A"/>
    <a:srgbClr val="FF19AD"/>
    <a:srgbClr val="FACDA8"/>
    <a:srgbClr val="640021"/>
    <a:srgbClr val="F8CF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35" autoAdjust="0"/>
    <p:restoredTop sz="90747" autoAdjust="0"/>
  </p:normalViewPr>
  <p:slideViewPr>
    <p:cSldViewPr>
      <p:cViewPr varScale="1">
        <p:scale>
          <a:sx n="63" d="100"/>
          <a:sy n="63" d="100"/>
        </p:scale>
        <p:origin x="708" y="7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11/22/2024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Khởi</a:t>
            </a:r>
            <a:r>
              <a:rPr lang="en-US" baseline="0"/>
              <a:t> động</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4266623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00898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377422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 Đảo</a:t>
            </a:r>
            <a:r>
              <a:rPr lang="en-US" baseline="0"/>
              <a:t> ở Vĩnh Phúc nhé thầy cô.</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3639323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14</a:t>
            </a:fld>
            <a:endParaRPr lang="en-US"/>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11/22/2024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H"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304800"/>
            <a:ext cx="10972800" cy="4419600"/>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Arial-Rounded" pitchFamily="34" charset="0"/>
                <a:ea typeface="Arial-Rounded" pitchFamily="34" charset="0"/>
                <a:cs typeface="Arial-Rounded" pitchFamily="34" charset="0"/>
              </a:rPr>
              <a:t>	Gà mẹ dẫn đàn con đi ăn. Chốc chốc, tìm thấy mồi, gà mẹ “tục… tục…” gọi con. Đàn gà con chạy lại, chen chúc nhau ăn rồi rúc vào bên mẹ. Gà mẹ ủ ấm cho các con.</a:t>
            </a:r>
          </a:p>
        </p:txBody>
      </p:sp>
      <p:cxnSp>
        <p:nvCxnSpPr>
          <p:cNvPr id="3" name="Straight Connector 2"/>
          <p:cNvCxnSpPr/>
          <p:nvPr/>
        </p:nvCxnSpPr>
        <p:spPr>
          <a:xfrm>
            <a:off x="1787489" y="1295400"/>
            <a:ext cx="75700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Gà mẹ dẫn đàn con đi đâu?</a:t>
            </a:r>
          </a:p>
        </p:txBody>
      </p:sp>
      <p:cxnSp>
        <p:nvCxnSpPr>
          <p:cNvPr id="8" name="Straight Connector 7"/>
          <p:cNvCxnSpPr/>
          <p:nvPr/>
        </p:nvCxnSpPr>
        <p:spPr>
          <a:xfrm>
            <a:off x="2769368" y="2095500"/>
            <a:ext cx="83757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83037" y="2933700"/>
            <a:ext cx="42310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18519" y="4572000"/>
            <a:ext cx="723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Tìm thấy mồi, gà mẹ làm gì?</a:t>
            </a:r>
          </a:p>
        </p:txBody>
      </p:sp>
      <p:sp>
        <p:nvSpPr>
          <p:cNvPr id="17" name="Rounded Rectangle 16"/>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Gà mẹ còn làm gì nữa cho đàn con?</a:t>
            </a:r>
          </a:p>
        </p:txBody>
      </p:sp>
      <p:sp>
        <p:nvSpPr>
          <p:cNvPr id="18" name="Rounded Rectangle 17"/>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itchFamily="34" charset="0"/>
                <a:ea typeface="Arial-Rounded" pitchFamily="34" charset="0"/>
                <a:cs typeface="Arial-Rounded" pitchFamily="34" charset="0"/>
              </a:rPr>
              <a:t>Theo em gà mẹ giống với người mẹ ở điểm nào?</a:t>
            </a:r>
          </a:p>
        </p:txBody>
      </p: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13719" y="152400"/>
            <a:ext cx="8792308" cy="4552950"/>
          </a:xfrm>
          <a:prstGeom prst="rect">
            <a:avLst/>
          </a:prstGeom>
        </p:spPr>
      </p:pic>
      <p:sp>
        <p:nvSpPr>
          <p:cNvPr id="5" name="Title 4"/>
          <p:cNvSpPr>
            <a:spLocks noGrp="1"/>
          </p:cNvSpPr>
          <p:nvPr>
            <p:ph type="title"/>
          </p:nvPr>
        </p:nvSpPr>
        <p:spPr>
          <a:xfrm>
            <a:off x="662236" y="2818047"/>
            <a:ext cx="10489585" cy="1325563"/>
          </a:xfrm>
        </p:spPr>
        <p:txBody>
          <a:bodyPr>
            <a:noAutofit/>
          </a:bodyPr>
          <a:lstStyle/>
          <a:p>
            <a:pPr algn="ctr"/>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 r="7658"/>
          <a:stretch/>
        </p:blipFill>
        <p:spPr bwMode="auto">
          <a:xfrm>
            <a:off x="0" y="1920376"/>
            <a:ext cx="9194800" cy="304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217455" y="2926599"/>
            <a:ext cx="13499608" cy="1692573"/>
          </a:xfrm>
          <a:prstGeom prst="rect">
            <a:avLst/>
          </a:prstGeom>
          <a:noFill/>
        </p:spPr>
        <p:txBody>
          <a:bodyPr wrap="square" lIns="121725" tIns="60862" rIns="121725" bIns="60862" rtlCol="0">
            <a:spAutoFit/>
          </a:bodyPr>
          <a:lstStyle/>
          <a:p>
            <a:pPr algn="ctr"/>
            <a:r>
              <a:rPr lang="vi-VN" sz="10200">
                <a:solidFill>
                  <a:srgbClr val="FF0000"/>
                </a:solidFill>
                <a:latin typeface="HP001 4 hàng" pitchFamily="34" charset="0"/>
              </a:rPr>
              <a:t> Hạt </a:t>
            </a:r>
            <a:r>
              <a:rPr lang="el-GR" sz="10200">
                <a:solidFill>
                  <a:srgbClr val="FF0000"/>
                </a:solidFill>
                <a:latin typeface="HP001 4 hàng" pitchFamily="34" charset="0"/>
              </a:rPr>
              <a:t>κ</a:t>
            </a:r>
            <a:r>
              <a:rPr lang="vi-VN" sz="10200">
                <a:solidFill>
                  <a:srgbClr val="FF0000"/>
                </a:solidFill>
                <a:latin typeface="HP001 4 hàng" pitchFamily="34" charset="0"/>
              </a:rPr>
              <a:t>ŉ wảy jầm</a:t>
            </a:r>
            <a:r>
              <a:rPr lang="en-US" sz="10200">
                <a:solidFill>
                  <a:srgbClr val="FF0000"/>
                </a:solidFill>
                <a:latin typeface="HP001 4 hàng" pitchFamily="34" charset="0"/>
              </a:rPr>
              <a:t>.</a:t>
            </a:r>
            <a:r>
              <a:rPr lang="vi-VN" sz="10200">
                <a:solidFill>
                  <a:srgbClr val="FF0000"/>
                </a:solidFill>
                <a:latin typeface="HP001 4 hàng" pitchFamily="34" charset="0"/>
              </a:rPr>
              <a:t> </a:t>
            </a:r>
            <a:endParaRPr lang="en-US" sz="10200">
              <a:solidFill>
                <a:srgbClr val="FF0000"/>
              </a:solidFill>
              <a:latin typeface="HP001 4 hàng" pitchFamily="34" charset="0"/>
            </a:endParaRPr>
          </a:p>
        </p:txBody>
      </p:sp>
      <p:grpSp>
        <p:nvGrpSpPr>
          <p:cNvPr id="16" name="Group 15"/>
          <p:cNvGrpSpPr/>
          <p:nvPr/>
        </p:nvGrpSpPr>
        <p:grpSpPr>
          <a:xfrm>
            <a:off x="215396" y="20342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a:t>
              </a: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2</a:t>
              </a:r>
            </a:p>
          </p:txBody>
        </p:sp>
      </p:grpSp>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70203"/>
          <a:stretch/>
        </p:blipFill>
        <p:spPr bwMode="auto">
          <a:xfrm>
            <a:off x="9194800" y="1920376"/>
            <a:ext cx="2967038" cy="304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526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99519" y="0"/>
            <a:ext cx="6626461" cy="6626463"/>
          </a:xfrm>
        </p:spPr>
      </p:pic>
    </p:spTree>
    <p:extLst>
      <p:ext uri="{BB962C8B-B14F-4D97-AF65-F5344CB8AC3E}">
        <p14:creationId xmlns:p14="http://schemas.microsoft.com/office/powerpoint/2010/main" val="37717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119" t="28373" r="32288" b="28770"/>
          <a:stretch/>
        </p:blipFill>
        <p:spPr bwMode="auto">
          <a:xfrm>
            <a:off x="2031884" y="1087515"/>
            <a:ext cx="8665261" cy="555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045344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14">
            <a:extLst>
              <a:ext uri="{FF2B5EF4-FFF2-40B4-BE49-F238E27FC236}">
                <a16:creationId xmlns:a16="http://schemas.microsoft.com/office/drawing/2014/main" id="{FE321B6A-AE05-42F1-BF68-60EA5CECEF77}"/>
              </a:ext>
            </a:extLst>
          </p:cNvPr>
          <p:cNvGrpSpPr/>
          <p:nvPr/>
        </p:nvGrpSpPr>
        <p:grpSpPr>
          <a:xfrm>
            <a:off x="2194719" y="389604"/>
            <a:ext cx="9205993" cy="6524786"/>
            <a:chOff x="2444748" y="555045"/>
            <a:chExt cx="7282048" cy="5727454"/>
          </a:xfrm>
        </p:grpSpPr>
        <p:sp>
          <p:nvSpPr>
            <p:cNvPr id="14" name="Freeform: Shape 10">
              <a:extLst>
                <a:ext uri="{FF2B5EF4-FFF2-40B4-BE49-F238E27FC236}">
                  <a16:creationId xmlns:a16="http://schemas.microsoft.com/office/drawing/2014/main" id="{7500081E-F564-4513-A350-13970AFCAEC4}"/>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11">
              <a:extLst>
                <a:ext uri="{FF2B5EF4-FFF2-40B4-BE49-F238E27FC236}">
                  <a16:creationId xmlns:a16="http://schemas.microsoft.com/office/drawing/2014/main" id="{61C2E04B-B1F4-4D13-A437-33CC9D134FC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Freeform: Shape 12">
              <a:extLst>
                <a:ext uri="{FF2B5EF4-FFF2-40B4-BE49-F238E27FC236}">
                  <a16:creationId xmlns:a16="http://schemas.microsoft.com/office/drawing/2014/main" id="{C5674F7D-7C5D-4FFB-974D-F31C76A651B2}"/>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13">
              <a:extLst>
                <a:ext uri="{FF2B5EF4-FFF2-40B4-BE49-F238E27FC236}">
                  <a16:creationId xmlns:a16="http://schemas.microsoft.com/office/drawing/2014/main" id="{9CEC8E02-869B-4F10-AE50-0AB2B3880C3C}"/>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chemeClr val="tx1">
                <a:lumMod val="85000"/>
                <a:lumOff val="1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4">
              <a:extLst>
                <a:ext uri="{FF2B5EF4-FFF2-40B4-BE49-F238E27FC236}">
                  <a16:creationId xmlns:a16="http://schemas.microsoft.com/office/drawing/2014/main" id="{E39ED037-185D-4496-8224-1006913919BD}"/>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Freeform: Shape 15">
              <a:extLst>
                <a:ext uri="{FF2B5EF4-FFF2-40B4-BE49-F238E27FC236}">
                  <a16:creationId xmlns:a16="http://schemas.microsoft.com/office/drawing/2014/main" id="{F3F25A6E-1B55-4E06-BC06-42521BD2727F}"/>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6">
              <a:extLst>
                <a:ext uri="{FF2B5EF4-FFF2-40B4-BE49-F238E27FC236}">
                  <a16:creationId xmlns:a16="http://schemas.microsoft.com/office/drawing/2014/main" id="{1CB8120A-881D-4445-AE1B-D01327D6FABF}"/>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17">
              <a:extLst>
                <a:ext uri="{FF2B5EF4-FFF2-40B4-BE49-F238E27FC236}">
                  <a16:creationId xmlns:a16="http://schemas.microsoft.com/office/drawing/2014/main" id="{9A11AA7F-BDA3-4021-A1C3-18D8F616184E}"/>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pic>
        <p:nvPicPr>
          <p:cNvPr id="2" name="kể chuyện lớp 1 bài học đầu tiên của thỏ con sách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26250" y="624093"/>
            <a:ext cx="8345983" cy="4694690"/>
          </a:xfrm>
          <a:prstGeom prst="rect">
            <a:avLst/>
          </a:prstGeom>
        </p:spPr>
      </p:pic>
      <p:grpSp>
        <p:nvGrpSpPr>
          <p:cNvPr id="7" name="Group 6"/>
          <p:cNvGrpSpPr/>
          <p:nvPr/>
        </p:nvGrpSpPr>
        <p:grpSpPr>
          <a:xfrm>
            <a:off x="215396" y="203422"/>
            <a:ext cx="4036722" cy="941185"/>
            <a:chOff x="63500" y="1429216"/>
            <a:chExt cx="3035050" cy="705889"/>
          </a:xfrm>
        </p:grpSpPr>
        <p:sp>
          <p:nvSpPr>
            <p:cNvPr id="8" name="Rounded Rectangle 7"/>
            <p:cNvSpPr/>
            <p:nvPr/>
          </p:nvSpPr>
          <p:spPr>
            <a:xfrm>
              <a:off x="498941" y="1429216"/>
              <a:ext cx="259960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Kể chuyện</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8572" r="52795" b="36718"/>
          <a:stretch/>
        </p:blipFill>
        <p:spPr>
          <a:xfrm>
            <a:off x="3413742" y="1274741"/>
            <a:ext cx="4800777" cy="5202259"/>
          </a:xfrm>
          <a:prstGeom prst="rect">
            <a:avLst/>
          </a:prstGeom>
        </p:spPr>
      </p:pic>
      <p:sp>
        <p:nvSpPr>
          <p:cNvPr id="9" name="TextBox 8"/>
          <p:cNvSpPr txBox="1"/>
          <p:nvPr/>
        </p:nvSpPr>
        <p:spPr>
          <a:xfrm>
            <a:off x="651805" y="327016"/>
            <a:ext cx="10934429" cy="1938992"/>
          </a:xfrm>
          <a:prstGeom prst="rect">
            <a:avLst/>
          </a:prstGeom>
          <a:noFill/>
        </p:spPr>
        <p:txBody>
          <a:bodyPr wrap="square" rtlCol="0">
            <a:spAutoFit/>
          </a:bodyPr>
          <a:lstStyle/>
          <a:p>
            <a:pPr algn="ctr"/>
            <a:r>
              <a:rPr lang="en-US" sz="6000" b="1">
                <a:latin typeface="Arial-Rounded" pitchFamily="34" charset="0"/>
                <a:ea typeface="Arial-Rounded" pitchFamily="34" charset="0"/>
                <a:cs typeface="Arial-Rounded" pitchFamily="34" charset="0"/>
              </a:rPr>
              <a:t>Bài học đầu tiên của thỏ con</a:t>
            </a:r>
          </a:p>
        </p:txBody>
      </p:sp>
    </p:spTree>
    <p:extLst>
      <p:ext uri="{BB962C8B-B14F-4D97-AF65-F5344CB8AC3E}">
        <p14:creationId xmlns:p14="http://schemas.microsoft.com/office/powerpoint/2010/main" val="2476448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7525" t="28475" r="5270" b="36815"/>
          <a:stretch/>
        </p:blipFill>
        <p:spPr>
          <a:xfrm>
            <a:off x="3202895" y="304800"/>
            <a:ext cx="5638800" cy="6110365"/>
          </a:xfrm>
          <a:prstGeom prst="rect">
            <a:avLst/>
          </a:prstGeom>
        </p:spPr>
      </p:pic>
    </p:spTree>
    <p:extLst>
      <p:ext uri="{BB962C8B-B14F-4D97-AF65-F5344CB8AC3E}">
        <p14:creationId xmlns:p14="http://schemas.microsoft.com/office/powerpoint/2010/main" val="1121410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42" t="62748" r="51653" b="2542"/>
          <a:stretch/>
        </p:blipFill>
        <p:spPr>
          <a:xfrm>
            <a:off x="3155724" y="562429"/>
            <a:ext cx="5344267" cy="5791200"/>
          </a:xfrm>
          <a:prstGeom prst="rect">
            <a:avLst/>
          </a:prstGeom>
        </p:spPr>
      </p:pic>
    </p:spTree>
    <p:extLst>
      <p:ext uri="{BB962C8B-B14F-4D97-AF65-F5344CB8AC3E}">
        <p14:creationId xmlns:p14="http://schemas.microsoft.com/office/powerpoint/2010/main" val="234074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6067" t="63599" r="6728" b="5979"/>
          <a:stretch/>
        </p:blipFill>
        <p:spPr>
          <a:xfrm>
            <a:off x="3220471" y="685800"/>
            <a:ext cx="5638800" cy="5355622"/>
          </a:xfrm>
          <a:prstGeom prst="rect">
            <a:avLst/>
          </a:prstGeom>
        </p:spPr>
      </p:pic>
    </p:spTree>
    <p:extLst>
      <p:ext uri="{BB962C8B-B14F-4D97-AF65-F5344CB8AC3E}">
        <p14:creationId xmlns:p14="http://schemas.microsoft.com/office/powerpoint/2010/main" val="2521283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VN247TV - Gà Mái Dẫn Đàn Gà Con Đi Kiếm Ăn Ngoài Đồ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551" y="-7748"/>
            <a:ext cx="12219353" cy="6873496"/>
          </a:xfrm>
          <a:prstGeom prst="rect">
            <a:avLst/>
          </a:prstGeom>
        </p:spPr>
      </p:pic>
    </p:spTree>
    <p:extLst>
      <p:ext uri="{BB962C8B-B14F-4D97-AF65-F5344CB8AC3E}">
        <p14:creationId xmlns:p14="http://schemas.microsoft.com/office/powerpoint/2010/main" val="3856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5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7083" y="327016"/>
            <a:ext cx="9940390" cy="1938992"/>
          </a:xfrm>
          <a:prstGeom prst="rect">
            <a:avLst/>
          </a:prstGeom>
          <a:noFill/>
        </p:spPr>
        <p:txBody>
          <a:bodyPr wrap="square" rtlCol="0">
            <a:spAutoFit/>
          </a:bodyPr>
          <a:lstStyle/>
          <a:p>
            <a:pPr algn="ctr"/>
            <a:r>
              <a:rPr lang="en-US" sz="6000" b="1">
                <a:latin typeface="Arial-Rounded" pitchFamily="34" charset="0"/>
                <a:ea typeface="Arial-Rounded" pitchFamily="34" charset="0"/>
                <a:cs typeface="Arial-Rounded" pitchFamily="34" charset="0"/>
              </a:rPr>
              <a:t>Bài học đầu tiên của thỏ con</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8572" b="5819"/>
          <a:stretch/>
        </p:blipFill>
        <p:spPr>
          <a:xfrm>
            <a:off x="3211967" y="1278369"/>
            <a:ext cx="5630621" cy="5444309"/>
          </a:xfrm>
          <a:prstGeom prst="rect">
            <a:avLst/>
          </a:prstGeom>
        </p:spPr>
      </p:pic>
    </p:spTree>
    <p:extLst>
      <p:ext uri="{BB962C8B-B14F-4D97-AF65-F5344CB8AC3E}">
        <p14:creationId xmlns:p14="http://schemas.microsoft.com/office/powerpoint/2010/main" val="3976553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11000" r="-12000" b="-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3719" y="533400"/>
            <a:ext cx="9525000" cy="3886200"/>
          </a:xfrm>
        </p:spPr>
        <p:txBody>
          <a:bodyPr>
            <a:noAutofit/>
          </a:bodyPr>
          <a:lstStyle/>
          <a:p>
            <a:pPr algn="l"/>
            <a:r>
              <a:rPr lang="en-US" u="sng">
                <a:solidFill>
                  <a:srgbClr val="002060"/>
                </a:solidFill>
                <a:latin typeface="Arial-Rounded" pitchFamily="34" charset="0"/>
                <a:ea typeface="Arial-Rounded" pitchFamily="34" charset="0"/>
                <a:cs typeface="Arial-Rounded" pitchFamily="34" charset="0"/>
              </a:rPr>
              <a:t>Bài học: </a:t>
            </a:r>
            <a:br>
              <a:rPr lang="en-US">
                <a:solidFill>
                  <a:srgbClr val="0070C0"/>
                </a:solidFill>
                <a:latin typeface="Arial-Rounded" pitchFamily="34" charset="0"/>
                <a:ea typeface="Arial-Rounded" pitchFamily="34" charset="0"/>
                <a:cs typeface="Arial-Rounded" pitchFamily="34" charset="0"/>
              </a:rPr>
            </a:br>
            <a:r>
              <a:rPr lang="en-US">
                <a:solidFill>
                  <a:srgbClr val="0070C0"/>
                </a:solidFill>
                <a:latin typeface="Arial-Rounded" pitchFamily="34" charset="0"/>
                <a:ea typeface="Arial-Rounded" pitchFamily="34" charset="0"/>
                <a:cs typeface="Arial-Rounded" pitchFamily="34" charset="0"/>
              </a:rPr>
              <a:t>	Nên nói lời cảm ơn khi được người khác giúp đỡ.</a:t>
            </a:r>
            <a:br>
              <a:rPr lang="en-US">
                <a:solidFill>
                  <a:srgbClr val="0070C0"/>
                </a:solidFill>
                <a:latin typeface="Arial-Rounded" pitchFamily="34" charset="0"/>
                <a:ea typeface="Arial-Rounded" pitchFamily="34" charset="0"/>
                <a:cs typeface="Arial-Rounded" pitchFamily="34" charset="0"/>
              </a:rPr>
            </a:br>
            <a:r>
              <a:rPr lang="en-US">
                <a:solidFill>
                  <a:srgbClr val="0070C0"/>
                </a:solidFill>
                <a:latin typeface="Arial-Rounded" pitchFamily="34" charset="0"/>
                <a:ea typeface="Arial-Rounded" pitchFamily="34" charset="0"/>
                <a:cs typeface="Arial-Rounded" pitchFamily="34" charset="0"/>
              </a:rPr>
              <a:t>	Nên nói lời xin lỗi khi làm điều sai hoặc làm phiền người khác. </a:t>
            </a:r>
          </a:p>
        </p:txBody>
      </p:sp>
    </p:spTree>
    <p:extLst>
      <p:ext uri="{BB962C8B-B14F-4D97-AF65-F5344CB8AC3E}">
        <p14:creationId xmlns:p14="http://schemas.microsoft.com/office/powerpoint/2010/main" val="3354861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844" y="2068731"/>
            <a:ext cx="6116066" cy="233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sp>
        <p:nvSpPr>
          <p:cNvPr id="2" name="TextBox 1"/>
          <p:cNvSpPr txBox="1"/>
          <p:nvPr/>
        </p:nvSpPr>
        <p:spPr>
          <a:xfrm>
            <a:off x="3000058" y="2690812"/>
            <a:ext cx="6534150" cy="1323439"/>
          </a:xfrm>
          <a:prstGeom prst="rect">
            <a:avLst/>
          </a:prstGeom>
          <a:noFill/>
        </p:spPr>
        <p:txBody>
          <a:bodyPr wrap="square" rtlCol="0">
            <a:spAutoFit/>
          </a:bodyPr>
          <a:lstStyle/>
          <a:p>
            <a:pPr algn="ctr"/>
            <a:r>
              <a:rPr lang="en-US" sz="80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4457" y="-167309"/>
            <a:ext cx="11739552" cy="194935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9" y="247650"/>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0130" y="295634"/>
            <a:ext cx="1422278" cy="676911"/>
          </a:xfrm>
          <a:prstGeom prst="rect">
            <a:avLst/>
          </a:prstGeom>
          <a:noFill/>
        </p:spPr>
        <p:txBody>
          <a:bodyPr wrap="square" lIns="121725" tIns="60862" rIns="121725" bIns="60862" rtlCol="0">
            <a:spAutoFit/>
          </a:bodyPr>
          <a:lstStyle/>
          <a:p>
            <a:pPr algn="ctr"/>
            <a:r>
              <a:rPr lang="en-US" sz="36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372015" y="742950"/>
            <a:ext cx="1127504" cy="943848"/>
          </a:xfrm>
          <a:prstGeom prst="rect">
            <a:avLst/>
          </a:prstGeom>
          <a:noFill/>
        </p:spPr>
        <p:txBody>
          <a:bodyPr wrap="square" lIns="121725" tIns="60862" rIns="121725" bIns="60862" rtlCol="0">
            <a:spAutoFit/>
          </a:bodyPr>
          <a:lstStyle/>
          <a:p>
            <a:pPr algn="ctr"/>
            <a:r>
              <a:rPr lang="en-US" sz="5300" b="1">
                <a:solidFill>
                  <a:srgbClr val="BD196F"/>
                </a:solidFill>
                <a:latin typeface=".VnCooper" pitchFamily="34" charset="0"/>
                <a:ea typeface="Arial-Rounded" pitchFamily="34" charset="0"/>
                <a:cs typeface="Arial-Rounded" pitchFamily="34" charset="0"/>
              </a:rPr>
              <a:t>50</a:t>
            </a:r>
          </a:p>
        </p:txBody>
      </p:sp>
      <p:grpSp>
        <p:nvGrpSpPr>
          <p:cNvPr id="27" name="Group 26"/>
          <p:cNvGrpSpPr/>
          <p:nvPr/>
        </p:nvGrpSpPr>
        <p:grpSpPr>
          <a:xfrm>
            <a:off x="200450" y="22098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Đọc</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3212149" y="6960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b="1">
                <a:solidFill>
                  <a:schemeClr val="bg1"/>
                </a:solidFill>
                <a:latin typeface="Arial-Rounded" pitchFamily="34" charset="0"/>
                <a:ea typeface="Arial-Rounded" pitchFamily="34" charset="0"/>
                <a:cs typeface="Arial-Rounded" pitchFamily="34" charset="0"/>
              </a:rPr>
              <a:t>ÔN TẬP</a:t>
            </a:r>
          </a:p>
          <a:p>
            <a:pPr>
              <a:lnSpc>
                <a:spcPct val="120000"/>
              </a:lnSpc>
            </a:pPr>
            <a:r>
              <a:rPr lang="en-US" b="1">
                <a:solidFill>
                  <a:schemeClr val="bg1"/>
                </a:solidFill>
                <a:latin typeface="Arial-Rounded" pitchFamily="34" charset="0"/>
                <a:ea typeface="Arial-Rounded" pitchFamily="34" charset="0"/>
                <a:cs typeface="Arial-Rounded" pitchFamily="34" charset="0"/>
              </a:rPr>
              <a:t>VÀ KỂ CHUYỆN</a:t>
            </a:r>
          </a:p>
        </p:txBody>
      </p:sp>
      <p:graphicFrame>
        <p:nvGraphicFramePr>
          <p:cNvPr id="7" name="Table 6"/>
          <p:cNvGraphicFramePr>
            <a:graphicFrameLocks noGrp="1"/>
          </p:cNvGraphicFramePr>
          <p:nvPr>
            <p:extLst>
              <p:ext uri="{D42A27DB-BD31-4B8C-83A1-F6EECF244321}">
                <p14:modId xmlns:p14="http://schemas.microsoft.com/office/powerpoint/2010/main" val="1174537120"/>
              </p:ext>
            </p:extLst>
          </p:nvPr>
        </p:nvGraphicFramePr>
        <p:xfrm>
          <a:off x="5166519" y="1686798"/>
          <a:ext cx="4926168" cy="5018805"/>
        </p:xfrm>
        <a:graphic>
          <a:graphicData uri="http://schemas.openxmlformats.org/drawingml/2006/table">
            <a:tbl>
              <a:tblPr firstRow="1" bandRow="1">
                <a:tableStyleId>{5C22544A-7EE6-4342-B048-85BDC9FD1C3A}</a:tableStyleId>
              </a:tblPr>
              <a:tblGrid>
                <a:gridCol w="1642056">
                  <a:extLst>
                    <a:ext uri="{9D8B030D-6E8A-4147-A177-3AD203B41FA5}">
                      <a16:colId xmlns:a16="http://schemas.microsoft.com/office/drawing/2014/main" val="20000"/>
                    </a:ext>
                  </a:extLst>
                </a:gridCol>
                <a:gridCol w="1642056">
                  <a:extLst>
                    <a:ext uri="{9D8B030D-6E8A-4147-A177-3AD203B41FA5}">
                      <a16:colId xmlns:a16="http://schemas.microsoft.com/office/drawing/2014/main" val="20001"/>
                    </a:ext>
                  </a:extLst>
                </a:gridCol>
                <a:gridCol w="1642056">
                  <a:extLst>
                    <a:ext uri="{9D8B030D-6E8A-4147-A177-3AD203B41FA5}">
                      <a16:colId xmlns:a16="http://schemas.microsoft.com/office/drawing/2014/main" val="20002"/>
                    </a:ext>
                  </a:extLst>
                </a:gridCol>
              </a:tblGrid>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0"/>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1"/>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2"/>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3"/>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4"/>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5"/>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6"/>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7"/>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8"/>
                  </a:ext>
                </a:extLst>
              </a:tr>
            </a:tbl>
          </a:graphicData>
        </a:graphic>
      </p:graphicFrame>
      <p:sp>
        <p:nvSpPr>
          <p:cNvPr id="39" name="Title 1"/>
          <p:cNvSpPr txBox="1">
            <a:spLocks/>
          </p:cNvSpPr>
          <p:nvPr/>
        </p:nvSpPr>
        <p:spPr>
          <a:xfrm>
            <a:off x="5414169" y="2126854"/>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a</a:t>
            </a:r>
          </a:p>
        </p:txBody>
      </p:sp>
      <p:sp>
        <p:nvSpPr>
          <p:cNvPr id="22" name="Title 1"/>
          <p:cNvSpPr txBox="1">
            <a:spLocks/>
          </p:cNvSpPr>
          <p:nvPr/>
        </p:nvSpPr>
        <p:spPr>
          <a:xfrm>
            <a:off x="5414169" y="271464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ă</a:t>
            </a:r>
          </a:p>
        </p:txBody>
      </p:sp>
      <p:sp>
        <p:nvSpPr>
          <p:cNvPr id="23" name="Title 1"/>
          <p:cNvSpPr txBox="1">
            <a:spLocks/>
          </p:cNvSpPr>
          <p:nvPr/>
        </p:nvSpPr>
        <p:spPr>
          <a:xfrm>
            <a:off x="5414169" y="3254841"/>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â</a:t>
            </a:r>
          </a:p>
        </p:txBody>
      </p:sp>
      <p:sp>
        <p:nvSpPr>
          <p:cNvPr id="24" name="Title 1"/>
          <p:cNvSpPr txBox="1">
            <a:spLocks/>
          </p:cNvSpPr>
          <p:nvPr/>
        </p:nvSpPr>
        <p:spPr>
          <a:xfrm>
            <a:off x="5414169" y="3815228"/>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o</a:t>
            </a:r>
          </a:p>
        </p:txBody>
      </p:sp>
      <p:sp>
        <p:nvSpPr>
          <p:cNvPr id="25" name="Title 1"/>
          <p:cNvSpPr txBox="1">
            <a:spLocks/>
          </p:cNvSpPr>
          <p:nvPr/>
        </p:nvSpPr>
        <p:spPr>
          <a:xfrm>
            <a:off x="5414169" y="4951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ơ</a:t>
            </a:r>
          </a:p>
        </p:txBody>
      </p:sp>
      <p:sp>
        <p:nvSpPr>
          <p:cNvPr id="26" name="Title 1"/>
          <p:cNvSpPr txBox="1">
            <a:spLocks/>
          </p:cNvSpPr>
          <p:nvPr/>
        </p:nvSpPr>
        <p:spPr>
          <a:xfrm>
            <a:off x="5414169" y="440208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ô</a:t>
            </a:r>
          </a:p>
        </p:txBody>
      </p:sp>
      <p:sp>
        <p:nvSpPr>
          <p:cNvPr id="29" name="Title 1"/>
          <p:cNvSpPr txBox="1">
            <a:spLocks/>
          </p:cNvSpPr>
          <p:nvPr/>
        </p:nvSpPr>
        <p:spPr>
          <a:xfrm>
            <a:off x="5414169" y="5495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u</a:t>
            </a:r>
          </a:p>
        </p:txBody>
      </p:sp>
      <p:sp>
        <p:nvSpPr>
          <p:cNvPr id="30" name="Title 1"/>
          <p:cNvSpPr txBox="1">
            <a:spLocks/>
          </p:cNvSpPr>
          <p:nvPr/>
        </p:nvSpPr>
        <p:spPr>
          <a:xfrm>
            <a:off x="5414169" y="6049170"/>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ư</a:t>
            </a:r>
          </a:p>
        </p:txBody>
      </p:sp>
      <p:sp>
        <p:nvSpPr>
          <p:cNvPr id="31" name="Title 1"/>
          <p:cNvSpPr txBox="1">
            <a:spLocks/>
          </p:cNvSpPr>
          <p:nvPr/>
        </p:nvSpPr>
        <p:spPr>
          <a:xfrm>
            <a:off x="7044253" y="158973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c</a:t>
            </a:r>
          </a:p>
        </p:txBody>
      </p:sp>
      <p:sp>
        <p:nvSpPr>
          <p:cNvPr id="33" name="Title 1"/>
          <p:cNvSpPr txBox="1">
            <a:spLocks/>
          </p:cNvSpPr>
          <p:nvPr/>
        </p:nvSpPr>
        <p:spPr>
          <a:xfrm>
            <a:off x="8678584" y="158973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a:t>
            </a:r>
          </a:p>
        </p:txBody>
      </p:sp>
      <p:sp>
        <p:nvSpPr>
          <p:cNvPr id="34" name="Title 1"/>
          <p:cNvSpPr txBox="1">
            <a:spLocks/>
          </p:cNvSpPr>
          <p:nvPr/>
        </p:nvSpPr>
        <p:spPr>
          <a:xfrm>
            <a:off x="7044253" y="2126854"/>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ac</a:t>
            </a:r>
          </a:p>
        </p:txBody>
      </p:sp>
      <p:sp>
        <p:nvSpPr>
          <p:cNvPr id="35" name="Title 1"/>
          <p:cNvSpPr txBox="1">
            <a:spLocks/>
          </p:cNvSpPr>
          <p:nvPr/>
        </p:nvSpPr>
        <p:spPr>
          <a:xfrm>
            <a:off x="8678584" y="2126854"/>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at</a:t>
            </a:r>
          </a:p>
        </p:txBody>
      </p:sp>
      <p:sp>
        <p:nvSpPr>
          <p:cNvPr id="40" name="Title 1"/>
          <p:cNvSpPr txBox="1">
            <a:spLocks/>
          </p:cNvSpPr>
          <p:nvPr/>
        </p:nvSpPr>
        <p:spPr>
          <a:xfrm>
            <a:off x="7044253" y="27082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ăc</a:t>
            </a:r>
          </a:p>
        </p:txBody>
      </p:sp>
      <p:sp>
        <p:nvSpPr>
          <p:cNvPr id="41" name="Title 1"/>
          <p:cNvSpPr txBox="1">
            <a:spLocks/>
          </p:cNvSpPr>
          <p:nvPr/>
        </p:nvSpPr>
        <p:spPr>
          <a:xfrm>
            <a:off x="8678584" y="27082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ăt</a:t>
            </a:r>
          </a:p>
        </p:txBody>
      </p:sp>
      <p:sp>
        <p:nvSpPr>
          <p:cNvPr id="42" name="Title 1"/>
          <p:cNvSpPr txBox="1">
            <a:spLocks/>
          </p:cNvSpPr>
          <p:nvPr/>
        </p:nvSpPr>
        <p:spPr>
          <a:xfrm>
            <a:off x="7044253" y="32797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âc</a:t>
            </a:r>
          </a:p>
        </p:txBody>
      </p:sp>
      <p:sp>
        <p:nvSpPr>
          <p:cNvPr id="43" name="Title 1"/>
          <p:cNvSpPr txBox="1">
            <a:spLocks/>
          </p:cNvSpPr>
          <p:nvPr/>
        </p:nvSpPr>
        <p:spPr>
          <a:xfrm>
            <a:off x="8678584" y="32797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ât</a:t>
            </a:r>
          </a:p>
        </p:txBody>
      </p:sp>
      <p:sp>
        <p:nvSpPr>
          <p:cNvPr id="44" name="Title 1"/>
          <p:cNvSpPr txBox="1">
            <a:spLocks/>
          </p:cNvSpPr>
          <p:nvPr/>
        </p:nvSpPr>
        <p:spPr>
          <a:xfrm>
            <a:off x="7044253" y="3821113"/>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oc</a:t>
            </a:r>
          </a:p>
        </p:txBody>
      </p:sp>
      <p:sp>
        <p:nvSpPr>
          <p:cNvPr id="45" name="Title 1"/>
          <p:cNvSpPr txBox="1">
            <a:spLocks/>
          </p:cNvSpPr>
          <p:nvPr/>
        </p:nvSpPr>
        <p:spPr>
          <a:xfrm>
            <a:off x="8678584" y="3821113"/>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ot</a:t>
            </a:r>
          </a:p>
        </p:txBody>
      </p:sp>
      <p:sp>
        <p:nvSpPr>
          <p:cNvPr id="46" name="Title 1"/>
          <p:cNvSpPr txBox="1">
            <a:spLocks/>
          </p:cNvSpPr>
          <p:nvPr/>
        </p:nvSpPr>
        <p:spPr>
          <a:xfrm>
            <a:off x="7044253" y="440208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ôc</a:t>
            </a:r>
          </a:p>
        </p:txBody>
      </p:sp>
      <p:sp>
        <p:nvSpPr>
          <p:cNvPr id="47" name="Title 1"/>
          <p:cNvSpPr txBox="1">
            <a:spLocks/>
          </p:cNvSpPr>
          <p:nvPr/>
        </p:nvSpPr>
        <p:spPr>
          <a:xfrm>
            <a:off x="8678584" y="440208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ôt</a:t>
            </a:r>
          </a:p>
        </p:txBody>
      </p:sp>
      <p:sp>
        <p:nvSpPr>
          <p:cNvPr id="48" name="Title 1"/>
          <p:cNvSpPr txBox="1">
            <a:spLocks/>
          </p:cNvSpPr>
          <p:nvPr/>
        </p:nvSpPr>
        <p:spPr>
          <a:xfrm>
            <a:off x="7044253" y="4951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ơc</a:t>
            </a:r>
          </a:p>
        </p:txBody>
      </p:sp>
      <p:sp>
        <p:nvSpPr>
          <p:cNvPr id="49" name="Title 1"/>
          <p:cNvSpPr txBox="1">
            <a:spLocks/>
          </p:cNvSpPr>
          <p:nvPr/>
        </p:nvSpPr>
        <p:spPr>
          <a:xfrm>
            <a:off x="8678584" y="4951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ơt</a:t>
            </a:r>
          </a:p>
        </p:txBody>
      </p:sp>
      <p:sp>
        <p:nvSpPr>
          <p:cNvPr id="50" name="Title 1"/>
          <p:cNvSpPr txBox="1">
            <a:spLocks/>
          </p:cNvSpPr>
          <p:nvPr/>
        </p:nvSpPr>
        <p:spPr>
          <a:xfrm>
            <a:off x="7044253" y="5495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uc</a:t>
            </a:r>
          </a:p>
        </p:txBody>
      </p:sp>
      <p:sp>
        <p:nvSpPr>
          <p:cNvPr id="51" name="Title 1"/>
          <p:cNvSpPr txBox="1">
            <a:spLocks/>
          </p:cNvSpPr>
          <p:nvPr/>
        </p:nvSpPr>
        <p:spPr>
          <a:xfrm>
            <a:off x="8678584" y="5495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ut</a:t>
            </a:r>
          </a:p>
        </p:txBody>
      </p:sp>
      <p:sp>
        <p:nvSpPr>
          <p:cNvPr id="52" name="Title 1"/>
          <p:cNvSpPr txBox="1">
            <a:spLocks/>
          </p:cNvSpPr>
          <p:nvPr/>
        </p:nvSpPr>
        <p:spPr>
          <a:xfrm>
            <a:off x="7044253" y="6049170"/>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ưc</a:t>
            </a:r>
          </a:p>
        </p:txBody>
      </p:sp>
      <p:sp>
        <p:nvSpPr>
          <p:cNvPr id="53" name="Title 1"/>
          <p:cNvSpPr txBox="1">
            <a:spLocks/>
          </p:cNvSpPr>
          <p:nvPr/>
        </p:nvSpPr>
        <p:spPr>
          <a:xfrm>
            <a:off x="8678584" y="6049170"/>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ưt</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500"/>
                                        <p:tgtEl>
                                          <p:spTgt spid="3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500"/>
                                        <p:tgtEl>
                                          <p:spTgt spid="4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fade">
                                      <p:cBhvr>
                                        <p:cTn id="101" dur="500"/>
                                        <p:tgtEl>
                                          <p:spTgt spid="4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fade">
                                      <p:cBhvr>
                                        <p:cTn id="106" dur="500"/>
                                        <p:tgtEl>
                                          <p:spTgt spid="42"/>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fade">
                                      <p:cBhvr>
                                        <p:cTn id="111" dur="500"/>
                                        <p:tgtEl>
                                          <p:spTgt spid="43"/>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4"/>
                                        </p:tgtEl>
                                        <p:attrNameLst>
                                          <p:attrName>style.visibility</p:attrName>
                                        </p:attrNameLst>
                                      </p:cBhvr>
                                      <p:to>
                                        <p:strVal val="visible"/>
                                      </p:to>
                                    </p:set>
                                    <p:animEffect transition="in" filter="fade">
                                      <p:cBhvr>
                                        <p:cTn id="116" dur="500"/>
                                        <p:tgtEl>
                                          <p:spTgt spid="44"/>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fade">
                                      <p:cBhvr>
                                        <p:cTn id="121" dur="500"/>
                                        <p:tgtEl>
                                          <p:spTgt spid="45"/>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46"/>
                                        </p:tgtEl>
                                        <p:attrNameLst>
                                          <p:attrName>style.visibility</p:attrName>
                                        </p:attrNameLst>
                                      </p:cBhvr>
                                      <p:to>
                                        <p:strVal val="visible"/>
                                      </p:to>
                                    </p:set>
                                    <p:animEffect transition="in" filter="fade">
                                      <p:cBhvr>
                                        <p:cTn id="126" dur="500"/>
                                        <p:tgtEl>
                                          <p:spTgt spid="46"/>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fade">
                                      <p:cBhvr>
                                        <p:cTn id="131" dur="500"/>
                                        <p:tgtEl>
                                          <p:spTgt spid="47"/>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48"/>
                                        </p:tgtEl>
                                        <p:attrNameLst>
                                          <p:attrName>style.visibility</p:attrName>
                                        </p:attrNameLst>
                                      </p:cBhvr>
                                      <p:to>
                                        <p:strVal val="visible"/>
                                      </p:to>
                                    </p:set>
                                    <p:animEffect transition="in" filter="fade">
                                      <p:cBhvr>
                                        <p:cTn id="136" dur="500"/>
                                        <p:tgtEl>
                                          <p:spTgt spid="48"/>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49"/>
                                        </p:tgtEl>
                                        <p:attrNameLst>
                                          <p:attrName>style.visibility</p:attrName>
                                        </p:attrNameLst>
                                      </p:cBhvr>
                                      <p:to>
                                        <p:strVal val="visible"/>
                                      </p:to>
                                    </p:set>
                                    <p:animEffect transition="in" filter="fade">
                                      <p:cBhvr>
                                        <p:cTn id="141" dur="500"/>
                                        <p:tgtEl>
                                          <p:spTgt spid="49"/>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50"/>
                                        </p:tgtEl>
                                        <p:attrNameLst>
                                          <p:attrName>style.visibility</p:attrName>
                                        </p:attrNameLst>
                                      </p:cBhvr>
                                      <p:to>
                                        <p:strVal val="visible"/>
                                      </p:to>
                                    </p:set>
                                    <p:animEffect transition="in" filter="fade">
                                      <p:cBhvr>
                                        <p:cTn id="146" dur="500"/>
                                        <p:tgtEl>
                                          <p:spTgt spid="50"/>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fade">
                                      <p:cBhvr>
                                        <p:cTn id="151" dur="500"/>
                                        <p:tgtEl>
                                          <p:spTgt spid="51"/>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52"/>
                                        </p:tgtEl>
                                        <p:attrNameLst>
                                          <p:attrName>style.visibility</p:attrName>
                                        </p:attrNameLst>
                                      </p:cBhvr>
                                      <p:to>
                                        <p:strVal val="visible"/>
                                      </p:to>
                                    </p:set>
                                    <p:animEffect transition="in" filter="fade">
                                      <p:cBhvr>
                                        <p:cTn id="156" dur="500"/>
                                        <p:tgtEl>
                                          <p:spTgt spid="52"/>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39" grpId="0"/>
      <p:bldP spid="22" grpId="0"/>
      <p:bldP spid="23" grpId="0"/>
      <p:bldP spid="24" grpId="0"/>
      <p:bldP spid="25" grpId="0"/>
      <p:bldP spid="26" grpId="0"/>
      <p:bldP spid="29" grpId="0"/>
      <p:bldP spid="30" grpId="0"/>
      <p:bldP spid="31" grpId="0"/>
      <p:bldP spid="33" grpId="0"/>
      <p:bldP spid="34" grpId="0"/>
      <p:bldP spid="35"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499" y="0"/>
            <a:ext cx="9160840" cy="6858000"/>
          </a:xfrm>
          <a:prstGeom prst="rect">
            <a:avLst/>
          </a:prstGeom>
        </p:spPr>
      </p:pic>
    </p:spTree>
    <p:extLst>
      <p:ext uri="{BB962C8B-B14F-4D97-AF65-F5344CB8AC3E}">
        <p14:creationId xmlns:p14="http://schemas.microsoft.com/office/powerpoint/2010/main" val="254242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kg Lúa hạt (hạt thóc) cho các loại chim cảnh, gà cảnh | Lazada.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4075" y="1219200"/>
            <a:ext cx="5384694" cy="53846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 Wikipedia tiếng Việ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372"/>
          <a:stretch/>
        </p:blipFill>
        <p:spPr bwMode="auto">
          <a:xfrm>
            <a:off x="358122" y="1219200"/>
            <a:ext cx="5742693" cy="538469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147024" y="201629"/>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hạt thóc</a:t>
            </a:r>
          </a:p>
        </p:txBody>
      </p:sp>
    </p:spTree>
    <p:extLst>
      <p:ext uri="{BB962C8B-B14F-4D97-AF65-F5344CB8AC3E}">
        <p14:creationId xmlns:p14="http://schemas.microsoft.com/office/powerpoint/2010/main" val="3322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47024" y="201629"/>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xúc xắc</a:t>
            </a:r>
          </a:p>
        </p:txBody>
      </p:sp>
      <p:pic>
        <p:nvPicPr>
          <p:cNvPr id="2050" name="Picture 2" descr="EcoChallenge] Xúc xắc tử thần | ecobla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1091" y="1676400"/>
            <a:ext cx="6463248"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58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ột mốc Km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769" y="1676400"/>
            <a:ext cx="4855934" cy="3641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ột mốc 13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1072" y="1676401"/>
            <a:ext cx="6471641" cy="36419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147024" y="201629"/>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cột mốc</a:t>
            </a:r>
          </a:p>
        </p:txBody>
      </p:sp>
    </p:spTree>
    <p:extLst>
      <p:ext uri="{BB962C8B-B14F-4D97-AF65-F5344CB8AC3E}">
        <p14:creationId xmlns:p14="http://schemas.microsoft.com/office/powerpoint/2010/main" val="347538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Arial-Rounded" pitchFamily="34" charset="0"/>
                <a:ea typeface="Arial-Rounded" pitchFamily="34" charset="0"/>
                <a:cs typeface="Arial-Rounded" pitchFamily="34" charset="0"/>
              </a:rPr>
              <a:t>	Gà mẹ dẫn đàn con đi ăn. Chốc chốc, tìm thấy mồi, gà mẹ “tục… tục…” gọi con. Đàn gà con chạy lại, chen chúc nhau ăn rồi rúc vào bên mẹ. Gà mẹ ủ ấm cho các con.</a:t>
            </a:r>
          </a:p>
        </p:txBody>
      </p:sp>
      <p:cxnSp>
        <p:nvCxnSpPr>
          <p:cNvPr id="4" name="Straight Connector 3"/>
          <p:cNvCxnSpPr/>
          <p:nvPr/>
        </p:nvCxnSpPr>
        <p:spPr>
          <a:xfrm flipH="1">
            <a:off x="9586119" y="1295400"/>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577976" y="781050"/>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1</a:t>
            </a:r>
          </a:p>
        </p:txBody>
      </p:sp>
      <p:sp>
        <p:nvSpPr>
          <p:cNvPr id="6" name="Oval 5"/>
          <p:cNvSpPr/>
          <p:nvPr/>
        </p:nvSpPr>
        <p:spPr>
          <a:xfrm>
            <a:off x="10043319" y="990600"/>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2</a:t>
            </a:r>
          </a:p>
        </p:txBody>
      </p:sp>
      <p:cxnSp>
        <p:nvCxnSpPr>
          <p:cNvPr id="7" name="Straight Connector 6"/>
          <p:cNvCxnSpPr/>
          <p:nvPr/>
        </p:nvCxnSpPr>
        <p:spPr>
          <a:xfrm flipH="1">
            <a:off x="5109369" y="2984752"/>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958976" y="4731256"/>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437188" y="2700909"/>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3</a:t>
            </a:r>
          </a:p>
        </p:txBody>
      </p:sp>
      <p:cxnSp>
        <p:nvCxnSpPr>
          <p:cNvPr id="11" name="Straight Connector 10"/>
          <p:cNvCxnSpPr/>
          <p:nvPr/>
        </p:nvCxnSpPr>
        <p:spPr>
          <a:xfrm flipH="1">
            <a:off x="9586119" y="4631435"/>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187576" y="5446394"/>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kêu và hình ảnh gà mẹ bảo vệ đàn gà con đi kiếm mồ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551" y="-7748"/>
            <a:ext cx="12219353" cy="6873496"/>
          </a:xfrm>
          <a:prstGeom prst="rect">
            <a:avLst/>
          </a:prstGeom>
        </p:spPr>
      </p:pic>
    </p:spTree>
    <p:extLst>
      <p:ext uri="{BB962C8B-B14F-4D97-AF65-F5344CB8AC3E}">
        <p14:creationId xmlns:p14="http://schemas.microsoft.com/office/powerpoint/2010/main" val="49937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2095</TotalTime>
  <Words>301</Words>
  <Application>Microsoft Office PowerPoint</Application>
  <PresentationFormat>Custom</PresentationFormat>
  <Paragraphs>72</Paragraphs>
  <Slides>23</Slides>
  <Notes>10</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.VnArialH</vt:lpstr>
      <vt:lpstr>.VnCooper</vt:lpstr>
      <vt:lpstr>Arial</vt:lpstr>
      <vt:lpstr>Arial Rounded MT Bold</vt:lpstr>
      <vt:lpstr>Arial-Rounded</vt:lpstr>
      <vt:lpstr>Arrus-Black</vt:lpstr>
      <vt:lpstr>AvantGarde</vt:lpstr>
      <vt:lpstr>Bandit</vt:lpstr>
      <vt:lpstr>Calibri</vt:lpstr>
      <vt:lpstr>DomCasual</vt:lpstr>
      <vt:lpstr>HP001 4 hàng</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học:   Nên nói lời cảm ơn khi được người khác giúp đỡ.  Nên nói lời xin lỗi khi làm điều sai hoặc làm phiền người khác.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Tuyết Bùi Thị</cp:lastModifiedBy>
  <cp:revision>242</cp:revision>
  <dcterms:created xsi:type="dcterms:W3CDTF">2021-05-08T14:00:55Z</dcterms:created>
  <dcterms:modified xsi:type="dcterms:W3CDTF">2024-11-22T04:31:24Z</dcterms:modified>
</cp:coreProperties>
</file>