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3" r:id="rId3"/>
    <p:sldId id="257" r:id="rId4"/>
    <p:sldId id="258" r:id="rId5"/>
    <p:sldId id="259" r:id="rId6"/>
    <p:sldId id="264" r:id="rId7"/>
    <p:sldId id="266" r:id="rId8"/>
    <p:sldId id="267"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0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click vào</a:t>
            </a:r>
            <a:r>
              <a:rPr lang="en-US" baseline="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39122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24 đến trang 27</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Làm Anh </a:t>
            </a:r>
            <a:r>
              <a:rPr lang="en-US" sz="2800" b="1">
                <a:latin typeface="Arial-Rounded" pitchFamily="34" charset="0"/>
                <a:ea typeface="Arial-Rounded" pitchFamily="34" charset="0"/>
                <a:cs typeface="Arial-Rounded" pitchFamily="34" charset="0"/>
              </a:rPr>
              <a:t>(trang 28 + 29)</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79674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57562"/>
            <a:ext cx="6781800"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a:t>
            </a: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Mỗi lần em bị ốm,  mẹ rất  (…….)  .</a:t>
            </a:r>
          </a:p>
        </p:txBody>
      </p:sp>
      <p:sp>
        <p:nvSpPr>
          <p:cNvPr id="12" name="TextBox 11"/>
          <p:cNvSpPr txBox="1"/>
          <p:nvPr/>
        </p:nvSpPr>
        <p:spPr>
          <a:xfrm>
            <a:off x="5502985" y="1457562"/>
            <a:ext cx="2112818" cy="584763"/>
          </a:xfrm>
          <a:prstGeom prst="rect">
            <a:avLst/>
          </a:prstGeom>
          <a:solidFill>
            <a:srgbClr val="F6BB00"/>
          </a:solid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thủ thỉ</a:t>
            </a: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mỉm cười</a:t>
            </a:r>
          </a:p>
        </p:txBody>
      </p:sp>
      <p:sp>
        <p:nvSpPr>
          <p:cNvPr id="10" name="TextBox 9"/>
          <p:cNvSpPr txBox="1"/>
          <p:nvPr/>
        </p:nvSpPr>
        <p:spPr>
          <a:xfrm>
            <a:off x="3657600" y="1457562"/>
            <a:ext cx="1447800" cy="584763"/>
          </a:xfrm>
          <a:prstGeom prst="rect">
            <a:avLst/>
          </a:prstGeom>
          <a:solidFill>
            <a:srgbClr val="F6BB0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lo lắng</a:t>
            </a:r>
          </a:p>
        </p:txBody>
      </p:sp>
      <p:grpSp>
        <p:nvGrpSpPr>
          <p:cNvPr id="3" name="Group 2"/>
          <p:cNvGrpSpPr/>
          <p:nvPr/>
        </p:nvGrpSpPr>
        <p:grpSpPr>
          <a:xfrm>
            <a:off x="-235581" y="3703407"/>
            <a:ext cx="9296400" cy="1076877"/>
            <a:chOff x="-235581"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5581"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a:solidFill>
                    <a:srgbClr val="7030A0"/>
                  </a:solidFill>
                  <a:latin typeface="HP001 4 hàng" pitchFamily="34" charset="0"/>
                  <a:ea typeface="Arial-Rounded" pitchFamily="34" charset="0"/>
                  <a:cs typeface="Arial-Rounded" pitchFamily="34" charset="0"/>
                </a:rPr>
                <a:t>Mĕ lần em </a:t>
              </a:r>
              <a:r>
                <a:rPr lang="el-GR" sz="3600" b="1">
                  <a:solidFill>
                    <a:srgbClr val="7030A0"/>
                  </a:solidFill>
                  <a:latin typeface="HP001 4 hàng" pitchFamily="34" charset="0"/>
                  <a:ea typeface="Arial-Rounded" pitchFamily="34" charset="0"/>
                  <a:cs typeface="Arial-Rounded" pitchFamily="34" charset="0"/>
                </a:rPr>
                <a:t>λ</a:t>
              </a:r>
              <a:r>
                <a:rPr lang="en-US" sz="3600" b="1">
                  <a:solidFill>
                    <a:srgbClr val="7030A0"/>
                  </a:solidFill>
                  <a:latin typeface="HP001 4 hàng" pitchFamily="34" charset="0"/>
                  <a:ea typeface="Arial-Rounded" pitchFamily="34" charset="0"/>
                  <a:cs typeface="Arial-Rounded" pitchFamily="34" charset="0"/>
                </a:rPr>
                <a:t>Ż Ĵ, </a:t>
              </a:r>
              <a:r>
                <a:rPr lang="el-GR" sz="3600" b="1">
                  <a:solidFill>
                    <a:srgbClr val="7030A0"/>
                  </a:solidFill>
                  <a:latin typeface="HP001 4 hàng" pitchFamily="34" charset="0"/>
                  <a:ea typeface="Arial-Rounded" pitchFamily="34" charset="0"/>
                  <a:cs typeface="Arial-Rounded" pitchFamily="34" charset="0"/>
                </a:rPr>
                <a:t>Ε− </a:t>
              </a:r>
              <a:r>
                <a:rPr lang="en-US" sz="3600" b="1">
                  <a:solidFill>
                    <a:srgbClr val="7030A0"/>
                  </a:solidFill>
                  <a:latin typeface="HP001 4 hàng" pitchFamily="34" charset="0"/>
                  <a:ea typeface="Arial-Rounded" pitchFamily="34" charset="0"/>
                  <a:cs typeface="Arial-Rounded" pitchFamily="34" charset="0"/>
                </a:rPr>
                <a:t>ǟất lo lắng.</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9.91047E-7 L 0.21667 0.205 " pathEditMode="relative" rAng="0" ptsTypes="AA">
                                      <p:cBhvr>
                                        <p:cTn id="30" dur="2000" fill="hold"/>
                                        <p:tgtEl>
                                          <p:spTgt spid="10"/>
                                        </p:tgtEl>
                                        <p:attrNameLst>
                                          <p:attrName>ppt_x</p:attrName>
                                          <p:attrName>ppt_y</p:attrName>
                                        </p:attrNameLst>
                                      </p:cBhvr>
                                      <p:rCtr x="10833" y="10250"/>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775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6447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22169" y="1465071"/>
            <a:ext cx="7538604" cy="461653"/>
          </a:xfrm>
          <a:prstGeom prst="rect">
            <a:avLst/>
          </a:prstGeom>
          <a:noFill/>
          <a:ln>
            <a:solidFill>
              <a:schemeClr val="accent6"/>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chăm sóc	      ốm	             ô tô điện	       công viên</a:t>
            </a:r>
          </a:p>
        </p:txBody>
      </p:sp>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Mẹ nhẹ nhàng đặt nụ hôn vào bàn tay Nam.</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Nam thấy thật ấm áp.</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7062355"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cxnSp>
        <p:nvCxnSpPr>
          <p:cNvPr id="25" name="Straight Connector 24"/>
          <p:cNvCxnSpPr/>
          <p:nvPr/>
        </p:nvCxnSpPr>
        <p:spPr>
          <a:xfrm>
            <a:off x="6435436" y="17476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813746" y="205616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Mẹ · </a:t>
            </a:r>
            <a:r>
              <a:rPr lang="el-GR" sz="3500" b="1">
                <a:solidFill>
                  <a:srgbClr val="7030A0"/>
                </a:solidFill>
                <a:latin typeface="HP001 4 hàng" pitchFamily="34" charset="0"/>
              </a:rPr>
              <a:t>η</a:t>
            </a:r>
            <a:r>
              <a:rPr lang="vi-VN" sz="3500" b="1">
                <a:solidFill>
                  <a:srgbClr val="7030A0"/>
                </a:solidFill>
                <a:latin typeface="HP001 4 hàng" pitchFamily="34" charset="0"/>
              </a:rPr>
              <a:t>àng đặt wụ hŪ vào bàn Ǉay</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vi-VN" sz="3500" b="1">
                <a:solidFill>
                  <a:srgbClr val="7030A0"/>
                </a:solidFill>
                <a:latin typeface="HP001 4 hàng" pitchFamily="34" charset="0"/>
              </a:rPr>
              <a:t>Nam</a:t>
            </a:r>
            <a:r>
              <a:rPr lang="en-US" sz="3500" b="1">
                <a:solidFill>
                  <a:srgbClr val="7030A0"/>
                </a:solidFill>
                <a:latin typeface="HP001 4 hàng" pitchFamily="34" charset="0"/>
              </a:rPr>
              <a:t>.</a:t>
            </a:r>
            <a:r>
              <a:rPr lang="vi-VN" sz="3500" b="1">
                <a:solidFill>
                  <a:srgbClr val="7030A0"/>
                </a:solidFill>
                <a:latin typeface="HP001 4 hàng" pitchFamily="34" charset="0"/>
              </a:rPr>
              <a:t> Nam </a:t>
            </a:r>
            <a:r>
              <a:rPr lang="el-GR" sz="3500" b="1">
                <a:solidFill>
                  <a:srgbClr val="7030A0"/>
                </a:solidFill>
                <a:latin typeface="HP001 4 hàng" pitchFamily="34" charset="0"/>
              </a:rPr>
              <a:t>κ</a:t>
            </a:r>
            <a:r>
              <a:rPr lang="vi-VN" sz="3500" b="1">
                <a:solidFill>
                  <a:srgbClr val="7030A0"/>
                </a:solidFill>
                <a:latin typeface="HP001 4 hàng" pitchFamily="34" charset="0"/>
              </a:rPr>
              <a:t>ấy </a:t>
            </a:r>
            <a:r>
              <a:rPr lang="el-GR" sz="3500" b="1">
                <a:solidFill>
                  <a:srgbClr val="7030A0"/>
                </a:solidFill>
                <a:latin typeface="HP001 4 hàng" pitchFamily="34" charset="0"/>
              </a:rPr>
              <a:t>κ</a:t>
            </a:r>
            <a:r>
              <a:rPr lang="vi-VN" sz="3500" b="1">
                <a:solidFill>
                  <a:srgbClr val="7030A0"/>
                </a:solidFill>
                <a:latin typeface="HP001 4 hàng" pitchFamily="34" charset="0"/>
              </a:rPr>
              <a:t>ật ấm áp</a:t>
            </a:r>
            <a:r>
              <a:rPr lang="en-US" sz="3500" b="1">
                <a:solidFill>
                  <a:srgbClr val="7030A0"/>
                </a:solidFill>
                <a:latin typeface="HP001 4 hàng" pitchFamily="34" charset="0"/>
              </a:rPr>
              <a:t>.</a:t>
            </a:r>
            <a:r>
              <a:rPr lang="vi-VN" sz="3500" b="1">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bông hoa</a:t>
            </a: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n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l ?</a:t>
            </a: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91" y="2038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46" b="9343"/>
          <a:stretch/>
        </p:blipFill>
        <p:spPr bwMode="auto">
          <a:xfrm flipH="1">
            <a:off x="5974813" y="144466"/>
            <a:ext cx="3141292" cy="27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l</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n ?</a:t>
            </a: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n</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289"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28093" y="1996256"/>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534"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59008" y="1996256"/>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345" y="210952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0190" y="3484924"/>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365055" y="3460679"/>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1926691" y="4149261"/>
            <a:ext cx="1534051"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c</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86" y="36302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37" y="360121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648864" y="4138232"/>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555" y="42770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283" y="2997150"/>
            <a:ext cx="996801" cy="18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772" y="3817322"/>
            <a:ext cx="521350" cy="9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1927" y="3243912"/>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853492"/>
            <a:ext cx="1067768" cy="198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9142" y="3241417"/>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078" y="2860291"/>
            <a:ext cx="1064103" cy="1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3000"/>
                                        <p:tgtEl>
                                          <p:spTgt spid="39"/>
                                        </p:tgtEl>
                                      </p:cBhvr>
                                    </p:animEffec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3000"/>
                                        <p:tgtEl>
                                          <p:spTgt spid="40"/>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Effect transition="in" filter="fade">
                                      <p:cBhvr>
                                        <p:cTn id="61" dur="1000"/>
                                        <p:tgtEl>
                                          <p:spTgt spid="34"/>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3250"/>
                                        <p:tgtEl>
                                          <p:spTgt spid="41"/>
                                        </p:tgtEl>
                                      </p:cBhvr>
                                    </p:animEffect>
                                  </p:child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Effect transition="in" filter="fade">
                                      <p:cBhvr>
                                        <p:cTn id="77" dur="1000"/>
                                        <p:tgtEl>
                                          <p:spTgt spid="35"/>
                                        </p:tgtEl>
                                      </p:cBhvr>
                                    </p:animEffec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2750"/>
                                        <p:tgtEl>
                                          <p:spTgt spid="42"/>
                                        </p:tgtEl>
                                      </p:cBhvr>
                                    </p:animEffec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Effect transition="in" filter="fade">
                                      <p:cBhvr>
                                        <p:cTn id="93" dur="1000"/>
                                        <p:tgtEl>
                                          <p:spTgt spid="36"/>
                                        </p:tgtEl>
                                      </p:cBhvr>
                                    </p:animEffect>
                                  </p:childTnLst>
                                </p:cTn>
                              </p:par>
                            </p:childTnLst>
                          </p:cTn>
                        </p:par>
                        <p:par>
                          <p:cTn id="94" fill="hold">
                            <p:stCondLst>
                              <p:cond delay="1500"/>
                            </p:stCondLst>
                            <p:childTnLst>
                              <p:par>
                                <p:cTn id="95" presetID="22" presetClass="entr" presetSubtype="4"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3500"/>
                                        <p:tgtEl>
                                          <p:spTgt spid="43"/>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Hát một bài hát về mẹ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247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410</Words>
  <Application>Microsoft Office PowerPoint</Application>
  <PresentationFormat>On-screen Show (16:9)</PresentationFormat>
  <Paragraphs>68</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Rounded MT Bold</vt:lpstr>
      <vt:lpstr>Arial-Rounded</vt:lpstr>
      <vt:lpstr>Calibri</vt:lpstr>
      <vt:lpstr>HP001 4 hàng</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122</cp:revision>
  <dcterms:created xsi:type="dcterms:W3CDTF">2020-12-08T15:48:47Z</dcterms:created>
  <dcterms:modified xsi:type="dcterms:W3CDTF">2025-02-16T01:37:01Z</dcterms:modified>
</cp:coreProperties>
</file>