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58" r:id="rId3"/>
    <p:sldId id="259" r:id="rId4"/>
    <p:sldId id="260" r:id="rId5"/>
    <p:sldId id="261" r:id="rId6"/>
    <p:sldId id="295" r:id="rId7"/>
    <p:sldId id="262" r:id="rId8"/>
    <p:sldId id="263" r:id="rId9"/>
    <p:sldId id="282" r:id="rId10"/>
    <p:sldId id="283" r:id="rId11"/>
    <p:sldId id="284" r:id="rId12"/>
    <p:sldId id="285" r:id="rId13"/>
    <p:sldId id="264" r:id="rId14"/>
    <p:sldId id="265" r:id="rId15"/>
    <p:sldId id="266" r:id="rId16"/>
    <p:sldId id="267" r:id="rId17"/>
    <p:sldId id="278" r:id="rId18"/>
    <p:sldId id="293" r:id="rId19"/>
    <p:sldId id="294" r:id="rId20"/>
    <p:sldId id="268" r:id="rId21"/>
    <p:sldId id="297" r:id="rId22"/>
    <p:sldId id="279" r:id="rId23"/>
    <p:sldId id="286" r:id="rId24"/>
    <p:sldId id="298" r:id="rId25"/>
    <p:sldId id="299" r:id="rId26"/>
    <p:sldId id="300" r:id="rId27"/>
    <p:sldId id="292" r:id="rId28"/>
    <p:sldId id="271" r:id="rId29"/>
    <p:sldId id="272" r:id="rId30"/>
    <p:sldId id="273" r:id="rId31"/>
    <p:sldId id="274" r:id="rId32"/>
    <p:sldId id="275" r:id="rId33"/>
    <p:sldId id="277" r:id="rId34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81" autoAdjust="0"/>
  </p:normalViewPr>
  <p:slideViewPr>
    <p:cSldViewPr>
      <p:cViewPr varScale="1">
        <p:scale>
          <a:sx n="38" d="100"/>
          <a:sy n="38" d="100"/>
        </p:scale>
        <p:origin x="1086" y="48"/>
      </p:cViewPr>
      <p:guideLst>
        <p:guide orient="horz" pos="2160"/>
        <p:guide pos="3831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 sáng</a:t>
            </a:r>
            <a:r>
              <a:rPr lang="en-US" baseline="0"/>
              <a:t> G và GI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629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Ôn</a:t>
            </a:r>
            <a:r>
              <a:rPr lang="en-US" baseline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Hay còn</a:t>
            </a:r>
            <a:r>
              <a:rPr lang="en-US" baseline="0"/>
              <a:t> gọi là CHIM ĐA ĐA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giúp</a:t>
            </a:r>
            <a:r>
              <a:rPr lang="en-US" baseline="0"/>
              <a:t> HS phân biệt ghẹ xanh và ghẹ đỏ.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1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VIỆT </a:t>
            </a:r>
            <a:r>
              <a:rPr lang="en-US" sz="10600" b="1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66319" y="5257800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ghẹ đỏ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080669" y="5242512"/>
            <a:ext cx="16342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</a:t>
            </a:r>
          </a:p>
        </p:txBody>
      </p:sp>
      <p:pic>
        <p:nvPicPr>
          <p:cNvPr id="6" name="Picture 2" descr="Ghẹ Đỏ - Hải Sản Phát Lợ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19" y="299757"/>
            <a:ext cx="4630221" cy="427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ác loại ghẹ biển và cách phân biệ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338" y="379051"/>
            <a:ext cx="5562600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9738520" y="1447800"/>
            <a:ext cx="1981199" cy="105532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8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41688" y="5562600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 gỗ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89388" y="5566362"/>
            <a:ext cx="188595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</a:t>
            </a:r>
          </a:p>
        </p:txBody>
      </p:sp>
      <p:pic>
        <p:nvPicPr>
          <p:cNvPr id="6" name="Picture 2" descr="Nhà Gỗ Đẹp hiện đại, Như quỳnh, Hưng yên - NHÀ GỖ ĐẸP | Nhà Thờ Họ | Nhà Gỗ  | Nhà Cổ | Nhà gỗ Lim | Nhà Gỗ 5 gian | Nhà Gỗ 3 gian |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189" y="38100"/>
            <a:ext cx="7315200" cy="498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188650" y="5478825"/>
            <a:ext cx="3581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lá nho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465000" y="5463537"/>
            <a:ext cx="161518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</a:t>
            </a:r>
          </a:p>
        </p:txBody>
      </p:sp>
      <p:pic>
        <p:nvPicPr>
          <p:cNvPr id="8" name="Picture 4" descr="Grape Vine (Thompson Seedless) | Restoring Ed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747" y="428505"/>
            <a:ext cx="6115368" cy="458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7471569" y="282972"/>
            <a:ext cx="2857500" cy="103981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41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8747919" y="4664008"/>
            <a:ext cx="3581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lá nho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932193" y="4661420"/>
            <a:ext cx="161518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785519" y="4658391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 gỗ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797471" y="4647405"/>
            <a:ext cx="188595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-624681" y="4648339"/>
            <a:ext cx="4333494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ghế đá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-50787" y="4648200"/>
            <a:ext cx="161173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042319" y="4652480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ghẹ đỏ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928155" y="4651480"/>
            <a:ext cx="16342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</a:t>
            </a:r>
          </a:p>
        </p:txBody>
      </p:sp>
      <p:pic>
        <p:nvPicPr>
          <p:cNvPr id="22" name="Picture 4" descr="Grape Vine (Thompson Seedless) | Restoring Ed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968" y="2209851"/>
            <a:ext cx="2793099" cy="209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Arrow Connector 22"/>
          <p:cNvCxnSpPr/>
          <p:nvPr/>
        </p:nvCxnSpPr>
        <p:spPr>
          <a:xfrm flipH="1">
            <a:off x="11239763" y="1160514"/>
            <a:ext cx="615236" cy="119221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Nhà Gỗ Đẹp hiện đại, Như quỳnh, Hưng yên - NHÀ GỖ ĐẸP | Nhà Thờ Họ | Nhà Gỗ  | Nhà Cổ | Nhà gỗ Lim | Nhà Gỗ 5 gian | Nhà Gỗ 3 gian |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380" y="2286000"/>
            <a:ext cx="3013939" cy="205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Ghẹ Đỏ - Hải Sản Phát Lợ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872" y="2242968"/>
            <a:ext cx="2271389" cy="209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Ghế đá granito màu ghi đỏ - ghedahunghuye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29085"/>
          <a:stretch/>
        </p:blipFill>
        <p:spPr bwMode="auto">
          <a:xfrm>
            <a:off x="581022" y="2211215"/>
            <a:ext cx="1968049" cy="209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281" y="4876800"/>
            <a:ext cx="12955588" cy="17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752" y="-152400"/>
            <a:ext cx="8454422" cy="422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67" y="3657600"/>
            <a:ext cx="11323205" cy="1756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827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096481"/>
              </p:ext>
            </p:extLst>
          </p:nvPr>
        </p:nvGraphicFramePr>
        <p:xfrm>
          <a:off x="215396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177066" y="1712918"/>
            <a:ext cx="49419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28700">
                <a:solidFill>
                  <a:srgbClr val="FF0000"/>
                </a:solidFill>
                <a:latin typeface="HP001 4H"/>
                <a:ea typeface="HP001 4H"/>
              </a:rPr>
              <a:t>θ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81265" y="-869506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958015" y="1712918"/>
            <a:ext cx="49419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28700">
                <a:solidFill>
                  <a:srgbClr val="FF0000"/>
                </a:solidFill>
                <a:latin typeface="HP001 4H"/>
                <a:ea typeface="HP001 4H"/>
              </a:rPr>
              <a:t>η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853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h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2145" y="144467"/>
            <a:ext cx="10906729" cy="547641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3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  <p:pic>
        <p:nvPicPr>
          <p:cNvPr id="4" name="nh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723" y="152400"/>
            <a:ext cx="12040393" cy="4508818"/>
          </a:xfrm>
        </p:spPr>
      </p:pic>
    </p:spTree>
    <p:extLst>
      <p:ext uri="{BB962C8B-B14F-4D97-AF65-F5344CB8AC3E}">
        <p14:creationId xmlns:p14="http://schemas.microsoft.com/office/powerpoint/2010/main" val="118674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034149"/>
              </p:ext>
            </p:extLst>
          </p:nvPr>
        </p:nvGraphicFramePr>
        <p:xfrm>
          <a:off x="215396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385344" y="1712918"/>
            <a:ext cx="91710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28700">
                <a:solidFill>
                  <a:srgbClr val="FF0000"/>
                </a:solidFill>
                <a:latin typeface="HP001 4H"/>
                <a:ea typeface="HP001 4H"/>
              </a:rPr>
              <a:t>Ή</a:t>
            </a:r>
            <a:r>
              <a:rPr lang="en-US" sz="28700">
                <a:solidFill>
                  <a:srgbClr val="FF0000"/>
                </a:solidFill>
                <a:latin typeface="HP001 4H"/>
                <a:ea typeface="HP001 4H"/>
              </a:rPr>
              <a:t>ɑ</a:t>
            </a:r>
            <a:r>
              <a:rPr lang="el-GR" sz="28700">
                <a:solidFill>
                  <a:srgbClr val="FF0000"/>
                </a:solidFill>
                <a:latin typeface="HP001 4H"/>
                <a:ea typeface="HP001 4H"/>
              </a:rPr>
              <a:t> 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0508" y="-12319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6209" y="-97155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9898" y="6096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050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577E-6 3.33333E-6 L -0.0094 -0.01389 L -0.01984 -0.02315 L -0.03499 -0.02778 L -0.04909 -0.02407 L -0.05901 -0.01296 L -0.06736 0.00093 L -0.0752 0.03426 L -0.07937 0.06389 L -0.07572 0.10556 L -0.06945 0.13426 L -0.06058 0.15093 L -0.04857 0.16667 L -0.03499 0.16944 L -0.02037 0.16574 L -0.00418 0.14815 L 0.00626 0.11944 L 0.01096 0.08704 L 0.01096 0.05648 L 0.00783 0.03148 L 0.00313 0.01296 L 1.3577E-6 3.33333E-6 Z " pathEditMode="relative" ptsTypes="AAAAAAAAAAAAAAAAAAAAAA">
                                      <p:cBhvr>
                                        <p:cTn id="11" dur="7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783E-7 -2.59259E-6 L -3.75783E-7 0.35556 L -0.00209 0.41667 L -0.00417 0.4463 L -0.01044 0.48148 L -0.02192 0.51111 L -0.03131 0.52408 L -0.04488 0.52593 L -0.05219 0.51297 L -0.05637 0.4963 L -0.05637 0.46482 L -0.0501 0.40741 L -0.03758 0.34815 L -0.0167 0.27408 L 0.04489 0.07037 L 0.08873 -0.08148 L 0.11169 -0.17037 L 0.12004 -0.23518 L 0.12004 -0.28333 L 0.11482 -0.3037 L 0.10752 -0.31296 L 0.09917 -0.31296 L 0.08977 -0.30555 L 0.08038 -0.28518 L 0.07516 -0.2537 L 0.07098 -0.23703 L 0.06576 -0.20185 L 0.06472 0.21111 L 0.06785 0.12593 L 0.08351 0.07778 L 0.10021 0.03334 L 0.11796 0.01111 L 0.13466 0.00556 L 0.14927 0.02408 L 0.15345 0.0426 L 0.15553 0.05926 L 0.15553 0.15556 L 0.15553 0.17037 L 0.15867 0.18704 L 0.16702 0.20185 L 0.17641 0.20556 L 0.20251 0.19445 L 0.2286 0.16482 L 0.25261 0.12222 L 0.26827 0.08704 L 0.27349 0.0463 L 0.26827 0.02037 L 0.25261 0.00741 L 0.23069 0.02963 L 0.22025 0.05556 L 0.21086 0.08519 L 0.20668 0.12037 L 0.20668 0.1426 L 0.21399 0.17963 L 0.22443 0.1963 L 0.24113 0.20556 L 0.2547 0.20741 L 0.27349 0.19445 L 0.29228 0.16667 " pathEditMode="relative" ptsTypes="AAAAAAAAAAAAAAAAAAAAAAAAAAAAAAAAAAAAAAAAAAAAAAAAAAAAAAAAAAA">
                                      <p:cBhvr>
                                        <p:cTn id="22" dur="26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45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6250"/>
                            </p:stCondLst>
                            <p:childTnLst>
                              <p:par>
                                <p:cTn id="3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648310"/>
              </p:ext>
            </p:extLst>
          </p:nvPr>
        </p:nvGraphicFramePr>
        <p:xfrm>
          <a:off x="215396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57150" y="1708894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28700">
                <a:solidFill>
                  <a:srgbClr val="FF0000"/>
                </a:solidFill>
                <a:latin typeface="HP001 4 hàng" pitchFamily="34" charset="0"/>
              </a:rPr>
              <a:t>η</a:t>
            </a:r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o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0543" y="-869043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277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6557E-6 -1.48148E-6 L 0.00548 -0.0125 L 0.01332 -0.02916 L 0.0235 -0.04027 L 0.03054 -0.04305 L 0.03759 -0.04467 L 0.04777 -0.04189 L 0.05482 -0.03217 L 0.05873 -0.01944 L 0.0603 -0.00416 L 0.0603 0.15973 L 0.06265 0.08195 L 0.07205 0.04167 L 0.08458 -0.00139 L 0.09867 -0.03055 L 0.11277 -0.04583 L 0.12686 -0.04467 L 0.13704 -0.03495 L 0.14252 -0.02083 L 0.14409 -0.00416 L 0.14409 0.00417 L 0.14487 0.03611 L 0.14487 0.10973 L 0.14487 0.12778 L 0.14801 0.13889 L 0.15192 0.14723 L 0.15897 0.15278 L 0.16523 0.15278 L 0.17541 0.14306 L 0.18873 0.10834 L 0.213 0.025 L 0.24589 -0.09861 L 0.27173 -0.19027 L 0.28035 -0.24861 L 0.28348 -0.29166 L 0.28113 -0.33472 L 0.27878 -0.35 L 0.27408 -0.36111 L 0.26547 -0.36389 L 0.25294 -0.35555 L 0.24276 -0.33194 L 0.23415 -0.29583 L 0.23023 -0.26666 L 0.22866 -0.22916 L 0.2271 -0.1625 L 0.2271 0.15834 L 0.23101 0.075 L 0.23415 0.05556 L 0.25451 -0.00833 L 0.26782 -0.03333 L 0.28191 -0.04467 L 0.29523 -0.04189 L 0.30384 -0.03333 L 0.30854 -0.01944 L 0.31089 0.00556 L 0.31089 0.05139 L 0.31089 0.11389 L 0.31245 0.13334 L 0.31794 0.14723 L 0.32577 0.15278 L 0.3383 0.15 L 0.34769 0.13473 L 0.36022 0.09584 L 0.36884 0.06111 L 0.37197 0.0375 L 0.37588 0.01111 L 0.38371 -0.01527 L 0.39703 -0.03333 L 0.41034 -0.04305 L 0.42444 -0.04305 L 0.43775 -0.03333 L 0.44166 -0.02777 L 0.4307 -0.0375 L 0.42365 -0.04305 L 0.41504 -0.04305 L 0.40877 -0.04305 L 0.40016 -0.03611 L 0.39155 -0.02777 L 0.38763 -0.02083 L 0.38137 -0.01111 L 0.37432 0.01389 L 0.37119 0.0375 L 0.37119 0.07084 L 0.37667 0.10139 L 0.3845 0.12361 L 0.39468 0.13727 L 0.40251 0.14723 L 0.41034 0.15278 L 0.42287 0.15278 L 0.43305 0.14723 L 0.44714 0.13056 L 0.45811 0.10695 L 0.46281 0.07361 L 0.46359 0.04861 L 0.45889 0.01667 L 0.45184 -0.01111 L 0.43931 -0.03055 " pathEditMode="relative" ptsTypes="AAAAAAAAAAAAAAAAAAAAAAAAAAAAAAAAAAAAAAAAAAAAAAAAAAAAAAAAAAAAAAAAAAAAAAAAAAAAAAAAAAAAAAAAAAAAAAAAA">
                                      <p:cBhvr>
                                        <p:cTn id="11" dur="3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500"/>
                            </p:stCondLst>
                            <p:childTnLst>
                              <p:par>
                                <p:cTn id="1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70023" y="278015"/>
            <a:ext cx="3448696" cy="941185"/>
            <a:chOff x="63500" y="1429216"/>
            <a:chExt cx="2592937" cy="705889"/>
          </a:xfrm>
        </p:grpSpPr>
        <p:sp>
          <p:nvSpPr>
            <p:cNvPr id="14" name="Rounded Rectangle 1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91" y="1355457"/>
            <a:ext cx="11434330" cy="2144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3200400"/>
            <a:ext cx="12211051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7" y="4634672"/>
            <a:ext cx="110045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9" t="4311" r="10191" b="19907"/>
          <a:stretch/>
        </p:blipFill>
        <p:spPr>
          <a:xfrm>
            <a:off x="-49213" y="1319256"/>
            <a:ext cx="1989931" cy="20357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8" t="10867" r="2367" b="16863"/>
          <a:stretch/>
        </p:blipFill>
        <p:spPr>
          <a:xfrm>
            <a:off x="-26194" y="3277014"/>
            <a:ext cx="1924248" cy="18152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7" t="19237" r="31237" b="13125"/>
          <a:stretch/>
        </p:blipFill>
        <p:spPr>
          <a:xfrm rot="2303103">
            <a:off x="416130" y="4732234"/>
            <a:ext cx="1121570" cy="231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4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297955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092171" y="3124199"/>
            <a:ext cx="3678391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>
                <a:solidFill>
                  <a:srgbClr val="FF0000"/>
                </a:solidFill>
                <a:latin typeface="HP001 TD 4H" pitchFamily="34" charset="0"/>
                <a:ea typeface="HP001 4H"/>
              </a:rPr>
              <a:t>Ƒh</a:t>
            </a:r>
            <a:endParaRPr lang="en-US" sz="18000">
              <a:solidFill>
                <a:srgbClr val="FF0000"/>
              </a:solidFill>
              <a:latin typeface="HP001 TD 4H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260153" y="3124199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18000">
                <a:solidFill>
                  <a:srgbClr val="FF0000"/>
                </a:solidFill>
                <a:latin typeface="HP001 4H"/>
                <a:ea typeface="HP001 4H"/>
              </a:rPr>
              <a:t>θ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344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0139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519069" y="3124199"/>
            <a:ext cx="3678391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18000">
                <a:solidFill>
                  <a:srgbClr val="FF0000"/>
                </a:solidFill>
                <a:latin typeface="HP001 4H"/>
                <a:ea typeface="HP001 4H"/>
              </a:rPr>
              <a:t>η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18494" y="3105148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18000">
                <a:solidFill>
                  <a:srgbClr val="FF0000"/>
                </a:solidFill>
                <a:latin typeface="HP001 TD 4H" pitchFamily="34" charset="0"/>
                <a:ea typeface="HP001 4H"/>
              </a:rPr>
              <a:t>η</a:t>
            </a:r>
            <a:endParaRPr lang="en-US" sz="18000">
              <a:solidFill>
                <a:srgbClr val="FF0000"/>
              </a:solidFill>
              <a:latin typeface="HP001 TD 4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616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831092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83429" y="3126898"/>
            <a:ext cx="7478865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18000">
                <a:solidFill>
                  <a:srgbClr val="FF0000"/>
                </a:solidFill>
                <a:latin typeface="HP001 4H"/>
                <a:ea typeface="HP001 4H"/>
              </a:rPr>
              <a:t>Ή</a:t>
            </a:r>
            <a:r>
              <a:rPr lang="en-US" sz="18000">
                <a:solidFill>
                  <a:srgbClr val="FF0000"/>
                </a:solidFill>
                <a:latin typeface="HP001 4H"/>
                <a:ea typeface="HP001 4H"/>
              </a:rPr>
              <a:t>ɑ</a:t>
            </a:r>
            <a:r>
              <a:rPr lang="el-GR" sz="18000">
                <a:solidFill>
                  <a:srgbClr val="FF0000"/>
                </a:solidFill>
                <a:latin typeface="HP001 4H"/>
                <a:ea typeface="HP001 4H"/>
              </a:rPr>
              <a:t>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6958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768525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94719" y="3126898"/>
            <a:ext cx="7478865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18000">
                <a:solidFill>
                  <a:srgbClr val="FF0000"/>
                </a:solidFill>
                <a:latin typeface="HP001 4 hàng" pitchFamily="34" charset="0"/>
              </a:rPr>
              <a:t>lá </a:t>
            </a:r>
            <a:r>
              <a:rPr lang="el-GR" sz="18000">
                <a:solidFill>
                  <a:srgbClr val="FF0000"/>
                </a:solidFill>
                <a:latin typeface="HP001 4 hàng" pitchFamily="34" charset="0"/>
              </a:rPr>
              <a:t>η</a:t>
            </a:r>
            <a:r>
              <a:rPr lang="vi-VN" sz="18000">
                <a:solidFill>
                  <a:srgbClr val="FF0000"/>
                </a:solidFill>
                <a:latin typeface="HP001 4 hàng" pitchFamily="34" charset="0"/>
              </a:rPr>
              <a:t>o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0000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h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2145" y="144467"/>
            <a:ext cx="10906729" cy="547641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30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  <p:pic>
        <p:nvPicPr>
          <p:cNvPr id="4" name="nh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723" y="152400"/>
            <a:ext cx="12040393" cy="4508818"/>
          </a:xfrm>
        </p:spPr>
      </p:pic>
    </p:spTree>
    <p:extLst>
      <p:ext uri="{BB962C8B-B14F-4D97-AF65-F5344CB8AC3E}">
        <p14:creationId xmlns:p14="http://schemas.microsoft.com/office/powerpoint/2010/main" val="336678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318524"/>
              </p:ext>
            </p:extLst>
          </p:nvPr>
        </p:nvGraphicFramePr>
        <p:xfrm>
          <a:off x="215396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385344" y="1712918"/>
            <a:ext cx="91710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28700">
                <a:solidFill>
                  <a:srgbClr val="FF0000"/>
                </a:solidFill>
                <a:latin typeface="HP001 4H"/>
                <a:ea typeface="HP001 4H"/>
              </a:rPr>
              <a:t>Ή</a:t>
            </a:r>
            <a:r>
              <a:rPr lang="en-US" sz="28700">
                <a:solidFill>
                  <a:srgbClr val="FF0000"/>
                </a:solidFill>
                <a:latin typeface="HP001 4H"/>
                <a:ea typeface="HP001 4H"/>
              </a:rPr>
              <a:t>ɑ</a:t>
            </a:r>
            <a:r>
              <a:rPr lang="el-GR" sz="28700">
                <a:solidFill>
                  <a:srgbClr val="FF0000"/>
                </a:solidFill>
                <a:latin typeface="HP001 4H"/>
                <a:ea typeface="HP001 4H"/>
              </a:rPr>
              <a:t> 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0508" y="-12319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6209" y="-97155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9898" y="6096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220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577E-6 3.33333E-6 L -0.0094 -0.01389 L -0.01984 -0.02315 L -0.03499 -0.02778 L -0.04909 -0.02407 L -0.05901 -0.01296 L -0.06736 0.00093 L -0.0752 0.03426 L -0.07937 0.06389 L -0.07572 0.10556 L -0.06945 0.13426 L -0.06058 0.15093 L -0.04857 0.16667 L -0.03499 0.16944 L -0.02037 0.16574 L -0.00418 0.14815 L 0.00626 0.11944 L 0.01096 0.08704 L 0.01096 0.05648 L 0.00783 0.03148 L 0.00313 0.01296 L 1.3577E-6 3.33333E-6 Z " pathEditMode="relative" ptsTypes="AAAAAAAAAAAAAAAAAAAAAA">
                                      <p:cBhvr>
                                        <p:cTn id="11" dur="7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783E-7 -2.59259E-6 L -3.75783E-7 0.35556 L -0.00209 0.41667 L -0.00417 0.4463 L -0.01044 0.48148 L -0.02192 0.51111 L -0.03131 0.52408 L -0.04488 0.52593 L -0.05219 0.51297 L -0.05637 0.4963 L -0.05637 0.46482 L -0.0501 0.40741 L -0.03758 0.34815 L -0.0167 0.27408 L 0.04489 0.07037 L 0.08873 -0.08148 L 0.11169 -0.17037 L 0.12004 -0.23518 L 0.12004 -0.28333 L 0.11482 -0.3037 L 0.10752 -0.31296 L 0.09917 -0.31296 L 0.08977 -0.30555 L 0.08038 -0.28518 L 0.07516 -0.2537 L 0.07098 -0.23703 L 0.06576 -0.20185 L 0.06472 0.21111 L 0.06785 0.12593 L 0.08351 0.07778 L 0.10021 0.03334 L 0.11796 0.01111 L 0.13466 0.00556 L 0.14927 0.02408 L 0.15345 0.0426 L 0.15553 0.05926 L 0.15553 0.15556 L 0.15553 0.17037 L 0.15867 0.18704 L 0.16702 0.20185 L 0.17641 0.20556 L 0.20251 0.19445 L 0.2286 0.16482 L 0.25261 0.12222 L 0.26827 0.08704 L 0.27349 0.0463 L 0.26827 0.02037 L 0.25261 0.00741 L 0.23069 0.02963 L 0.22025 0.05556 L 0.21086 0.08519 L 0.20668 0.12037 L 0.20668 0.1426 L 0.21399 0.17963 L 0.22443 0.1963 L 0.24113 0.20556 L 0.2547 0.20741 L 0.27349 0.19445 L 0.29228 0.16667 " pathEditMode="relative" ptsTypes="AAAAAAAAAAAAAAAAAAAAAAAAAAAAAAAAAAAAAAAAAAAAAAAAAAAAAAAAAAA">
                                      <p:cBhvr>
                                        <p:cTn id="22" dur="26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45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6250"/>
                            </p:stCondLst>
                            <p:childTnLst>
                              <p:par>
                                <p:cTn id="3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91491"/>
              </p:ext>
            </p:extLst>
          </p:nvPr>
        </p:nvGraphicFramePr>
        <p:xfrm>
          <a:off x="215396" y="121920"/>
          <a:ext cx="11704320" cy="658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319881" y="1712595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28700">
                <a:solidFill>
                  <a:srgbClr val="FF0000"/>
                </a:solidFill>
                <a:latin typeface="HP001 4 hàng" pitchFamily="34" charset="0"/>
              </a:rPr>
              <a:t>lá </a:t>
            </a:r>
            <a:r>
              <a:rPr lang="el-GR" sz="28700">
                <a:solidFill>
                  <a:srgbClr val="FF0000"/>
                </a:solidFill>
                <a:latin typeface="HP001 4 hàng" pitchFamily="34" charset="0"/>
              </a:rPr>
              <a:t>η</a:t>
            </a:r>
            <a:r>
              <a:rPr lang="vi-VN" sz="28700">
                <a:solidFill>
                  <a:srgbClr val="FF0000"/>
                </a:solidFill>
                <a:latin typeface="HP001 4 hàng" pitchFamily="34" charset="0"/>
              </a:rPr>
              <a:t>o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5301506"/>
            <a:ext cx="2709556" cy="17123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8319" y="-122872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4344" y="-180022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894" y="-462743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5094" y="-8763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29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0514E-6 7.40741E-7 L 0.05168 -0.17361 L 0.07205 -0.25139 L 0.08301 -0.3 L 0.08927 -0.34884 L 0.09006 -0.38611 L 0.08614 -0.40694 L 0.08066 -0.41805 L 0.07048 -0.42361 L 0.05952 -0.41389 L 0.0509 -0.40139 L 0.0415 -0.36111 L 0.03602 -0.32777 L 0.03367 -0.27384 L 0.03446 -0.02222 L 0.03759 0.02223 L 0.0415 0.05278 L 0.04934 0.07917 L 0.05482 0.08889 L 0.06891 0.09861 L 0.08379 0.09167 L 0.09475 0.08056 L 0.10963 0.04584 L 0.11746 0.00973 L 0.12138 -0.03472 L 0.13156 -0.06805 L 0.148 -0.09583 L 0.16602 -0.10416 L 0.17763 -0.10277 L 0.18859 -0.08889 L 0.19643 -0.075 L 0.18233 -0.09722 L 0.16836 -0.10416 L 0.15584 -0.1 L 0.148 -0.09583 L 0.13548 -0.075 L 0.12451 -0.04444 L 0.11981 -0.025 L 0.11981 0.00255 L 0.12216 0.03056 L 0.12764 0.05556 L 0.13626 0.07639 L 0.15114 0.09028 L 0.16288 0.09445 L 0.17685 0.09306 L 0.19016 0.07639 L 0.20047 0.05278 L 0.20517 0.03056 L 0.20752 -0.00578 L 0.20517 -0.03356 L 0.19956 -0.05972 L 0.19408 -0.07916 " pathEditMode="relative" ptsTypes="AAAAAAAAAAAAAAAAAAAAAAAAAAAAAAAAAAAAAAAAAAAAAAAAAAAA">
                                      <p:cBhvr>
                                        <p:cTn id="11" dur="1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25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8146E-6 -2.59259E-6 L 3.68146E-6 0.15185 L 3.68146E-6 0.17222 L 0.00104 0.18056 L 0.00261 0.19074 L 0.00731 0.20185 L 0.01201 0.20556 L 0.01671 0.20741 L 0.02297 0.20556 L 0.03342 0.19722 L 0.04438 0.17963 L 0.0543 0.14722 L 0.06423 0.10648 " pathEditMode="relative" ptsTypes="AAAAAAAAAAAAA">
                                      <p:cBhvr>
                                        <p:cTn id="22" dur="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25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67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0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8021E-6 -1.11111E-6 L -0.02741 0.04861 " pathEditMode="relative" ptsTypes="AA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9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9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6557E-6 -1.48148E-6 L 0.00548 -0.0125 L 0.01332 -0.02916 L 0.0235 -0.04027 L 0.03054 -0.04305 L 0.03759 -0.04467 L 0.04777 -0.04189 L 0.05482 -0.03217 L 0.05873 -0.01944 L 0.0603 -0.00416 L 0.0603 0.15973 L 0.06265 0.08195 L 0.07205 0.04167 L 0.08458 -0.00139 L 0.09867 -0.03055 L 0.11277 -0.04583 L 0.12686 -0.04467 L 0.13704 -0.03495 L 0.14252 -0.02083 L 0.14409 -0.00416 L 0.14409 0.00417 L 0.14487 0.03611 L 0.14487 0.10973 L 0.14487 0.12778 L 0.14801 0.13889 L 0.15192 0.14723 L 0.15897 0.15278 L 0.16523 0.15278 L 0.17541 0.14306 L 0.18873 0.10834 L 0.213 0.025 L 0.24589 -0.09861 L 0.27173 -0.19027 L 0.28035 -0.24861 L 0.28348 -0.29166 L 0.28113 -0.33472 L 0.27878 -0.35 L 0.27408 -0.36111 L 0.26547 -0.36389 L 0.25294 -0.35555 L 0.24276 -0.33194 L 0.23415 -0.29583 L 0.23023 -0.26666 L 0.22866 -0.22916 L 0.2271 -0.1625 L 0.2271 0.15834 L 0.23101 0.075 L 0.23415 0.05556 L 0.25451 -0.00833 L 0.26782 -0.03333 L 0.28191 -0.04467 L 0.29523 -0.04189 L 0.30384 -0.03333 L 0.30854 -0.01944 L 0.31089 0.00556 L 0.31089 0.05139 L 0.31089 0.11389 L 0.31245 0.13334 L 0.31794 0.14723 L 0.32577 0.15278 L 0.3383 0.15 L 0.34769 0.13473 L 0.36022 0.09584 L 0.36884 0.06111 L 0.37197 0.0375 L 0.37588 0.01111 L 0.38371 -0.01527 L 0.39703 -0.03333 L 0.41034 -0.04305 L 0.42444 -0.04305 L 0.43775 -0.03333 L 0.44166 -0.02777 L 0.4307 -0.0375 L 0.42365 -0.04305 L 0.41504 -0.04305 L 0.40877 -0.04305 L 0.40016 -0.03611 L 0.39155 -0.02777 L 0.38763 -0.02083 L 0.38137 -0.01111 L 0.37432 0.01389 L 0.37119 0.0375 L 0.37119 0.07084 L 0.37667 0.10139 L 0.3845 0.12361 L 0.39468 0.13727 L 0.40251 0.14723 L 0.41034 0.15278 L 0.42287 0.15278 L 0.43305 0.14723 L 0.44714 0.13056 L 0.45811 0.10695 L 0.46281 0.07361 L 0.46359 0.04861 L 0.45889 0.01667 L 0.45184 -0.01111 L 0.43931 -0.03055 " pathEditMode="relative" ptsTypes="AAAAAAAAAAAAAAAAAAAAAAAAAAAAAAAAAAAAAAAAAAAAAAAAAAAAAAAAAAAAAAAAAAAAAAAAAAAAAAAAAAAAAAAAAAAAAAAAA">
                                      <p:cBhvr>
                                        <p:cTn id="45" dur="3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0"/>
                            </p:stCondLst>
                            <p:childTnLst>
                              <p:par>
                                <p:cTn id="4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4" t="30847" r="33195" b="34633"/>
          <a:stretch/>
        </p:blipFill>
        <p:spPr bwMode="auto">
          <a:xfrm>
            <a:off x="2733749" y="142872"/>
            <a:ext cx="6208665" cy="300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3" t="28125" r="32724" b="30078"/>
          <a:stretch/>
        </p:blipFill>
        <p:spPr bwMode="auto">
          <a:xfrm>
            <a:off x="2893379" y="3124200"/>
            <a:ext cx="5889404" cy="3613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9305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" b="61667"/>
          <a:stretch/>
        </p:blipFill>
        <p:spPr>
          <a:xfrm>
            <a:off x="490861" y="0"/>
            <a:ext cx="11147897" cy="553402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051719" y="4876800"/>
            <a:ext cx="10141025" cy="2137229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 nhờ Hà bê ghế nhỏ.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539281" y="5260443"/>
            <a:ext cx="1981200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8694113" y="5066315"/>
            <a:ext cx="1479456" cy="1753587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011287" y="5068621"/>
            <a:ext cx="1479456" cy="1753587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</a:t>
            </a:r>
          </a:p>
        </p:txBody>
      </p: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079"/>
          <a:stretch/>
        </p:blipFill>
        <p:spPr>
          <a:xfrm>
            <a:off x="130733" y="-54674"/>
            <a:ext cx="11891247" cy="596053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84457" y="-281610"/>
            <a:ext cx="11739552" cy="2228647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092200"/>
                </a:lnTo>
                <a:lnTo>
                  <a:pt x="0" y="1005224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2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18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74823" y="2030615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34" name="Title 1"/>
          <p:cNvSpPr txBox="1">
            <a:spLocks/>
          </p:cNvSpPr>
          <p:nvPr/>
        </p:nvSpPr>
        <p:spPr>
          <a:xfrm>
            <a:off x="-65406" y="5410200"/>
            <a:ext cx="12246294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60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 </a:t>
            </a:r>
            <a:r>
              <a:rPr lang="en-US" sz="60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</a:t>
            </a:r>
            <a:r>
              <a:rPr lang="en-US" sz="60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é </a:t>
            </a:r>
            <a:r>
              <a:rPr lang="en-US" sz="60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</a:t>
            </a:r>
            <a:r>
              <a:rPr lang="en-US" sz="60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à bà. </a:t>
            </a:r>
            <a:r>
              <a:rPr lang="en-US" sz="60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</a:t>
            </a:r>
            <a:r>
              <a:rPr lang="en-US" sz="60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à bà ở ngõ </a:t>
            </a:r>
            <a:r>
              <a:rPr lang="en-US" sz="60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</a:t>
            </a:r>
            <a:r>
              <a:rPr lang="en-US" sz="60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ỏ.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78549" y="82169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96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 gh  Nh  nh </a:t>
            </a:r>
          </a:p>
        </p:txBody>
      </p: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70" y="4343400"/>
            <a:ext cx="1177780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044" y="-373961"/>
            <a:ext cx="7685838" cy="3838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57" y="3124200"/>
            <a:ext cx="10293823" cy="1596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451" y="5255347"/>
            <a:ext cx="9245023" cy="1945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7876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4175919" y="639754"/>
            <a:ext cx="353089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Giới thiệu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00" b="7143"/>
          <a:stretch/>
        </p:blipFill>
        <p:spPr>
          <a:xfrm>
            <a:off x="1476556" y="1296249"/>
            <a:ext cx="9328763" cy="540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130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05" y="2465388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1250" y="2850356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267754" y="11430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28099" y="2348584"/>
            <a:ext cx="193042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102399" y="2348584"/>
            <a:ext cx="193042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28099" y="3682085"/>
            <a:ext cx="3904626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</a:t>
            </a: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é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112817" y="2348584"/>
            <a:ext cx="193042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089260" y="2348584"/>
            <a:ext cx="193042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112817" y="3682085"/>
            <a:ext cx="3905275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</a:t>
            </a: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à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9559" y="558905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ghẹ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204851" y="558905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ghế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316112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ghi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133959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048989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nhẹ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949506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nhỏ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98807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226325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305004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142876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07077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32" name="Title 1"/>
          <p:cNvSpPr txBox="1">
            <a:spLocks/>
          </p:cNvSpPr>
          <p:nvPr/>
        </p:nvSpPr>
        <p:spPr>
          <a:xfrm>
            <a:off x="9975779" y="541948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8214519" y="11430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</a:t>
            </a: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9" grpId="0"/>
      <p:bldP spid="21" grpId="0"/>
      <p:bldP spid="22" grpId="0"/>
      <p:bldP spid="23" grpId="0"/>
      <p:bldP spid="24" grpId="0"/>
      <p:bldP spid="25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26" name="Title 1"/>
          <p:cNvSpPr txBox="1">
            <a:spLocks/>
          </p:cNvSpPr>
          <p:nvPr/>
        </p:nvSpPr>
        <p:spPr>
          <a:xfrm>
            <a:off x="2267754" y="11430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128099" y="2348584"/>
            <a:ext cx="193042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3102399" y="2348584"/>
            <a:ext cx="193042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1128099" y="3682085"/>
            <a:ext cx="3904626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</a:t>
            </a: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é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7112817" y="2348584"/>
            <a:ext cx="193042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9089260" y="2348584"/>
            <a:ext cx="193042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7112817" y="3682085"/>
            <a:ext cx="3905275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</a:t>
            </a: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à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9559" y="558905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ghẹ</a:t>
            </a: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2204851" y="558905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ghế</a:t>
            </a:r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4316112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ghi</a:t>
            </a:r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6133959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8048989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nhẹ</a:t>
            </a:r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9949506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nhỏ</a:t>
            </a:r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>
            <a:off x="98807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</a:t>
            </a: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2226325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</a:t>
            </a: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4305004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</a:t>
            </a:r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6142876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</a:t>
            </a:r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807077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</a:t>
            </a:r>
          </a:p>
        </p:txBody>
      </p:sp>
      <p:sp>
        <p:nvSpPr>
          <p:cNvPr id="66" name="Title 1"/>
          <p:cNvSpPr txBox="1">
            <a:spLocks/>
          </p:cNvSpPr>
          <p:nvPr/>
        </p:nvSpPr>
        <p:spPr>
          <a:xfrm>
            <a:off x="9975779" y="541948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</a:t>
            </a:r>
          </a:p>
        </p:txBody>
      </p:sp>
      <p:sp>
        <p:nvSpPr>
          <p:cNvPr id="67" name="Title 1"/>
          <p:cNvSpPr txBox="1">
            <a:spLocks/>
          </p:cNvSpPr>
          <p:nvPr/>
        </p:nvSpPr>
        <p:spPr>
          <a:xfrm>
            <a:off x="8214519" y="11430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</a:t>
            </a:r>
          </a:p>
        </p:txBody>
      </p:sp>
    </p:spTree>
    <p:extLst>
      <p:ext uri="{BB962C8B-B14F-4D97-AF65-F5344CB8AC3E}">
        <p14:creationId xmlns:p14="http://schemas.microsoft.com/office/powerpoint/2010/main" val="20778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56" grpId="0"/>
      <p:bldP spid="57" grpId="0"/>
      <p:bldP spid="58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80752" y="2914874"/>
            <a:ext cx="2569397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376319" y="2914874"/>
            <a:ext cx="2706820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</a:t>
            </a:r>
          </a:p>
        </p:txBody>
      </p:sp>
      <p:sp>
        <p:nvSpPr>
          <p:cNvPr id="6" name="Rectangle 5"/>
          <p:cNvSpPr/>
          <p:nvPr/>
        </p:nvSpPr>
        <p:spPr>
          <a:xfrm>
            <a:off x="2651919" y="152400"/>
            <a:ext cx="6705600" cy="16002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 sánh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103438" y="4800600"/>
            <a:ext cx="99060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739129" y="4381500"/>
            <a:ext cx="99060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7959671" y="2916005"/>
            <a:ext cx="2123468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6600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185319" y="4381500"/>
            <a:ext cx="990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783357" y="4381500"/>
            <a:ext cx="990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49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02970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031" y="323850"/>
            <a:ext cx="9299864" cy="464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94" y="4624315"/>
            <a:ext cx="12455526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871119" y="5135837"/>
            <a:ext cx="4333494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ghế đá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067917" y="5135698"/>
            <a:ext cx="161173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</a:t>
            </a:r>
          </a:p>
        </p:txBody>
      </p:sp>
      <p:pic>
        <p:nvPicPr>
          <p:cNvPr id="8" name="Picture 2" descr="Ghế đá granito màu ghi đỏ - ghedahunghuye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85"/>
          <a:stretch/>
        </p:blipFill>
        <p:spPr bwMode="auto">
          <a:xfrm>
            <a:off x="2097931" y="381000"/>
            <a:ext cx="7879869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8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193</Words>
  <Application>Microsoft Office PowerPoint</Application>
  <PresentationFormat>Custom</PresentationFormat>
  <Paragraphs>120</Paragraphs>
  <Slides>33</Slides>
  <Notes>17</Notes>
  <HiddenSlides>0</HiddenSlides>
  <MMClips>4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7" baseType="lpstr">
      <vt:lpstr>.VnArial</vt:lpstr>
      <vt:lpstr>.VnCooper</vt:lpstr>
      <vt:lpstr>Arial</vt:lpstr>
      <vt:lpstr>Arial Rounded MT Bold</vt:lpstr>
      <vt:lpstr>Arial-Rounded</vt:lpstr>
      <vt:lpstr>Arrus-Black</vt:lpstr>
      <vt:lpstr>AvantGarde</vt:lpstr>
      <vt:lpstr>Bandit</vt:lpstr>
      <vt:lpstr>Calibri</vt:lpstr>
      <vt:lpstr>DomCasual</vt:lpstr>
      <vt:lpstr>HP001 4 hàng</vt:lpstr>
      <vt:lpstr>HP001 4H</vt:lpstr>
      <vt:lpstr>HP001 TD 4H</vt:lpstr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Tuyết Bùi Thị</cp:lastModifiedBy>
  <cp:revision>99</cp:revision>
  <dcterms:created xsi:type="dcterms:W3CDTF">2021-05-08T14:00:55Z</dcterms:created>
  <dcterms:modified xsi:type="dcterms:W3CDTF">2024-10-27T13:14:55Z</dcterms:modified>
</cp:coreProperties>
</file>