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273" r:id="rId3"/>
    <p:sldId id="258" r:id="rId4"/>
    <p:sldId id="259" r:id="rId5"/>
    <p:sldId id="260" r:id="rId6"/>
    <p:sldId id="261" r:id="rId7"/>
    <p:sldId id="262" r:id="rId8"/>
    <p:sldId id="264" r:id="rId9"/>
    <p:sldId id="266" r:id="rId10"/>
    <p:sldId id="267" r:id="rId11"/>
    <p:sldId id="270" r:id="rId12"/>
    <p:sldId id="274" r:id="rId13"/>
    <p:sldId id="269" r:id="rId14"/>
    <p:sldId id="271" r:id="rId15"/>
    <p:sldId id="272" r:id="rId16"/>
  </p:sldIdLst>
  <p:sldSz cx="9144000" cy="5143500" type="screen16x9"/>
  <p:notesSz cx="6858000" cy="9144000"/>
  <p:defaultTextStyle>
    <a:defPPr>
      <a:defRPr lang="en-US"/>
    </a:defPPr>
    <a:lvl1pPr marL="0" algn="l" defTabSz="913910" rtl="0" eaLnBrk="1" latinLnBrk="0" hangingPunct="1">
      <a:defRPr sz="1800" kern="1200">
        <a:solidFill>
          <a:schemeClr val="tx1"/>
        </a:solidFill>
        <a:latin typeface="+mn-lt"/>
        <a:ea typeface="+mn-ea"/>
        <a:cs typeface="+mn-cs"/>
      </a:defRPr>
    </a:lvl1pPr>
    <a:lvl2pPr marL="456955" algn="l" defTabSz="913910" rtl="0" eaLnBrk="1" latinLnBrk="0" hangingPunct="1">
      <a:defRPr sz="1800" kern="1200">
        <a:solidFill>
          <a:schemeClr val="tx1"/>
        </a:solidFill>
        <a:latin typeface="+mn-lt"/>
        <a:ea typeface="+mn-ea"/>
        <a:cs typeface="+mn-cs"/>
      </a:defRPr>
    </a:lvl2pPr>
    <a:lvl3pPr marL="913910" algn="l" defTabSz="913910" rtl="0" eaLnBrk="1" latinLnBrk="0" hangingPunct="1">
      <a:defRPr sz="1800" kern="1200">
        <a:solidFill>
          <a:schemeClr val="tx1"/>
        </a:solidFill>
        <a:latin typeface="+mn-lt"/>
        <a:ea typeface="+mn-ea"/>
        <a:cs typeface="+mn-cs"/>
      </a:defRPr>
    </a:lvl3pPr>
    <a:lvl4pPr marL="1370865" algn="l" defTabSz="913910" rtl="0" eaLnBrk="1" latinLnBrk="0" hangingPunct="1">
      <a:defRPr sz="1800" kern="1200">
        <a:solidFill>
          <a:schemeClr val="tx1"/>
        </a:solidFill>
        <a:latin typeface="+mn-lt"/>
        <a:ea typeface="+mn-ea"/>
        <a:cs typeface="+mn-cs"/>
      </a:defRPr>
    </a:lvl4pPr>
    <a:lvl5pPr marL="1827821" algn="l" defTabSz="913910" rtl="0" eaLnBrk="1" latinLnBrk="0" hangingPunct="1">
      <a:defRPr sz="1800" kern="1200">
        <a:solidFill>
          <a:schemeClr val="tx1"/>
        </a:solidFill>
        <a:latin typeface="+mn-lt"/>
        <a:ea typeface="+mn-ea"/>
        <a:cs typeface="+mn-cs"/>
      </a:defRPr>
    </a:lvl5pPr>
    <a:lvl6pPr marL="2284776" algn="l" defTabSz="913910" rtl="0" eaLnBrk="1" latinLnBrk="0" hangingPunct="1">
      <a:defRPr sz="1800" kern="1200">
        <a:solidFill>
          <a:schemeClr val="tx1"/>
        </a:solidFill>
        <a:latin typeface="+mn-lt"/>
        <a:ea typeface="+mn-ea"/>
        <a:cs typeface="+mn-cs"/>
      </a:defRPr>
    </a:lvl6pPr>
    <a:lvl7pPr marL="2741731" algn="l" defTabSz="913910" rtl="0" eaLnBrk="1" latinLnBrk="0" hangingPunct="1">
      <a:defRPr sz="1800" kern="1200">
        <a:solidFill>
          <a:schemeClr val="tx1"/>
        </a:solidFill>
        <a:latin typeface="+mn-lt"/>
        <a:ea typeface="+mn-ea"/>
        <a:cs typeface="+mn-cs"/>
      </a:defRPr>
    </a:lvl7pPr>
    <a:lvl8pPr marL="3198686" algn="l" defTabSz="913910" rtl="0" eaLnBrk="1" latinLnBrk="0" hangingPunct="1">
      <a:defRPr sz="1800" kern="1200">
        <a:solidFill>
          <a:schemeClr val="tx1"/>
        </a:solidFill>
        <a:latin typeface="+mn-lt"/>
        <a:ea typeface="+mn-ea"/>
        <a:cs typeface="+mn-cs"/>
      </a:defRPr>
    </a:lvl8pPr>
    <a:lvl9pPr marL="3655641" algn="l" defTabSz="91391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DB3"/>
    <a:srgbClr val="FFDF79"/>
    <a:srgbClr val="FFD03B"/>
    <a:srgbClr val="F68426"/>
    <a:srgbClr val="FFC611"/>
    <a:srgbClr val="FFD347"/>
    <a:srgbClr val="FFD243"/>
    <a:srgbClr val="EBF6F9"/>
    <a:srgbClr val="BEE395"/>
    <a:srgbClr val="A9DA7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7" d="100"/>
          <a:sy n="87" d="100"/>
        </p:scale>
        <p:origin x="906" y="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1BC2AF-ECAD-4B64-9E5E-57F7F29CBAD2}" type="datetimeFigureOut">
              <a:rPr lang="en-US" smtClean="0"/>
              <a:t>2/16/2025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FEA3F6-B450-4284-BB2C-4DA94784FDB0}" type="slidenum">
              <a:rPr lang="en-US" smtClean="0"/>
              <a:t>‹#›</a:t>
            </a:fld>
            <a:endParaRPr lang="en-US"/>
          </a:p>
        </p:txBody>
      </p:sp>
    </p:spTree>
    <p:extLst>
      <p:ext uri="{BB962C8B-B14F-4D97-AF65-F5344CB8AC3E}">
        <p14:creationId xmlns:p14="http://schemas.microsoft.com/office/powerpoint/2010/main" val="2254272202"/>
      </p:ext>
    </p:extLst>
  </p:cSld>
  <p:clrMap bg1="lt1" tx1="dk1" bg2="lt2" tx2="dk2" accent1="accent1" accent2="accent2" accent3="accent3" accent4="accent4" accent5="accent5" accent6="accent6" hlink="hlink" folHlink="folHlink"/>
  <p:notesStyle>
    <a:lvl1pPr marL="0" algn="l" defTabSz="914034" rtl="0" eaLnBrk="1" latinLnBrk="0" hangingPunct="1">
      <a:defRPr sz="1200" kern="1200">
        <a:solidFill>
          <a:schemeClr val="tx1"/>
        </a:solidFill>
        <a:latin typeface="+mn-lt"/>
        <a:ea typeface="+mn-ea"/>
        <a:cs typeface="+mn-cs"/>
      </a:defRPr>
    </a:lvl1pPr>
    <a:lvl2pPr marL="457017" algn="l" defTabSz="914034" rtl="0" eaLnBrk="1" latinLnBrk="0" hangingPunct="1">
      <a:defRPr sz="1200" kern="1200">
        <a:solidFill>
          <a:schemeClr val="tx1"/>
        </a:solidFill>
        <a:latin typeface="+mn-lt"/>
        <a:ea typeface="+mn-ea"/>
        <a:cs typeface="+mn-cs"/>
      </a:defRPr>
    </a:lvl2pPr>
    <a:lvl3pPr marL="914034" algn="l" defTabSz="914034" rtl="0" eaLnBrk="1" latinLnBrk="0" hangingPunct="1">
      <a:defRPr sz="1200" kern="1200">
        <a:solidFill>
          <a:schemeClr val="tx1"/>
        </a:solidFill>
        <a:latin typeface="+mn-lt"/>
        <a:ea typeface="+mn-ea"/>
        <a:cs typeface="+mn-cs"/>
      </a:defRPr>
    </a:lvl3pPr>
    <a:lvl4pPr marL="1371051" algn="l" defTabSz="914034" rtl="0" eaLnBrk="1" latinLnBrk="0" hangingPunct="1">
      <a:defRPr sz="1200" kern="1200">
        <a:solidFill>
          <a:schemeClr val="tx1"/>
        </a:solidFill>
        <a:latin typeface="+mn-lt"/>
        <a:ea typeface="+mn-ea"/>
        <a:cs typeface="+mn-cs"/>
      </a:defRPr>
    </a:lvl4pPr>
    <a:lvl5pPr marL="1828068" algn="l" defTabSz="914034" rtl="0" eaLnBrk="1" latinLnBrk="0" hangingPunct="1">
      <a:defRPr sz="1200" kern="1200">
        <a:solidFill>
          <a:schemeClr val="tx1"/>
        </a:solidFill>
        <a:latin typeface="+mn-lt"/>
        <a:ea typeface="+mn-ea"/>
        <a:cs typeface="+mn-cs"/>
      </a:defRPr>
    </a:lvl5pPr>
    <a:lvl6pPr marL="2285086" algn="l" defTabSz="914034" rtl="0" eaLnBrk="1" latinLnBrk="0" hangingPunct="1">
      <a:defRPr sz="1200" kern="1200">
        <a:solidFill>
          <a:schemeClr val="tx1"/>
        </a:solidFill>
        <a:latin typeface="+mn-lt"/>
        <a:ea typeface="+mn-ea"/>
        <a:cs typeface="+mn-cs"/>
      </a:defRPr>
    </a:lvl6pPr>
    <a:lvl7pPr marL="2742103" algn="l" defTabSz="914034" rtl="0" eaLnBrk="1" latinLnBrk="0" hangingPunct="1">
      <a:defRPr sz="1200" kern="1200">
        <a:solidFill>
          <a:schemeClr val="tx1"/>
        </a:solidFill>
        <a:latin typeface="+mn-lt"/>
        <a:ea typeface="+mn-ea"/>
        <a:cs typeface="+mn-cs"/>
      </a:defRPr>
    </a:lvl7pPr>
    <a:lvl8pPr marL="3199120" algn="l" defTabSz="914034" rtl="0" eaLnBrk="1" latinLnBrk="0" hangingPunct="1">
      <a:defRPr sz="1200" kern="1200">
        <a:solidFill>
          <a:schemeClr val="tx1"/>
        </a:solidFill>
        <a:latin typeface="+mn-lt"/>
        <a:ea typeface="+mn-ea"/>
        <a:cs typeface="+mn-cs"/>
      </a:defRPr>
    </a:lvl8pPr>
    <a:lvl9pPr marL="3656137" algn="l" defTabSz="91403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giải</a:t>
            </a:r>
            <a:r>
              <a:rPr lang="en-US" baseline="0"/>
              <a:t> thích cho HS biết, lời thoại của nhân vật thì xuống dòng và có dấu gạch ngang ở đầu dòng.</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4</a:t>
            </a:fld>
            <a:endParaRPr lang="en-US"/>
          </a:p>
        </p:txBody>
      </p:sp>
    </p:spTree>
    <p:extLst>
      <p:ext uri="{BB962C8B-B14F-4D97-AF65-F5344CB8AC3E}">
        <p14:creationId xmlns:p14="http://schemas.microsoft.com/office/powerpoint/2010/main" val="14312135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Giáo</a:t>
            </a:r>
            <a:r>
              <a:rPr lang="en-US" baseline="0"/>
              <a:t> viên chủ động giải thích từ khó, cho hs luyện đọc từ. Từ khó có thể linh động theo vùng miền</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5</a:t>
            </a:fld>
            <a:endParaRPr lang="en-US"/>
          </a:p>
        </p:txBody>
      </p:sp>
    </p:spTree>
    <p:extLst>
      <p:ext uri="{BB962C8B-B14F-4D97-AF65-F5344CB8AC3E}">
        <p14:creationId xmlns:p14="http://schemas.microsoft.com/office/powerpoint/2010/main" val="22058044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Đây</a:t>
            </a:r>
            <a:r>
              <a:rPr lang="en-US" baseline="0"/>
              <a:t> chỉ là gợi ý GV đưa ra sau khi GV đã trả lời xong. HĐ này GV nên tổ chức thi đua trên bảng lớp hoặc bảng nhóm</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9</a:t>
            </a:fld>
            <a:endParaRPr lang="en-US"/>
          </a:p>
        </p:txBody>
      </p:sp>
    </p:spTree>
    <p:extLst>
      <p:ext uri="{BB962C8B-B14F-4D97-AF65-F5344CB8AC3E}">
        <p14:creationId xmlns:p14="http://schemas.microsoft.com/office/powerpoint/2010/main" val="23454543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2 câu</a:t>
            </a:r>
            <a:r>
              <a:rPr lang="en-US" baseline="0"/>
              <a:t> sau là câu hỏi mở, GV tôn trọng ý kiến của hs nhé</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10</a:t>
            </a:fld>
            <a:endParaRPr lang="en-US"/>
          </a:p>
        </p:txBody>
      </p:sp>
    </p:spTree>
    <p:extLst>
      <p:ext uri="{BB962C8B-B14F-4D97-AF65-F5344CB8AC3E}">
        <p14:creationId xmlns:p14="http://schemas.microsoft.com/office/powerpoint/2010/main" val="3207929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GV hướng</a:t>
            </a:r>
            <a:r>
              <a:rPr lang="en-US" baseline="0"/>
              <a:t> dẫn hs đồ chữ hoa N. GV hỏi để khai thác cho HS hiểu kĩ thuật viết (chữ đầu câu viết hoa, cuối câu có dấu chấm, khoảng cách các chữ bằng 1 con chữ o…)</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11</a:t>
            </a:fld>
            <a:endParaRPr lang="en-US"/>
          </a:p>
        </p:txBody>
      </p:sp>
    </p:spTree>
    <p:extLst>
      <p:ext uri="{BB962C8B-B14F-4D97-AF65-F5344CB8AC3E}">
        <p14:creationId xmlns:p14="http://schemas.microsoft.com/office/powerpoint/2010/main" val="23654460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13</a:t>
            </a:fld>
            <a:endParaRPr lang="en-US"/>
          </a:p>
        </p:txBody>
      </p:sp>
    </p:spTree>
    <p:extLst>
      <p:ext uri="{BB962C8B-B14F-4D97-AF65-F5344CB8AC3E}">
        <p14:creationId xmlns:p14="http://schemas.microsoft.com/office/powerpoint/2010/main" val="24525379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955" indent="0" algn="ctr">
              <a:buNone/>
              <a:defRPr>
                <a:solidFill>
                  <a:schemeClr val="tx1">
                    <a:tint val="75000"/>
                  </a:schemeClr>
                </a:solidFill>
              </a:defRPr>
            </a:lvl2pPr>
            <a:lvl3pPr marL="913910" indent="0" algn="ctr">
              <a:buNone/>
              <a:defRPr>
                <a:solidFill>
                  <a:schemeClr val="tx1">
                    <a:tint val="75000"/>
                  </a:schemeClr>
                </a:solidFill>
              </a:defRPr>
            </a:lvl3pPr>
            <a:lvl4pPr marL="1370865" indent="0" algn="ctr">
              <a:buNone/>
              <a:defRPr>
                <a:solidFill>
                  <a:schemeClr val="tx1">
                    <a:tint val="75000"/>
                  </a:schemeClr>
                </a:solidFill>
              </a:defRPr>
            </a:lvl4pPr>
            <a:lvl5pPr marL="1827821" indent="0" algn="ctr">
              <a:buNone/>
              <a:defRPr>
                <a:solidFill>
                  <a:schemeClr val="tx1">
                    <a:tint val="75000"/>
                  </a:schemeClr>
                </a:solidFill>
              </a:defRPr>
            </a:lvl5pPr>
            <a:lvl6pPr marL="2284776" indent="0" algn="ctr">
              <a:buNone/>
              <a:defRPr>
                <a:solidFill>
                  <a:schemeClr val="tx1">
                    <a:tint val="75000"/>
                  </a:schemeClr>
                </a:solidFill>
              </a:defRPr>
            </a:lvl6pPr>
            <a:lvl7pPr marL="2741731" indent="0" algn="ctr">
              <a:buNone/>
              <a:defRPr>
                <a:solidFill>
                  <a:schemeClr val="tx1">
                    <a:tint val="75000"/>
                  </a:schemeClr>
                </a:solidFill>
              </a:defRPr>
            </a:lvl7pPr>
            <a:lvl8pPr marL="3198686" indent="0" algn="ctr">
              <a:buNone/>
              <a:defRPr>
                <a:solidFill>
                  <a:schemeClr val="tx1">
                    <a:tint val="75000"/>
                  </a:schemeClr>
                </a:solidFill>
              </a:defRPr>
            </a:lvl8pPr>
            <a:lvl9pPr marL="365564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EF851F-4C9B-4ED8-A706-7687066F5A2C}" type="datetimeFigureOut">
              <a:rPr lang="en-US" smtClean="0"/>
              <a:t>2/16/2025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2695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2/16/2025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508913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2/16/2025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06682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2/16/2025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820573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955" indent="0">
              <a:buNone/>
              <a:defRPr sz="1800">
                <a:solidFill>
                  <a:schemeClr val="tx1">
                    <a:tint val="75000"/>
                  </a:schemeClr>
                </a:solidFill>
              </a:defRPr>
            </a:lvl2pPr>
            <a:lvl3pPr marL="913910" indent="0">
              <a:buNone/>
              <a:defRPr sz="1600">
                <a:solidFill>
                  <a:schemeClr val="tx1">
                    <a:tint val="75000"/>
                  </a:schemeClr>
                </a:solidFill>
              </a:defRPr>
            </a:lvl3pPr>
            <a:lvl4pPr marL="1370865" indent="0">
              <a:buNone/>
              <a:defRPr sz="1400">
                <a:solidFill>
                  <a:schemeClr val="tx1">
                    <a:tint val="75000"/>
                  </a:schemeClr>
                </a:solidFill>
              </a:defRPr>
            </a:lvl4pPr>
            <a:lvl5pPr marL="1827821" indent="0">
              <a:buNone/>
              <a:defRPr sz="1400">
                <a:solidFill>
                  <a:schemeClr val="tx1">
                    <a:tint val="75000"/>
                  </a:schemeClr>
                </a:solidFill>
              </a:defRPr>
            </a:lvl5pPr>
            <a:lvl6pPr marL="2284776" indent="0">
              <a:buNone/>
              <a:defRPr sz="1400">
                <a:solidFill>
                  <a:schemeClr val="tx1">
                    <a:tint val="75000"/>
                  </a:schemeClr>
                </a:solidFill>
              </a:defRPr>
            </a:lvl6pPr>
            <a:lvl7pPr marL="2741731" indent="0">
              <a:buNone/>
              <a:defRPr sz="1400">
                <a:solidFill>
                  <a:schemeClr val="tx1">
                    <a:tint val="75000"/>
                  </a:schemeClr>
                </a:solidFill>
              </a:defRPr>
            </a:lvl7pPr>
            <a:lvl8pPr marL="3198686" indent="0">
              <a:buNone/>
              <a:defRPr sz="1400">
                <a:solidFill>
                  <a:schemeClr val="tx1">
                    <a:tint val="75000"/>
                  </a:schemeClr>
                </a:solidFill>
              </a:defRPr>
            </a:lvl8pPr>
            <a:lvl9pPr marL="3655641"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2/16/2025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560170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EF851F-4C9B-4ED8-A706-7687066F5A2C}" type="datetimeFigureOut">
              <a:rPr lang="en-US" smtClean="0"/>
              <a:t>2/16/2025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880206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955" indent="0">
              <a:buNone/>
              <a:defRPr sz="2000" b="1"/>
            </a:lvl2pPr>
            <a:lvl3pPr marL="913910" indent="0">
              <a:buNone/>
              <a:defRPr sz="1800" b="1"/>
            </a:lvl3pPr>
            <a:lvl4pPr marL="1370865" indent="0">
              <a:buNone/>
              <a:defRPr sz="1600" b="1"/>
            </a:lvl4pPr>
            <a:lvl5pPr marL="1827821" indent="0">
              <a:buNone/>
              <a:defRPr sz="1600" b="1"/>
            </a:lvl5pPr>
            <a:lvl6pPr marL="2284776" indent="0">
              <a:buNone/>
              <a:defRPr sz="1600" b="1"/>
            </a:lvl6pPr>
            <a:lvl7pPr marL="2741731" indent="0">
              <a:buNone/>
              <a:defRPr sz="1600" b="1"/>
            </a:lvl7pPr>
            <a:lvl8pPr marL="3198686" indent="0">
              <a:buNone/>
              <a:defRPr sz="1600" b="1"/>
            </a:lvl8pPr>
            <a:lvl9pPr marL="365564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2400" b="1"/>
            </a:lvl1pPr>
            <a:lvl2pPr marL="456955" indent="0">
              <a:buNone/>
              <a:defRPr sz="2000" b="1"/>
            </a:lvl2pPr>
            <a:lvl3pPr marL="913910" indent="0">
              <a:buNone/>
              <a:defRPr sz="1800" b="1"/>
            </a:lvl3pPr>
            <a:lvl4pPr marL="1370865" indent="0">
              <a:buNone/>
              <a:defRPr sz="1600" b="1"/>
            </a:lvl4pPr>
            <a:lvl5pPr marL="1827821" indent="0">
              <a:buNone/>
              <a:defRPr sz="1600" b="1"/>
            </a:lvl5pPr>
            <a:lvl6pPr marL="2284776" indent="0">
              <a:buNone/>
              <a:defRPr sz="1600" b="1"/>
            </a:lvl6pPr>
            <a:lvl7pPr marL="2741731" indent="0">
              <a:buNone/>
              <a:defRPr sz="1600" b="1"/>
            </a:lvl7pPr>
            <a:lvl8pPr marL="3198686" indent="0">
              <a:buNone/>
              <a:defRPr sz="1600" b="1"/>
            </a:lvl8pPr>
            <a:lvl9pPr marL="365564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EF851F-4C9B-4ED8-A706-7687066F5A2C}" type="datetimeFigureOut">
              <a:rPr lang="en-US" smtClean="0"/>
              <a:t>2/16/2025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820699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2/16/2025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57197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2/16/2025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588749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6955" indent="0">
              <a:buNone/>
              <a:defRPr sz="1200"/>
            </a:lvl2pPr>
            <a:lvl3pPr marL="913910" indent="0">
              <a:buNone/>
              <a:defRPr sz="1000"/>
            </a:lvl3pPr>
            <a:lvl4pPr marL="1370865" indent="0">
              <a:buNone/>
              <a:defRPr sz="900"/>
            </a:lvl4pPr>
            <a:lvl5pPr marL="1827821" indent="0">
              <a:buNone/>
              <a:defRPr sz="900"/>
            </a:lvl5pPr>
            <a:lvl6pPr marL="2284776" indent="0">
              <a:buNone/>
              <a:defRPr sz="900"/>
            </a:lvl6pPr>
            <a:lvl7pPr marL="2741731" indent="0">
              <a:buNone/>
              <a:defRPr sz="900"/>
            </a:lvl7pPr>
            <a:lvl8pPr marL="3198686" indent="0">
              <a:buNone/>
              <a:defRPr sz="900"/>
            </a:lvl8pPr>
            <a:lvl9pPr marL="3655641"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2/16/2025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322878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955" indent="0">
              <a:buNone/>
              <a:defRPr sz="2800"/>
            </a:lvl2pPr>
            <a:lvl3pPr marL="913910" indent="0">
              <a:buNone/>
              <a:defRPr sz="2400"/>
            </a:lvl3pPr>
            <a:lvl4pPr marL="1370865" indent="0">
              <a:buNone/>
              <a:defRPr sz="2000"/>
            </a:lvl4pPr>
            <a:lvl5pPr marL="1827821" indent="0">
              <a:buNone/>
              <a:defRPr sz="2000"/>
            </a:lvl5pPr>
            <a:lvl6pPr marL="2284776" indent="0">
              <a:buNone/>
              <a:defRPr sz="2000"/>
            </a:lvl6pPr>
            <a:lvl7pPr marL="2741731" indent="0">
              <a:buNone/>
              <a:defRPr sz="2000"/>
            </a:lvl7pPr>
            <a:lvl8pPr marL="3198686" indent="0">
              <a:buNone/>
              <a:defRPr sz="2000"/>
            </a:lvl8pPr>
            <a:lvl9pPr marL="3655641"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6955" indent="0">
              <a:buNone/>
              <a:defRPr sz="1200"/>
            </a:lvl2pPr>
            <a:lvl3pPr marL="913910" indent="0">
              <a:buNone/>
              <a:defRPr sz="1000"/>
            </a:lvl3pPr>
            <a:lvl4pPr marL="1370865" indent="0">
              <a:buNone/>
              <a:defRPr sz="900"/>
            </a:lvl4pPr>
            <a:lvl5pPr marL="1827821" indent="0">
              <a:buNone/>
              <a:defRPr sz="900"/>
            </a:lvl5pPr>
            <a:lvl6pPr marL="2284776" indent="0">
              <a:buNone/>
              <a:defRPr sz="900"/>
            </a:lvl6pPr>
            <a:lvl7pPr marL="2741731" indent="0">
              <a:buNone/>
              <a:defRPr sz="900"/>
            </a:lvl7pPr>
            <a:lvl8pPr marL="3198686" indent="0">
              <a:buNone/>
              <a:defRPr sz="900"/>
            </a:lvl8pPr>
            <a:lvl9pPr marL="3655641"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2/16/2025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232427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391" tIns="45696" rIns="91391" bIns="45696"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391" tIns="45696" rIns="91391" bIns="4569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391" tIns="45696" rIns="91391" bIns="45696" rtlCol="0" anchor="ctr"/>
          <a:lstStyle>
            <a:lvl1pPr algn="l">
              <a:defRPr sz="1200">
                <a:solidFill>
                  <a:schemeClr val="tx1">
                    <a:tint val="75000"/>
                  </a:schemeClr>
                </a:solidFill>
              </a:defRPr>
            </a:lvl1pPr>
          </a:lstStyle>
          <a:p>
            <a:fld id="{4CEF851F-4C9B-4ED8-A706-7687066F5A2C}" type="datetimeFigureOut">
              <a:rPr lang="en-US" smtClean="0"/>
              <a:t>2/16/2025</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391" tIns="45696" rIns="91391" bIns="45696"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391" tIns="45696" rIns="91391" bIns="45696" rtlCol="0" anchor="ctr"/>
          <a:lstStyle>
            <a:lvl1pPr algn="r">
              <a:defRPr sz="1200">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1218177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3910" rtl="0" eaLnBrk="1" latinLnBrk="0" hangingPunct="1">
        <a:spcBef>
          <a:spcPct val="0"/>
        </a:spcBef>
        <a:buNone/>
        <a:defRPr sz="4400" kern="1200">
          <a:solidFill>
            <a:schemeClr val="tx1"/>
          </a:solidFill>
          <a:latin typeface="+mj-lt"/>
          <a:ea typeface="+mj-ea"/>
          <a:cs typeface="+mj-cs"/>
        </a:defRPr>
      </a:lvl1pPr>
    </p:titleStyle>
    <p:bodyStyle>
      <a:lvl1pPr marL="342716" indent="-342716" algn="l" defTabSz="91391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552" indent="-285597" algn="l" defTabSz="91391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388" indent="-228478" algn="l" defTabSz="91391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343" indent="-228478" algn="l" defTabSz="91391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298" indent="-228478" algn="l" defTabSz="91391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253" indent="-228478" algn="l" defTabSz="91391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208" indent="-228478" algn="l" defTabSz="91391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164" indent="-228478" algn="l" defTabSz="91391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119" indent="-228478" algn="l" defTabSz="91391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910" rtl="0" eaLnBrk="1" latinLnBrk="0" hangingPunct="1">
        <a:defRPr sz="1800" kern="1200">
          <a:solidFill>
            <a:schemeClr val="tx1"/>
          </a:solidFill>
          <a:latin typeface="+mn-lt"/>
          <a:ea typeface="+mn-ea"/>
          <a:cs typeface="+mn-cs"/>
        </a:defRPr>
      </a:lvl1pPr>
      <a:lvl2pPr marL="456955" algn="l" defTabSz="913910" rtl="0" eaLnBrk="1" latinLnBrk="0" hangingPunct="1">
        <a:defRPr sz="1800" kern="1200">
          <a:solidFill>
            <a:schemeClr val="tx1"/>
          </a:solidFill>
          <a:latin typeface="+mn-lt"/>
          <a:ea typeface="+mn-ea"/>
          <a:cs typeface="+mn-cs"/>
        </a:defRPr>
      </a:lvl2pPr>
      <a:lvl3pPr marL="913910" algn="l" defTabSz="913910" rtl="0" eaLnBrk="1" latinLnBrk="0" hangingPunct="1">
        <a:defRPr sz="1800" kern="1200">
          <a:solidFill>
            <a:schemeClr val="tx1"/>
          </a:solidFill>
          <a:latin typeface="+mn-lt"/>
          <a:ea typeface="+mn-ea"/>
          <a:cs typeface="+mn-cs"/>
        </a:defRPr>
      </a:lvl3pPr>
      <a:lvl4pPr marL="1370865" algn="l" defTabSz="913910" rtl="0" eaLnBrk="1" latinLnBrk="0" hangingPunct="1">
        <a:defRPr sz="1800" kern="1200">
          <a:solidFill>
            <a:schemeClr val="tx1"/>
          </a:solidFill>
          <a:latin typeface="+mn-lt"/>
          <a:ea typeface="+mn-ea"/>
          <a:cs typeface="+mn-cs"/>
        </a:defRPr>
      </a:lvl4pPr>
      <a:lvl5pPr marL="1827821" algn="l" defTabSz="913910" rtl="0" eaLnBrk="1" latinLnBrk="0" hangingPunct="1">
        <a:defRPr sz="1800" kern="1200">
          <a:solidFill>
            <a:schemeClr val="tx1"/>
          </a:solidFill>
          <a:latin typeface="+mn-lt"/>
          <a:ea typeface="+mn-ea"/>
          <a:cs typeface="+mn-cs"/>
        </a:defRPr>
      </a:lvl5pPr>
      <a:lvl6pPr marL="2284776" algn="l" defTabSz="913910" rtl="0" eaLnBrk="1" latinLnBrk="0" hangingPunct="1">
        <a:defRPr sz="1800" kern="1200">
          <a:solidFill>
            <a:schemeClr val="tx1"/>
          </a:solidFill>
          <a:latin typeface="+mn-lt"/>
          <a:ea typeface="+mn-ea"/>
          <a:cs typeface="+mn-cs"/>
        </a:defRPr>
      </a:lvl6pPr>
      <a:lvl7pPr marL="2741731" algn="l" defTabSz="913910" rtl="0" eaLnBrk="1" latinLnBrk="0" hangingPunct="1">
        <a:defRPr sz="1800" kern="1200">
          <a:solidFill>
            <a:schemeClr val="tx1"/>
          </a:solidFill>
          <a:latin typeface="+mn-lt"/>
          <a:ea typeface="+mn-ea"/>
          <a:cs typeface="+mn-cs"/>
        </a:defRPr>
      </a:lvl7pPr>
      <a:lvl8pPr marL="3198686" algn="l" defTabSz="913910" rtl="0" eaLnBrk="1" latinLnBrk="0" hangingPunct="1">
        <a:defRPr sz="1800" kern="1200">
          <a:solidFill>
            <a:schemeClr val="tx1"/>
          </a:solidFill>
          <a:latin typeface="+mn-lt"/>
          <a:ea typeface="+mn-ea"/>
          <a:cs typeface="+mn-cs"/>
        </a:defRPr>
      </a:lvl8pPr>
      <a:lvl9pPr marL="3655641" algn="l" defTabSz="91391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6.xml"/><Relationship Id="rId4" Type="http://schemas.openxmlformats.org/officeDocument/2006/relationships/image" Target="../media/image7.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lowchart: Document 17"/>
          <p:cNvSpPr/>
          <p:nvPr/>
        </p:nvSpPr>
        <p:spPr>
          <a:xfrm>
            <a:off x="-17799" y="-14642"/>
            <a:ext cx="925264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FFD243"/>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18" name="Flowchart: Document 17"/>
          <p:cNvSpPr/>
          <p:nvPr/>
        </p:nvSpPr>
        <p:spPr>
          <a:xfrm>
            <a:off x="-43199" y="10758"/>
            <a:ext cx="9252641"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5" name="Rectangle 4"/>
          <p:cNvSpPr/>
          <p:nvPr/>
        </p:nvSpPr>
        <p:spPr>
          <a:xfrm>
            <a:off x="0" y="5010150"/>
            <a:ext cx="9144000" cy="13335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1" tIns="45696" rIns="91391" bIns="45696" spcCol="0" rtlCol="0" anchor="ctr"/>
          <a:lstStyle/>
          <a:p>
            <a:pPr algn="ctr"/>
            <a:endParaRPr lang="en-US"/>
          </a:p>
        </p:txBody>
      </p:sp>
      <p:grpSp>
        <p:nvGrpSpPr>
          <p:cNvPr id="2" name="Group 1"/>
          <p:cNvGrpSpPr/>
          <p:nvPr/>
        </p:nvGrpSpPr>
        <p:grpSpPr>
          <a:xfrm>
            <a:off x="2400655" y="2152115"/>
            <a:ext cx="4609745" cy="975143"/>
            <a:chOff x="9566064" y="964372"/>
            <a:chExt cx="5446164" cy="698253"/>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1"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2"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grpSp>
        <p:nvGrpSpPr>
          <p:cNvPr id="10" name="Group 9"/>
          <p:cNvGrpSpPr/>
          <p:nvPr/>
        </p:nvGrpSpPr>
        <p:grpSpPr>
          <a:xfrm>
            <a:off x="1408834" y="2109520"/>
            <a:ext cx="992332" cy="992332"/>
            <a:chOff x="1212273" y="1084984"/>
            <a:chExt cx="992332" cy="992332"/>
          </a:xfrm>
        </p:grpSpPr>
        <p:sp>
          <p:nvSpPr>
            <p:cNvPr id="9" name="Oval 8"/>
            <p:cNvSpPr/>
            <p:nvPr/>
          </p:nvSpPr>
          <p:spPr>
            <a:xfrm>
              <a:off x="1212273" y="1084984"/>
              <a:ext cx="992332" cy="992332"/>
            </a:xfrm>
            <a:prstGeom prst="ellipse">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52971" y="1095375"/>
              <a:ext cx="914400" cy="914400"/>
            </a:xfrm>
            <a:prstGeom prst="ellipse">
              <a:avLst/>
            </a:prstGeom>
            <a:solidFill>
              <a:schemeClr val="accent6"/>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659635" y="-848744"/>
            <a:ext cx="2469633" cy="2296731"/>
            <a:chOff x="-2957976" y="-1125796"/>
            <a:chExt cx="2469633" cy="2296731"/>
          </a:xfrm>
        </p:grpSpPr>
        <p:sp>
          <p:nvSpPr>
            <p:cNvPr id="26" name="Oval 25"/>
            <p:cNvSpPr/>
            <p:nvPr/>
          </p:nvSpPr>
          <p:spPr>
            <a:xfrm rot="9814622">
              <a:off x="-2957976" y="-1125796"/>
              <a:ext cx="2469633" cy="2296731"/>
            </a:xfrm>
            <a:prstGeom prst="ellipse">
              <a:avLst/>
            </a:prstGeom>
            <a:solidFill>
              <a:srgbClr val="FFD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rot="968493">
              <a:off x="-2721155" y="-827037"/>
              <a:ext cx="2069022" cy="1931010"/>
            </a:xfrm>
            <a:prstGeom prst="ellipse">
              <a:avLst/>
            </a:prstGeom>
            <a:solidFill>
              <a:srgbClr val="FFC6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Box 27"/>
          <p:cNvSpPr txBox="1"/>
          <p:nvPr/>
        </p:nvSpPr>
        <p:spPr>
          <a:xfrm>
            <a:off x="12700" y="178394"/>
            <a:ext cx="1341530" cy="1107947"/>
          </a:xfrm>
          <a:prstGeom prst="rect">
            <a:avLst/>
          </a:prstGeom>
          <a:noFill/>
        </p:spPr>
        <p:txBody>
          <a:bodyPr wrap="square" lIns="91391" tIns="45696" rIns="91391" bIns="45696" rtlCol="0">
            <a:spAutoFit/>
          </a:bodyPr>
          <a:lstStyle/>
          <a:p>
            <a:pPr algn="ctr"/>
            <a:r>
              <a:rPr lang="en-US" sz="6600" b="1">
                <a:solidFill>
                  <a:schemeClr val="accent6"/>
                </a:solidFill>
                <a:latin typeface="Arial Rounded MT Bold" pitchFamily="34" charset="0"/>
                <a:ea typeface="Arial-Rounded" pitchFamily="34" charset="0"/>
                <a:cs typeface="Times New Roman" pitchFamily="18" charset="0"/>
              </a:rPr>
              <a:t>2</a:t>
            </a:r>
          </a:p>
        </p:txBody>
      </p:sp>
      <p:sp>
        <p:nvSpPr>
          <p:cNvPr id="29" name="TextBox 28"/>
          <p:cNvSpPr txBox="1"/>
          <p:nvPr/>
        </p:nvSpPr>
        <p:spPr>
          <a:xfrm>
            <a:off x="1905000" y="437711"/>
            <a:ext cx="6172200" cy="923281"/>
          </a:xfrm>
          <a:prstGeom prst="rect">
            <a:avLst/>
          </a:prstGeom>
          <a:noFill/>
        </p:spPr>
        <p:txBody>
          <a:bodyPr wrap="square" lIns="91391" tIns="45696" rIns="91391" bIns="45696" rtlCol="0">
            <a:spAutoFit/>
          </a:bodyPr>
          <a:lstStyle/>
          <a:p>
            <a:pPr algn="ctr"/>
            <a:r>
              <a:rPr lang="en-US" sz="5400" b="1">
                <a:ln w="3175">
                  <a:solidFill>
                    <a:schemeClr val="bg1"/>
                  </a:solidFill>
                </a:ln>
                <a:solidFill>
                  <a:schemeClr val="bg1"/>
                </a:solidFill>
                <a:latin typeface="Arial-Rounded" pitchFamily="34" charset="0"/>
                <a:ea typeface="Arial-Rounded" pitchFamily="34" charset="0"/>
                <a:cs typeface="Arial-Rounded" pitchFamily="34" charset="0"/>
              </a:rPr>
              <a:t>MÁI ẤM GIA ĐÌNH</a:t>
            </a:r>
          </a:p>
        </p:txBody>
      </p:sp>
      <p:sp>
        <p:nvSpPr>
          <p:cNvPr id="33" name="TextBox 32"/>
          <p:cNvSpPr txBox="1"/>
          <p:nvPr/>
        </p:nvSpPr>
        <p:spPr>
          <a:xfrm>
            <a:off x="1439639" y="2162639"/>
            <a:ext cx="990600" cy="954059"/>
          </a:xfrm>
          <a:prstGeom prst="rect">
            <a:avLst/>
          </a:prstGeom>
          <a:noFill/>
        </p:spPr>
        <p:txBody>
          <a:bodyPr wrap="square" lIns="91391" tIns="45696" rIns="91391" bIns="45696" rtlCol="0">
            <a:spAutoFit/>
          </a:bodyPr>
          <a:lstStyle/>
          <a:p>
            <a:pPr algn="ctr"/>
            <a:r>
              <a:rPr lang="en-US" sz="2400" b="1">
                <a:solidFill>
                  <a:schemeClr val="bg1"/>
                </a:solidFill>
                <a:latin typeface="Arial-Rounded" pitchFamily="34" charset="0"/>
                <a:ea typeface="Arial-Rounded" pitchFamily="34" charset="0"/>
                <a:cs typeface="Arial-Rounded" pitchFamily="34" charset="0"/>
              </a:rPr>
              <a:t>Bài</a:t>
            </a:r>
          </a:p>
          <a:p>
            <a:pPr algn="ctr"/>
            <a:r>
              <a:rPr lang="en-US" sz="3200" b="1">
                <a:solidFill>
                  <a:schemeClr val="bg1"/>
                </a:solidFill>
                <a:latin typeface="Arial Rounded MT Bold" pitchFamily="34" charset="0"/>
                <a:ea typeface="Arial-Rounded" pitchFamily="34" charset="0"/>
                <a:cs typeface="Times New Roman" pitchFamily="18" charset="0"/>
              </a:rPr>
              <a:t>2</a:t>
            </a:r>
          </a:p>
        </p:txBody>
      </p:sp>
      <p:sp>
        <p:nvSpPr>
          <p:cNvPr id="24" name="TextBox 23"/>
          <p:cNvSpPr txBox="1"/>
          <p:nvPr/>
        </p:nvSpPr>
        <p:spPr>
          <a:xfrm>
            <a:off x="2273078" y="2289089"/>
            <a:ext cx="4280122" cy="646282"/>
          </a:xfrm>
          <a:prstGeom prst="rect">
            <a:avLst/>
          </a:prstGeom>
          <a:noFill/>
        </p:spPr>
        <p:txBody>
          <a:bodyPr wrap="square" lIns="91391" tIns="45696" rIns="91391" bIns="45696" rtlCol="0">
            <a:spAutoFit/>
          </a:bodyPr>
          <a:lstStyle/>
          <a:p>
            <a:pPr algn="ctr"/>
            <a:r>
              <a:rPr lang="en-US" sz="3600" b="1">
                <a:solidFill>
                  <a:srgbClr val="F68426"/>
                </a:solidFill>
                <a:latin typeface="Arial-Rounded" pitchFamily="34" charset="0"/>
                <a:ea typeface="Arial-Rounded" pitchFamily="34" charset="0"/>
                <a:cs typeface="Arial-Rounded" pitchFamily="34" charset="0"/>
              </a:rPr>
              <a:t>LÀM ANH</a:t>
            </a:r>
          </a:p>
        </p:txBody>
      </p:sp>
    </p:spTree>
    <p:extLst>
      <p:ext uri="{BB962C8B-B14F-4D97-AF65-F5344CB8AC3E}">
        <p14:creationId xmlns:p14="http://schemas.microsoft.com/office/powerpoint/2010/main" val="38303052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1309256" y="507574"/>
            <a:ext cx="3519054" cy="3416271"/>
          </a:xfrm>
          <a:prstGeom prst="rect">
            <a:avLst/>
          </a:prstGeom>
          <a:noFill/>
        </p:spPr>
        <p:txBody>
          <a:bodyPr wrap="square" lIns="91391" tIns="45696" rIns="91391" bIns="45696" rtlCol="0">
            <a:spAutoFit/>
          </a:bodyPr>
          <a:lstStyle/>
          <a:p>
            <a:pPr algn="just"/>
            <a:r>
              <a:rPr lang="en-US" sz="2400">
                <a:latin typeface="Arial-Rounded" pitchFamily="34" charset="0"/>
                <a:ea typeface="Arial-Rounded" pitchFamily="34" charset="0"/>
                <a:cs typeface="Arial-Rounded" pitchFamily="34" charset="0"/>
              </a:rPr>
              <a:t>Làm anh khó đấy</a:t>
            </a:r>
          </a:p>
          <a:p>
            <a:pPr algn="just"/>
            <a:r>
              <a:rPr lang="en-US" sz="2400">
                <a:latin typeface="Arial-Rounded" pitchFamily="34" charset="0"/>
                <a:ea typeface="Arial-Rounded" pitchFamily="34" charset="0"/>
                <a:cs typeface="Arial-Rounded" pitchFamily="34" charset="0"/>
              </a:rPr>
              <a:t>Phải đâu chuyện đùa</a:t>
            </a:r>
          </a:p>
          <a:p>
            <a:pPr algn="just"/>
            <a:r>
              <a:rPr lang="en-US" sz="2400">
                <a:latin typeface="Arial-Rounded" pitchFamily="34" charset="0"/>
                <a:ea typeface="Arial-Rounded" pitchFamily="34" charset="0"/>
                <a:cs typeface="Arial-Rounded" pitchFamily="34" charset="0"/>
              </a:rPr>
              <a:t>Với em gái bé</a:t>
            </a:r>
          </a:p>
          <a:p>
            <a:pPr algn="just"/>
            <a:r>
              <a:rPr lang="en-US" sz="2400">
                <a:latin typeface="Arial-Rounded" pitchFamily="34" charset="0"/>
                <a:ea typeface="Arial-Rounded" pitchFamily="34" charset="0"/>
                <a:cs typeface="Arial-Rounded" pitchFamily="34" charset="0"/>
              </a:rPr>
              <a:t>Phải “người lớn” cơ.</a:t>
            </a:r>
          </a:p>
          <a:p>
            <a:pPr algn="just"/>
            <a:endParaRPr lang="en-US" sz="2400">
              <a:latin typeface="Arial-Rounded" pitchFamily="34" charset="0"/>
              <a:ea typeface="Arial-Rounded" pitchFamily="34" charset="0"/>
              <a:cs typeface="Arial-Rounded" pitchFamily="34" charset="0"/>
            </a:endParaRPr>
          </a:p>
          <a:p>
            <a:pPr algn="just"/>
            <a:r>
              <a:rPr lang="en-US" sz="2400">
                <a:latin typeface="Arial-Rounded" pitchFamily="34" charset="0"/>
                <a:ea typeface="Arial-Rounded" pitchFamily="34" charset="0"/>
                <a:cs typeface="Arial-Rounded" pitchFamily="34" charset="0"/>
              </a:rPr>
              <a:t>Khi em bé khóc</a:t>
            </a:r>
          </a:p>
          <a:p>
            <a:pPr algn="just"/>
            <a:r>
              <a:rPr lang="en-US" sz="2400">
                <a:latin typeface="Arial-Rounded" pitchFamily="34" charset="0"/>
                <a:ea typeface="Arial-Rounded" pitchFamily="34" charset="0"/>
                <a:cs typeface="Arial-Rounded" pitchFamily="34" charset="0"/>
              </a:rPr>
              <a:t>Anh phải dỗ dành</a:t>
            </a:r>
          </a:p>
          <a:p>
            <a:pPr algn="just"/>
            <a:r>
              <a:rPr lang="en-US" sz="2400">
                <a:latin typeface="Arial-Rounded" pitchFamily="34" charset="0"/>
                <a:ea typeface="Arial-Rounded" pitchFamily="34" charset="0"/>
                <a:cs typeface="Arial-Rounded" pitchFamily="34" charset="0"/>
              </a:rPr>
              <a:t>Nếu em bé ngã</a:t>
            </a:r>
          </a:p>
          <a:p>
            <a:pPr algn="just"/>
            <a:r>
              <a:rPr lang="en-US" sz="2400">
                <a:latin typeface="Arial-Rounded" pitchFamily="34" charset="0"/>
                <a:ea typeface="Arial-Rounded" pitchFamily="34" charset="0"/>
                <a:cs typeface="Arial-Rounded" pitchFamily="34" charset="0"/>
              </a:rPr>
              <a:t>Anh nâng dịu dàng.</a:t>
            </a:r>
            <a:endParaRPr lang="en-US" sz="2400">
              <a:latin typeface="Arial Rounded MT Bold" pitchFamily="34" charset="0"/>
              <a:ea typeface="Arial-Rounded" pitchFamily="34" charset="0"/>
              <a:cs typeface="Arial-Rounded" pitchFamily="34" charset="0"/>
            </a:endParaRPr>
          </a:p>
        </p:txBody>
      </p:sp>
      <p:sp>
        <p:nvSpPr>
          <p:cNvPr id="19" name="TextBox 18"/>
          <p:cNvSpPr txBox="1"/>
          <p:nvPr/>
        </p:nvSpPr>
        <p:spPr>
          <a:xfrm>
            <a:off x="4724400" y="507574"/>
            <a:ext cx="4228275" cy="3785603"/>
          </a:xfrm>
          <a:prstGeom prst="rect">
            <a:avLst/>
          </a:prstGeom>
          <a:noFill/>
        </p:spPr>
        <p:txBody>
          <a:bodyPr wrap="square" lIns="91391" tIns="45696" rIns="91391" bIns="45696" rtlCol="0">
            <a:spAutoFit/>
          </a:bodyPr>
          <a:lstStyle/>
          <a:p>
            <a:pPr algn="just"/>
            <a:r>
              <a:rPr lang="en-US" sz="2400">
                <a:latin typeface="Arial-Rounded" pitchFamily="34" charset="0"/>
                <a:ea typeface="Arial-Rounded" pitchFamily="34" charset="0"/>
                <a:cs typeface="Arial-Rounded" pitchFamily="34" charset="0"/>
              </a:rPr>
              <a:t>Mẹ cho quà bánh</a:t>
            </a:r>
          </a:p>
          <a:p>
            <a:pPr algn="just"/>
            <a:r>
              <a:rPr lang="en-US" sz="2400">
                <a:latin typeface="Arial-Rounded" pitchFamily="34" charset="0"/>
                <a:ea typeface="Arial-Rounded" pitchFamily="34" charset="0"/>
                <a:cs typeface="Arial-Rounded" pitchFamily="34" charset="0"/>
              </a:rPr>
              <a:t>Chia em phần hơn</a:t>
            </a:r>
          </a:p>
          <a:p>
            <a:pPr algn="just"/>
            <a:r>
              <a:rPr lang="en-US" sz="2400">
                <a:latin typeface="Arial-Rounded" pitchFamily="34" charset="0"/>
                <a:ea typeface="Arial-Rounded" pitchFamily="34" charset="0"/>
                <a:cs typeface="Arial-Rounded" pitchFamily="34" charset="0"/>
              </a:rPr>
              <a:t>Có đồ chơi đẹp</a:t>
            </a:r>
          </a:p>
          <a:p>
            <a:pPr algn="just"/>
            <a:r>
              <a:rPr lang="en-US" sz="2400">
                <a:latin typeface="Arial-Rounded" pitchFamily="34" charset="0"/>
                <a:ea typeface="Arial-Rounded" pitchFamily="34" charset="0"/>
                <a:cs typeface="Arial-Rounded" pitchFamily="34" charset="0"/>
              </a:rPr>
              <a:t>Cũng nhường em luôn.</a:t>
            </a:r>
          </a:p>
          <a:p>
            <a:pPr algn="just"/>
            <a:endParaRPr lang="en-US" sz="2400">
              <a:latin typeface="Arial-Rounded" pitchFamily="34" charset="0"/>
              <a:ea typeface="Arial-Rounded" pitchFamily="34" charset="0"/>
              <a:cs typeface="Arial-Rounded" pitchFamily="34" charset="0"/>
            </a:endParaRPr>
          </a:p>
          <a:p>
            <a:pPr algn="just"/>
            <a:r>
              <a:rPr lang="en-US" sz="2400">
                <a:latin typeface="Arial-Rounded" pitchFamily="34" charset="0"/>
                <a:ea typeface="Arial-Rounded" pitchFamily="34" charset="0"/>
                <a:cs typeface="Arial-Rounded" pitchFamily="34" charset="0"/>
              </a:rPr>
              <a:t>Làm anh thật khó</a:t>
            </a:r>
          </a:p>
          <a:p>
            <a:pPr algn="just"/>
            <a:r>
              <a:rPr lang="en-US" sz="2400">
                <a:latin typeface="Arial-Rounded" pitchFamily="34" charset="0"/>
                <a:ea typeface="Arial-Rounded" pitchFamily="34" charset="0"/>
                <a:cs typeface="Arial-Rounded" pitchFamily="34" charset="0"/>
              </a:rPr>
              <a:t>Nhưng mà thật vui</a:t>
            </a:r>
          </a:p>
          <a:p>
            <a:pPr algn="just"/>
            <a:r>
              <a:rPr lang="en-US" sz="2400">
                <a:latin typeface="Arial-Rounded" pitchFamily="34" charset="0"/>
                <a:ea typeface="Arial-Rounded" pitchFamily="34" charset="0"/>
                <a:cs typeface="Arial-Rounded" pitchFamily="34" charset="0"/>
              </a:rPr>
              <a:t>Ai yêu em bé</a:t>
            </a:r>
          </a:p>
          <a:p>
            <a:pPr algn="just"/>
            <a:r>
              <a:rPr lang="en-US" sz="2400">
                <a:latin typeface="Arial-Rounded" pitchFamily="34" charset="0"/>
                <a:ea typeface="Arial-Rounded" pitchFamily="34" charset="0"/>
                <a:cs typeface="Arial-Rounded" pitchFamily="34" charset="0"/>
              </a:rPr>
              <a:t>Thì làm được thôi.</a:t>
            </a:r>
          </a:p>
          <a:p>
            <a:pPr algn="just"/>
            <a:r>
              <a:rPr lang="en-US" sz="2400">
                <a:latin typeface="Arial-Rounded" pitchFamily="34" charset="0"/>
                <a:ea typeface="Arial-Rounded" pitchFamily="34" charset="0"/>
                <a:cs typeface="Arial-Rounded" pitchFamily="34" charset="0"/>
              </a:rPr>
              <a:t>     (Phan Thị Thanh Nhàn)</a:t>
            </a:r>
            <a:endParaRPr lang="en-US" sz="2400">
              <a:latin typeface="Arial Rounded MT Bold" pitchFamily="34" charset="0"/>
              <a:ea typeface="Arial-Rounded" pitchFamily="34" charset="0"/>
              <a:cs typeface="Arial-Rounded" pitchFamily="34" charset="0"/>
            </a:endParaRPr>
          </a:p>
        </p:txBody>
      </p:sp>
      <p:sp>
        <p:nvSpPr>
          <p:cNvPr id="6" name="TextBox 5"/>
          <p:cNvSpPr txBox="1"/>
          <p:nvPr/>
        </p:nvSpPr>
        <p:spPr>
          <a:xfrm>
            <a:off x="990600" y="4400550"/>
            <a:ext cx="7453746" cy="584739"/>
          </a:xfrm>
          <a:prstGeom prst="rect">
            <a:avLst/>
          </a:prstGeom>
          <a:solidFill>
            <a:srgbClr val="FFD347"/>
          </a:solidFill>
        </p:spPr>
        <p:txBody>
          <a:bodyPr wrap="square" lIns="91403" tIns="45702" rIns="91403" bIns="45702" rtlCol="0">
            <a:spAutoFit/>
          </a:bodyPr>
          <a:lstStyle/>
          <a:p>
            <a:pPr algn="ctr"/>
            <a:r>
              <a:rPr lang="en-US" sz="3200">
                <a:latin typeface="Arial-Rounded" pitchFamily="34" charset="0"/>
                <a:ea typeface="Arial-Rounded" pitchFamily="34" charset="0"/>
                <a:cs typeface="Arial-Rounded" pitchFamily="34" charset="0"/>
              </a:rPr>
              <a:t>Làm anh thì cần làm những gì cho em?</a:t>
            </a:r>
          </a:p>
        </p:txBody>
      </p:sp>
      <p:sp>
        <p:nvSpPr>
          <p:cNvPr id="7" name="TextBox 6"/>
          <p:cNvSpPr txBox="1"/>
          <p:nvPr/>
        </p:nvSpPr>
        <p:spPr>
          <a:xfrm>
            <a:off x="983343" y="4403809"/>
            <a:ext cx="7453746" cy="584739"/>
          </a:xfrm>
          <a:prstGeom prst="rect">
            <a:avLst/>
          </a:prstGeom>
          <a:solidFill>
            <a:srgbClr val="FFD347"/>
          </a:solidFill>
        </p:spPr>
        <p:txBody>
          <a:bodyPr wrap="square" lIns="91403" tIns="45702" rIns="91403" bIns="45702" rtlCol="0">
            <a:spAutoFit/>
          </a:bodyPr>
          <a:lstStyle/>
          <a:p>
            <a:pPr algn="ctr"/>
            <a:r>
              <a:rPr lang="en-US" sz="3200">
                <a:latin typeface="Arial-Rounded" pitchFamily="34" charset="0"/>
                <a:ea typeface="Arial-Rounded" pitchFamily="34" charset="0"/>
                <a:cs typeface="Arial-Rounded" pitchFamily="34" charset="0"/>
              </a:rPr>
              <a:t>Theo em, làm anh dễ hay khó?</a:t>
            </a:r>
          </a:p>
        </p:txBody>
      </p:sp>
      <p:cxnSp>
        <p:nvCxnSpPr>
          <p:cNvPr id="4" name="Straight Connector 3"/>
          <p:cNvCxnSpPr/>
          <p:nvPr/>
        </p:nvCxnSpPr>
        <p:spPr>
          <a:xfrm>
            <a:off x="1447800" y="2724150"/>
            <a:ext cx="1905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447800" y="3105150"/>
            <a:ext cx="2209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447800" y="3453876"/>
            <a:ext cx="1905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447800" y="3867150"/>
            <a:ext cx="2514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778143" y="895350"/>
            <a:ext cx="2209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717473" y="1657350"/>
            <a:ext cx="191192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778143" y="2038350"/>
            <a:ext cx="276565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778143" y="1276350"/>
            <a:ext cx="230845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990600" y="4403809"/>
            <a:ext cx="7453746" cy="584739"/>
          </a:xfrm>
          <a:prstGeom prst="rect">
            <a:avLst/>
          </a:prstGeom>
          <a:solidFill>
            <a:srgbClr val="FFD347"/>
          </a:solidFill>
        </p:spPr>
        <p:txBody>
          <a:bodyPr wrap="square" lIns="91403" tIns="45702" rIns="91403" bIns="45702" rtlCol="0">
            <a:spAutoFit/>
          </a:bodyPr>
          <a:lstStyle/>
          <a:p>
            <a:pPr algn="ctr"/>
            <a:r>
              <a:rPr lang="en-US" sz="3200">
                <a:latin typeface="Arial-Rounded" pitchFamily="34" charset="0"/>
                <a:ea typeface="Arial-Rounded" pitchFamily="34" charset="0"/>
                <a:cs typeface="Arial-Rounded" pitchFamily="34" charset="0"/>
              </a:rPr>
              <a:t>Em thích làm anh hay làm em? Vì sao?</a:t>
            </a:r>
          </a:p>
        </p:txBody>
      </p:sp>
      <p:sp>
        <p:nvSpPr>
          <p:cNvPr id="14" name="TextBox 13"/>
          <p:cNvSpPr txBox="1"/>
          <p:nvPr/>
        </p:nvSpPr>
        <p:spPr>
          <a:xfrm>
            <a:off x="1556315" y="52734"/>
            <a:ext cx="5947064" cy="461616"/>
          </a:xfrm>
          <a:prstGeom prst="rect">
            <a:avLst/>
          </a:prstGeom>
          <a:noFill/>
        </p:spPr>
        <p:txBody>
          <a:bodyPr wrap="square" lIns="91391" tIns="45696" rIns="91391" bIns="45696" rtlCol="0">
            <a:spAutoFit/>
          </a:bodyPr>
          <a:lstStyle/>
          <a:p>
            <a:pPr algn="ctr"/>
            <a:r>
              <a:rPr lang="en-US" sz="2400" b="1">
                <a:latin typeface="Arial-Rounded" pitchFamily="34" charset="0"/>
                <a:ea typeface="Arial-Rounded" pitchFamily="34" charset="0"/>
                <a:cs typeface="Arial-Rounded" pitchFamily="34" charset="0"/>
              </a:rPr>
              <a:t>Làm anh</a:t>
            </a:r>
            <a:endParaRPr lang="en-US" sz="2400" b="1">
              <a:latin typeface="Arial Rounded MT Bold" pitchFamily="34" charset="0"/>
              <a:ea typeface="Arial-Rounded" pitchFamily="34" charset="0"/>
              <a:cs typeface="Arial-Rounded" pitchFamily="34" charset="0"/>
            </a:endParaRPr>
          </a:p>
        </p:txBody>
      </p:sp>
    </p:spTree>
    <p:extLst>
      <p:ext uri="{BB962C8B-B14F-4D97-AF65-F5344CB8AC3E}">
        <p14:creationId xmlns:p14="http://schemas.microsoft.com/office/powerpoint/2010/main" val="51908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par>
                                <p:cTn id="26" presetID="10" presetClass="entr" presetSubtype="0"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10" presetClass="entr" presetSubtype="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2"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1000" fill="hold"/>
                                        <p:tgtEl>
                                          <p:spTgt spid="7"/>
                                        </p:tgtEl>
                                        <p:attrNameLst>
                                          <p:attrName>ppt_x</p:attrName>
                                        </p:attrNameLst>
                                      </p:cBhvr>
                                      <p:tavLst>
                                        <p:tav tm="0">
                                          <p:val>
                                            <p:strVal val="1+#ppt_w/2"/>
                                          </p:val>
                                        </p:tav>
                                        <p:tav tm="100000">
                                          <p:val>
                                            <p:strVal val="#ppt_x"/>
                                          </p:val>
                                        </p:tav>
                                      </p:tavLst>
                                    </p:anim>
                                    <p:anim calcmode="lin" valueType="num">
                                      <p:cBhvr additive="base">
                                        <p:cTn id="40"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2"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anim calcmode="lin" valueType="num">
                                      <p:cBhvr additive="base">
                                        <p:cTn id="45" dur="1000" fill="hold"/>
                                        <p:tgtEl>
                                          <p:spTgt spid="23"/>
                                        </p:tgtEl>
                                        <p:attrNameLst>
                                          <p:attrName>ppt_x</p:attrName>
                                        </p:attrNameLst>
                                      </p:cBhvr>
                                      <p:tavLst>
                                        <p:tav tm="0">
                                          <p:val>
                                            <p:strVal val="1+#ppt_w/2"/>
                                          </p:val>
                                        </p:tav>
                                        <p:tav tm="100000">
                                          <p:val>
                                            <p:strVal val="#ppt_x"/>
                                          </p:val>
                                        </p:tav>
                                      </p:tavLst>
                                    </p:anim>
                                    <p:anim calcmode="lin" valueType="num">
                                      <p:cBhvr additive="base">
                                        <p:cTn id="46" dur="10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25977" y="356663"/>
            <a:ext cx="609600" cy="609600"/>
          </a:xfrm>
          <a:prstGeom prst="ellipse">
            <a:avLst/>
          </a:prstGeom>
          <a:solidFill>
            <a:srgbClr val="F68426"/>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b="1">
                <a:solidFill>
                  <a:schemeClr val="bg1"/>
                </a:solidFill>
                <a:latin typeface="Arial Rounded MT Bold" pitchFamily="34" charset="0"/>
                <a:cs typeface="Times New Roman" pitchFamily="18" charset="0"/>
              </a:rPr>
              <a:t>5</a:t>
            </a:r>
          </a:p>
        </p:txBody>
      </p:sp>
      <p:sp>
        <p:nvSpPr>
          <p:cNvPr id="4" name="TextBox 3"/>
          <p:cNvSpPr txBox="1"/>
          <p:nvPr/>
        </p:nvSpPr>
        <p:spPr>
          <a:xfrm>
            <a:off x="692728" y="445960"/>
            <a:ext cx="6622473" cy="461616"/>
          </a:xfrm>
          <a:prstGeom prst="rect">
            <a:avLst/>
          </a:prstGeom>
          <a:noFill/>
        </p:spPr>
        <p:txBody>
          <a:bodyPr wrap="square" lIns="91391" tIns="45696" rIns="91391" bIns="45696" rtlCol="0">
            <a:spAutoFit/>
          </a:bodyPr>
          <a:lstStyle/>
          <a:p>
            <a:pPr algn="just"/>
            <a:r>
              <a:rPr lang="en-US" sz="2400" b="1">
                <a:latin typeface="Arial-Rounded" pitchFamily="34" charset="0"/>
                <a:ea typeface="Arial-Rounded" pitchFamily="34" charset="0"/>
                <a:cs typeface="Arial-Rounded" pitchFamily="34" charset="0"/>
              </a:rPr>
              <a:t>Học thuộc lòng hai khổ thơ  cuối</a:t>
            </a:r>
            <a:endParaRPr lang="en-US" sz="2400" b="1">
              <a:latin typeface="Arial Rounded MT Bold" pitchFamily="34" charset="0"/>
              <a:ea typeface="Arial-Rounded" pitchFamily="34" charset="0"/>
              <a:cs typeface="Arial-Rounded" pitchFamily="34" charset="0"/>
            </a:endParaRPr>
          </a:p>
        </p:txBody>
      </p:sp>
      <p:sp>
        <p:nvSpPr>
          <p:cNvPr id="20" name="TextBox 19"/>
          <p:cNvSpPr txBox="1"/>
          <p:nvPr/>
        </p:nvSpPr>
        <p:spPr>
          <a:xfrm>
            <a:off x="2853542" y="1200150"/>
            <a:ext cx="3471058" cy="3416271"/>
          </a:xfrm>
          <a:prstGeom prst="rect">
            <a:avLst/>
          </a:prstGeom>
          <a:noFill/>
        </p:spPr>
        <p:txBody>
          <a:bodyPr wrap="square" lIns="91391" tIns="45696" rIns="91391" bIns="45696" rtlCol="0">
            <a:spAutoFit/>
          </a:bodyPr>
          <a:lstStyle/>
          <a:p>
            <a:pPr algn="just"/>
            <a:r>
              <a:rPr lang="en-US" sz="2400">
                <a:latin typeface="Arial-Rounded" pitchFamily="34" charset="0"/>
                <a:ea typeface="Arial-Rounded" pitchFamily="34" charset="0"/>
                <a:cs typeface="Arial-Rounded" pitchFamily="34" charset="0"/>
              </a:rPr>
              <a:t>Mẹ cho quà bánh</a:t>
            </a:r>
          </a:p>
          <a:p>
            <a:pPr algn="just"/>
            <a:r>
              <a:rPr lang="en-US" sz="2400">
                <a:latin typeface="Arial-Rounded" pitchFamily="34" charset="0"/>
                <a:ea typeface="Arial-Rounded" pitchFamily="34" charset="0"/>
                <a:cs typeface="Arial-Rounded" pitchFamily="34" charset="0"/>
              </a:rPr>
              <a:t>Chia em phần hơn</a:t>
            </a:r>
          </a:p>
          <a:p>
            <a:pPr algn="just"/>
            <a:r>
              <a:rPr lang="en-US" sz="2400">
                <a:latin typeface="Arial-Rounded" pitchFamily="34" charset="0"/>
                <a:ea typeface="Arial-Rounded" pitchFamily="34" charset="0"/>
                <a:cs typeface="Arial-Rounded" pitchFamily="34" charset="0"/>
              </a:rPr>
              <a:t>Có đồ chơi đẹp</a:t>
            </a:r>
          </a:p>
          <a:p>
            <a:pPr algn="just"/>
            <a:r>
              <a:rPr lang="en-US" sz="2400">
                <a:latin typeface="Arial-Rounded" pitchFamily="34" charset="0"/>
                <a:ea typeface="Arial-Rounded" pitchFamily="34" charset="0"/>
                <a:cs typeface="Arial-Rounded" pitchFamily="34" charset="0"/>
              </a:rPr>
              <a:t>Cũng nhường em luôn.</a:t>
            </a:r>
          </a:p>
          <a:p>
            <a:pPr algn="just"/>
            <a:endParaRPr lang="en-US" sz="2400">
              <a:latin typeface="Arial-Rounded" pitchFamily="34" charset="0"/>
              <a:ea typeface="Arial-Rounded" pitchFamily="34" charset="0"/>
              <a:cs typeface="Arial-Rounded" pitchFamily="34" charset="0"/>
            </a:endParaRPr>
          </a:p>
          <a:p>
            <a:pPr algn="just"/>
            <a:r>
              <a:rPr lang="en-US" sz="2400">
                <a:latin typeface="Arial-Rounded" pitchFamily="34" charset="0"/>
                <a:ea typeface="Arial-Rounded" pitchFamily="34" charset="0"/>
                <a:cs typeface="Arial-Rounded" pitchFamily="34" charset="0"/>
              </a:rPr>
              <a:t>Làm anh thật khó</a:t>
            </a:r>
          </a:p>
          <a:p>
            <a:pPr algn="just"/>
            <a:r>
              <a:rPr lang="en-US" sz="2400">
                <a:latin typeface="Arial-Rounded" pitchFamily="34" charset="0"/>
                <a:ea typeface="Arial-Rounded" pitchFamily="34" charset="0"/>
                <a:cs typeface="Arial-Rounded" pitchFamily="34" charset="0"/>
              </a:rPr>
              <a:t>Nhưng mà thật vui</a:t>
            </a:r>
          </a:p>
          <a:p>
            <a:pPr algn="just"/>
            <a:r>
              <a:rPr lang="en-US" sz="2400">
                <a:latin typeface="Arial-Rounded" pitchFamily="34" charset="0"/>
                <a:ea typeface="Arial-Rounded" pitchFamily="34" charset="0"/>
                <a:cs typeface="Arial-Rounded" pitchFamily="34" charset="0"/>
              </a:rPr>
              <a:t>Ai yêu em bé</a:t>
            </a:r>
          </a:p>
          <a:p>
            <a:pPr algn="just"/>
            <a:r>
              <a:rPr lang="en-US" sz="2400">
                <a:latin typeface="Arial-Rounded" pitchFamily="34" charset="0"/>
                <a:ea typeface="Arial-Rounded" pitchFamily="34" charset="0"/>
                <a:cs typeface="Arial-Rounded" pitchFamily="34" charset="0"/>
              </a:rPr>
              <a:t>Thì làm được thôi.</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1293523"/>
            <a:ext cx="2743200" cy="366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1660379"/>
            <a:ext cx="2743200" cy="340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3191" y="2000536"/>
            <a:ext cx="2743200" cy="392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2392648"/>
            <a:ext cx="2743200" cy="407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3301" y="3113513"/>
            <a:ext cx="27432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5809" y="3463052"/>
            <a:ext cx="2743200" cy="349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3136" y="3812591"/>
            <a:ext cx="2743200" cy="374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3582" y="4186801"/>
            <a:ext cx="2743200" cy="429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5454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0" nodeType="clickEffect">
                                  <p:stCondLst>
                                    <p:cond delay="0"/>
                                  </p:stCondLst>
                                  <p:childTnLst>
                                    <p:animEffect transition="out" filter="fade">
                                      <p:cBhvr>
                                        <p:cTn id="32" dur="500"/>
                                        <p:tgtEl>
                                          <p:spTgt spid="20"/>
                                        </p:tgtEl>
                                      </p:cBhvr>
                                    </p:animEffect>
                                    <p:set>
                                      <p:cBhvr>
                                        <p:cTn id="33" dur="1" fill="hold">
                                          <p:stCondLst>
                                            <p:cond delay="499"/>
                                          </p:stCondLst>
                                        </p:cTn>
                                        <p:tgtEl>
                                          <p:spTgt spid="20"/>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1"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026"/>
                                        </p:tgtEl>
                                      </p:cBhvr>
                                    </p:animEffect>
                                    <p:set>
                                      <p:cBhvr>
                                        <p:cTn id="43" dur="1" fill="hold">
                                          <p:stCondLst>
                                            <p:cond delay="499"/>
                                          </p:stCondLst>
                                        </p:cTn>
                                        <p:tgtEl>
                                          <p:spTgt spid="1026"/>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8"/>
                                        </p:tgtEl>
                                      </p:cBhvr>
                                    </p:animEffect>
                                    <p:set>
                                      <p:cBhvr>
                                        <p:cTn id="46" dur="1" fill="hold">
                                          <p:stCondLst>
                                            <p:cond delay="499"/>
                                          </p:stCondLst>
                                        </p:cTn>
                                        <p:tgtEl>
                                          <p:spTgt spid="8"/>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9"/>
                                        </p:tgtEl>
                                      </p:cBhvr>
                                    </p:animEffect>
                                    <p:set>
                                      <p:cBhvr>
                                        <p:cTn id="49" dur="1" fill="hold">
                                          <p:stCondLst>
                                            <p:cond delay="499"/>
                                          </p:stCondLst>
                                        </p:cTn>
                                        <p:tgtEl>
                                          <p:spTgt spid="9"/>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10"/>
                                        </p:tgtEl>
                                      </p:cBhvr>
                                    </p:animEffect>
                                    <p:set>
                                      <p:cBhvr>
                                        <p:cTn id="52" dur="1" fill="hold">
                                          <p:stCondLst>
                                            <p:cond delay="499"/>
                                          </p:stCondLst>
                                        </p:cTn>
                                        <p:tgtEl>
                                          <p:spTgt spid="10"/>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1"/>
                                        </p:tgtEl>
                                      </p:cBhvr>
                                    </p:animEffect>
                                    <p:set>
                                      <p:cBhvr>
                                        <p:cTn id="55" dur="1" fill="hold">
                                          <p:stCondLst>
                                            <p:cond delay="499"/>
                                          </p:stCondLst>
                                        </p:cTn>
                                        <p:tgtEl>
                                          <p:spTgt spid="11"/>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12"/>
                                        </p:tgtEl>
                                      </p:cBhvr>
                                    </p:animEffect>
                                    <p:set>
                                      <p:cBhvr>
                                        <p:cTn id="58" dur="1" fill="hold">
                                          <p:stCondLst>
                                            <p:cond delay="499"/>
                                          </p:stCondLst>
                                        </p:cTn>
                                        <p:tgtEl>
                                          <p:spTgt spid="12"/>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13"/>
                                        </p:tgtEl>
                                      </p:cBhvr>
                                    </p:animEffect>
                                    <p:set>
                                      <p:cBhvr>
                                        <p:cTn id="61" dur="1" fill="hold">
                                          <p:stCondLst>
                                            <p:cond delay="499"/>
                                          </p:stCondLst>
                                        </p:cTn>
                                        <p:tgtEl>
                                          <p:spTgt spid="13"/>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14"/>
                                        </p:tgtEl>
                                      </p:cBhvr>
                                    </p:animEffect>
                                    <p:set>
                                      <p:cBhvr>
                                        <p:cTn id="64"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25977" y="356663"/>
            <a:ext cx="609600" cy="609600"/>
          </a:xfrm>
          <a:prstGeom prst="ellipse">
            <a:avLst/>
          </a:prstGeom>
          <a:solidFill>
            <a:srgbClr val="F68426"/>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b="1">
                <a:solidFill>
                  <a:schemeClr val="bg1"/>
                </a:solidFill>
                <a:latin typeface="Arial Rounded MT Bold" pitchFamily="34" charset="0"/>
                <a:cs typeface="Times New Roman" pitchFamily="18" charset="0"/>
              </a:rPr>
              <a:t>6</a:t>
            </a:r>
          </a:p>
        </p:txBody>
      </p:sp>
      <p:sp>
        <p:nvSpPr>
          <p:cNvPr id="4" name="TextBox 3"/>
          <p:cNvSpPr txBox="1"/>
          <p:nvPr/>
        </p:nvSpPr>
        <p:spPr>
          <a:xfrm>
            <a:off x="692728" y="445960"/>
            <a:ext cx="6622473" cy="461616"/>
          </a:xfrm>
          <a:prstGeom prst="rect">
            <a:avLst/>
          </a:prstGeom>
          <a:noFill/>
        </p:spPr>
        <p:txBody>
          <a:bodyPr wrap="square" lIns="91391" tIns="45696" rIns="91391" bIns="45696" rtlCol="0">
            <a:spAutoFit/>
          </a:bodyPr>
          <a:lstStyle/>
          <a:p>
            <a:pPr algn="just"/>
            <a:r>
              <a:rPr lang="en-US" sz="2400" b="1">
                <a:latin typeface="Arial-Rounded" pitchFamily="34" charset="0"/>
                <a:ea typeface="Arial-Rounded" pitchFamily="34" charset="0"/>
                <a:cs typeface="Arial-Rounded" pitchFamily="34" charset="0"/>
              </a:rPr>
              <a:t>Kể về anh, chị hoặc em của em</a:t>
            </a:r>
            <a:endParaRPr lang="en-US" sz="2400" b="1">
              <a:latin typeface="Arial Rounded MT Bold" pitchFamily="34" charset="0"/>
              <a:ea typeface="Arial-Rounded" pitchFamily="34" charset="0"/>
              <a:cs typeface="Arial-Rounded" pitchFamily="34" charset="0"/>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33704" t="51860" r="3068" b="8687"/>
          <a:stretch/>
        </p:blipFill>
        <p:spPr>
          <a:xfrm>
            <a:off x="5749636" y="356663"/>
            <a:ext cx="3054926" cy="1852820"/>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473" t="11648" r="473" b="21818"/>
          <a:stretch/>
        </p:blipFill>
        <p:spPr>
          <a:xfrm>
            <a:off x="76200" y="1809750"/>
            <a:ext cx="5430716" cy="2818342"/>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b="8485"/>
          <a:stretch/>
        </p:blipFill>
        <p:spPr>
          <a:xfrm>
            <a:off x="5715000" y="2114549"/>
            <a:ext cx="2764044" cy="2731881"/>
          </a:xfrm>
          <a:prstGeom prst="rect">
            <a:avLst/>
          </a:prstGeom>
        </p:spPr>
      </p:pic>
    </p:spTree>
    <p:extLst>
      <p:ext uri="{BB962C8B-B14F-4D97-AF65-F5344CB8AC3E}">
        <p14:creationId xmlns:p14="http://schemas.microsoft.com/office/powerpoint/2010/main" val="25706069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b="12804"/>
          <a:stretch/>
        </p:blipFill>
        <p:spPr>
          <a:xfrm>
            <a:off x="1502229" y="133350"/>
            <a:ext cx="6622015" cy="4819650"/>
          </a:xfrm>
          <a:prstGeom prst="rect">
            <a:avLst/>
          </a:prstGeom>
        </p:spPr>
      </p:pic>
      <p:pic>
        <p:nvPicPr>
          <p:cNvPr id="4" name="TÌNH ANH EM - Truyện cổ tích - Cổ Tích Việt Nam - truyen co tich viet nam chuyen co tich_Trim.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1939432" y="590551"/>
            <a:ext cx="5747608" cy="3047999"/>
          </a:xfrm>
        </p:spPr>
      </p:pic>
    </p:spTree>
    <p:extLst>
      <p:ext uri="{BB962C8B-B14F-4D97-AF65-F5344CB8AC3E}">
        <p14:creationId xmlns:p14="http://schemas.microsoft.com/office/powerpoint/2010/main" val="12371356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17000"/>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6215" y="355021"/>
            <a:ext cx="3511570" cy="1269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0" y="5010150"/>
            <a:ext cx="9144000" cy="13335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1" tIns="45696" rIns="91391" bIns="45696" spcCol="0" rtlCol="0" anchor="ctr"/>
          <a:lstStyle/>
          <a:p>
            <a:pPr algn="ctr"/>
            <a:endParaRPr lang="en-US"/>
          </a:p>
        </p:txBody>
      </p:sp>
      <p:sp>
        <p:nvSpPr>
          <p:cNvPr id="6" name="Rectangle 5"/>
          <p:cNvSpPr/>
          <p:nvPr/>
        </p:nvSpPr>
        <p:spPr>
          <a:xfrm>
            <a:off x="0" y="0"/>
            <a:ext cx="9144000" cy="13335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1" tIns="45696" rIns="91391" bIns="45696" spcCol="0" rtlCol="0" anchor="ctr"/>
          <a:lstStyle/>
          <a:p>
            <a:pPr algn="ctr"/>
            <a:endParaRPr lang="en-US"/>
          </a:p>
        </p:txBody>
      </p:sp>
    </p:spTree>
    <p:extLst>
      <p:ext uri="{BB962C8B-B14F-4D97-AF65-F5344CB8AC3E}">
        <p14:creationId xmlns:p14="http://schemas.microsoft.com/office/powerpoint/2010/main" val="22547007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sp>
        <p:nvSpPr>
          <p:cNvPr id="4" name="TextBox 3"/>
          <p:cNvSpPr txBox="1"/>
          <p:nvPr/>
        </p:nvSpPr>
        <p:spPr>
          <a:xfrm>
            <a:off x="1219200" y="3714750"/>
            <a:ext cx="6705600" cy="954071"/>
          </a:xfrm>
          <a:prstGeom prst="rect">
            <a:avLst/>
          </a:prstGeom>
          <a:solidFill>
            <a:schemeClr val="accent5">
              <a:lumMod val="20000"/>
              <a:lumOff val="80000"/>
            </a:schemeClr>
          </a:solidFill>
        </p:spPr>
        <p:txBody>
          <a:bodyPr wrap="square" lIns="91403" tIns="45702" rIns="91403" bIns="45702" rtlCol="0">
            <a:spAutoFit/>
          </a:bodyPr>
          <a:lstStyle/>
          <a:p>
            <a:pPr algn="ctr"/>
            <a:r>
              <a:rPr lang="en-US" sz="2800" b="1">
                <a:latin typeface="Arial-Rounded" pitchFamily="34" charset="0"/>
                <a:ea typeface="Arial-Rounded" pitchFamily="34" charset="0"/>
                <a:cs typeface="Arial-Rounded" pitchFamily="34" charset="0"/>
              </a:rPr>
              <a:t>Dặn dò: + Luyện đọc: </a:t>
            </a:r>
            <a:r>
              <a:rPr lang="en-US" sz="2800" b="1" i="1">
                <a:latin typeface="Arial-Rounded" pitchFamily="34" charset="0"/>
                <a:ea typeface="Arial-Rounded" pitchFamily="34" charset="0"/>
                <a:cs typeface="Arial-Rounded" pitchFamily="34" charset="0"/>
              </a:rPr>
              <a:t>Làm anh</a:t>
            </a:r>
          </a:p>
          <a:p>
            <a:pPr algn="ctr"/>
            <a:r>
              <a:rPr lang="en-US" sz="2800" b="1">
                <a:latin typeface="Arial-Rounded" pitchFamily="34" charset="0"/>
                <a:ea typeface="Arial-Rounded" pitchFamily="34" charset="0"/>
                <a:cs typeface="Arial-Rounded" pitchFamily="34" charset="0"/>
              </a:rPr>
              <a:t>      + Xem bài trang 30, trang 31</a:t>
            </a:r>
          </a:p>
        </p:txBody>
      </p:sp>
      <p:sp>
        <p:nvSpPr>
          <p:cNvPr id="3" name="Rectangle 2"/>
          <p:cNvSpPr/>
          <p:nvPr/>
        </p:nvSpPr>
        <p:spPr>
          <a:xfrm>
            <a:off x="0" y="5010150"/>
            <a:ext cx="9144000" cy="13335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1" tIns="45696" rIns="91391" bIns="45696" spcCol="0" rtlCol="0" anchor="ctr"/>
          <a:lstStyle/>
          <a:p>
            <a:pPr algn="ctr"/>
            <a:endParaRPr lang="en-US"/>
          </a:p>
        </p:txBody>
      </p:sp>
      <p:sp>
        <p:nvSpPr>
          <p:cNvPr id="5" name="Rectangle 4"/>
          <p:cNvSpPr/>
          <p:nvPr/>
        </p:nvSpPr>
        <p:spPr>
          <a:xfrm>
            <a:off x="0" y="0"/>
            <a:ext cx="9144000" cy="13335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1" tIns="45696" rIns="91391" bIns="45696" spcCol="0" rtlCol="0" anchor="ctr"/>
          <a:lstStyle/>
          <a:p>
            <a:pPr algn="ctr"/>
            <a:endParaRPr lang="en-US"/>
          </a:p>
        </p:txBody>
      </p:sp>
    </p:spTree>
    <p:extLst>
      <p:ext uri="{BB962C8B-B14F-4D97-AF65-F5344CB8AC3E}">
        <p14:creationId xmlns:p14="http://schemas.microsoft.com/office/powerpoint/2010/main" val="33885114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209550" y="361950"/>
            <a:ext cx="609600" cy="6096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b="1">
                <a:solidFill>
                  <a:schemeClr val="bg1"/>
                </a:solidFill>
                <a:latin typeface="Arial Rounded MT Bold" pitchFamily="34" charset="0"/>
                <a:cs typeface="Times New Roman" pitchFamily="18" charset="0"/>
              </a:rPr>
              <a:t>1</a:t>
            </a:r>
          </a:p>
        </p:txBody>
      </p:sp>
      <p:sp>
        <p:nvSpPr>
          <p:cNvPr id="5" name="TextBox 4"/>
          <p:cNvSpPr txBox="1"/>
          <p:nvPr/>
        </p:nvSpPr>
        <p:spPr>
          <a:xfrm>
            <a:off x="876300" y="451247"/>
            <a:ext cx="7391400" cy="461616"/>
          </a:xfrm>
          <a:prstGeom prst="rect">
            <a:avLst/>
          </a:prstGeom>
          <a:noFill/>
        </p:spPr>
        <p:txBody>
          <a:bodyPr wrap="square" lIns="91391" tIns="45696" rIns="91391" bIns="45696" rtlCol="0">
            <a:spAutoFit/>
          </a:bodyPr>
          <a:lstStyle/>
          <a:p>
            <a:pPr algn="just"/>
            <a:r>
              <a:rPr lang="en-US" sz="2400" b="1">
                <a:latin typeface="Arial-Rounded" pitchFamily="34" charset="0"/>
                <a:ea typeface="Arial-Rounded" pitchFamily="34" charset="0"/>
                <a:cs typeface="Arial-Rounded" pitchFamily="34" charset="0"/>
              </a:rPr>
              <a:t>Quan sát tranh</a:t>
            </a:r>
          </a:p>
        </p:txBody>
      </p:sp>
      <p:sp>
        <p:nvSpPr>
          <p:cNvPr id="7" name="TextBox 6"/>
          <p:cNvSpPr txBox="1"/>
          <p:nvPr/>
        </p:nvSpPr>
        <p:spPr>
          <a:xfrm>
            <a:off x="514350" y="3105150"/>
            <a:ext cx="7391400" cy="1569612"/>
          </a:xfrm>
          <a:prstGeom prst="rect">
            <a:avLst/>
          </a:prstGeom>
          <a:noFill/>
        </p:spPr>
        <p:txBody>
          <a:bodyPr wrap="square" lIns="91391" tIns="45696" rIns="91391" bIns="45696" rtlCol="0">
            <a:spAutoFit/>
          </a:bodyPr>
          <a:lstStyle/>
          <a:p>
            <a:pPr algn="just"/>
            <a:r>
              <a:rPr lang="en-US" sz="2400">
                <a:latin typeface="Arial-Rounded" pitchFamily="34" charset="0"/>
                <a:ea typeface="Arial-Rounded" pitchFamily="34" charset="0"/>
                <a:cs typeface="Arial-Rounded" pitchFamily="34" charset="0"/>
              </a:rPr>
              <a:t>Thử đoán xem:</a:t>
            </a:r>
          </a:p>
          <a:p>
            <a:pPr marL="457200" indent="-457200" algn="just">
              <a:buAutoNum type="alphaLcPeriod"/>
            </a:pPr>
            <a:r>
              <a:rPr lang="en-US" sz="2400">
                <a:latin typeface="Arial-Rounded" pitchFamily="34" charset="0"/>
                <a:ea typeface="Arial-Rounded" pitchFamily="34" charset="0"/>
                <a:cs typeface="Arial-Rounded" pitchFamily="34" charset="0"/>
              </a:rPr>
              <a:t>Người em nói gì với anh?</a:t>
            </a:r>
          </a:p>
          <a:p>
            <a:pPr marL="457200" indent="-457200" algn="just">
              <a:buAutoNum type="alphaLcPeriod"/>
            </a:pPr>
            <a:r>
              <a:rPr lang="en-US" sz="2400">
                <a:latin typeface="Arial-Rounded" pitchFamily="34" charset="0"/>
                <a:ea typeface="Arial-Rounded" pitchFamily="34" charset="0"/>
                <a:cs typeface="Arial-Rounded" pitchFamily="34" charset="0"/>
              </a:rPr>
              <a:t>Người anh nói gì với em?</a:t>
            </a:r>
          </a:p>
          <a:p>
            <a:pPr marL="457200" indent="-457200" algn="just">
              <a:buAutoNum type="alphaLcPeriod"/>
            </a:pPr>
            <a:r>
              <a:rPr lang="en-US" sz="2400">
                <a:latin typeface="Arial-Rounded" pitchFamily="34" charset="0"/>
                <a:ea typeface="Arial-Rounded" pitchFamily="34" charset="0"/>
                <a:cs typeface="Arial-Rounded" pitchFamily="34" charset="0"/>
              </a:rPr>
              <a:t>Tình cảm của người anh đối với em như thế nào?</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0868" t="22242" r="21132" b="31923"/>
          <a:stretch/>
        </p:blipFill>
        <p:spPr bwMode="auto">
          <a:xfrm>
            <a:off x="5283199" y="682055"/>
            <a:ext cx="3643086" cy="3352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979" t="26587" r="51363" b="43872"/>
          <a:stretch/>
        </p:blipFill>
        <p:spPr bwMode="auto">
          <a:xfrm>
            <a:off x="1676400" y="944185"/>
            <a:ext cx="3338285" cy="2160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21153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17764" y="105122"/>
            <a:ext cx="609600" cy="6096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b="1">
                <a:solidFill>
                  <a:schemeClr val="bg1"/>
                </a:solidFill>
                <a:latin typeface="Arial Rounded MT Bold" pitchFamily="34" charset="0"/>
                <a:cs typeface="Times New Roman" pitchFamily="18" charset="0"/>
              </a:rPr>
              <a:t>2</a:t>
            </a:r>
          </a:p>
        </p:txBody>
      </p:sp>
      <p:sp>
        <p:nvSpPr>
          <p:cNvPr id="3" name="TextBox 2"/>
          <p:cNvSpPr txBox="1"/>
          <p:nvPr/>
        </p:nvSpPr>
        <p:spPr>
          <a:xfrm>
            <a:off x="744682" y="192320"/>
            <a:ext cx="7391400" cy="523172"/>
          </a:xfrm>
          <a:prstGeom prst="rect">
            <a:avLst/>
          </a:prstGeom>
          <a:noFill/>
        </p:spPr>
        <p:txBody>
          <a:bodyPr wrap="square" lIns="91391" tIns="45696" rIns="91391" bIns="45696" rtlCol="0">
            <a:spAutoFit/>
          </a:bodyPr>
          <a:lstStyle/>
          <a:p>
            <a:pPr algn="just"/>
            <a:r>
              <a:rPr lang="en-US" sz="2800" b="1">
                <a:latin typeface="Arial-Rounded" pitchFamily="34" charset="0"/>
                <a:ea typeface="Arial-Rounded" pitchFamily="34" charset="0"/>
                <a:cs typeface="Arial-Rounded" pitchFamily="34" charset="0"/>
              </a:rPr>
              <a:t>Đọc</a:t>
            </a:r>
          </a:p>
        </p:txBody>
      </p:sp>
      <p:sp>
        <p:nvSpPr>
          <p:cNvPr id="4" name="TextBox 3"/>
          <p:cNvSpPr txBox="1"/>
          <p:nvPr/>
        </p:nvSpPr>
        <p:spPr>
          <a:xfrm>
            <a:off x="1390059" y="237531"/>
            <a:ext cx="5947064" cy="523172"/>
          </a:xfrm>
          <a:prstGeom prst="rect">
            <a:avLst/>
          </a:prstGeom>
          <a:noFill/>
        </p:spPr>
        <p:txBody>
          <a:bodyPr wrap="square" lIns="91391" tIns="45696" rIns="91391" bIns="45696" rtlCol="0">
            <a:spAutoFit/>
          </a:bodyPr>
          <a:lstStyle/>
          <a:p>
            <a:pPr algn="ctr"/>
            <a:r>
              <a:rPr lang="en-US" sz="2800" b="1">
                <a:latin typeface="Arial-Rounded" pitchFamily="34" charset="0"/>
                <a:ea typeface="Arial-Rounded" pitchFamily="34" charset="0"/>
                <a:cs typeface="Arial-Rounded" pitchFamily="34" charset="0"/>
              </a:rPr>
              <a:t>Làm anh</a:t>
            </a:r>
            <a:endParaRPr lang="en-US" sz="2800" b="1">
              <a:latin typeface="Arial Rounded MT Bold" pitchFamily="34" charset="0"/>
              <a:ea typeface="Arial-Rounded" pitchFamily="34" charset="0"/>
              <a:cs typeface="Arial-Rounded" pitchFamily="34" charset="0"/>
            </a:endParaRPr>
          </a:p>
        </p:txBody>
      </p:sp>
      <p:sp>
        <p:nvSpPr>
          <p:cNvPr id="5" name="TextBox 4"/>
          <p:cNvSpPr txBox="1"/>
          <p:nvPr/>
        </p:nvSpPr>
        <p:spPr>
          <a:xfrm>
            <a:off x="1143000" y="765685"/>
            <a:ext cx="3519054" cy="3970269"/>
          </a:xfrm>
          <a:prstGeom prst="rect">
            <a:avLst/>
          </a:prstGeom>
          <a:noFill/>
        </p:spPr>
        <p:txBody>
          <a:bodyPr wrap="square" lIns="91391" tIns="45696" rIns="91391" bIns="45696" rtlCol="0">
            <a:spAutoFit/>
          </a:bodyPr>
          <a:lstStyle/>
          <a:p>
            <a:pPr algn="just"/>
            <a:r>
              <a:rPr lang="en-US" sz="2800">
                <a:latin typeface="Arial-Rounded" pitchFamily="34" charset="0"/>
                <a:ea typeface="Arial-Rounded" pitchFamily="34" charset="0"/>
                <a:cs typeface="Arial-Rounded" pitchFamily="34" charset="0"/>
              </a:rPr>
              <a:t>Làm anh khó đấy</a:t>
            </a:r>
          </a:p>
          <a:p>
            <a:pPr algn="just"/>
            <a:r>
              <a:rPr lang="en-US" sz="2800">
                <a:latin typeface="Arial-Rounded" pitchFamily="34" charset="0"/>
                <a:ea typeface="Arial-Rounded" pitchFamily="34" charset="0"/>
                <a:cs typeface="Arial-Rounded" pitchFamily="34" charset="0"/>
              </a:rPr>
              <a:t>Phải đâu chuyện đùa</a:t>
            </a:r>
          </a:p>
          <a:p>
            <a:pPr algn="just"/>
            <a:r>
              <a:rPr lang="en-US" sz="2800">
                <a:latin typeface="Arial-Rounded" pitchFamily="34" charset="0"/>
                <a:ea typeface="Arial-Rounded" pitchFamily="34" charset="0"/>
                <a:cs typeface="Arial-Rounded" pitchFamily="34" charset="0"/>
              </a:rPr>
              <a:t>Với em gái bé</a:t>
            </a:r>
          </a:p>
          <a:p>
            <a:pPr algn="just"/>
            <a:r>
              <a:rPr lang="en-US" sz="2800">
                <a:latin typeface="Arial-Rounded" pitchFamily="34" charset="0"/>
                <a:ea typeface="Arial-Rounded" pitchFamily="34" charset="0"/>
                <a:cs typeface="Arial-Rounded" pitchFamily="34" charset="0"/>
              </a:rPr>
              <a:t>Phải “người lớn” cơ.</a:t>
            </a:r>
          </a:p>
          <a:p>
            <a:pPr algn="just"/>
            <a:endParaRPr lang="en-US" sz="2800">
              <a:latin typeface="Arial-Rounded" pitchFamily="34" charset="0"/>
              <a:ea typeface="Arial-Rounded" pitchFamily="34" charset="0"/>
              <a:cs typeface="Arial-Rounded" pitchFamily="34" charset="0"/>
            </a:endParaRPr>
          </a:p>
          <a:p>
            <a:pPr algn="just"/>
            <a:r>
              <a:rPr lang="en-US" sz="2800">
                <a:latin typeface="Arial-Rounded" pitchFamily="34" charset="0"/>
                <a:ea typeface="Arial-Rounded" pitchFamily="34" charset="0"/>
                <a:cs typeface="Arial-Rounded" pitchFamily="34" charset="0"/>
              </a:rPr>
              <a:t>Khi em bé khóc</a:t>
            </a:r>
          </a:p>
          <a:p>
            <a:pPr algn="just"/>
            <a:r>
              <a:rPr lang="en-US" sz="2800">
                <a:latin typeface="Arial-Rounded" pitchFamily="34" charset="0"/>
                <a:ea typeface="Arial-Rounded" pitchFamily="34" charset="0"/>
                <a:cs typeface="Arial-Rounded" pitchFamily="34" charset="0"/>
              </a:rPr>
              <a:t>Anh phải dỗ dành</a:t>
            </a:r>
          </a:p>
          <a:p>
            <a:pPr algn="just"/>
            <a:r>
              <a:rPr lang="en-US" sz="2800">
                <a:latin typeface="Arial-Rounded" pitchFamily="34" charset="0"/>
                <a:ea typeface="Arial-Rounded" pitchFamily="34" charset="0"/>
                <a:cs typeface="Arial-Rounded" pitchFamily="34" charset="0"/>
              </a:rPr>
              <a:t>Nếu em bé ngã</a:t>
            </a:r>
          </a:p>
          <a:p>
            <a:pPr algn="just"/>
            <a:r>
              <a:rPr lang="en-US" sz="2800">
                <a:latin typeface="Arial-Rounded" pitchFamily="34" charset="0"/>
                <a:ea typeface="Arial-Rounded" pitchFamily="34" charset="0"/>
                <a:cs typeface="Arial-Rounded" pitchFamily="34" charset="0"/>
              </a:rPr>
              <a:t>Anh nâng dịu dàng.</a:t>
            </a:r>
            <a:endParaRPr lang="en-US" sz="2800">
              <a:latin typeface="Arial Rounded MT Bold" pitchFamily="34" charset="0"/>
              <a:ea typeface="Arial-Rounded" pitchFamily="34" charset="0"/>
              <a:cs typeface="Arial-Rounded" pitchFamily="34" charset="0"/>
            </a:endParaRPr>
          </a:p>
        </p:txBody>
      </p:sp>
      <p:sp>
        <p:nvSpPr>
          <p:cNvPr id="8" name="Cloud 7"/>
          <p:cNvSpPr/>
          <p:nvPr/>
        </p:nvSpPr>
        <p:spPr>
          <a:xfrm>
            <a:off x="7162800" y="105122"/>
            <a:ext cx="1752600" cy="730269"/>
          </a:xfrm>
          <a:prstGeom prst="cloud">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Arial-Rounded" pitchFamily="34" charset="0"/>
                <a:ea typeface="Arial-Rounded" pitchFamily="34" charset="0"/>
                <a:cs typeface="Arial-Rounded" pitchFamily="34" charset="0"/>
              </a:rPr>
              <a:t>Đọc mẫu</a:t>
            </a:r>
          </a:p>
        </p:txBody>
      </p:sp>
      <p:sp>
        <p:nvSpPr>
          <p:cNvPr id="7" name="TextBox 6"/>
          <p:cNvSpPr txBox="1"/>
          <p:nvPr/>
        </p:nvSpPr>
        <p:spPr>
          <a:xfrm>
            <a:off x="4991925" y="765685"/>
            <a:ext cx="4228275" cy="4401156"/>
          </a:xfrm>
          <a:prstGeom prst="rect">
            <a:avLst/>
          </a:prstGeom>
          <a:noFill/>
        </p:spPr>
        <p:txBody>
          <a:bodyPr wrap="square" lIns="91391" tIns="45696" rIns="91391" bIns="45696" rtlCol="0">
            <a:spAutoFit/>
          </a:bodyPr>
          <a:lstStyle/>
          <a:p>
            <a:pPr algn="just"/>
            <a:r>
              <a:rPr lang="en-US" sz="2800">
                <a:latin typeface="Arial-Rounded" pitchFamily="34" charset="0"/>
                <a:ea typeface="Arial-Rounded" pitchFamily="34" charset="0"/>
                <a:cs typeface="Arial-Rounded" pitchFamily="34" charset="0"/>
              </a:rPr>
              <a:t>Mẹ cho quà bánh</a:t>
            </a:r>
          </a:p>
          <a:p>
            <a:pPr algn="just"/>
            <a:r>
              <a:rPr lang="en-US" sz="2800">
                <a:latin typeface="Arial-Rounded" pitchFamily="34" charset="0"/>
                <a:ea typeface="Arial-Rounded" pitchFamily="34" charset="0"/>
                <a:cs typeface="Arial-Rounded" pitchFamily="34" charset="0"/>
              </a:rPr>
              <a:t>Chia em phần hơn</a:t>
            </a:r>
          </a:p>
          <a:p>
            <a:pPr algn="just"/>
            <a:r>
              <a:rPr lang="en-US" sz="2800">
                <a:latin typeface="Arial-Rounded" pitchFamily="34" charset="0"/>
                <a:ea typeface="Arial-Rounded" pitchFamily="34" charset="0"/>
                <a:cs typeface="Arial-Rounded" pitchFamily="34" charset="0"/>
              </a:rPr>
              <a:t>Có đồ chơi đẹp</a:t>
            </a:r>
          </a:p>
          <a:p>
            <a:pPr algn="just"/>
            <a:r>
              <a:rPr lang="en-US" sz="2800">
                <a:latin typeface="Arial-Rounded" pitchFamily="34" charset="0"/>
                <a:ea typeface="Arial-Rounded" pitchFamily="34" charset="0"/>
                <a:cs typeface="Arial-Rounded" pitchFamily="34" charset="0"/>
              </a:rPr>
              <a:t>Cũng nhường em luôn.</a:t>
            </a:r>
          </a:p>
          <a:p>
            <a:pPr algn="just"/>
            <a:endParaRPr lang="en-US" sz="2800">
              <a:latin typeface="Arial-Rounded" pitchFamily="34" charset="0"/>
              <a:ea typeface="Arial-Rounded" pitchFamily="34" charset="0"/>
              <a:cs typeface="Arial-Rounded" pitchFamily="34" charset="0"/>
            </a:endParaRPr>
          </a:p>
          <a:p>
            <a:pPr algn="just"/>
            <a:r>
              <a:rPr lang="en-US" sz="2800">
                <a:latin typeface="Arial-Rounded" pitchFamily="34" charset="0"/>
                <a:ea typeface="Arial-Rounded" pitchFamily="34" charset="0"/>
                <a:cs typeface="Arial-Rounded" pitchFamily="34" charset="0"/>
              </a:rPr>
              <a:t>Làm anh thật khó</a:t>
            </a:r>
          </a:p>
          <a:p>
            <a:pPr algn="just"/>
            <a:r>
              <a:rPr lang="en-US" sz="2800">
                <a:latin typeface="Arial-Rounded" pitchFamily="34" charset="0"/>
                <a:ea typeface="Arial-Rounded" pitchFamily="34" charset="0"/>
                <a:cs typeface="Arial-Rounded" pitchFamily="34" charset="0"/>
              </a:rPr>
              <a:t>Nhưng mà thật vui</a:t>
            </a:r>
          </a:p>
          <a:p>
            <a:pPr algn="just"/>
            <a:r>
              <a:rPr lang="en-US" sz="2800">
                <a:latin typeface="Arial-Rounded" pitchFamily="34" charset="0"/>
                <a:ea typeface="Arial-Rounded" pitchFamily="34" charset="0"/>
                <a:cs typeface="Arial-Rounded" pitchFamily="34" charset="0"/>
              </a:rPr>
              <a:t>Ai yêu em bé</a:t>
            </a:r>
          </a:p>
          <a:p>
            <a:pPr algn="just"/>
            <a:r>
              <a:rPr lang="en-US" sz="2800">
                <a:latin typeface="Arial-Rounded" pitchFamily="34" charset="0"/>
                <a:ea typeface="Arial-Rounded" pitchFamily="34" charset="0"/>
                <a:cs typeface="Arial-Rounded" pitchFamily="34" charset="0"/>
              </a:rPr>
              <a:t>Thì làm được thôi.</a:t>
            </a:r>
          </a:p>
          <a:p>
            <a:pPr algn="just"/>
            <a:r>
              <a:rPr lang="en-US" sz="2800">
                <a:latin typeface="Arial-Rounded" pitchFamily="34" charset="0"/>
                <a:ea typeface="Arial-Rounded" pitchFamily="34" charset="0"/>
                <a:cs typeface="Arial-Rounded" pitchFamily="34" charset="0"/>
              </a:rPr>
              <a:t>     (Phan Thị Thanh Nhàn)</a:t>
            </a:r>
            <a:endParaRPr lang="en-US" sz="2800">
              <a:latin typeface="Arial Rounded MT Bold" pitchFamily="34" charset="0"/>
              <a:ea typeface="Arial-Rounded" pitchFamily="34" charset="0"/>
              <a:cs typeface="Arial-Rounded" pitchFamily="34" charset="0"/>
            </a:endParaRPr>
          </a:p>
        </p:txBody>
      </p:sp>
      <p:sp>
        <p:nvSpPr>
          <p:cNvPr id="9" name="TextBox 8"/>
          <p:cNvSpPr txBox="1"/>
          <p:nvPr/>
        </p:nvSpPr>
        <p:spPr>
          <a:xfrm>
            <a:off x="327389" y="951745"/>
            <a:ext cx="967495" cy="477005"/>
          </a:xfrm>
          <a:prstGeom prst="rect">
            <a:avLst/>
          </a:prstGeom>
          <a:noFill/>
        </p:spPr>
        <p:txBody>
          <a:bodyPr wrap="square" lIns="91391" tIns="45696" rIns="91391" bIns="45696" rtlCol="0">
            <a:spAutoFit/>
          </a:bodyPr>
          <a:lstStyle/>
          <a:p>
            <a:pPr algn="ctr"/>
            <a:r>
              <a:rPr lang="en-US" sz="2400">
                <a:latin typeface=".VnArial" pitchFamily="34" charset="0"/>
                <a:ea typeface="Arial-Rounded" pitchFamily="34" charset="0"/>
                <a:cs typeface="Arial-Rounded" pitchFamily="34" charset="0"/>
              </a:rPr>
              <a:t>(1)</a:t>
            </a:r>
            <a:endParaRPr lang="en-US" sz="2500">
              <a:latin typeface=".VnArial" pitchFamily="34" charset="0"/>
              <a:ea typeface="Arial-Rounded" pitchFamily="34" charset="0"/>
              <a:cs typeface="Arial-Rounded" pitchFamily="34" charset="0"/>
            </a:endParaRPr>
          </a:p>
        </p:txBody>
      </p:sp>
      <p:sp>
        <p:nvSpPr>
          <p:cNvPr id="10" name="TextBox 9"/>
          <p:cNvSpPr txBox="1"/>
          <p:nvPr/>
        </p:nvSpPr>
        <p:spPr>
          <a:xfrm>
            <a:off x="327388" y="3105150"/>
            <a:ext cx="967495" cy="477005"/>
          </a:xfrm>
          <a:prstGeom prst="rect">
            <a:avLst/>
          </a:prstGeom>
          <a:noFill/>
        </p:spPr>
        <p:txBody>
          <a:bodyPr wrap="square" lIns="91391" tIns="45696" rIns="91391" bIns="45696" rtlCol="0">
            <a:spAutoFit/>
          </a:bodyPr>
          <a:lstStyle/>
          <a:p>
            <a:pPr algn="ctr"/>
            <a:r>
              <a:rPr lang="en-US" sz="2400">
                <a:latin typeface=".VnArial" pitchFamily="34" charset="0"/>
                <a:ea typeface="Arial-Rounded" pitchFamily="34" charset="0"/>
                <a:cs typeface="Arial-Rounded" pitchFamily="34" charset="0"/>
              </a:rPr>
              <a:t>(2)</a:t>
            </a:r>
            <a:endParaRPr lang="en-US" sz="2500">
              <a:latin typeface=".VnArial" pitchFamily="34" charset="0"/>
              <a:ea typeface="Arial-Rounded" pitchFamily="34" charset="0"/>
              <a:cs typeface="Arial-Rounded" pitchFamily="34" charset="0"/>
            </a:endParaRPr>
          </a:p>
        </p:txBody>
      </p:sp>
      <p:sp>
        <p:nvSpPr>
          <p:cNvPr id="11" name="TextBox 10"/>
          <p:cNvSpPr txBox="1"/>
          <p:nvPr/>
        </p:nvSpPr>
        <p:spPr>
          <a:xfrm>
            <a:off x="4301904" y="953864"/>
            <a:ext cx="967495" cy="477005"/>
          </a:xfrm>
          <a:prstGeom prst="rect">
            <a:avLst/>
          </a:prstGeom>
          <a:noFill/>
        </p:spPr>
        <p:txBody>
          <a:bodyPr wrap="square" lIns="91391" tIns="45696" rIns="91391" bIns="45696" rtlCol="0">
            <a:spAutoFit/>
          </a:bodyPr>
          <a:lstStyle/>
          <a:p>
            <a:pPr algn="ctr"/>
            <a:r>
              <a:rPr lang="en-US" sz="2400">
                <a:latin typeface=".VnArial" pitchFamily="34" charset="0"/>
                <a:ea typeface="Arial-Rounded" pitchFamily="34" charset="0"/>
                <a:cs typeface="Arial-Rounded" pitchFamily="34" charset="0"/>
              </a:rPr>
              <a:t>(3)</a:t>
            </a:r>
            <a:endParaRPr lang="en-US" sz="2500">
              <a:latin typeface=".VnArial" pitchFamily="34" charset="0"/>
              <a:ea typeface="Arial-Rounded" pitchFamily="34" charset="0"/>
              <a:cs typeface="Arial-Rounded" pitchFamily="34" charset="0"/>
            </a:endParaRPr>
          </a:p>
        </p:txBody>
      </p:sp>
      <p:sp>
        <p:nvSpPr>
          <p:cNvPr id="12" name="TextBox 11"/>
          <p:cNvSpPr txBox="1"/>
          <p:nvPr/>
        </p:nvSpPr>
        <p:spPr>
          <a:xfrm>
            <a:off x="4301903" y="3107269"/>
            <a:ext cx="967495" cy="477005"/>
          </a:xfrm>
          <a:prstGeom prst="rect">
            <a:avLst/>
          </a:prstGeom>
          <a:noFill/>
        </p:spPr>
        <p:txBody>
          <a:bodyPr wrap="square" lIns="91391" tIns="45696" rIns="91391" bIns="45696" rtlCol="0">
            <a:spAutoFit/>
          </a:bodyPr>
          <a:lstStyle/>
          <a:p>
            <a:pPr algn="ctr"/>
            <a:r>
              <a:rPr lang="en-US" sz="2400">
                <a:latin typeface=".VnArial" pitchFamily="34" charset="0"/>
                <a:ea typeface="Arial-Rounded" pitchFamily="34" charset="0"/>
                <a:cs typeface="Arial-Rounded" pitchFamily="34" charset="0"/>
              </a:rPr>
              <a:t>(4)</a:t>
            </a:r>
            <a:endParaRPr lang="en-US" sz="2500">
              <a:latin typeface=".VnArial" pitchFamily="34" charset="0"/>
              <a:ea typeface="Arial-Rounded" pitchFamily="34" charset="0"/>
              <a:cs typeface="Arial-Rounded" pitchFamily="34" charset="0"/>
            </a:endParaRPr>
          </a:p>
        </p:txBody>
      </p:sp>
    </p:spTree>
    <p:extLst>
      <p:ext uri="{BB962C8B-B14F-4D97-AF65-F5344CB8AC3E}">
        <p14:creationId xmlns:p14="http://schemas.microsoft.com/office/powerpoint/2010/main" val="39444579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685800" y="4295479"/>
            <a:ext cx="7773005" cy="584739"/>
          </a:xfrm>
          <a:prstGeom prst="rect">
            <a:avLst/>
          </a:prstGeom>
          <a:solidFill>
            <a:srgbClr val="FFD347"/>
          </a:solidFill>
        </p:spPr>
        <p:txBody>
          <a:bodyPr wrap="square" lIns="91403" tIns="45702" rIns="91403" bIns="45702" rtlCol="0">
            <a:spAutoFit/>
          </a:bodyPr>
          <a:lstStyle/>
          <a:p>
            <a:pPr algn="ctr"/>
            <a:r>
              <a:rPr lang="en-US" sz="3200">
                <a:latin typeface="Arial-Rounded" pitchFamily="34" charset="0"/>
                <a:ea typeface="Arial-Rounded" pitchFamily="34" charset="0"/>
                <a:cs typeface="Arial-Rounded" pitchFamily="34" charset="0"/>
              </a:rPr>
              <a:t>Bài thơ có mấy khổ thơ?</a:t>
            </a:r>
          </a:p>
        </p:txBody>
      </p:sp>
      <p:sp>
        <p:nvSpPr>
          <p:cNvPr id="6" name="TextBox 5"/>
          <p:cNvSpPr txBox="1"/>
          <p:nvPr/>
        </p:nvSpPr>
        <p:spPr>
          <a:xfrm>
            <a:off x="1390059" y="60884"/>
            <a:ext cx="5947064" cy="461616"/>
          </a:xfrm>
          <a:prstGeom prst="rect">
            <a:avLst/>
          </a:prstGeom>
          <a:noFill/>
        </p:spPr>
        <p:txBody>
          <a:bodyPr wrap="square" lIns="91391" tIns="45696" rIns="91391" bIns="45696" rtlCol="0">
            <a:spAutoFit/>
          </a:bodyPr>
          <a:lstStyle/>
          <a:p>
            <a:pPr algn="ctr"/>
            <a:r>
              <a:rPr lang="en-US" sz="2400" b="1">
                <a:latin typeface="Arial-Rounded" pitchFamily="34" charset="0"/>
                <a:ea typeface="Arial-Rounded" pitchFamily="34" charset="0"/>
                <a:cs typeface="Arial-Rounded" pitchFamily="34" charset="0"/>
              </a:rPr>
              <a:t>Làm anh</a:t>
            </a:r>
            <a:endParaRPr lang="en-US" sz="2400" b="1">
              <a:latin typeface="Arial Rounded MT Bold" pitchFamily="34" charset="0"/>
              <a:ea typeface="Arial-Rounded" pitchFamily="34" charset="0"/>
              <a:cs typeface="Arial-Rounded" pitchFamily="34" charset="0"/>
            </a:endParaRPr>
          </a:p>
        </p:txBody>
      </p:sp>
      <p:sp>
        <p:nvSpPr>
          <p:cNvPr id="7" name="TextBox 6"/>
          <p:cNvSpPr txBox="1"/>
          <p:nvPr/>
        </p:nvSpPr>
        <p:spPr>
          <a:xfrm>
            <a:off x="1143000" y="589038"/>
            <a:ext cx="3519054" cy="3416271"/>
          </a:xfrm>
          <a:prstGeom prst="rect">
            <a:avLst/>
          </a:prstGeom>
          <a:noFill/>
        </p:spPr>
        <p:txBody>
          <a:bodyPr wrap="square" lIns="91391" tIns="45696" rIns="91391" bIns="45696" rtlCol="0">
            <a:spAutoFit/>
          </a:bodyPr>
          <a:lstStyle/>
          <a:p>
            <a:pPr algn="just"/>
            <a:r>
              <a:rPr lang="en-US" sz="2400">
                <a:latin typeface="Arial-Rounded" pitchFamily="34" charset="0"/>
                <a:ea typeface="Arial-Rounded" pitchFamily="34" charset="0"/>
                <a:cs typeface="Arial-Rounded" pitchFamily="34" charset="0"/>
              </a:rPr>
              <a:t>Làm anh khó đấy</a:t>
            </a:r>
          </a:p>
          <a:p>
            <a:pPr algn="just"/>
            <a:r>
              <a:rPr lang="en-US" sz="2400">
                <a:latin typeface="Arial-Rounded" pitchFamily="34" charset="0"/>
                <a:ea typeface="Arial-Rounded" pitchFamily="34" charset="0"/>
                <a:cs typeface="Arial-Rounded" pitchFamily="34" charset="0"/>
              </a:rPr>
              <a:t>Phải đâu chuyện đùa</a:t>
            </a:r>
          </a:p>
          <a:p>
            <a:pPr algn="just"/>
            <a:r>
              <a:rPr lang="en-US" sz="2400">
                <a:latin typeface="Arial-Rounded" pitchFamily="34" charset="0"/>
                <a:ea typeface="Arial-Rounded" pitchFamily="34" charset="0"/>
                <a:cs typeface="Arial-Rounded" pitchFamily="34" charset="0"/>
              </a:rPr>
              <a:t>Với em gái bé</a:t>
            </a:r>
          </a:p>
          <a:p>
            <a:pPr algn="just"/>
            <a:r>
              <a:rPr lang="en-US" sz="2400">
                <a:latin typeface="Arial-Rounded" pitchFamily="34" charset="0"/>
                <a:ea typeface="Arial-Rounded" pitchFamily="34" charset="0"/>
                <a:cs typeface="Arial-Rounded" pitchFamily="34" charset="0"/>
              </a:rPr>
              <a:t>Phải “người lớn” cơ.</a:t>
            </a:r>
          </a:p>
          <a:p>
            <a:pPr algn="just"/>
            <a:endParaRPr lang="en-US" sz="2400">
              <a:latin typeface="Arial-Rounded" pitchFamily="34" charset="0"/>
              <a:ea typeface="Arial-Rounded" pitchFamily="34" charset="0"/>
              <a:cs typeface="Arial-Rounded" pitchFamily="34" charset="0"/>
            </a:endParaRPr>
          </a:p>
          <a:p>
            <a:pPr algn="just"/>
            <a:r>
              <a:rPr lang="en-US" sz="2400">
                <a:latin typeface="Arial-Rounded" pitchFamily="34" charset="0"/>
                <a:ea typeface="Arial-Rounded" pitchFamily="34" charset="0"/>
                <a:cs typeface="Arial-Rounded" pitchFamily="34" charset="0"/>
              </a:rPr>
              <a:t>Khi em bé khóc</a:t>
            </a:r>
          </a:p>
          <a:p>
            <a:pPr algn="just"/>
            <a:r>
              <a:rPr lang="en-US" sz="2400">
                <a:latin typeface="Arial-Rounded" pitchFamily="34" charset="0"/>
                <a:ea typeface="Arial-Rounded" pitchFamily="34" charset="0"/>
                <a:cs typeface="Arial-Rounded" pitchFamily="34" charset="0"/>
              </a:rPr>
              <a:t>Anh phải dỗ dành</a:t>
            </a:r>
          </a:p>
          <a:p>
            <a:pPr algn="just"/>
            <a:r>
              <a:rPr lang="en-US" sz="2400">
                <a:latin typeface="Arial-Rounded" pitchFamily="34" charset="0"/>
                <a:ea typeface="Arial-Rounded" pitchFamily="34" charset="0"/>
                <a:cs typeface="Arial-Rounded" pitchFamily="34" charset="0"/>
              </a:rPr>
              <a:t>Nếu em bé ngã</a:t>
            </a:r>
          </a:p>
          <a:p>
            <a:pPr algn="just"/>
            <a:r>
              <a:rPr lang="en-US" sz="2400">
                <a:latin typeface="Arial-Rounded" pitchFamily="34" charset="0"/>
                <a:ea typeface="Arial-Rounded" pitchFamily="34" charset="0"/>
                <a:cs typeface="Arial-Rounded" pitchFamily="34" charset="0"/>
              </a:rPr>
              <a:t>Anh nâng dịu dàng.</a:t>
            </a:r>
            <a:endParaRPr lang="en-US" sz="2400">
              <a:latin typeface="Arial Rounded MT Bold" pitchFamily="34" charset="0"/>
              <a:ea typeface="Arial-Rounded" pitchFamily="34" charset="0"/>
              <a:cs typeface="Arial-Rounded" pitchFamily="34" charset="0"/>
            </a:endParaRPr>
          </a:p>
        </p:txBody>
      </p:sp>
      <p:sp>
        <p:nvSpPr>
          <p:cNvPr id="8" name="TextBox 7"/>
          <p:cNvSpPr txBox="1"/>
          <p:nvPr/>
        </p:nvSpPr>
        <p:spPr>
          <a:xfrm>
            <a:off x="4991925" y="589038"/>
            <a:ext cx="4228275" cy="3785603"/>
          </a:xfrm>
          <a:prstGeom prst="rect">
            <a:avLst/>
          </a:prstGeom>
          <a:noFill/>
        </p:spPr>
        <p:txBody>
          <a:bodyPr wrap="square" lIns="91391" tIns="45696" rIns="91391" bIns="45696" rtlCol="0">
            <a:spAutoFit/>
          </a:bodyPr>
          <a:lstStyle/>
          <a:p>
            <a:pPr algn="just"/>
            <a:r>
              <a:rPr lang="en-US" sz="2400">
                <a:latin typeface="Arial-Rounded" pitchFamily="34" charset="0"/>
                <a:ea typeface="Arial-Rounded" pitchFamily="34" charset="0"/>
                <a:cs typeface="Arial-Rounded" pitchFamily="34" charset="0"/>
              </a:rPr>
              <a:t>Mẹ cho quà bánh</a:t>
            </a:r>
          </a:p>
          <a:p>
            <a:pPr algn="just"/>
            <a:r>
              <a:rPr lang="en-US" sz="2400">
                <a:latin typeface="Arial-Rounded" pitchFamily="34" charset="0"/>
                <a:ea typeface="Arial-Rounded" pitchFamily="34" charset="0"/>
                <a:cs typeface="Arial-Rounded" pitchFamily="34" charset="0"/>
              </a:rPr>
              <a:t>Chia em phần hơn</a:t>
            </a:r>
          </a:p>
          <a:p>
            <a:pPr algn="just"/>
            <a:r>
              <a:rPr lang="en-US" sz="2400">
                <a:latin typeface="Arial-Rounded" pitchFamily="34" charset="0"/>
                <a:ea typeface="Arial-Rounded" pitchFamily="34" charset="0"/>
                <a:cs typeface="Arial-Rounded" pitchFamily="34" charset="0"/>
              </a:rPr>
              <a:t>Có đồ chơi đẹp</a:t>
            </a:r>
          </a:p>
          <a:p>
            <a:pPr algn="just"/>
            <a:r>
              <a:rPr lang="en-US" sz="2400">
                <a:latin typeface="Arial-Rounded" pitchFamily="34" charset="0"/>
                <a:ea typeface="Arial-Rounded" pitchFamily="34" charset="0"/>
                <a:cs typeface="Arial-Rounded" pitchFamily="34" charset="0"/>
              </a:rPr>
              <a:t>Cũng nhường em luôn.</a:t>
            </a:r>
          </a:p>
          <a:p>
            <a:pPr algn="just"/>
            <a:endParaRPr lang="en-US" sz="2400">
              <a:latin typeface="Arial-Rounded" pitchFamily="34" charset="0"/>
              <a:ea typeface="Arial-Rounded" pitchFamily="34" charset="0"/>
              <a:cs typeface="Arial-Rounded" pitchFamily="34" charset="0"/>
            </a:endParaRPr>
          </a:p>
          <a:p>
            <a:pPr algn="just"/>
            <a:r>
              <a:rPr lang="en-US" sz="2400">
                <a:latin typeface="Arial-Rounded" pitchFamily="34" charset="0"/>
                <a:ea typeface="Arial-Rounded" pitchFamily="34" charset="0"/>
                <a:cs typeface="Arial-Rounded" pitchFamily="34" charset="0"/>
              </a:rPr>
              <a:t>Làm anh thật khó</a:t>
            </a:r>
          </a:p>
          <a:p>
            <a:pPr algn="just"/>
            <a:r>
              <a:rPr lang="en-US" sz="2400">
                <a:latin typeface="Arial-Rounded" pitchFamily="34" charset="0"/>
                <a:ea typeface="Arial-Rounded" pitchFamily="34" charset="0"/>
                <a:cs typeface="Arial-Rounded" pitchFamily="34" charset="0"/>
              </a:rPr>
              <a:t>Nhưng mà thật vui</a:t>
            </a:r>
          </a:p>
          <a:p>
            <a:pPr algn="just"/>
            <a:r>
              <a:rPr lang="en-US" sz="2400">
                <a:latin typeface="Arial-Rounded" pitchFamily="34" charset="0"/>
                <a:ea typeface="Arial-Rounded" pitchFamily="34" charset="0"/>
                <a:cs typeface="Arial-Rounded" pitchFamily="34" charset="0"/>
              </a:rPr>
              <a:t>Ai yêu em bé</a:t>
            </a:r>
          </a:p>
          <a:p>
            <a:pPr algn="just"/>
            <a:r>
              <a:rPr lang="en-US" sz="2400">
                <a:latin typeface="Arial-Rounded" pitchFamily="34" charset="0"/>
                <a:ea typeface="Arial-Rounded" pitchFamily="34" charset="0"/>
                <a:cs typeface="Arial-Rounded" pitchFamily="34" charset="0"/>
              </a:rPr>
              <a:t>Thì làm được thôi.</a:t>
            </a:r>
          </a:p>
          <a:p>
            <a:pPr algn="just"/>
            <a:r>
              <a:rPr lang="en-US" sz="2400">
                <a:latin typeface="Arial-Rounded" pitchFamily="34" charset="0"/>
                <a:ea typeface="Arial-Rounded" pitchFamily="34" charset="0"/>
                <a:cs typeface="Arial-Rounded" pitchFamily="34" charset="0"/>
              </a:rPr>
              <a:t>     (Phan Thị Thanh Nhàn)</a:t>
            </a:r>
            <a:endParaRPr lang="en-US" sz="2400">
              <a:latin typeface="Arial Rounded MT Bold" pitchFamily="34" charset="0"/>
              <a:ea typeface="Arial-Rounded" pitchFamily="34" charset="0"/>
              <a:cs typeface="Arial-Rounded" pitchFamily="34" charset="0"/>
            </a:endParaRPr>
          </a:p>
        </p:txBody>
      </p:sp>
    </p:spTree>
    <p:extLst>
      <p:ext uri="{BB962C8B-B14F-4D97-AF65-F5344CB8AC3E}">
        <p14:creationId xmlns:p14="http://schemas.microsoft.com/office/powerpoint/2010/main" val="3866418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000" fill="hold"/>
                                        <p:tgtEl>
                                          <p:spTgt spid="21"/>
                                        </p:tgtEl>
                                        <p:attrNameLst>
                                          <p:attrName>ppt_x</p:attrName>
                                        </p:attrNameLst>
                                      </p:cBhvr>
                                      <p:tavLst>
                                        <p:tav tm="0">
                                          <p:val>
                                            <p:strVal val="1+#ppt_w/2"/>
                                          </p:val>
                                        </p:tav>
                                        <p:tav tm="100000">
                                          <p:val>
                                            <p:strVal val="#ppt_x"/>
                                          </p:val>
                                        </p:tav>
                                      </p:tavLst>
                                    </p:anim>
                                    <p:anim calcmode="lin" valueType="num">
                                      <p:cBhvr additive="base">
                                        <p:cTn id="8" dur="10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143000" y="589038"/>
            <a:ext cx="3519054" cy="3416271"/>
          </a:xfrm>
          <a:prstGeom prst="rect">
            <a:avLst/>
          </a:prstGeom>
          <a:noFill/>
        </p:spPr>
        <p:txBody>
          <a:bodyPr wrap="square" lIns="91391" tIns="45696" rIns="91391" bIns="45696" rtlCol="0">
            <a:spAutoFit/>
          </a:bodyPr>
          <a:lstStyle/>
          <a:p>
            <a:pPr algn="just"/>
            <a:r>
              <a:rPr lang="en-US" sz="2400">
                <a:latin typeface="Arial-Rounded" pitchFamily="34" charset="0"/>
                <a:ea typeface="Arial-Rounded" pitchFamily="34" charset="0"/>
                <a:cs typeface="Arial-Rounded" pitchFamily="34" charset="0"/>
              </a:rPr>
              <a:t>Làm anh khó đấy</a:t>
            </a:r>
          </a:p>
          <a:p>
            <a:pPr algn="just"/>
            <a:r>
              <a:rPr lang="en-US" sz="2400">
                <a:latin typeface="Arial-Rounded" pitchFamily="34" charset="0"/>
                <a:ea typeface="Arial-Rounded" pitchFamily="34" charset="0"/>
                <a:cs typeface="Arial-Rounded" pitchFamily="34" charset="0"/>
              </a:rPr>
              <a:t>Phải đâu chuyện đùa</a:t>
            </a:r>
          </a:p>
          <a:p>
            <a:pPr algn="just"/>
            <a:r>
              <a:rPr lang="en-US" sz="2400">
                <a:latin typeface="Arial-Rounded" pitchFamily="34" charset="0"/>
                <a:ea typeface="Arial-Rounded" pitchFamily="34" charset="0"/>
                <a:cs typeface="Arial-Rounded" pitchFamily="34" charset="0"/>
              </a:rPr>
              <a:t>Với em gái bé</a:t>
            </a:r>
          </a:p>
          <a:p>
            <a:pPr algn="just"/>
            <a:r>
              <a:rPr lang="en-US" sz="2400">
                <a:latin typeface="Arial-Rounded" pitchFamily="34" charset="0"/>
                <a:ea typeface="Arial-Rounded" pitchFamily="34" charset="0"/>
                <a:cs typeface="Arial-Rounded" pitchFamily="34" charset="0"/>
              </a:rPr>
              <a:t>Phải “người lớn” cơ.</a:t>
            </a:r>
          </a:p>
          <a:p>
            <a:pPr algn="just"/>
            <a:endParaRPr lang="en-US" sz="2400">
              <a:latin typeface="Arial-Rounded" pitchFamily="34" charset="0"/>
              <a:ea typeface="Arial-Rounded" pitchFamily="34" charset="0"/>
              <a:cs typeface="Arial-Rounded" pitchFamily="34" charset="0"/>
            </a:endParaRPr>
          </a:p>
          <a:p>
            <a:pPr algn="just"/>
            <a:r>
              <a:rPr lang="en-US" sz="2400">
                <a:latin typeface="Arial-Rounded" pitchFamily="34" charset="0"/>
                <a:ea typeface="Arial-Rounded" pitchFamily="34" charset="0"/>
                <a:cs typeface="Arial-Rounded" pitchFamily="34" charset="0"/>
              </a:rPr>
              <a:t>Khi em bé khóc</a:t>
            </a:r>
          </a:p>
          <a:p>
            <a:pPr algn="just"/>
            <a:r>
              <a:rPr lang="en-US" sz="2400">
                <a:latin typeface="Arial-Rounded" pitchFamily="34" charset="0"/>
                <a:ea typeface="Arial-Rounded" pitchFamily="34" charset="0"/>
                <a:cs typeface="Arial-Rounded" pitchFamily="34" charset="0"/>
              </a:rPr>
              <a:t>Anh phải dỗ dành</a:t>
            </a:r>
          </a:p>
          <a:p>
            <a:pPr algn="just"/>
            <a:r>
              <a:rPr lang="en-US" sz="2400">
                <a:latin typeface="Arial-Rounded" pitchFamily="34" charset="0"/>
                <a:ea typeface="Arial-Rounded" pitchFamily="34" charset="0"/>
                <a:cs typeface="Arial-Rounded" pitchFamily="34" charset="0"/>
              </a:rPr>
              <a:t>Nếu em bé ngã</a:t>
            </a:r>
          </a:p>
          <a:p>
            <a:pPr algn="just"/>
            <a:r>
              <a:rPr lang="en-US" sz="2400">
                <a:latin typeface="Arial-Rounded" pitchFamily="34" charset="0"/>
                <a:ea typeface="Arial-Rounded" pitchFamily="34" charset="0"/>
                <a:cs typeface="Arial-Rounded" pitchFamily="34" charset="0"/>
              </a:rPr>
              <a:t>Anh nâng dịu dàng.</a:t>
            </a:r>
            <a:endParaRPr lang="en-US" sz="2400">
              <a:latin typeface="Arial Rounded MT Bold" pitchFamily="34" charset="0"/>
              <a:ea typeface="Arial-Rounded" pitchFamily="34" charset="0"/>
              <a:cs typeface="Arial-Rounded" pitchFamily="34" charset="0"/>
            </a:endParaRPr>
          </a:p>
        </p:txBody>
      </p:sp>
      <p:sp>
        <p:nvSpPr>
          <p:cNvPr id="4" name="TextBox 3"/>
          <p:cNvSpPr txBox="1"/>
          <p:nvPr/>
        </p:nvSpPr>
        <p:spPr>
          <a:xfrm>
            <a:off x="666231" y="4357483"/>
            <a:ext cx="7773005" cy="584739"/>
          </a:xfrm>
          <a:prstGeom prst="rect">
            <a:avLst/>
          </a:prstGeom>
          <a:solidFill>
            <a:srgbClr val="FFD347"/>
          </a:solidFill>
        </p:spPr>
        <p:txBody>
          <a:bodyPr wrap="square" lIns="91403" tIns="45702" rIns="91403" bIns="45702" rtlCol="0">
            <a:spAutoFit/>
          </a:bodyPr>
          <a:lstStyle/>
          <a:p>
            <a:r>
              <a:rPr lang="en-US" sz="3200">
                <a:latin typeface="Arial-Rounded" pitchFamily="34" charset="0"/>
                <a:ea typeface="Arial-Rounded" pitchFamily="34" charset="0"/>
                <a:cs typeface="Arial-Rounded" pitchFamily="34" charset="0"/>
              </a:rPr>
              <a:t>Em hãy tìm từ khó đọc, khó hiểu trong bài.</a:t>
            </a:r>
          </a:p>
        </p:txBody>
      </p:sp>
      <p:cxnSp>
        <p:nvCxnSpPr>
          <p:cNvPr id="13" name="Straight Connector 12"/>
          <p:cNvCxnSpPr/>
          <p:nvPr/>
        </p:nvCxnSpPr>
        <p:spPr>
          <a:xfrm flipH="1">
            <a:off x="2438400" y="3195864"/>
            <a:ext cx="114299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2590800" y="3966716"/>
            <a:ext cx="114299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390059" y="60884"/>
            <a:ext cx="5947064" cy="461616"/>
          </a:xfrm>
          <a:prstGeom prst="rect">
            <a:avLst/>
          </a:prstGeom>
          <a:noFill/>
        </p:spPr>
        <p:txBody>
          <a:bodyPr wrap="square" lIns="91391" tIns="45696" rIns="91391" bIns="45696" rtlCol="0">
            <a:spAutoFit/>
          </a:bodyPr>
          <a:lstStyle/>
          <a:p>
            <a:pPr algn="ctr"/>
            <a:r>
              <a:rPr lang="en-US" sz="2400" b="1">
                <a:latin typeface="Arial-Rounded" pitchFamily="34" charset="0"/>
                <a:ea typeface="Arial-Rounded" pitchFamily="34" charset="0"/>
                <a:cs typeface="Arial-Rounded" pitchFamily="34" charset="0"/>
              </a:rPr>
              <a:t>Làm anh</a:t>
            </a:r>
            <a:endParaRPr lang="en-US" sz="2400" b="1">
              <a:latin typeface="Arial Rounded MT Bold" pitchFamily="34" charset="0"/>
              <a:ea typeface="Arial-Rounded" pitchFamily="34" charset="0"/>
              <a:cs typeface="Arial-Rounded" pitchFamily="34" charset="0"/>
            </a:endParaRPr>
          </a:p>
        </p:txBody>
      </p:sp>
      <p:sp>
        <p:nvSpPr>
          <p:cNvPr id="8" name="TextBox 7"/>
          <p:cNvSpPr txBox="1"/>
          <p:nvPr/>
        </p:nvSpPr>
        <p:spPr>
          <a:xfrm>
            <a:off x="4991925" y="589038"/>
            <a:ext cx="4228275" cy="3785603"/>
          </a:xfrm>
          <a:prstGeom prst="rect">
            <a:avLst/>
          </a:prstGeom>
          <a:noFill/>
        </p:spPr>
        <p:txBody>
          <a:bodyPr wrap="square" lIns="91391" tIns="45696" rIns="91391" bIns="45696" rtlCol="0">
            <a:spAutoFit/>
          </a:bodyPr>
          <a:lstStyle/>
          <a:p>
            <a:pPr algn="just"/>
            <a:r>
              <a:rPr lang="en-US" sz="2400">
                <a:latin typeface="Arial-Rounded" pitchFamily="34" charset="0"/>
                <a:ea typeface="Arial-Rounded" pitchFamily="34" charset="0"/>
                <a:cs typeface="Arial-Rounded" pitchFamily="34" charset="0"/>
              </a:rPr>
              <a:t>Mẹ cho quà bánh</a:t>
            </a:r>
          </a:p>
          <a:p>
            <a:pPr algn="just"/>
            <a:r>
              <a:rPr lang="en-US" sz="2400">
                <a:latin typeface="Arial-Rounded" pitchFamily="34" charset="0"/>
                <a:ea typeface="Arial-Rounded" pitchFamily="34" charset="0"/>
                <a:cs typeface="Arial-Rounded" pitchFamily="34" charset="0"/>
              </a:rPr>
              <a:t>Chia em phần hơn</a:t>
            </a:r>
          </a:p>
          <a:p>
            <a:pPr algn="just"/>
            <a:r>
              <a:rPr lang="en-US" sz="2400">
                <a:latin typeface="Arial-Rounded" pitchFamily="34" charset="0"/>
                <a:ea typeface="Arial-Rounded" pitchFamily="34" charset="0"/>
                <a:cs typeface="Arial-Rounded" pitchFamily="34" charset="0"/>
              </a:rPr>
              <a:t>Có đồ chơi đẹp</a:t>
            </a:r>
          </a:p>
          <a:p>
            <a:pPr algn="just"/>
            <a:r>
              <a:rPr lang="en-US" sz="2400">
                <a:latin typeface="Arial-Rounded" pitchFamily="34" charset="0"/>
                <a:ea typeface="Arial-Rounded" pitchFamily="34" charset="0"/>
                <a:cs typeface="Arial-Rounded" pitchFamily="34" charset="0"/>
              </a:rPr>
              <a:t>Cũng nhường em luôn.</a:t>
            </a:r>
          </a:p>
          <a:p>
            <a:pPr algn="just"/>
            <a:endParaRPr lang="en-US" sz="2400">
              <a:latin typeface="Arial-Rounded" pitchFamily="34" charset="0"/>
              <a:ea typeface="Arial-Rounded" pitchFamily="34" charset="0"/>
              <a:cs typeface="Arial-Rounded" pitchFamily="34" charset="0"/>
            </a:endParaRPr>
          </a:p>
          <a:p>
            <a:pPr algn="just"/>
            <a:r>
              <a:rPr lang="en-US" sz="2400">
                <a:latin typeface="Arial-Rounded" pitchFamily="34" charset="0"/>
                <a:ea typeface="Arial-Rounded" pitchFamily="34" charset="0"/>
                <a:cs typeface="Arial-Rounded" pitchFamily="34" charset="0"/>
              </a:rPr>
              <a:t>Làm anh thật khó</a:t>
            </a:r>
          </a:p>
          <a:p>
            <a:pPr algn="just"/>
            <a:r>
              <a:rPr lang="en-US" sz="2400">
                <a:latin typeface="Arial-Rounded" pitchFamily="34" charset="0"/>
                <a:ea typeface="Arial-Rounded" pitchFamily="34" charset="0"/>
                <a:cs typeface="Arial-Rounded" pitchFamily="34" charset="0"/>
              </a:rPr>
              <a:t>Nhưng mà thật vui</a:t>
            </a:r>
          </a:p>
          <a:p>
            <a:pPr algn="just"/>
            <a:r>
              <a:rPr lang="en-US" sz="2400">
                <a:latin typeface="Arial-Rounded" pitchFamily="34" charset="0"/>
                <a:ea typeface="Arial-Rounded" pitchFamily="34" charset="0"/>
                <a:cs typeface="Arial-Rounded" pitchFamily="34" charset="0"/>
              </a:rPr>
              <a:t>Ai yêu em bé</a:t>
            </a:r>
          </a:p>
          <a:p>
            <a:pPr algn="just"/>
            <a:r>
              <a:rPr lang="en-US" sz="2400">
                <a:latin typeface="Arial-Rounded" pitchFamily="34" charset="0"/>
                <a:ea typeface="Arial-Rounded" pitchFamily="34" charset="0"/>
                <a:cs typeface="Arial-Rounded" pitchFamily="34" charset="0"/>
              </a:rPr>
              <a:t>Thì làm được thôi.</a:t>
            </a:r>
          </a:p>
          <a:p>
            <a:pPr algn="just"/>
            <a:r>
              <a:rPr lang="en-US" sz="2400">
                <a:latin typeface="Arial-Rounded" pitchFamily="34" charset="0"/>
                <a:ea typeface="Arial-Rounded" pitchFamily="34" charset="0"/>
                <a:cs typeface="Arial-Rounded" pitchFamily="34" charset="0"/>
              </a:rPr>
              <a:t>     (Phan Thị Thanh Nhàn)</a:t>
            </a:r>
            <a:endParaRPr lang="en-US" sz="2400">
              <a:latin typeface="Arial Rounded MT Bold" pitchFamily="34" charset="0"/>
              <a:ea typeface="Arial-Rounded" pitchFamily="34" charset="0"/>
              <a:cs typeface="Arial-Rounded" pitchFamily="34" charset="0"/>
            </a:endParaRPr>
          </a:p>
        </p:txBody>
      </p:sp>
    </p:spTree>
    <p:extLst>
      <p:ext uri="{BB962C8B-B14F-4D97-AF65-F5344CB8AC3E}">
        <p14:creationId xmlns:p14="http://schemas.microsoft.com/office/powerpoint/2010/main" val="2313969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745539" y="4248150"/>
            <a:ext cx="3642531" cy="584739"/>
          </a:xfrm>
          <a:prstGeom prst="rect">
            <a:avLst/>
          </a:prstGeom>
          <a:solidFill>
            <a:srgbClr val="FFD347"/>
          </a:solidFill>
        </p:spPr>
        <p:txBody>
          <a:bodyPr wrap="square" lIns="91403" tIns="45702" rIns="91403" bIns="45702" rtlCol="0">
            <a:spAutoFit/>
          </a:bodyPr>
          <a:lstStyle/>
          <a:p>
            <a:pPr algn="ctr"/>
            <a:r>
              <a:rPr lang="en-US" sz="3200">
                <a:latin typeface="Arial-Rounded" pitchFamily="34" charset="0"/>
                <a:ea typeface="Arial-Rounded" pitchFamily="34" charset="0"/>
                <a:cs typeface="Arial-Rounded" pitchFamily="34" charset="0"/>
              </a:rPr>
              <a:t>Đọc nối tiếp câu</a:t>
            </a:r>
          </a:p>
        </p:txBody>
      </p:sp>
      <p:sp>
        <p:nvSpPr>
          <p:cNvPr id="4" name="TextBox 3"/>
          <p:cNvSpPr txBox="1"/>
          <p:nvPr/>
        </p:nvSpPr>
        <p:spPr>
          <a:xfrm>
            <a:off x="1390059" y="60884"/>
            <a:ext cx="5947064" cy="461616"/>
          </a:xfrm>
          <a:prstGeom prst="rect">
            <a:avLst/>
          </a:prstGeom>
          <a:noFill/>
        </p:spPr>
        <p:txBody>
          <a:bodyPr wrap="square" lIns="91391" tIns="45696" rIns="91391" bIns="45696" rtlCol="0">
            <a:spAutoFit/>
          </a:bodyPr>
          <a:lstStyle/>
          <a:p>
            <a:pPr algn="ctr"/>
            <a:r>
              <a:rPr lang="en-US" sz="2400" b="1">
                <a:latin typeface="Arial-Rounded" pitchFamily="34" charset="0"/>
                <a:ea typeface="Arial-Rounded" pitchFamily="34" charset="0"/>
                <a:cs typeface="Arial-Rounded" pitchFamily="34" charset="0"/>
              </a:rPr>
              <a:t>Làm anh</a:t>
            </a:r>
            <a:endParaRPr lang="en-US" sz="2400" b="1">
              <a:latin typeface="Arial Rounded MT Bold" pitchFamily="34" charset="0"/>
              <a:ea typeface="Arial-Rounded" pitchFamily="34" charset="0"/>
              <a:cs typeface="Arial-Rounded" pitchFamily="34" charset="0"/>
            </a:endParaRPr>
          </a:p>
        </p:txBody>
      </p:sp>
      <p:sp>
        <p:nvSpPr>
          <p:cNvPr id="5" name="TextBox 4"/>
          <p:cNvSpPr txBox="1"/>
          <p:nvPr/>
        </p:nvSpPr>
        <p:spPr>
          <a:xfrm>
            <a:off x="1143000" y="589038"/>
            <a:ext cx="3519054" cy="3416271"/>
          </a:xfrm>
          <a:prstGeom prst="rect">
            <a:avLst/>
          </a:prstGeom>
          <a:noFill/>
        </p:spPr>
        <p:txBody>
          <a:bodyPr wrap="square" lIns="91391" tIns="45696" rIns="91391" bIns="45696" rtlCol="0">
            <a:spAutoFit/>
          </a:bodyPr>
          <a:lstStyle/>
          <a:p>
            <a:pPr algn="just"/>
            <a:r>
              <a:rPr lang="en-US" sz="2400">
                <a:latin typeface="Arial-Rounded" pitchFamily="34" charset="0"/>
                <a:ea typeface="Arial-Rounded" pitchFamily="34" charset="0"/>
                <a:cs typeface="Arial-Rounded" pitchFamily="34" charset="0"/>
              </a:rPr>
              <a:t>Làm anh khó đấy</a:t>
            </a:r>
          </a:p>
          <a:p>
            <a:pPr algn="just"/>
            <a:r>
              <a:rPr lang="en-US" sz="2400">
                <a:latin typeface="Arial-Rounded" pitchFamily="34" charset="0"/>
                <a:ea typeface="Arial-Rounded" pitchFamily="34" charset="0"/>
                <a:cs typeface="Arial-Rounded" pitchFamily="34" charset="0"/>
              </a:rPr>
              <a:t>Phải đâu chuyện đùa</a:t>
            </a:r>
          </a:p>
          <a:p>
            <a:pPr algn="just"/>
            <a:r>
              <a:rPr lang="en-US" sz="2400">
                <a:latin typeface="Arial-Rounded" pitchFamily="34" charset="0"/>
                <a:ea typeface="Arial-Rounded" pitchFamily="34" charset="0"/>
                <a:cs typeface="Arial-Rounded" pitchFamily="34" charset="0"/>
              </a:rPr>
              <a:t>Với em gái bé</a:t>
            </a:r>
          </a:p>
          <a:p>
            <a:pPr algn="just"/>
            <a:r>
              <a:rPr lang="en-US" sz="2400">
                <a:latin typeface="Arial-Rounded" pitchFamily="34" charset="0"/>
                <a:ea typeface="Arial-Rounded" pitchFamily="34" charset="0"/>
                <a:cs typeface="Arial-Rounded" pitchFamily="34" charset="0"/>
              </a:rPr>
              <a:t>Phải “người lớn” cơ.</a:t>
            </a:r>
          </a:p>
          <a:p>
            <a:pPr algn="just"/>
            <a:endParaRPr lang="en-US" sz="2400">
              <a:latin typeface="Arial-Rounded" pitchFamily="34" charset="0"/>
              <a:ea typeface="Arial-Rounded" pitchFamily="34" charset="0"/>
              <a:cs typeface="Arial-Rounded" pitchFamily="34" charset="0"/>
            </a:endParaRPr>
          </a:p>
          <a:p>
            <a:pPr algn="just"/>
            <a:r>
              <a:rPr lang="en-US" sz="2400">
                <a:latin typeface="Arial-Rounded" pitchFamily="34" charset="0"/>
                <a:ea typeface="Arial-Rounded" pitchFamily="34" charset="0"/>
                <a:cs typeface="Arial-Rounded" pitchFamily="34" charset="0"/>
              </a:rPr>
              <a:t>Khi em bé khóc</a:t>
            </a:r>
          </a:p>
          <a:p>
            <a:pPr algn="just"/>
            <a:r>
              <a:rPr lang="en-US" sz="2400">
                <a:latin typeface="Arial-Rounded" pitchFamily="34" charset="0"/>
                <a:ea typeface="Arial-Rounded" pitchFamily="34" charset="0"/>
                <a:cs typeface="Arial-Rounded" pitchFamily="34" charset="0"/>
              </a:rPr>
              <a:t>Anh phải dỗ dành</a:t>
            </a:r>
          </a:p>
          <a:p>
            <a:pPr algn="just"/>
            <a:r>
              <a:rPr lang="en-US" sz="2400">
                <a:latin typeface="Arial-Rounded" pitchFamily="34" charset="0"/>
                <a:ea typeface="Arial-Rounded" pitchFamily="34" charset="0"/>
                <a:cs typeface="Arial-Rounded" pitchFamily="34" charset="0"/>
              </a:rPr>
              <a:t>Nếu em bé ngã</a:t>
            </a:r>
          </a:p>
          <a:p>
            <a:pPr algn="just"/>
            <a:r>
              <a:rPr lang="en-US" sz="2400">
                <a:latin typeface="Arial-Rounded" pitchFamily="34" charset="0"/>
                <a:ea typeface="Arial-Rounded" pitchFamily="34" charset="0"/>
                <a:cs typeface="Arial-Rounded" pitchFamily="34" charset="0"/>
              </a:rPr>
              <a:t>Anh nâng dịu dàng.</a:t>
            </a:r>
            <a:endParaRPr lang="en-US" sz="2400">
              <a:latin typeface="Arial Rounded MT Bold" pitchFamily="34" charset="0"/>
              <a:ea typeface="Arial-Rounded" pitchFamily="34" charset="0"/>
              <a:cs typeface="Arial-Rounded" pitchFamily="34" charset="0"/>
            </a:endParaRPr>
          </a:p>
        </p:txBody>
      </p:sp>
      <p:sp>
        <p:nvSpPr>
          <p:cNvPr id="7" name="TextBox 6"/>
          <p:cNvSpPr txBox="1"/>
          <p:nvPr/>
        </p:nvSpPr>
        <p:spPr>
          <a:xfrm>
            <a:off x="4991925" y="589038"/>
            <a:ext cx="4228275" cy="3785603"/>
          </a:xfrm>
          <a:prstGeom prst="rect">
            <a:avLst/>
          </a:prstGeom>
          <a:noFill/>
        </p:spPr>
        <p:txBody>
          <a:bodyPr wrap="square" lIns="91391" tIns="45696" rIns="91391" bIns="45696" rtlCol="0">
            <a:spAutoFit/>
          </a:bodyPr>
          <a:lstStyle/>
          <a:p>
            <a:pPr algn="just"/>
            <a:r>
              <a:rPr lang="en-US" sz="2400">
                <a:latin typeface="Arial-Rounded" pitchFamily="34" charset="0"/>
                <a:ea typeface="Arial-Rounded" pitchFamily="34" charset="0"/>
                <a:cs typeface="Arial-Rounded" pitchFamily="34" charset="0"/>
              </a:rPr>
              <a:t>Mẹ cho quà bánh</a:t>
            </a:r>
          </a:p>
          <a:p>
            <a:pPr algn="just"/>
            <a:r>
              <a:rPr lang="en-US" sz="2400">
                <a:latin typeface="Arial-Rounded" pitchFamily="34" charset="0"/>
                <a:ea typeface="Arial-Rounded" pitchFamily="34" charset="0"/>
                <a:cs typeface="Arial-Rounded" pitchFamily="34" charset="0"/>
              </a:rPr>
              <a:t>Chia em phần hơn</a:t>
            </a:r>
          </a:p>
          <a:p>
            <a:pPr algn="just"/>
            <a:r>
              <a:rPr lang="en-US" sz="2400">
                <a:latin typeface="Arial-Rounded" pitchFamily="34" charset="0"/>
                <a:ea typeface="Arial-Rounded" pitchFamily="34" charset="0"/>
                <a:cs typeface="Arial-Rounded" pitchFamily="34" charset="0"/>
              </a:rPr>
              <a:t>Có đồ chơi đẹp</a:t>
            </a:r>
          </a:p>
          <a:p>
            <a:pPr algn="just"/>
            <a:r>
              <a:rPr lang="en-US" sz="2400">
                <a:latin typeface="Arial-Rounded" pitchFamily="34" charset="0"/>
                <a:ea typeface="Arial-Rounded" pitchFamily="34" charset="0"/>
                <a:cs typeface="Arial-Rounded" pitchFamily="34" charset="0"/>
              </a:rPr>
              <a:t>Cũng nhường em luôn.</a:t>
            </a:r>
          </a:p>
          <a:p>
            <a:pPr algn="just"/>
            <a:endParaRPr lang="en-US" sz="2400">
              <a:latin typeface="Arial-Rounded" pitchFamily="34" charset="0"/>
              <a:ea typeface="Arial-Rounded" pitchFamily="34" charset="0"/>
              <a:cs typeface="Arial-Rounded" pitchFamily="34" charset="0"/>
            </a:endParaRPr>
          </a:p>
          <a:p>
            <a:pPr algn="just"/>
            <a:r>
              <a:rPr lang="en-US" sz="2400">
                <a:latin typeface="Arial-Rounded" pitchFamily="34" charset="0"/>
                <a:ea typeface="Arial-Rounded" pitchFamily="34" charset="0"/>
                <a:cs typeface="Arial-Rounded" pitchFamily="34" charset="0"/>
              </a:rPr>
              <a:t>Làm anh thật khó</a:t>
            </a:r>
          </a:p>
          <a:p>
            <a:pPr algn="just"/>
            <a:r>
              <a:rPr lang="en-US" sz="2400">
                <a:latin typeface="Arial-Rounded" pitchFamily="34" charset="0"/>
                <a:ea typeface="Arial-Rounded" pitchFamily="34" charset="0"/>
                <a:cs typeface="Arial-Rounded" pitchFamily="34" charset="0"/>
              </a:rPr>
              <a:t>Nhưng mà thật vui</a:t>
            </a:r>
          </a:p>
          <a:p>
            <a:pPr algn="just"/>
            <a:r>
              <a:rPr lang="en-US" sz="2400">
                <a:latin typeface="Arial-Rounded" pitchFamily="34" charset="0"/>
                <a:ea typeface="Arial-Rounded" pitchFamily="34" charset="0"/>
                <a:cs typeface="Arial-Rounded" pitchFamily="34" charset="0"/>
              </a:rPr>
              <a:t>Ai yêu em bé</a:t>
            </a:r>
          </a:p>
          <a:p>
            <a:pPr algn="just"/>
            <a:r>
              <a:rPr lang="en-US" sz="2400">
                <a:latin typeface="Arial-Rounded" pitchFamily="34" charset="0"/>
                <a:ea typeface="Arial-Rounded" pitchFamily="34" charset="0"/>
                <a:cs typeface="Arial-Rounded" pitchFamily="34" charset="0"/>
              </a:rPr>
              <a:t>Thì làm được thôi.</a:t>
            </a:r>
          </a:p>
          <a:p>
            <a:pPr algn="just"/>
            <a:r>
              <a:rPr lang="en-US" sz="2400">
                <a:latin typeface="Arial-Rounded" pitchFamily="34" charset="0"/>
                <a:ea typeface="Arial-Rounded" pitchFamily="34" charset="0"/>
                <a:cs typeface="Arial-Rounded" pitchFamily="34" charset="0"/>
              </a:rPr>
              <a:t>     (Phan Thị Thanh Nhàn)</a:t>
            </a:r>
            <a:endParaRPr lang="en-US" sz="2400">
              <a:latin typeface="Arial Rounded MT Bold" pitchFamily="34" charset="0"/>
              <a:ea typeface="Arial-Rounded" pitchFamily="34" charset="0"/>
              <a:cs typeface="Arial-Rounded" pitchFamily="34" charset="0"/>
            </a:endParaRPr>
          </a:p>
        </p:txBody>
      </p:sp>
    </p:spTree>
    <p:extLst>
      <p:ext uri="{BB962C8B-B14F-4D97-AF65-F5344CB8AC3E}">
        <p14:creationId xmlns:p14="http://schemas.microsoft.com/office/powerpoint/2010/main" val="29907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422730" y="4373326"/>
            <a:ext cx="6096000" cy="584739"/>
          </a:xfrm>
          <a:prstGeom prst="rect">
            <a:avLst/>
          </a:prstGeom>
          <a:solidFill>
            <a:srgbClr val="FFD347"/>
          </a:solidFill>
        </p:spPr>
        <p:txBody>
          <a:bodyPr wrap="square" lIns="91403" tIns="45702" rIns="91403" bIns="45702" rtlCol="0">
            <a:spAutoFit/>
          </a:bodyPr>
          <a:lstStyle/>
          <a:p>
            <a:pPr algn="ctr"/>
            <a:r>
              <a:rPr lang="en-US" sz="3200">
                <a:latin typeface="Arial-Rounded" pitchFamily="34" charset="0"/>
                <a:ea typeface="Arial-Rounded" pitchFamily="34" charset="0"/>
                <a:cs typeface="Arial-Rounded" pitchFamily="34" charset="0"/>
              </a:rPr>
              <a:t>Đọc nối tiếp khổ</a:t>
            </a:r>
          </a:p>
        </p:txBody>
      </p:sp>
      <p:sp>
        <p:nvSpPr>
          <p:cNvPr id="9" name="TextBox 8"/>
          <p:cNvSpPr txBox="1"/>
          <p:nvPr/>
        </p:nvSpPr>
        <p:spPr>
          <a:xfrm>
            <a:off x="1398484" y="4389536"/>
            <a:ext cx="6096000" cy="584739"/>
          </a:xfrm>
          <a:prstGeom prst="rect">
            <a:avLst/>
          </a:prstGeom>
          <a:solidFill>
            <a:srgbClr val="FFD347"/>
          </a:solidFill>
        </p:spPr>
        <p:txBody>
          <a:bodyPr wrap="square" lIns="91403" tIns="45702" rIns="91403" bIns="45702" rtlCol="0">
            <a:spAutoFit/>
          </a:bodyPr>
          <a:lstStyle/>
          <a:p>
            <a:pPr algn="ctr"/>
            <a:r>
              <a:rPr lang="en-US" sz="3200">
                <a:latin typeface="Arial-Rounded" pitchFamily="34" charset="0"/>
                <a:ea typeface="Arial-Rounded" pitchFamily="34" charset="0"/>
                <a:cs typeface="Arial-Rounded" pitchFamily="34" charset="0"/>
              </a:rPr>
              <a:t>Đọc theo nhóm</a:t>
            </a:r>
          </a:p>
        </p:txBody>
      </p:sp>
      <p:sp>
        <p:nvSpPr>
          <p:cNvPr id="10" name="TextBox 9"/>
          <p:cNvSpPr txBox="1"/>
          <p:nvPr/>
        </p:nvSpPr>
        <p:spPr>
          <a:xfrm>
            <a:off x="1419266" y="4373327"/>
            <a:ext cx="6096000" cy="584739"/>
          </a:xfrm>
          <a:prstGeom prst="rect">
            <a:avLst/>
          </a:prstGeom>
          <a:solidFill>
            <a:srgbClr val="FFD347"/>
          </a:solidFill>
        </p:spPr>
        <p:txBody>
          <a:bodyPr wrap="square" lIns="91403" tIns="45702" rIns="91403" bIns="45702" rtlCol="0">
            <a:spAutoFit/>
          </a:bodyPr>
          <a:lstStyle/>
          <a:p>
            <a:pPr algn="ctr"/>
            <a:r>
              <a:rPr lang="en-US" sz="3200">
                <a:latin typeface="Arial-Rounded" pitchFamily="34" charset="0"/>
                <a:ea typeface="Arial-Rounded" pitchFamily="34" charset="0"/>
                <a:cs typeface="Arial-Rounded" pitchFamily="34" charset="0"/>
              </a:rPr>
              <a:t>Đọc toàn bài</a:t>
            </a:r>
          </a:p>
        </p:txBody>
      </p:sp>
      <p:sp>
        <p:nvSpPr>
          <p:cNvPr id="6" name="TextBox 5"/>
          <p:cNvSpPr txBox="1"/>
          <p:nvPr/>
        </p:nvSpPr>
        <p:spPr>
          <a:xfrm>
            <a:off x="1390059" y="60884"/>
            <a:ext cx="5947064" cy="461616"/>
          </a:xfrm>
          <a:prstGeom prst="rect">
            <a:avLst/>
          </a:prstGeom>
          <a:noFill/>
        </p:spPr>
        <p:txBody>
          <a:bodyPr wrap="square" lIns="91391" tIns="45696" rIns="91391" bIns="45696" rtlCol="0">
            <a:spAutoFit/>
          </a:bodyPr>
          <a:lstStyle/>
          <a:p>
            <a:pPr algn="ctr"/>
            <a:r>
              <a:rPr lang="en-US" sz="2400" b="1">
                <a:latin typeface="Arial-Rounded" pitchFamily="34" charset="0"/>
                <a:ea typeface="Arial-Rounded" pitchFamily="34" charset="0"/>
                <a:cs typeface="Arial-Rounded" pitchFamily="34" charset="0"/>
              </a:rPr>
              <a:t>Làm anh</a:t>
            </a:r>
            <a:endParaRPr lang="en-US" sz="2400" b="1">
              <a:latin typeface="Arial Rounded MT Bold" pitchFamily="34" charset="0"/>
              <a:ea typeface="Arial-Rounded" pitchFamily="34" charset="0"/>
              <a:cs typeface="Arial-Rounded" pitchFamily="34" charset="0"/>
            </a:endParaRPr>
          </a:p>
        </p:txBody>
      </p:sp>
      <p:sp>
        <p:nvSpPr>
          <p:cNvPr id="7" name="TextBox 6"/>
          <p:cNvSpPr txBox="1"/>
          <p:nvPr/>
        </p:nvSpPr>
        <p:spPr>
          <a:xfrm>
            <a:off x="1143000" y="589038"/>
            <a:ext cx="3519054" cy="3416271"/>
          </a:xfrm>
          <a:prstGeom prst="rect">
            <a:avLst/>
          </a:prstGeom>
          <a:noFill/>
        </p:spPr>
        <p:txBody>
          <a:bodyPr wrap="square" lIns="91391" tIns="45696" rIns="91391" bIns="45696" rtlCol="0">
            <a:spAutoFit/>
          </a:bodyPr>
          <a:lstStyle/>
          <a:p>
            <a:pPr algn="just"/>
            <a:r>
              <a:rPr lang="en-US" sz="2400">
                <a:latin typeface="Arial-Rounded" pitchFamily="34" charset="0"/>
                <a:ea typeface="Arial-Rounded" pitchFamily="34" charset="0"/>
                <a:cs typeface="Arial-Rounded" pitchFamily="34" charset="0"/>
              </a:rPr>
              <a:t>Làm anh khó đấy</a:t>
            </a:r>
          </a:p>
          <a:p>
            <a:pPr algn="just"/>
            <a:r>
              <a:rPr lang="en-US" sz="2400">
                <a:latin typeface="Arial-Rounded" pitchFamily="34" charset="0"/>
                <a:ea typeface="Arial-Rounded" pitchFamily="34" charset="0"/>
                <a:cs typeface="Arial-Rounded" pitchFamily="34" charset="0"/>
              </a:rPr>
              <a:t>Phải đâu chuyện đùa</a:t>
            </a:r>
          </a:p>
          <a:p>
            <a:pPr algn="just"/>
            <a:r>
              <a:rPr lang="en-US" sz="2400">
                <a:latin typeface="Arial-Rounded" pitchFamily="34" charset="0"/>
                <a:ea typeface="Arial-Rounded" pitchFamily="34" charset="0"/>
                <a:cs typeface="Arial-Rounded" pitchFamily="34" charset="0"/>
              </a:rPr>
              <a:t>Với em gái bé</a:t>
            </a:r>
          </a:p>
          <a:p>
            <a:pPr algn="just"/>
            <a:r>
              <a:rPr lang="en-US" sz="2400">
                <a:latin typeface="Arial-Rounded" pitchFamily="34" charset="0"/>
                <a:ea typeface="Arial-Rounded" pitchFamily="34" charset="0"/>
                <a:cs typeface="Arial-Rounded" pitchFamily="34" charset="0"/>
              </a:rPr>
              <a:t>Phải “người lớn” cơ.</a:t>
            </a:r>
          </a:p>
          <a:p>
            <a:pPr algn="just"/>
            <a:endParaRPr lang="en-US" sz="2400">
              <a:latin typeface="Arial-Rounded" pitchFamily="34" charset="0"/>
              <a:ea typeface="Arial-Rounded" pitchFamily="34" charset="0"/>
              <a:cs typeface="Arial-Rounded" pitchFamily="34" charset="0"/>
            </a:endParaRPr>
          </a:p>
          <a:p>
            <a:pPr algn="just"/>
            <a:r>
              <a:rPr lang="en-US" sz="2400">
                <a:latin typeface="Arial-Rounded" pitchFamily="34" charset="0"/>
                <a:ea typeface="Arial-Rounded" pitchFamily="34" charset="0"/>
                <a:cs typeface="Arial-Rounded" pitchFamily="34" charset="0"/>
              </a:rPr>
              <a:t>Khi em bé khóc</a:t>
            </a:r>
          </a:p>
          <a:p>
            <a:pPr algn="just"/>
            <a:r>
              <a:rPr lang="en-US" sz="2400">
                <a:latin typeface="Arial-Rounded" pitchFamily="34" charset="0"/>
                <a:ea typeface="Arial-Rounded" pitchFamily="34" charset="0"/>
                <a:cs typeface="Arial-Rounded" pitchFamily="34" charset="0"/>
              </a:rPr>
              <a:t>Anh phải dỗ dành</a:t>
            </a:r>
          </a:p>
          <a:p>
            <a:pPr algn="just"/>
            <a:r>
              <a:rPr lang="en-US" sz="2400">
                <a:latin typeface="Arial-Rounded" pitchFamily="34" charset="0"/>
                <a:ea typeface="Arial-Rounded" pitchFamily="34" charset="0"/>
                <a:cs typeface="Arial-Rounded" pitchFamily="34" charset="0"/>
              </a:rPr>
              <a:t>Nếu em bé ngã</a:t>
            </a:r>
          </a:p>
          <a:p>
            <a:pPr algn="just"/>
            <a:r>
              <a:rPr lang="en-US" sz="2400">
                <a:latin typeface="Arial-Rounded" pitchFamily="34" charset="0"/>
                <a:ea typeface="Arial-Rounded" pitchFamily="34" charset="0"/>
                <a:cs typeface="Arial-Rounded" pitchFamily="34" charset="0"/>
              </a:rPr>
              <a:t>Anh nâng dịu dàng.</a:t>
            </a:r>
            <a:endParaRPr lang="en-US" sz="2400">
              <a:latin typeface="Arial Rounded MT Bold" pitchFamily="34" charset="0"/>
              <a:ea typeface="Arial-Rounded" pitchFamily="34" charset="0"/>
              <a:cs typeface="Arial-Rounded" pitchFamily="34" charset="0"/>
            </a:endParaRPr>
          </a:p>
        </p:txBody>
      </p:sp>
      <p:sp>
        <p:nvSpPr>
          <p:cNvPr id="11" name="TextBox 10"/>
          <p:cNvSpPr txBox="1"/>
          <p:nvPr/>
        </p:nvSpPr>
        <p:spPr>
          <a:xfrm>
            <a:off x="4991925" y="589038"/>
            <a:ext cx="4228275" cy="3785603"/>
          </a:xfrm>
          <a:prstGeom prst="rect">
            <a:avLst/>
          </a:prstGeom>
          <a:noFill/>
        </p:spPr>
        <p:txBody>
          <a:bodyPr wrap="square" lIns="91391" tIns="45696" rIns="91391" bIns="45696" rtlCol="0">
            <a:spAutoFit/>
          </a:bodyPr>
          <a:lstStyle/>
          <a:p>
            <a:pPr algn="just"/>
            <a:r>
              <a:rPr lang="en-US" sz="2400">
                <a:latin typeface="Arial-Rounded" pitchFamily="34" charset="0"/>
                <a:ea typeface="Arial-Rounded" pitchFamily="34" charset="0"/>
                <a:cs typeface="Arial-Rounded" pitchFamily="34" charset="0"/>
              </a:rPr>
              <a:t>Mẹ cho quà bánh</a:t>
            </a:r>
          </a:p>
          <a:p>
            <a:pPr algn="just"/>
            <a:r>
              <a:rPr lang="en-US" sz="2400">
                <a:latin typeface="Arial-Rounded" pitchFamily="34" charset="0"/>
                <a:ea typeface="Arial-Rounded" pitchFamily="34" charset="0"/>
                <a:cs typeface="Arial-Rounded" pitchFamily="34" charset="0"/>
              </a:rPr>
              <a:t>Chia em phần hơn</a:t>
            </a:r>
          </a:p>
          <a:p>
            <a:pPr algn="just"/>
            <a:r>
              <a:rPr lang="en-US" sz="2400">
                <a:latin typeface="Arial-Rounded" pitchFamily="34" charset="0"/>
                <a:ea typeface="Arial-Rounded" pitchFamily="34" charset="0"/>
                <a:cs typeface="Arial-Rounded" pitchFamily="34" charset="0"/>
              </a:rPr>
              <a:t>Có đồ chơi đẹp</a:t>
            </a:r>
          </a:p>
          <a:p>
            <a:pPr algn="just"/>
            <a:r>
              <a:rPr lang="en-US" sz="2400">
                <a:latin typeface="Arial-Rounded" pitchFamily="34" charset="0"/>
                <a:ea typeface="Arial-Rounded" pitchFamily="34" charset="0"/>
                <a:cs typeface="Arial-Rounded" pitchFamily="34" charset="0"/>
              </a:rPr>
              <a:t>Cũng nhường em luôn.</a:t>
            </a:r>
          </a:p>
          <a:p>
            <a:pPr algn="just"/>
            <a:endParaRPr lang="en-US" sz="2400">
              <a:latin typeface="Arial-Rounded" pitchFamily="34" charset="0"/>
              <a:ea typeface="Arial-Rounded" pitchFamily="34" charset="0"/>
              <a:cs typeface="Arial-Rounded" pitchFamily="34" charset="0"/>
            </a:endParaRPr>
          </a:p>
          <a:p>
            <a:pPr algn="just"/>
            <a:r>
              <a:rPr lang="en-US" sz="2400">
                <a:latin typeface="Arial-Rounded" pitchFamily="34" charset="0"/>
                <a:ea typeface="Arial-Rounded" pitchFamily="34" charset="0"/>
                <a:cs typeface="Arial-Rounded" pitchFamily="34" charset="0"/>
              </a:rPr>
              <a:t>Làm anh thật khó</a:t>
            </a:r>
          </a:p>
          <a:p>
            <a:pPr algn="just"/>
            <a:r>
              <a:rPr lang="en-US" sz="2400">
                <a:latin typeface="Arial-Rounded" pitchFamily="34" charset="0"/>
                <a:ea typeface="Arial-Rounded" pitchFamily="34" charset="0"/>
                <a:cs typeface="Arial-Rounded" pitchFamily="34" charset="0"/>
              </a:rPr>
              <a:t>Nhưng mà thật vui</a:t>
            </a:r>
          </a:p>
          <a:p>
            <a:pPr algn="just"/>
            <a:r>
              <a:rPr lang="en-US" sz="2400">
                <a:latin typeface="Arial-Rounded" pitchFamily="34" charset="0"/>
                <a:ea typeface="Arial-Rounded" pitchFamily="34" charset="0"/>
                <a:cs typeface="Arial-Rounded" pitchFamily="34" charset="0"/>
              </a:rPr>
              <a:t>Ai yêu em bé</a:t>
            </a:r>
          </a:p>
          <a:p>
            <a:pPr algn="just"/>
            <a:r>
              <a:rPr lang="en-US" sz="2400">
                <a:latin typeface="Arial-Rounded" pitchFamily="34" charset="0"/>
                <a:ea typeface="Arial-Rounded" pitchFamily="34" charset="0"/>
                <a:cs typeface="Arial-Rounded" pitchFamily="34" charset="0"/>
              </a:rPr>
              <a:t>Thì làm được thôi.</a:t>
            </a:r>
          </a:p>
          <a:p>
            <a:pPr algn="just"/>
            <a:r>
              <a:rPr lang="en-US" sz="2400">
                <a:latin typeface="Arial-Rounded" pitchFamily="34" charset="0"/>
                <a:ea typeface="Arial-Rounded" pitchFamily="34" charset="0"/>
                <a:cs typeface="Arial-Rounded" pitchFamily="34" charset="0"/>
              </a:rPr>
              <a:t>     (Phan Thị Thanh Nhàn)</a:t>
            </a:r>
            <a:endParaRPr lang="en-US" sz="2400">
              <a:latin typeface="Arial Rounded MT Bold" pitchFamily="34" charset="0"/>
              <a:ea typeface="Arial-Rounded" pitchFamily="34" charset="0"/>
              <a:cs typeface="Arial-Rounded" pitchFamily="34" charset="0"/>
            </a:endParaRPr>
          </a:p>
        </p:txBody>
      </p:sp>
    </p:spTree>
    <p:extLst>
      <p:ext uri="{BB962C8B-B14F-4D97-AF65-F5344CB8AC3E}">
        <p14:creationId xmlns:p14="http://schemas.microsoft.com/office/powerpoint/2010/main" val="2616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500" fill="hold"/>
                                        <p:tgtEl>
                                          <p:spTgt spid="8"/>
                                        </p:tgtEl>
                                        <p:attrNameLst>
                                          <p:attrName>ppt_x</p:attrName>
                                        </p:attrNameLst>
                                      </p:cBhvr>
                                      <p:tavLst>
                                        <p:tav tm="0">
                                          <p:val>
                                            <p:strVal val="1+#ppt_w/2"/>
                                          </p:val>
                                        </p:tav>
                                        <p:tav tm="100000">
                                          <p:val>
                                            <p:strVal val="#ppt_x"/>
                                          </p:val>
                                        </p:tav>
                                      </p:tavLst>
                                    </p:anim>
                                    <p:anim calcmode="lin" valueType="num">
                                      <p:cBhvr additive="base">
                                        <p:cTn id="8" dur="2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2750" fill="hold"/>
                                        <p:tgtEl>
                                          <p:spTgt spid="9"/>
                                        </p:tgtEl>
                                        <p:attrNameLst>
                                          <p:attrName>ppt_x</p:attrName>
                                        </p:attrNameLst>
                                      </p:cBhvr>
                                      <p:tavLst>
                                        <p:tav tm="0">
                                          <p:val>
                                            <p:strVal val="1+#ppt_w/2"/>
                                          </p:val>
                                        </p:tav>
                                        <p:tav tm="100000">
                                          <p:val>
                                            <p:strVal val="#ppt_x"/>
                                          </p:val>
                                        </p:tav>
                                      </p:tavLst>
                                    </p:anim>
                                    <p:anim calcmode="lin" valueType="num">
                                      <p:cBhvr additive="base">
                                        <p:cTn id="14" dur="275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2500" fill="hold"/>
                                        <p:tgtEl>
                                          <p:spTgt spid="10"/>
                                        </p:tgtEl>
                                        <p:attrNameLst>
                                          <p:attrName>ppt_x</p:attrName>
                                        </p:attrNameLst>
                                      </p:cBhvr>
                                      <p:tavLst>
                                        <p:tav tm="0">
                                          <p:val>
                                            <p:strVal val="1+#ppt_w/2"/>
                                          </p:val>
                                        </p:tav>
                                        <p:tav tm="100000">
                                          <p:val>
                                            <p:strVal val="#ppt_x"/>
                                          </p:val>
                                        </p:tav>
                                      </p:tavLst>
                                    </p:anim>
                                    <p:anim calcmode="lin" valueType="num">
                                      <p:cBhvr additive="base">
                                        <p:cTn id="20" dur="2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20182" b="30348"/>
          <a:stretch/>
        </p:blipFill>
        <p:spPr>
          <a:xfrm>
            <a:off x="1143000" y="4007888"/>
            <a:ext cx="2514600" cy="970281"/>
          </a:xfrm>
          <a:prstGeom prst="rect">
            <a:avLst/>
          </a:prstGeom>
        </p:spPr>
      </p:pic>
      <p:sp>
        <p:nvSpPr>
          <p:cNvPr id="4" name="TextBox 3"/>
          <p:cNvSpPr txBox="1"/>
          <p:nvPr/>
        </p:nvSpPr>
        <p:spPr>
          <a:xfrm>
            <a:off x="4343400" y="4324350"/>
            <a:ext cx="3642531" cy="584739"/>
          </a:xfrm>
          <a:prstGeom prst="rect">
            <a:avLst/>
          </a:prstGeom>
          <a:solidFill>
            <a:srgbClr val="FFD347"/>
          </a:solidFill>
        </p:spPr>
        <p:txBody>
          <a:bodyPr wrap="square" lIns="91403" tIns="45702" rIns="91403" bIns="45702" rtlCol="0">
            <a:spAutoFit/>
          </a:bodyPr>
          <a:lstStyle/>
          <a:p>
            <a:pPr algn="ctr"/>
            <a:r>
              <a:rPr lang="en-US" sz="3200">
                <a:latin typeface="Arial-Rounded" pitchFamily="34" charset="0"/>
                <a:ea typeface="Arial-Rounded" pitchFamily="34" charset="0"/>
                <a:cs typeface="Arial-Rounded" pitchFamily="34" charset="0"/>
              </a:rPr>
              <a:t>Thi đua</a:t>
            </a:r>
          </a:p>
        </p:txBody>
      </p:sp>
      <p:sp>
        <p:nvSpPr>
          <p:cNvPr id="5" name="TextBox 4"/>
          <p:cNvSpPr txBox="1"/>
          <p:nvPr/>
        </p:nvSpPr>
        <p:spPr>
          <a:xfrm>
            <a:off x="1390059" y="60884"/>
            <a:ext cx="5947064" cy="461616"/>
          </a:xfrm>
          <a:prstGeom prst="rect">
            <a:avLst/>
          </a:prstGeom>
          <a:noFill/>
        </p:spPr>
        <p:txBody>
          <a:bodyPr wrap="square" lIns="91391" tIns="45696" rIns="91391" bIns="45696" rtlCol="0">
            <a:spAutoFit/>
          </a:bodyPr>
          <a:lstStyle/>
          <a:p>
            <a:pPr algn="ctr"/>
            <a:r>
              <a:rPr lang="en-US" sz="2400" b="1">
                <a:latin typeface="Arial-Rounded" pitchFamily="34" charset="0"/>
                <a:ea typeface="Arial-Rounded" pitchFamily="34" charset="0"/>
                <a:cs typeface="Arial-Rounded" pitchFamily="34" charset="0"/>
              </a:rPr>
              <a:t>Làm anh</a:t>
            </a:r>
            <a:endParaRPr lang="en-US" sz="2400" b="1">
              <a:latin typeface="Arial Rounded MT Bold" pitchFamily="34" charset="0"/>
              <a:ea typeface="Arial-Rounded" pitchFamily="34" charset="0"/>
              <a:cs typeface="Arial-Rounded" pitchFamily="34" charset="0"/>
            </a:endParaRPr>
          </a:p>
        </p:txBody>
      </p:sp>
      <p:sp>
        <p:nvSpPr>
          <p:cNvPr id="6" name="TextBox 5"/>
          <p:cNvSpPr txBox="1"/>
          <p:nvPr/>
        </p:nvSpPr>
        <p:spPr>
          <a:xfrm>
            <a:off x="1143000" y="589038"/>
            <a:ext cx="3519054" cy="3416271"/>
          </a:xfrm>
          <a:prstGeom prst="rect">
            <a:avLst/>
          </a:prstGeom>
          <a:noFill/>
        </p:spPr>
        <p:txBody>
          <a:bodyPr wrap="square" lIns="91391" tIns="45696" rIns="91391" bIns="45696" rtlCol="0">
            <a:spAutoFit/>
          </a:bodyPr>
          <a:lstStyle/>
          <a:p>
            <a:pPr algn="just"/>
            <a:r>
              <a:rPr lang="en-US" sz="2400">
                <a:latin typeface="Arial-Rounded" pitchFamily="34" charset="0"/>
                <a:ea typeface="Arial-Rounded" pitchFamily="34" charset="0"/>
                <a:cs typeface="Arial-Rounded" pitchFamily="34" charset="0"/>
              </a:rPr>
              <a:t>Làm anh khó đấy</a:t>
            </a:r>
          </a:p>
          <a:p>
            <a:pPr algn="just"/>
            <a:r>
              <a:rPr lang="en-US" sz="2400">
                <a:latin typeface="Arial-Rounded" pitchFamily="34" charset="0"/>
                <a:ea typeface="Arial-Rounded" pitchFamily="34" charset="0"/>
                <a:cs typeface="Arial-Rounded" pitchFamily="34" charset="0"/>
              </a:rPr>
              <a:t>Phải đâu chuyện đùa</a:t>
            </a:r>
          </a:p>
          <a:p>
            <a:pPr algn="just"/>
            <a:r>
              <a:rPr lang="en-US" sz="2400">
                <a:latin typeface="Arial-Rounded" pitchFamily="34" charset="0"/>
                <a:ea typeface="Arial-Rounded" pitchFamily="34" charset="0"/>
                <a:cs typeface="Arial-Rounded" pitchFamily="34" charset="0"/>
              </a:rPr>
              <a:t>Với em gái bé</a:t>
            </a:r>
          </a:p>
          <a:p>
            <a:pPr algn="just"/>
            <a:r>
              <a:rPr lang="en-US" sz="2400">
                <a:latin typeface="Arial-Rounded" pitchFamily="34" charset="0"/>
                <a:ea typeface="Arial-Rounded" pitchFamily="34" charset="0"/>
                <a:cs typeface="Arial-Rounded" pitchFamily="34" charset="0"/>
              </a:rPr>
              <a:t>Phải “người lớn” cơ.</a:t>
            </a:r>
          </a:p>
          <a:p>
            <a:pPr algn="just"/>
            <a:endParaRPr lang="en-US" sz="2400">
              <a:latin typeface="Arial-Rounded" pitchFamily="34" charset="0"/>
              <a:ea typeface="Arial-Rounded" pitchFamily="34" charset="0"/>
              <a:cs typeface="Arial-Rounded" pitchFamily="34" charset="0"/>
            </a:endParaRPr>
          </a:p>
          <a:p>
            <a:pPr algn="just"/>
            <a:r>
              <a:rPr lang="en-US" sz="2400">
                <a:latin typeface="Arial-Rounded" pitchFamily="34" charset="0"/>
                <a:ea typeface="Arial-Rounded" pitchFamily="34" charset="0"/>
                <a:cs typeface="Arial-Rounded" pitchFamily="34" charset="0"/>
              </a:rPr>
              <a:t>Khi em bé khóc</a:t>
            </a:r>
          </a:p>
          <a:p>
            <a:pPr algn="just"/>
            <a:r>
              <a:rPr lang="en-US" sz="2400">
                <a:latin typeface="Arial-Rounded" pitchFamily="34" charset="0"/>
                <a:ea typeface="Arial-Rounded" pitchFamily="34" charset="0"/>
                <a:cs typeface="Arial-Rounded" pitchFamily="34" charset="0"/>
              </a:rPr>
              <a:t>Anh phải dỗ dành</a:t>
            </a:r>
          </a:p>
          <a:p>
            <a:pPr algn="just"/>
            <a:r>
              <a:rPr lang="en-US" sz="2400">
                <a:latin typeface="Arial-Rounded" pitchFamily="34" charset="0"/>
                <a:ea typeface="Arial-Rounded" pitchFamily="34" charset="0"/>
                <a:cs typeface="Arial-Rounded" pitchFamily="34" charset="0"/>
              </a:rPr>
              <a:t>Nếu em bé ngã</a:t>
            </a:r>
          </a:p>
          <a:p>
            <a:pPr algn="just"/>
            <a:r>
              <a:rPr lang="en-US" sz="2400">
                <a:latin typeface="Arial-Rounded" pitchFamily="34" charset="0"/>
                <a:ea typeface="Arial-Rounded" pitchFamily="34" charset="0"/>
                <a:cs typeface="Arial-Rounded" pitchFamily="34" charset="0"/>
              </a:rPr>
              <a:t>Anh nâng dịu dàng.</a:t>
            </a:r>
            <a:endParaRPr lang="en-US" sz="2400">
              <a:latin typeface="Arial Rounded MT Bold" pitchFamily="34" charset="0"/>
              <a:ea typeface="Arial-Rounded" pitchFamily="34" charset="0"/>
              <a:cs typeface="Arial-Rounded" pitchFamily="34" charset="0"/>
            </a:endParaRPr>
          </a:p>
        </p:txBody>
      </p:sp>
      <p:sp>
        <p:nvSpPr>
          <p:cNvPr id="7" name="TextBox 6"/>
          <p:cNvSpPr txBox="1"/>
          <p:nvPr/>
        </p:nvSpPr>
        <p:spPr>
          <a:xfrm>
            <a:off x="4991925" y="589038"/>
            <a:ext cx="4228275" cy="3785603"/>
          </a:xfrm>
          <a:prstGeom prst="rect">
            <a:avLst/>
          </a:prstGeom>
          <a:noFill/>
        </p:spPr>
        <p:txBody>
          <a:bodyPr wrap="square" lIns="91391" tIns="45696" rIns="91391" bIns="45696" rtlCol="0">
            <a:spAutoFit/>
          </a:bodyPr>
          <a:lstStyle/>
          <a:p>
            <a:pPr algn="just"/>
            <a:r>
              <a:rPr lang="en-US" sz="2400">
                <a:latin typeface="Arial-Rounded" pitchFamily="34" charset="0"/>
                <a:ea typeface="Arial-Rounded" pitchFamily="34" charset="0"/>
                <a:cs typeface="Arial-Rounded" pitchFamily="34" charset="0"/>
              </a:rPr>
              <a:t>Mẹ cho quà bánh</a:t>
            </a:r>
          </a:p>
          <a:p>
            <a:pPr algn="just"/>
            <a:r>
              <a:rPr lang="en-US" sz="2400">
                <a:latin typeface="Arial-Rounded" pitchFamily="34" charset="0"/>
                <a:ea typeface="Arial-Rounded" pitchFamily="34" charset="0"/>
                <a:cs typeface="Arial-Rounded" pitchFamily="34" charset="0"/>
              </a:rPr>
              <a:t>Chia em phần hơn</a:t>
            </a:r>
          </a:p>
          <a:p>
            <a:pPr algn="just"/>
            <a:r>
              <a:rPr lang="en-US" sz="2400">
                <a:latin typeface="Arial-Rounded" pitchFamily="34" charset="0"/>
                <a:ea typeface="Arial-Rounded" pitchFamily="34" charset="0"/>
                <a:cs typeface="Arial-Rounded" pitchFamily="34" charset="0"/>
              </a:rPr>
              <a:t>Có đồ chơi đẹp</a:t>
            </a:r>
          </a:p>
          <a:p>
            <a:pPr algn="just"/>
            <a:r>
              <a:rPr lang="en-US" sz="2400">
                <a:latin typeface="Arial-Rounded" pitchFamily="34" charset="0"/>
                <a:ea typeface="Arial-Rounded" pitchFamily="34" charset="0"/>
                <a:cs typeface="Arial-Rounded" pitchFamily="34" charset="0"/>
              </a:rPr>
              <a:t>Cũng nhường em luôn.</a:t>
            </a:r>
          </a:p>
          <a:p>
            <a:pPr algn="just"/>
            <a:endParaRPr lang="en-US" sz="2400">
              <a:latin typeface="Arial-Rounded" pitchFamily="34" charset="0"/>
              <a:ea typeface="Arial-Rounded" pitchFamily="34" charset="0"/>
              <a:cs typeface="Arial-Rounded" pitchFamily="34" charset="0"/>
            </a:endParaRPr>
          </a:p>
          <a:p>
            <a:pPr algn="just"/>
            <a:r>
              <a:rPr lang="en-US" sz="2400">
                <a:latin typeface="Arial-Rounded" pitchFamily="34" charset="0"/>
                <a:ea typeface="Arial-Rounded" pitchFamily="34" charset="0"/>
                <a:cs typeface="Arial-Rounded" pitchFamily="34" charset="0"/>
              </a:rPr>
              <a:t>Làm anh thật khó</a:t>
            </a:r>
          </a:p>
          <a:p>
            <a:pPr algn="just"/>
            <a:r>
              <a:rPr lang="en-US" sz="2400">
                <a:latin typeface="Arial-Rounded" pitchFamily="34" charset="0"/>
                <a:ea typeface="Arial-Rounded" pitchFamily="34" charset="0"/>
                <a:cs typeface="Arial-Rounded" pitchFamily="34" charset="0"/>
              </a:rPr>
              <a:t>Nhưng mà thật vui</a:t>
            </a:r>
          </a:p>
          <a:p>
            <a:pPr algn="just"/>
            <a:r>
              <a:rPr lang="en-US" sz="2400">
                <a:latin typeface="Arial-Rounded" pitchFamily="34" charset="0"/>
                <a:ea typeface="Arial-Rounded" pitchFamily="34" charset="0"/>
                <a:cs typeface="Arial-Rounded" pitchFamily="34" charset="0"/>
              </a:rPr>
              <a:t>Ai yêu em bé</a:t>
            </a:r>
          </a:p>
          <a:p>
            <a:pPr algn="just"/>
            <a:r>
              <a:rPr lang="en-US" sz="2400">
                <a:latin typeface="Arial-Rounded" pitchFamily="34" charset="0"/>
                <a:ea typeface="Arial-Rounded" pitchFamily="34" charset="0"/>
                <a:cs typeface="Arial-Rounded" pitchFamily="34" charset="0"/>
              </a:rPr>
              <a:t>Thì làm được thôi.</a:t>
            </a:r>
          </a:p>
          <a:p>
            <a:pPr algn="just"/>
            <a:r>
              <a:rPr lang="en-US" sz="2400">
                <a:latin typeface="Arial-Rounded" pitchFamily="34" charset="0"/>
                <a:ea typeface="Arial-Rounded" pitchFamily="34" charset="0"/>
                <a:cs typeface="Arial-Rounded" pitchFamily="34" charset="0"/>
              </a:rPr>
              <a:t>     (Phan Thị Thanh Nhàn)</a:t>
            </a:r>
            <a:endParaRPr lang="en-US" sz="2400">
              <a:latin typeface="Arial Rounded MT Bold" pitchFamily="34" charset="0"/>
              <a:ea typeface="Arial-Rounded" pitchFamily="34" charset="0"/>
              <a:cs typeface="Arial-Rounded" pitchFamily="34" charset="0"/>
            </a:endParaRPr>
          </a:p>
        </p:txBody>
      </p:sp>
    </p:spTree>
    <p:extLst>
      <p:ext uri="{BB962C8B-B14F-4D97-AF65-F5344CB8AC3E}">
        <p14:creationId xmlns:p14="http://schemas.microsoft.com/office/powerpoint/2010/main" val="4213727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65809" y="180016"/>
            <a:ext cx="609600" cy="6096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b="1">
                <a:solidFill>
                  <a:schemeClr val="bg1"/>
                </a:solidFill>
                <a:latin typeface="Arial Rounded MT Bold" pitchFamily="34" charset="0"/>
                <a:cs typeface="Times New Roman" pitchFamily="18" charset="0"/>
              </a:rPr>
              <a:t>3</a:t>
            </a:r>
          </a:p>
        </p:txBody>
      </p:sp>
      <p:sp>
        <p:nvSpPr>
          <p:cNvPr id="6" name="TextBox 5"/>
          <p:cNvSpPr txBox="1"/>
          <p:nvPr/>
        </p:nvSpPr>
        <p:spPr>
          <a:xfrm>
            <a:off x="692728" y="269313"/>
            <a:ext cx="7613072" cy="461616"/>
          </a:xfrm>
          <a:prstGeom prst="rect">
            <a:avLst/>
          </a:prstGeom>
          <a:noFill/>
        </p:spPr>
        <p:txBody>
          <a:bodyPr wrap="square" lIns="91391" tIns="45696" rIns="91391" bIns="45696" rtlCol="0">
            <a:spAutoFit/>
          </a:bodyPr>
          <a:lstStyle/>
          <a:p>
            <a:pPr algn="just"/>
            <a:r>
              <a:rPr lang="en-US" sz="2400" b="1">
                <a:latin typeface="Arial-Rounded" pitchFamily="34" charset="0"/>
                <a:ea typeface="Arial-Rounded" pitchFamily="34" charset="0"/>
                <a:cs typeface="Arial-Rounded" pitchFamily="34" charset="0"/>
              </a:rPr>
              <a:t>Tìm tiếng cùng vần với mỗi tiếng </a:t>
            </a:r>
            <a:r>
              <a:rPr lang="en-US" sz="2400" b="1" i="1">
                <a:latin typeface="Arial-Rounded" pitchFamily="34" charset="0"/>
                <a:ea typeface="Arial-Rounded" pitchFamily="34" charset="0"/>
                <a:cs typeface="Arial-Rounded" pitchFamily="34" charset="0"/>
              </a:rPr>
              <a:t>bánh, đẹp, vui </a:t>
            </a:r>
            <a:endParaRPr lang="en-US" sz="2400" b="1">
              <a:latin typeface="Arial-Rounded" pitchFamily="34" charset="0"/>
              <a:ea typeface="Arial-Rounded" pitchFamily="34" charset="0"/>
              <a:cs typeface="Arial-Rounded" pitchFamily="34" charset="0"/>
            </a:endParaRPr>
          </a:p>
        </p:txBody>
      </p:sp>
      <p:sp>
        <p:nvSpPr>
          <p:cNvPr id="3" name="Oval 2"/>
          <p:cNvSpPr/>
          <p:nvPr/>
        </p:nvSpPr>
        <p:spPr>
          <a:xfrm>
            <a:off x="637757" y="1336749"/>
            <a:ext cx="1815597" cy="939102"/>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Arial-Rounded" pitchFamily="34" charset="0"/>
                <a:ea typeface="Arial-Rounded" pitchFamily="34" charset="0"/>
                <a:cs typeface="Arial-Rounded" pitchFamily="34" charset="0"/>
              </a:rPr>
              <a:t>bánh</a:t>
            </a:r>
          </a:p>
        </p:txBody>
      </p:sp>
      <p:sp>
        <p:nvSpPr>
          <p:cNvPr id="8" name="Oval 7"/>
          <p:cNvSpPr/>
          <p:nvPr/>
        </p:nvSpPr>
        <p:spPr>
          <a:xfrm>
            <a:off x="3612981" y="1336749"/>
            <a:ext cx="1815597" cy="939102"/>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Arial-Rounded" pitchFamily="34" charset="0"/>
                <a:ea typeface="Arial-Rounded" pitchFamily="34" charset="0"/>
                <a:cs typeface="Arial-Rounded" pitchFamily="34" charset="0"/>
              </a:rPr>
              <a:t>đẹp</a:t>
            </a:r>
          </a:p>
        </p:txBody>
      </p:sp>
      <p:sp>
        <p:nvSpPr>
          <p:cNvPr id="9" name="Oval 8"/>
          <p:cNvSpPr/>
          <p:nvPr/>
        </p:nvSpPr>
        <p:spPr>
          <a:xfrm>
            <a:off x="6595338" y="1347507"/>
            <a:ext cx="1815597" cy="939102"/>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Arial-Rounded" pitchFamily="34" charset="0"/>
                <a:ea typeface="Arial-Rounded" pitchFamily="34" charset="0"/>
                <a:cs typeface="Arial-Rounded" pitchFamily="34" charset="0"/>
              </a:rPr>
              <a:t>vui</a:t>
            </a:r>
          </a:p>
        </p:txBody>
      </p:sp>
      <p:grpSp>
        <p:nvGrpSpPr>
          <p:cNvPr id="13" name="Group 12"/>
          <p:cNvGrpSpPr/>
          <p:nvPr/>
        </p:nvGrpSpPr>
        <p:grpSpPr>
          <a:xfrm>
            <a:off x="777446" y="2168380"/>
            <a:ext cx="1411804" cy="708172"/>
            <a:chOff x="777446" y="2168380"/>
            <a:chExt cx="1411804" cy="708172"/>
          </a:xfrm>
        </p:grpSpPr>
        <p:sp>
          <p:nvSpPr>
            <p:cNvPr id="4" name="Right Arrow 3"/>
            <p:cNvSpPr/>
            <p:nvPr/>
          </p:nvSpPr>
          <p:spPr>
            <a:xfrm rot="6817876">
              <a:off x="554825" y="2391001"/>
              <a:ext cx="595975" cy="150734"/>
            </a:xfrm>
            <a:prstGeom prst="rightArrow">
              <a:avLst/>
            </a:prstGeom>
            <a:solidFill>
              <a:srgbClr val="FFDF7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rot="5400000">
              <a:off x="1162488" y="2503197"/>
              <a:ext cx="595976" cy="150734"/>
            </a:xfrm>
            <a:prstGeom prst="rightArrow">
              <a:avLst/>
            </a:prstGeom>
            <a:solidFill>
              <a:srgbClr val="FFDF7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rot="4627805">
              <a:off x="1815895" y="2430769"/>
              <a:ext cx="595975" cy="150734"/>
            </a:xfrm>
            <a:prstGeom prst="rightArrow">
              <a:avLst/>
            </a:prstGeom>
            <a:solidFill>
              <a:srgbClr val="FFDF7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p:nvGrpSpPr>
        <p:grpSpPr>
          <a:xfrm>
            <a:off x="3755316" y="2175853"/>
            <a:ext cx="1411804" cy="708172"/>
            <a:chOff x="777446" y="2168380"/>
            <a:chExt cx="1411804" cy="708172"/>
          </a:xfrm>
        </p:grpSpPr>
        <p:sp>
          <p:nvSpPr>
            <p:cNvPr id="15" name="Right Arrow 14"/>
            <p:cNvSpPr/>
            <p:nvPr/>
          </p:nvSpPr>
          <p:spPr>
            <a:xfrm rot="6817876">
              <a:off x="554825" y="2391001"/>
              <a:ext cx="595975" cy="150734"/>
            </a:xfrm>
            <a:prstGeom prst="rightArrow">
              <a:avLst/>
            </a:prstGeom>
            <a:solidFill>
              <a:srgbClr val="FFDF7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rot="5400000">
              <a:off x="1173246" y="2503197"/>
              <a:ext cx="595976" cy="150734"/>
            </a:xfrm>
            <a:prstGeom prst="rightArrow">
              <a:avLst/>
            </a:prstGeom>
            <a:solidFill>
              <a:srgbClr val="FFDF7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p:cNvSpPr/>
            <p:nvPr/>
          </p:nvSpPr>
          <p:spPr>
            <a:xfrm rot="4627805">
              <a:off x="1815895" y="2430769"/>
              <a:ext cx="595975" cy="150734"/>
            </a:xfrm>
            <a:prstGeom prst="rightArrow">
              <a:avLst/>
            </a:prstGeom>
            <a:solidFill>
              <a:srgbClr val="FFDF7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p:cNvGrpSpPr/>
          <p:nvPr/>
        </p:nvGrpSpPr>
        <p:grpSpPr>
          <a:xfrm>
            <a:off x="6733186" y="2183326"/>
            <a:ext cx="1411804" cy="708172"/>
            <a:chOff x="777446" y="2168380"/>
            <a:chExt cx="1411804" cy="708172"/>
          </a:xfrm>
        </p:grpSpPr>
        <p:sp>
          <p:nvSpPr>
            <p:cNvPr id="19" name="Right Arrow 18"/>
            <p:cNvSpPr/>
            <p:nvPr/>
          </p:nvSpPr>
          <p:spPr>
            <a:xfrm rot="6817876">
              <a:off x="554825" y="2391001"/>
              <a:ext cx="595975" cy="150734"/>
            </a:xfrm>
            <a:prstGeom prst="rightArrow">
              <a:avLst/>
            </a:prstGeom>
            <a:solidFill>
              <a:srgbClr val="FFDF7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9"/>
            <p:cNvSpPr/>
            <p:nvPr/>
          </p:nvSpPr>
          <p:spPr>
            <a:xfrm rot="5400000">
              <a:off x="1173246" y="2503197"/>
              <a:ext cx="595976" cy="150734"/>
            </a:xfrm>
            <a:prstGeom prst="rightArrow">
              <a:avLst/>
            </a:prstGeom>
            <a:solidFill>
              <a:srgbClr val="FFDF7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Arrow 20"/>
            <p:cNvSpPr/>
            <p:nvPr/>
          </p:nvSpPr>
          <p:spPr>
            <a:xfrm rot="4627805">
              <a:off x="1815895" y="2430769"/>
              <a:ext cx="595975" cy="150734"/>
            </a:xfrm>
            <a:prstGeom prst="rightArrow">
              <a:avLst/>
            </a:prstGeom>
            <a:solidFill>
              <a:srgbClr val="FFDF7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p:cNvSpPr/>
          <p:nvPr/>
        </p:nvSpPr>
        <p:spPr>
          <a:xfrm rot="1414773">
            <a:off x="253240" y="2737305"/>
            <a:ext cx="639937" cy="639937"/>
          </a:xfrm>
          <a:prstGeom prst="rect">
            <a:avLst/>
          </a:prstGeom>
          <a:solidFill>
            <a:srgbClr val="FFED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latin typeface="Arial-Rounded" pitchFamily="34" charset="0"/>
                <a:ea typeface="Arial-Rounded" pitchFamily="34" charset="0"/>
                <a:cs typeface="Arial-Rounded" pitchFamily="34" charset="0"/>
              </a:rPr>
              <a:t>canh</a:t>
            </a:r>
          </a:p>
        </p:txBody>
      </p:sp>
      <p:sp>
        <p:nvSpPr>
          <p:cNvPr id="24" name="Rectangle 23"/>
          <p:cNvSpPr/>
          <p:nvPr/>
        </p:nvSpPr>
        <p:spPr>
          <a:xfrm>
            <a:off x="1140507" y="2875116"/>
            <a:ext cx="639937" cy="639937"/>
          </a:xfrm>
          <a:prstGeom prst="rect">
            <a:avLst/>
          </a:prstGeom>
          <a:solidFill>
            <a:srgbClr val="FFED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latin typeface="Arial-Rounded" pitchFamily="34" charset="0"/>
                <a:ea typeface="Arial-Rounded" pitchFamily="34" charset="0"/>
                <a:cs typeface="Arial-Rounded" pitchFamily="34" charset="0"/>
              </a:rPr>
              <a:t>lạnh</a:t>
            </a:r>
          </a:p>
        </p:txBody>
      </p:sp>
      <p:sp>
        <p:nvSpPr>
          <p:cNvPr id="25" name="Rectangle 24"/>
          <p:cNvSpPr/>
          <p:nvPr/>
        </p:nvSpPr>
        <p:spPr>
          <a:xfrm rot="20743700">
            <a:off x="1971235" y="2799920"/>
            <a:ext cx="639937" cy="639937"/>
          </a:xfrm>
          <a:prstGeom prst="rect">
            <a:avLst/>
          </a:prstGeom>
          <a:solidFill>
            <a:srgbClr val="FFED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latin typeface="Arial-Rounded" pitchFamily="34" charset="0"/>
                <a:ea typeface="Arial-Rounded" pitchFamily="34" charset="0"/>
                <a:cs typeface="Arial-Rounded" pitchFamily="34" charset="0"/>
              </a:rPr>
              <a:t>anh</a:t>
            </a:r>
          </a:p>
        </p:txBody>
      </p:sp>
      <p:sp>
        <p:nvSpPr>
          <p:cNvPr id="29" name="Rectangle 28"/>
          <p:cNvSpPr/>
          <p:nvPr/>
        </p:nvSpPr>
        <p:spPr>
          <a:xfrm rot="1414773">
            <a:off x="3247428" y="2748421"/>
            <a:ext cx="639937" cy="639937"/>
          </a:xfrm>
          <a:prstGeom prst="rect">
            <a:avLst/>
          </a:prstGeom>
          <a:solidFill>
            <a:srgbClr val="FFED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latin typeface="Arial-Rounded" pitchFamily="34" charset="0"/>
                <a:ea typeface="Arial-Rounded" pitchFamily="34" charset="0"/>
                <a:cs typeface="Arial-Rounded" pitchFamily="34" charset="0"/>
              </a:rPr>
              <a:t>dép</a:t>
            </a:r>
          </a:p>
        </p:txBody>
      </p:sp>
      <p:sp>
        <p:nvSpPr>
          <p:cNvPr id="30" name="Rectangle 29"/>
          <p:cNvSpPr/>
          <p:nvPr/>
        </p:nvSpPr>
        <p:spPr>
          <a:xfrm>
            <a:off x="4134695" y="2886232"/>
            <a:ext cx="639937" cy="639937"/>
          </a:xfrm>
          <a:prstGeom prst="rect">
            <a:avLst/>
          </a:prstGeom>
          <a:solidFill>
            <a:srgbClr val="FFED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latin typeface="Arial-Rounded" pitchFamily="34" charset="0"/>
                <a:ea typeface="Arial-Rounded" pitchFamily="34" charset="0"/>
                <a:cs typeface="Arial-Rounded" pitchFamily="34" charset="0"/>
              </a:rPr>
              <a:t>hẹp</a:t>
            </a:r>
          </a:p>
        </p:txBody>
      </p:sp>
      <p:sp>
        <p:nvSpPr>
          <p:cNvPr id="31" name="Rectangle 30"/>
          <p:cNvSpPr/>
          <p:nvPr/>
        </p:nvSpPr>
        <p:spPr>
          <a:xfrm rot="20743700">
            <a:off x="4965423" y="2811036"/>
            <a:ext cx="639937" cy="639937"/>
          </a:xfrm>
          <a:prstGeom prst="rect">
            <a:avLst/>
          </a:prstGeom>
          <a:solidFill>
            <a:srgbClr val="FFED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latin typeface="Arial-Rounded" pitchFamily="34" charset="0"/>
                <a:ea typeface="Arial-Rounded" pitchFamily="34" charset="0"/>
                <a:cs typeface="Arial-Rounded" pitchFamily="34" charset="0"/>
              </a:rPr>
              <a:t>ép</a:t>
            </a:r>
          </a:p>
        </p:txBody>
      </p:sp>
      <p:sp>
        <p:nvSpPr>
          <p:cNvPr id="32" name="Rectangle 31"/>
          <p:cNvSpPr/>
          <p:nvPr/>
        </p:nvSpPr>
        <p:spPr>
          <a:xfrm rot="1414773">
            <a:off x="6224805" y="2761113"/>
            <a:ext cx="639937" cy="639937"/>
          </a:xfrm>
          <a:prstGeom prst="rect">
            <a:avLst/>
          </a:prstGeom>
          <a:solidFill>
            <a:srgbClr val="FFED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latin typeface="Arial-Rounded" pitchFamily="34" charset="0"/>
                <a:ea typeface="Arial-Rounded" pitchFamily="34" charset="0"/>
                <a:cs typeface="Arial-Rounded" pitchFamily="34" charset="0"/>
              </a:rPr>
              <a:t>chùi</a:t>
            </a:r>
          </a:p>
        </p:txBody>
      </p:sp>
      <p:sp>
        <p:nvSpPr>
          <p:cNvPr id="33" name="Rectangle 32"/>
          <p:cNvSpPr/>
          <p:nvPr/>
        </p:nvSpPr>
        <p:spPr>
          <a:xfrm>
            <a:off x="7112072" y="2898924"/>
            <a:ext cx="639937" cy="639937"/>
          </a:xfrm>
          <a:prstGeom prst="rect">
            <a:avLst/>
          </a:prstGeom>
          <a:solidFill>
            <a:srgbClr val="FFED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latin typeface="Arial-Rounded" pitchFamily="34" charset="0"/>
                <a:ea typeface="Arial-Rounded" pitchFamily="34" charset="0"/>
                <a:cs typeface="Arial-Rounded" pitchFamily="34" charset="0"/>
              </a:rPr>
              <a:t>túi</a:t>
            </a:r>
          </a:p>
        </p:txBody>
      </p:sp>
      <p:sp>
        <p:nvSpPr>
          <p:cNvPr id="34" name="Rectangle 33"/>
          <p:cNvSpPr/>
          <p:nvPr/>
        </p:nvSpPr>
        <p:spPr>
          <a:xfrm rot="20743700">
            <a:off x="7942800" y="2823728"/>
            <a:ext cx="639937" cy="639937"/>
          </a:xfrm>
          <a:prstGeom prst="rect">
            <a:avLst/>
          </a:prstGeom>
          <a:solidFill>
            <a:srgbClr val="FFED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latin typeface="Arial-Rounded" pitchFamily="34" charset="0"/>
                <a:ea typeface="Arial-Rounded" pitchFamily="34" charset="0"/>
                <a:cs typeface="Arial-Rounded" pitchFamily="34" charset="0"/>
              </a:rPr>
              <a:t>mũi</a:t>
            </a:r>
          </a:p>
        </p:txBody>
      </p:sp>
    </p:spTree>
    <p:extLst>
      <p:ext uri="{BB962C8B-B14F-4D97-AF65-F5344CB8AC3E}">
        <p14:creationId xmlns:p14="http://schemas.microsoft.com/office/powerpoint/2010/main" val="2182740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500"/>
                                        <p:tgtEl>
                                          <p:spTgt spid="2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fade">
                                      <p:cBhvr>
                                        <p:cTn id="52" dur="500"/>
                                        <p:tgtEl>
                                          <p:spTgt spid="3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fade">
                                      <p:cBhvr>
                                        <p:cTn id="57" dur="500"/>
                                        <p:tgtEl>
                                          <p:spTgt spid="3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500"/>
                                        <p:tgtEl>
                                          <p:spTgt spid="18"/>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fade">
                                      <p:cBhvr>
                                        <p:cTn id="67" dur="500"/>
                                        <p:tgtEl>
                                          <p:spTgt spid="32"/>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33"/>
                                        </p:tgtEl>
                                        <p:attrNameLst>
                                          <p:attrName>style.visibility</p:attrName>
                                        </p:attrNameLst>
                                      </p:cBhvr>
                                      <p:to>
                                        <p:strVal val="visible"/>
                                      </p:to>
                                    </p:set>
                                    <p:animEffect transition="in" filter="fade">
                                      <p:cBhvr>
                                        <p:cTn id="72" dur="500"/>
                                        <p:tgtEl>
                                          <p:spTgt spid="33"/>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34"/>
                                        </p:tgtEl>
                                        <p:attrNameLst>
                                          <p:attrName>style.visibility</p:attrName>
                                        </p:attrNameLst>
                                      </p:cBhvr>
                                      <p:to>
                                        <p:strVal val="visible"/>
                                      </p:to>
                                    </p:set>
                                    <p:animEffect transition="in" filter="fade">
                                      <p:cBhvr>
                                        <p:cTn id="7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P spid="23" grpId="0" animBg="1"/>
      <p:bldP spid="24" grpId="0" animBg="1"/>
      <p:bldP spid="25" grpId="0" animBg="1"/>
      <p:bldP spid="29" grpId="0" animBg="1"/>
      <p:bldP spid="30" grpId="0" animBg="1"/>
      <p:bldP spid="31" grpId="0" animBg="1"/>
      <p:bldP spid="32" grpId="0" animBg="1"/>
      <p:bldP spid="33" grpId="0" animBg="1"/>
      <p:bldP spid="3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665</TotalTime>
  <Words>915</Words>
  <Application>Microsoft Office PowerPoint</Application>
  <PresentationFormat>On-screen Show (16:9)</PresentationFormat>
  <Paragraphs>208</Paragraphs>
  <Slides>15</Slides>
  <Notes>6</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.VnArial</vt:lpstr>
      <vt:lpstr>Arial</vt:lpstr>
      <vt:lpstr>Arial Rounded MT Bold</vt:lpstr>
      <vt:lpstr>Arial-Rounded</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Tuyết Bùi Thị</cp:lastModifiedBy>
  <cp:revision>108</cp:revision>
  <dcterms:created xsi:type="dcterms:W3CDTF">2020-12-08T15:48:47Z</dcterms:created>
  <dcterms:modified xsi:type="dcterms:W3CDTF">2025-02-16T01:37:29Z</dcterms:modified>
</cp:coreProperties>
</file>