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343" r:id="rId4"/>
    <p:sldId id="344" r:id="rId5"/>
    <p:sldId id="345" r:id="rId6"/>
    <p:sldId id="346" r:id="rId7"/>
    <p:sldId id="347" r:id="rId8"/>
    <p:sldId id="348" r:id="rId9"/>
    <p:sldId id="360" r:id="rId10"/>
    <p:sldId id="259" r:id="rId11"/>
    <p:sldId id="260" r:id="rId12"/>
    <p:sldId id="324" r:id="rId13"/>
    <p:sldId id="336" r:id="rId14"/>
    <p:sldId id="262" r:id="rId15"/>
    <p:sldId id="263" r:id="rId16"/>
    <p:sldId id="282" r:id="rId17"/>
    <p:sldId id="283" r:id="rId18"/>
    <p:sldId id="284" r:id="rId19"/>
    <p:sldId id="361" r:id="rId20"/>
    <p:sldId id="264" r:id="rId21"/>
    <p:sldId id="265" r:id="rId22"/>
    <p:sldId id="355" r:id="rId23"/>
    <p:sldId id="267" r:id="rId24"/>
    <p:sldId id="356" r:id="rId25"/>
    <p:sldId id="320" r:id="rId26"/>
    <p:sldId id="357" r:id="rId27"/>
    <p:sldId id="350" r:id="rId28"/>
    <p:sldId id="362" r:id="rId29"/>
    <p:sldId id="363" r:id="rId30"/>
    <p:sldId id="308" r:id="rId31"/>
    <p:sldId id="342" r:id="rId32"/>
    <p:sldId id="294" r:id="rId33"/>
    <p:sldId id="364" r:id="rId34"/>
    <p:sldId id="268" r:id="rId35"/>
    <p:sldId id="279" r:id="rId36"/>
    <p:sldId id="286" r:id="rId37"/>
    <p:sldId id="359" r:id="rId38"/>
    <p:sldId id="365" r:id="rId39"/>
    <p:sldId id="314" r:id="rId40"/>
    <p:sldId id="272" r:id="rId41"/>
    <p:sldId id="338" r:id="rId42"/>
    <p:sldId id="353" r:id="rId43"/>
    <p:sldId id="339" r:id="rId44"/>
    <p:sldId id="326" r:id="rId45"/>
    <p:sldId id="274" r:id="rId46"/>
    <p:sldId id="275" r:id="rId47"/>
    <p:sldId id="366" r:id="rId48"/>
    <p:sldId id="277" r:id="rId4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0214" autoAdjust="0"/>
  </p:normalViewPr>
  <p:slideViewPr>
    <p:cSldViewPr>
      <p:cViewPr varScale="1">
        <p:scale>
          <a:sx n="63" d="100"/>
          <a:sy n="63" d="100"/>
        </p:scale>
        <p:origin x="900" y="6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11/22/2024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mở</a:t>
            </a:r>
            <a:r>
              <a:rPr lang="en-US" baseline="0"/>
              <a:t> rộng kĩ năng sống cho HS: yêu thiên nhiên, chỉ nên hái hoa  ở những nơi phù hợp, không nên hái hoa nơi công công. Biết khen ngợi trong các tình huống phù hợp.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43</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11/22/2024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2.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33.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043"/>
          <a:stretch/>
        </p:blipFill>
        <p:spPr>
          <a:xfrm>
            <a:off x="676909" y="-36288"/>
            <a:ext cx="10362504" cy="5780389"/>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a:solidFill>
                  <a:srgbClr val="BD196F"/>
                </a:solidFill>
                <a:latin typeface=".VnCooper" pitchFamily="34" charset="0"/>
                <a:ea typeface="Arial-Rounded" pitchFamily="34" charset="0"/>
                <a:cs typeface="Arial-Rounded" pitchFamily="34" charset="0"/>
              </a:rPr>
              <a:t>47</a:t>
            </a:r>
          </a:p>
        </p:txBody>
      </p:sp>
      <p:grpSp>
        <p:nvGrpSpPr>
          <p:cNvPr id="29" name="Group 28"/>
          <p:cNvGrpSpPr/>
          <p:nvPr/>
        </p:nvGrpSpPr>
        <p:grpSpPr>
          <a:xfrm>
            <a:off x="171212" y="4573322"/>
            <a:ext cx="11700907" cy="2400896"/>
            <a:chOff x="695008" y="4950424"/>
            <a:chExt cx="10717370" cy="240089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latin typeface="Arial-Rounded" pitchFamily="34" charset="0"/>
                  <a:ea typeface="Arial-Rounded" pitchFamily="34" charset="0"/>
                  <a:cs typeface="Arial-Rounded" pitchFamily="34" charset="0"/>
                </a:rPr>
                <a:t>	Ở góc vườn, cạnh gốc cau, khóm cúc nở hoa rực rỡ.</a:t>
              </a:r>
            </a:p>
          </p:txBody>
        </p:sp>
        <p:sp>
          <p:nvSpPr>
            <p:cNvPr id="35" name="Title 1"/>
            <p:cNvSpPr txBox="1">
              <a:spLocks/>
            </p:cNvSpPr>
            <p:nvPr/>
          </p:nvSpPr>
          <p:spPr>
            <a:xfrm>
              <a:off x="186211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oc</a:t>
              </a:r>
            </a:p>
          </p:txBody>
        </p:sp>
        <p:sp>
          <p:nvSpPr>
            <p:cNvPr id="15" name="Title 1"/>
            <p:cNvSpPr txBox="1">
              <a:spLocks/>
            </p:cNvSpPr>
            <p:nvPr/>
          </p:nvSpPr>
          <p:spPr>
            <a:xfrm>
              <a:off x="932900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uc</a:t>
              </a:r>
            </a:p>
          </p:txBody>
        </p:sp>
        <p:sp>
          <p:nvSpPr>
            <p:cNvPr id="17" name="Title 1"/>
            <p:cNvSpPr txBox="1">
              <a:spLocks/>
            </p:cNvSpPr>
            <p:nvPr/>
          </p:nvSpPr>
          <p:spPr>
            <a:xfrm>
              <a:off x="5703155"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ôc</a:t>
              </a:r>
            </a:p>
          </p:txBody>
        </p:sp>
        <p:sp>
          <p:nvSpPr>
            <p:cNvPr id="18" name="Title 1"/>
            <p:cNvSpPr txBox="1">
              <a:spLocks/>
            </p:cNvSpPr>
            <p:nvPr/>
          </p:nvSpPr>
          <p:spPr>
            <a:xfrm>
              <a:off x="1416234" y="585023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ưc</a:t>
              </a: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oc  ôc  uc  ưc</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67516"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oc</a:t>
            </a:r>
          </a:p>
        </p:txBody>
      </p:sp>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g</a:t>
            </a: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oc</a:t>
            </a:r>
          </a:p>
        </p:txBody>
      </p:sp>
      <p:sp>
        <p:nvSpPr>
          <p:cNvPr id="10" name="Title 1"/>
          <p:cNvSpPr txBox="1">
            <a:spLocks/>
          </p:cNvSpPr>
          <p:nvPr/>
        </p:nvSpPr>
        <p:spPr>
          <a:xfrm>
            <a:off x="3925738" y="4215485"/>
            <a:ext cx="4295089" cy="157571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g</a:t>
            </a:r>
            <a:r>
              <a:rPr lang="en-US" sz="8800">
                <a:solidFill>
                  <a:srgbClr val="FF0000"/>
                </a:solidFill>
                <a:latin typeface="Arial-Rounded" pitchFamily="34" charset="0"/>
                <a:ea typeface="Arial-Rounded" pitchFamily="34" charset="0"/>
                <a:cs typeface="Arial-Rounded" pitchFamily="34" charset="0"/>
              </a:rPr>
              <a:t>oc</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4097387"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ôc</a:t>
            </a:r>
          </a:p>
        </p:txBody>
      </p:sp>
      <p:sp>
        <p:nvSpPr>
          <p:cNvPr id="26" name="Title 1"/>
          <p:cNvSpPr txBox="1">
            <a:spLocks/>
          </p:cNvSpPr>
          <p:nvPr/>
        </p:nvSpPr>
        <p:spPr>
          <a:xfrm>
            <a:off x="6309519"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uc</a:t>
            </a:r>
          </a:p>
        </p:txBody>
      </p:sp>
      <p:sp>
        <p:nvSpPr>
          <p:cNvPr id="11" name="Title 1"/>
          <p:cNvSpPr txBox="1">
            <a:spLocks/>
          </p:cNvSpPr>
          <p:nvPr/>
        </p:nvSpPr>
        <p:spPr>
          <a:xfrm>
            <a:off x="5300500" y="4648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
        <p:nvSpPr>
          <p:cNvPr id="12" name="Title 1"/>
          <p:cNvSpPr txBox="1">
            <a:spLocks/>
          </p:cNvSpPr>
          <p:nvPr/>
        </p:nvSpPr>
        <p:spPr>
          <a:xfrm>
            <a:off x="8519319"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ưc</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5" name="TextBox 4"/>
          <p:cNvSpPr txBox="1"/>
          <p:nvPr/>
        </p:nvSpPr>
        <p:spPr>
          <a:xfrm>
            <a:off x="48021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oc</a:t>
            </a:r>
          </a:p>
        </p:txBody>
      </p:sp>
      <p:sp>
        <p:nvSpPr>
          <p:cNvPr id="6" name="TextBox 5"/>
          <p:cNvSpPr txBox="1"/>
          <p:nvPr/>
        </p:nvSpPr>
        <p:spPr>
          <a:xfrm>
            <a:off x="335676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ôc</a:t>
            </a:r>
          </a:p>
        </p:txBody>
      </p:sp>
      <p:sp>
        <p:nvSpPr>
          <p:cNvPr id="7" name="TextBox 6"/>
          <p:cNvSpPr txBox="1"/>
          <p:nvPr/>
        </p:nvSpPr>
        <p:spPr>
          <a:xfrm>
            <a:off x="6237288"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uc</a:t>
            </a:r>
          </a:p>
        </p:txBody>
      </p:sp>
      <p:sp>
        <p:nvSpPr>
          <p:cNvPr id="8" name="TextBox 7"/>
          <p:cNvSpPr txBox="1"/>
          <p:nvPr/>
        </p:nvSpPr>
        <p:spPr>
          <a:xfrm>
            <a:off x="861219"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9" name="TextBox 8"/>
          <p:cNvSpPr txBox="1"/>
          <p:nvPr/>
        </p:nvSpPr>
        <p:spPr>
          <a:xfrm>
            <a:off x="3756819"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0" name="TextBox 9"/>
          <p:cNvSpPr txBox="1"/>
          <p:nvPr/>
        </p:nvSpPr>
        <p:spPr>
          <a:xfrm>
            <a:off x="6637338" y="35362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1" name="TextBox 10"/>
          <p:cNvSpPr txBox="1"/>
          <p:nvPr/>
        </p:nvSpPr>
        <p:spPr>
          <a:xfrm>
            <a:off x="156369" y="3538221"/>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o</a:t>
            </a:r>
          </a:p>
        </p:txBody>
      </p:sp>
      <p:sp>
        <p:nvSpPr>
          <p:cNvPr id="12" name="TextBox 11"/>
          <p:cNvSpPr txBox="1"/>
          <p:nvPr/>
        </p:nvSpPr>
        <p:spPr>
          <a:xfrm>
            <a:off x="3032919" y="3538221"/>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ô</a:t>
            </a:r>
          </a:p>
        </p:txBody>
      </p:sp>
      <p:sp>
        <p:nvSpPr>
          <p:cNvPr id="13" name="TextBox 12"/>
          <p:cNvSpPr txBox="1"/>
          <p:nvPr/>
        </p:nvSpPr>
        <p:spPr>
          <a:xfrm>
            <a:off x="5909469" y="3538221"/>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u</a:t>
            </a:r>
          </a:p>
        </p:txBody>
      </p:sp>
      <p:sp>
        <p:nvSpPr>
          <p:cNvPr id="14" name="TextBox 13"/>
          <p:cNvSpPr txBox="1"/>
          <p:nvPr/>
        </p:nvSpPr>
        <p:spPr>
          <a:xfrm>
            <a:off x="9151938" y="3557271"/>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ưc</a:t>
            </a:r>
          </a:p>
        </p:txBody>
      </p:sp>
      <p:sp>
        <p:nvSpPr>
          <p:cNvPr id="15" name="TextBox 14"/>
          <p:cNvSpPr txBox="1"/>
          <p:nvPr/>
        </p:nvSpPr>
        <p:spPr>
          <a:xfrm>
            <a:off x="9551988" y="3557271"/>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c</a:t>
            </a:r>
          </a:p>
        </p:txBody>
      </p:sp>
      <p:sp>
        <p:nvSpPr>
          <p:cNvPr id="16" name="TextBox 15"/>
          <p:cNvSpPr txBox="1"/>
          <p:nvPr/>
        </p:nvSpPr>
        <p:spPr>
          <a:xfrm>
            <a:off x="8816976" y="3557271"/>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3"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4"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5"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6"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7"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8"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9"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10"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11"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12"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13"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22"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23"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24"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pic>
        <p:nvPicPr>
          <p:cNvPr id="1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462"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555" y="156990"/>
            <a:ext cx="4604032" cy="4604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ộc - Bud | Lộc là chồi non bè bỏng của cây. Lộc tượng trưng… | Flic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68" y="210895"/>
            <a:ext cx="3412595"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ý thuyết các số tròn chục toán 1 - Toan123.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770" y="50757"/>
            <a:ext cx="3652562" cy="47546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Ý nghĩa hoa cúc trắng, cách trồng và chăm só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265" y="457201"/>
            <a:ext cx="7651238" cy="43038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Khuy áo, cúc áo bằng nhựa hình tròn nhiều màu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2316" b="15472"/>
          <a:stretch/>
        </p:blipFill>
        <p:spPr bwMode="auto">
          <a:xfrm>
            <a:off x="2679964" y="210894"/>
            <a:ext cx="6661840" cy="4810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ộ Mực ốn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915" y="156990"/>
            <a:ext cx="6451937" cy="48389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ực viết máy Queen – Taipoz"/>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732"/>
          <a:stretch/>
        </p:blipFill>
        <p:spPr bwMode="auto">
          <a:xfrm>
            <a:off x="2878393" y="156990"/>
            <a:ext cx="6215595" cy="48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Effect transition="in" filter="fade">
                                      <p:cBhvr>
                                        <p:cTn id="88" dur="500"/>
                                        <p:tgtEl>
                                          <p:spTgt spid="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8"/>
                                        </p:tgtEl>
                                        <p:attrNameLst>
                                          <p:attrName>style.visibility</p:attrName>
                                        </p:attrNameLst>
                                      </p:cBhvr>
                                      <p:to>
                                        <p:strVal val="visible"/>
                                      </p:to>
                                    </p:set>
                                    <p:animEffect transition="in" filter="fade">
                                      <p:cBhvr>
                                        <p:cTn id="131" dur="500"/>
                                        <p:tgtEl>
                                          <p:spTgt spid="10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1038"/>
                                        </p:tgtEl>
                                      </p:cBhvr>
                                    </p:animEffect>
                                    <p:set>
                                      <p:cBhvr>
                                        <p:cTn id="136" dur="1" fill="hold">
                                          <p:stCondLst>
                                            <p:cond delay="499"/>
                                          </p:stCondLst>
                                        </p:cTn>
                                        <p:tgtEl>
                                          <p:spTgt spid="103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040"/>
                                        </p:tgtEl>
                                        <p:attrNameLst>
                                          <p:attrName>style.visibility</p:attrName>
                                        </p:attrNameLst>
                                      </p:cBhvr>
                                      <p:to>
                                        <p:strVal val="visible"/>
                                      </p:to>
                                    </p:set>
                                    <p:animEffect transition="in" filter="fade">
                                      <p:cBhvr>
                                        <p:cTn id="141" dur="500"/>
                                        <p:tgtEl>
                                          <p:spTgt spid="104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1040"/>
                                        </p:tgtEl>
                                      </p:cBhvr>
                                    </p:animEffect>
                                    <p:set>
                                      <p:cBhvr>
                                        <p:cTn id="146" dur="1" fill="hold">
                                          <p:stCondLst>
                                            <p:cond delay="499"/>
                                          </p:stCondLst>
                                        </p:cTn>
                                        <p:tgtEl>
                                          <p:spTgt spid="104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415" y="103489"/>
            <a:ext cx="7512417" cy="45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6"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7"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8"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9"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30"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31"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2"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3"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4"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5"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6"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8"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9"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40"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Tree>
    <p:extLst>
      <p:ext uri="{BB962C8B-B14F-4D97-AF65-F5344CB8AC3E}">
        <p14:creationId xmlns:p14="http://schemas.microsoft.com/office/powerpoint/2010/main" val="344571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63264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oc</a:t>
            </a:r>
          </a:p>
        </p:txBody>
      </p:sp>
      <p:pic>
        <p:nvPicPr>
          <p:cNvPr id="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57"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619521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ôc</a:t>
            </a:r>
          </a:p>
        </p:txBody>
      </p:sp>
      <p:pic>
        <p:nvPicPr>
          <p:cNvPr id="7" name="Picture 4" descr="Vì sao cốc làm bằng sứ được ưu ái hơn cốc thủy ti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803" y="381000"/>
            <a:ext cx="4604032" cy="460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624692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uc</a:t>
            </a:r>
          </a:p>
        </p:txBody>
      </p:sp>
      <p:pic>
        <p:nvPicPr>
          <p:cNvPr id="3074" name="Picture 2" descr="MÁY XÚC ĐẤT | XE TẢI TO | NHẠC THIẾU NHI SÔI ĐỘ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con mực</a:t>
            </a:r>
          </a:p>
        </p:txBody>
      </p:sp>
      <p:sp>
        <p:nvSpPr>
          <p:cNvPr id="5" name="Title 1"/>
          <p:cNvSpPr txBox="1">
            <a:spLocks/>
          </p:cNvSpPr>
          <p:nvPr/>
        </p:nvSpPr>
        <p:spPr>
          <a:xfrm>
            <a:off x="626597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ưc</a:t>
            </a:r>
          </a:p>
        </p:txBody>
      </p:sp>
      <p:pic>
        <p:nvPicPr>
          <p:cNvPr id="6" name="Picture 14" descr="Bộ Mực ố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116" y="176040"/>
            <a:ext cx="6451937"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029118"/>
            <a:ext cx="1964540" cy="2485098"/>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090478"/>
            <a:ext cx="2209800" cy="242373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090479"/>
            <a:ext cx="1981526" cy="2423738"/>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646362"/>
            <a:ext cx="2026719" cy="2353563"/>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606868"/>
            <a:ext cx="1964540" cy="2393057"/>
          </a:xfrm>
          <a:prstGeom prst="rect">
            <a:avLst/>
          </a:prstGeom>
        </p:spPr>
      </p:pic>
      <p:pic>
        <p:nvPicPr>
          <p:cNvPr id="18" name="Picture 1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7919" y="3606868"/>
            <a:ext cx="2209799" cy="239305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56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máy xúc</a:t>
            </a:r>
          </a:p>
        </p:txBody>
      </p:sp>
      <p:sp>
        <p:nvSpPr>
          <p:cNvPr id="16" name="Title 1"/>
          <p:cNvSpPr txBox="1">
            <a:spLocks/>
          </p:cNvSpPr>
          <p:nvPr/>
        </p:nvSpPr>
        <p:spPr>
          <a:xfrm>
            <a:off x="19661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cái cốc</a:t>
            </a:r>
          </a:p>
        </p:txBody>
      </p:sp>
      <p:sp>
        <p:nvSpPr>
          <p:cNvPr id="17"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sóc</a:t>
            </a:r>
          </a:p>
        </p:txBody>
      </p:sp>
      <p:sp>
        <p:nvSpPr>
          <p:cNvPr id="8"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mực</a:t>
            </a:r>
          </a:p>
        </p:txBody>
      </p:sp>
      <p:pic>
        <p:nvPicPr>
          <p:cNvPr id="9" name="Picture 14" descr="Bộ Mực ố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718" y="1866899"/>
            <a:ext cx="29845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ìm hiểu về hệ thống thủy lực của máy xú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25"/>
          <a:stretch/>
        </p:blipFill>
        <p:spPr bwMode="auto">
          <a:xfrm>
            <a:off x="5924549" y="1866899"/>
            <a:ext cx="28283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50" y="1866900"/>
            <a:ext cx="2238438" cy="223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GIẢI MÃ GIẤC MƠ VỀ SÓC - BÁO HIỆU ĐIỀM GÌ? - Simphongthuyvietnam.vn - TOP 1  Việt Nam về SIM Phong Thủ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90" y="1866899"/>
            <a:ext cx="2984584" cy="22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569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máy xúc</a:t>
            </a:r>
          </a:p>
        </p:txBody>
      </p:sp>
      <p:sp>
        <p:nvSpPr>
          <p:cNvPr id="20" name="Title 1"/>
          <p:cNvSpPr txBox="1">
            <a:spLocks/>
          </p:cNvSpPr>
          <p:nvPr/>
        </p:nvSpPr>
        <p:spPr>
          <a:xfrm>
            <a:off x="1966119" y="535779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cái cốc</a:t>
            </a:r>
          </a:p>
        </p:txBody>
      </p:sp>
      <p:sp>
        <p:nvSpPr>
          <p:cNvPr id="21" name="Title 1"/>
          <p:cNvSpPr txBox="1">
            <a:spLocks/>
          </p:cNvSpPr>
          <p:nvPr/>
        </p:nvSpPr>
        <p:spPr>
          <a:xfrm>
            <a:off x="-1100932" y="535779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sóc</a:t>
            </a:r>
          </a:p>
        </p:txBody>
      </p:sp>
      <p:sp>
        <p:nvSpPr>
          <p:cNvPr id="28" name="Title 1"/>
          <p:cNvSpPr txBox="1">
            <a:spLocks/>
          </p:cNvSpPr>
          <p:nvPr/>
        </p:nvSpPr>
        <p:spPr>
          <a:xfrm>
            <a:off x="76811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mực</a:t>
            </a: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249" y="0"/>
            <a:ext cx="6208609" cy="375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itle 1"/>
          <p:cNvSpPr txBox="1">
            <a:spLocks/>
          </p:cNvSpPr>
          <p:nvPr/>
        </p:nvSpPr>
        <p:spPr>
          <a:xfrm>
            <a:off x="-289901"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47" name="Title 1"/>
          <p:cNvSpPr txBox="1">
            <a:spLocks/>
          </p:cNvSpPr>
          <p:nvPr/>
        </p:nvSpPr>
        <p:spPr>
          <a:xfrm>
            <a:off x="948349" y="410587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48" name="Title 1"/>
          <p:cNvSpPr txBox="1">
            <a:spLocks/>
          </p:cNvSpPr>
          <p:nvPr/>
        </p:nvSpPr>
        <p:spPr>
          <a:xfrm>
            <a:off x="2605699" y="4105876"/>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49" name="Title 1"/>
          <p:cNvSpPr txBox="1">
            <a:spLocks/>
          </p:cNvSpPr>
          <p:nvPr/>
        </p:nvSpPr>
        <p:spPr>
          <a:xfrm>
            <a:off x="5297659"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50" name="Title 1"/>
          <p:cNvSpPr txBox="1">
            <a:spLocks/>
          </p:cNvSpPr>
          <p:nvPr/>
        </p:nvSpPr>
        <p:spPr>
          <a:xfrm>
            <a:off x="6940181"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51" name="Title 1"/>
          <p:cNvSpPr txBox="1">
            <a:spLocks/>
          </p:cNvSpPr>
          <p:nvPr/>
        </p:nvSpPr>
        <p:spPr>
          <a:xfrm>
            <a:off x="8320699"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52" name="Title 1"/>
          <p:cNvSpPr txBox="1">
            <a:spLocks/>
          </p:cNvSpPr>
          <p:nvPr/>
        </p:nvSpPr>
        <p:spPr>
          <a:xfrm>
            <a:off x="2673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53" name="Title 1"/>
          <p:cNvSpPr txBox="1">
            <a:spLocks/>
          </p:cNvSpPr>
          <p:nvPr/>
        </p:nvSpPr>
        <p:spPr>
          <a:xfrm>
            <a:off x="1576999"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54" name="Title 1"/>
          <p:cNvSpPr txBox="1">
            <a:spLocks/>
          </p:cNvSpPr>
          <p:nvPr/>
        </p:nvSpPr>
        <p:spPr>
          <a:xfrm>
            <a:off x="2925013"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55" name="Title 1"/>
          <p:cNvSpPr txBox="1">
            <a:spLocks/>
          </p:cNvSpPr>
          <p:nvPr/>
        </p:nvSpPr>
        <p:spPr>
          <a:xfrm>
            <a:off x="59061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56" name="Title 1"/>
          <p:cNvSpPr txBox="1">
            <a:spLocks/>
          </p:cNvSpPr>
          <p:nvPr/>
        </p:nvSpPr>
        <p:spPr>
          <a:xfrm>
            <a:off x="7358377"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57" name="Title 1"/>
          <p:cNvSpPr txBox="1">
            <a:spLocks/>
          </p:cNvSpPr>
          <p:nvPr/>
        </p:nvSpPr>
        <p:spPr>
          <a:xfrm>
            <a:off x="8887705"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58" name="Title 1"/>
          <p:cNvSpPr txBox="1">
            <a:spLocks/>
          </p:cNvSpPr>
          <p:nvPr/>
        </p:nvSpPr>
        <p:spPr>
          <a:xfrm>
            <a:off x="9928234" y="411139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59" name="Title 1"/>
          <p:cNvSpPr txBox="1">
            <a:spLocks/>
          </p:cNvSpPr>
          <p:nvPr/>
        </p:nvSpPr>
        <p:spPr>
          <a:xfrm>
            <a:off x="10571440"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60" name="Title 1"/>
          <p:cNvSpPr txBox="1">
            <a:spLocks/>
          </p:cNvSpPr>
          <p:nvPr/>
        </p:nvSpPr>
        <p:spPr>
          <a:xfrm>
            <a:off x="4001156" y="411139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61" name="Title 1"/>
          <p:cNvSpPr txBox="1">
            <a:spLocks/>
          </p:cNvSpPr>
          <p:nvPr/>
        </p:nvSpPr>
        <p:spPr>
          <a:xfrm>
            <a:off x="4248806"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Tree>
    <p:extLst>
      <p:ext uri="{BB962C8B-B14F-4D97-AF65-F5344CB8AC3E}">
        <p14:creationId xmlns:p14="http://schemas.microsoft.com/office/powerpoint/2010/main" val="354382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Ο </a:t>
            </a:r>
            <a:endParaRPr lang="en-US" sz="28600">
              <a:solidFill>
                <a:srgbClr val="FF0000"/>
              </a:solidFill>
              <a:latin typeface="HP001 4 hàng" pitchFamily="34" charset="0"/>
            </a:endParaRPr>
          </a:p>
        </p:txBody>
      </p:sp>
      <p:sp>
        <p:nvSpPr>
          <p:cNvPr id="8" name="TextBox 7"/>
          <p:cNvSpPr txBox="1"/>
          <p:nvPr/>
        </p:nvSpPr>
        <p:spPr>
          <a:xfrm>
            <a:off x="61190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pitchFamily="34" charset="0"/>
              </a:rPr>
              <a:t>Ο </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O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 </a:t>
            </a:r>
          </a:p>
        </p:txBody>
      </p:sp>
      <p:sp>
        <p:nvSpPr>
          <p:cNvPr id="8" name="TextBox 7"/>
          <p:cNvSpPr txBox="1"/>
          <p:nvPr/>
        </p:nvSpPr>
        <p:spPr>
          <a:xfrm>
            <a:off x="66905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 </a:t>
            </a:r>
          </a:p>
        </p:txBody>
      </p:sp>
    </p:spTree>
    <p:extLst>
      <p:ext uri="{BB962C8B-B14F-4D97-AF65-F5344CB8AC3E}">
        <p14:creationId xmlns:p14="http://schemas.microsoft.com/office/powerpoint/2010/main" val="193635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Ď</a:t>
            </a:r>
            <a:r>
              <a:rPr lang="en-US" sz="28600">
                <a:solidFill>
                  <a:srgbClr val="FF0000"/>
                </a:solidFill>
                <a:latin typeface="HP001 4 hàng"/>
              </a:rPr>
              <a:t>‼</a:t>
            </a:r>
            <a:r>
              <a:rPr lang="en-US" sz="28600">
                <a:solidFill>
                  <a:srgbClr val="FF0000"/>
                </a:solidFill>
                <a:latin typeface="HP001 4 hàng" pitchFamily="34" charset="0"/>
              </a:rPr>
              <a:t> </a:t>
            </a: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Ď</a:t>
            </a:r>
            <a:r>
              <a:rPr lang="en-US" sz="14000">
                <a:solidFill>
                  <a:srgbClr val="FF0000"/>
                </a:solidFill>
                <a:latin typeface="HP001 4 hàng"/>
              </a:rPr>
              <a:t>‼</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1081904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36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263989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Ŕ</a:t>
            </a:r>
            <a:r>
              <a:rPr lang="en-US" sz="28600">
                <a:solidFill>
                  <a:srgbClr val="FF0000"/>
                </a:solidFill>
                <a:latin typeface="HP001 4 hàng"/>
              </a:rPr>
              <a:t>‼</a:t>
            </a:r>
            <a:r>
              <a:rPr lang="en-US" sz="28600">
                <a:solidFill>
                  <a:srgbClr val="FF0000"/>
                </a:solidFill>
                <a:latin typeface="HP001 4 hàng" pitchFamily="34" charset="0"/>
              </a:rPr>
              <a:t>  </a:t>
            </a: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Ŕ</a:t>
            </a:r>
            <a:r>
              <a:rPr lang="en-US" sz="14000">
                <a:solidFill>
                  <a:srgbClr val="FF0000"/>
                </a:solidFill>
                <a:latin typeface="HP001 4 hàng"/>
              </a:rPr>
              <a:t>‼</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353848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Ư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94519" y="457200"/>
            <a:ext cx="10945812" cy="4116387"/>
          </a:xfrm>
        </p:spPr>
      </p:pic>
    </p:spTree>
    <p:extLst>
      <p:ext uri="{BB962C8B-B14F-4D97-AF65-F5344CB8AC3E}">
        <p14:creationId xmlns:p14="http://schemas.microsoft.com/office/powerpoint/2010/main" val="40004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47319" y="2850331"/>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19AD"/>
                </a:solidFill>
                <a:latin typeface="Arial-Rounded" pitchFamily="34" charset="0"/>
                <a:ea typeface="Arial-Rounded" pitchFamily="34" charset="0"/>
                <a:cs typeface="Arial-Rounded" pitchFamily="34" charset="0"/>
              </a:rPr>
              <a:t>mắc áo</a:t>
            </a: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vi-VN" sz="28700">
                <a:solidFill>
                  <a:srgbClr val="FF0000"/>
                </a:solidFill>
                <a:latin typeface="HP001 4 hàng" pitchFamily="34" charset="0"/>
              </a:rPr>
              <a:t>sŉ</a:t>
            </a:r>
            <a:endParaRPr lang="en-US" sz="28700">
              <a:solidFill>
                <a:srgbClr val="FF0000"/>
              </a:solidFill>
              <a:latin typeface="HP001 4 hàng" pitchFamily="34" charset="0"/>
            </a:endParaRPr>
          </a:p>
        </p:txBody>
      </p:sp>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61494" y="-15335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37869" y="2548546"/>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sŉ</a:t>
            </a:r>
            <a:endParaRPr lang="en-US" sz="143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77043" y="-3524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51969" y="-152175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15948" y="-23139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2.59259E-6 L 0.03016 -0.08217 L 0.05078 -0.15 L 0.06149 -0.19328 L 0.06645 -0.21203 L 0.0671 -0.22986 L 0.05953 -0.23981 L 0.05391 -0.23541 L 0.05143 -0.22546 L 0.05391 -0.21203 L 0.06201 -0.19537 L 0.08655 -0.15555 L 0.09908 -0.13426 L 0.10717 -0.11319 L 0.11213 -0.09537 L 0.11213 -0.07662 L 0.10965 -0.05555 L 0.10156 -0.02986 L 0.09216 -0.01203 L 0.07584 -2.59259E-6 C 0.07193 -2.59259E-6 0.06788 -2.59259E-6 0.06397 -2.59259E-6 L 0.05143 -0.00648 L 0.04386 -0.01435 L 0.03577 -0.0287 " pathEditMode="relative" ptsTypes="AAAAAAAAAAAAAAAAAAAfAAAA">
                                      <p:cBhvr>
                                        <p:cTn id="11" dur="8500" fill="hold"/>
                                        <p:tgtEl>
                                          <p:spTgt spid="13"/>
                                        </p:tgtEl>
                                        <p:attrNameLst>
                                          <p:attrName>ppt_x</p:attrName>
                                          <p:attrName>ppt_y</p:attrName>
                                        </p:attrNameLst>
                                      </p:cBhvr>
                                    </p:animMotion>
                                  </p:childTnLst>
                                </p:cTn>
                              </p:par>
                            </p:childTnLst>
                          </p:cTn>
                        </p:par>
                        <p:par>
                          <p:cTn id="12" fill="hold">
                            <p:stCondLst>
                              <p:cond delay="90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childTnLst>
                                </p:cTn>
                              </p:par>
                            </p:childTnLst>
                          </p:cTn>
                        </p:par>
                        <p:par>
                          <p:cTn id="20" fill="hold">
                            <p:stCondLst>
                              <p:cond delay="10750"/>
                            </p:stCondLst>
                            <p:childTnLst>
                              <p:par>
                                <p:cTn id="21" presetID="0" presetClass="path" presetSubtype="0" accel="50000" decel="50000" fill="hold" nodeType="afterEffect">
                                  <p:stCondLst>
                                    <p:cond delay="0"/>
                                  </p:stCondLst>
                                  <p:childTnLst>
                                    <p:animMotion origin="layout" path="M -5.6095E-6 -5.53113E-7 L -0.01032 -0.01227 L -0.01684 -0.01875 L -0.02715 -0.02407 L -0.03746 -0.02407 L -0.04804 -0.01875 L -0.05835 -0.00648 L -0.06787 0.01365 L -0.07479 0.03633 L -0.07701 0.06179 L -0.07662 0.08586 L -0.07375 0.10784 L -0.06892 0.12751 L -0.06265 0.14302 L -0.0543 0.15737 L -0.04621 0.1657 L -0.0389 0.16963 L -0.03185 0.17172 L -0.02311 0.16917 L -0.0128 0.16246 L -0.00262 0.15019 L 0.00626 0.12937 L 0.01252 0.1046 L 0.01461 0.08007 L 0.01396 0.05647 L 0.01096 0.03379 L 0.00508 0.01435 L -5.6095E-6 -5.53113E-7 Z " pathEditMode="relative" ptsTypes="AAAAAAAAAAAAAAAAAAAAAAAAAAAA">
                                      <p:cBhvr>
                                        <p:cTn id="22" dur="4000" fill="hold"/>
                                        <p:tgtEl>
                                          <p:spTgt spid="15"/>
                                        </p:tgtEl>
                                        <p:attrNameLst>
                                          <p:attrName>ppt_x</p:attrName>
                                          <p:attrName>ppt_y</p:attrName>
                                        </p:attrNameLst>
                                      </p:cBhvr>
                                    </p:animMotion>
                                  </p:childTnLst>
                                </p:cTn>
                              </p:par>
                            </p:childTnLst>
                          </p:cTn>
                        </p:par>
                        <p:par>
                          <p:cTn id="23" fill="hold">
                            <p:stCondLst>
                              <p:cond delay="14750"/>
                            </p:stCondLst>
                            <p:childTnLst>
                              <p:par>
                                <p:cTn id="24" presetID="10" presetClass="exit" presetSubtype="0" fill="hold" nodeType="afterEffect">
                                  <p:stCondLst>
                                    <p:cond delay="0"/>
                                  </p:stCondLst>
                                  <p:childTnLst>
                                    <p:animEffect transition="out" filter="fade">
                                      <p:cBhvr>
                                        <p:cTn id="25" dur="10"/>
                                        <p:tgtEl>
                                          <p:spTgt spid="15"/>
                                        </p:tgtEl>
                                      </p:cBhvr>
                                    </p:animEffect>
                                    <p:set>
                                      <p:cBhvr>
                                        <p:cTn id="26" dur="1" fill="hold">
                                          <p:stCondLst>
                                            <p:cond delay="9"/>
                                          </p:stCondLst>
                                        </p:cTn>
                                        <p:tgtEl>
                                          <p:spTgt spid="15"/>
                                        </p:tgtEl>
                                        <p:attrNameLst>
                                          <p:attrName>style.visibility</p:attrName>
                                        </p:attrNameLst>
                                      </p:cBhvr>
                                      <p:to>
                                        <p:strVal val="hidden"/>
                                      </p:to>
                                    </p:set>
                                  </p:childTnLst>
                                </p:cTn>
                              </p:par>
                            </p:childTnLst>
                          </p:cTn>
                        </p:par>
                        <p:par>
                          <p:cTn id="27" fill="hold">
                            <p:stCondLst>
                              <p:cond delay="1476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
                                        <p:tgtEl>
                                          <p:spTgt spid="14"/>
                                        </p:tgtEl>
                                      </p:cBhvr>
                                    </p:animEffect>
                                  </p:childTnLst>
                                </p:cTn>
                              </p:par>
                            </p:childTnLst>
                          </p:cTn>
                        </p:par>
                        <p:par>
                          <p:cTn id="31" fill="hold">
                            <p:stCondLst>
                              <p:cond delay="14770"/>
                            </p:stCondLst>
                            <p:childTnLst>
                              <p:par>
                                <p:cTn id="32" presetID="0" presetClass="path" presetSubtype="0" accel="50000" decel="50000" fill="hold" nodeType="afterEffect">
                                  <p:stCondLst>
                                    <p:cond delay="0"/>
                                  </p:stCondLst>
                                  <p:childTnLst>
                                    <p:animMotion origin="layout" path="M 2.05902E-6 -3.70199E-8 L -0.0034 0.0081 L -0.0034 0.01944 L -0.00052 0.02754 L 0.00522 0.03355 L 0.01436 0.03564 L 0.02298 0.03263 L 0.03512 0.02245 L 0.04478 0.01319 L 0.05575 0.00417 L 0.06606 -0.01434 L 0.07233 -0.02244 L 0.08382 -0.02961 L 0.09074 -0.02961 L 0.09884 -0.02637 L 0.1051 -0.01943 L 0.11202 -0.01018 L 0.1149 -0.003 L 0.10915 -0.01318 L 0.10341 -0.02128 L 0.09074 -0.02845 L 0.08043 -0.02961 L 0.07011 -0.01943 L 0.06202 -0.00509 L 0.05692 0.00301 L 0.04883 0.02754 L 0.04544 0.04975 L 0.04426 0.0671 L 0.04426 0.08237 L 0.04713 0.1069 L 0.05118 0.12819 L 0.05745 0.14346 L 0.06319 0.15456 L 0.07011 0.16382 L 0.07808 0.16983 L 0.08787 0.17192 L 0.09766 0.17099 L 0.10967 0.16174 L 0.11659 0.15364 L 0.12756 0.13119 L 0.135 0.10574 " pathEditMode="relative" ptsTypes="AAAAAAAAAAAAAAAAAAAAAAAAAAAAAAAAAAAAAAAAA">
                                      <p:cBhvr>
                                        <p:cTn id="33" dur="6000" fill="hold"/>
                                        <p:tgtEl>
                                          <p:spTgt spid="14"/>
                                        </p:tgtEl>
                                        <p:attrNameLst>
                                          <p:attrName>ppt_x</p:attrName>
                                          <p:attrName>ppt_y</p:attrName>
                                        </p:attrNameLst>
                                      </p:cBhvr>
                                    </p:animMotion>
                                  </p:childTnLst>
                                </p:cTn>
                              </p:par>
                            </p:childTnLst>
                          </p:cTn>
                        </p:par>
                        <p:par>
                          <p:cTn id="34" fill="hold">
                            <p:stCondLst>
                              <p:cond delay="2077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21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2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24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3205781"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cǬ  </a:t>
            </a:r>
            <a:endParaRPr lang="en-US" sz="28700">
              <a:solidFill>
                <a:srgbClr val="FF0000"/>
              </a:solidFill>
              <a:latin typeface="HP001 4 hàng" pitchFamily="34" charset="0"/>
            </a:endParaRPr>
          </a:p>
        </p:txBody>
      </p:sp>
      <p:sp>
        <p:nvSpPr>
          <p:cNvPr id="13" name="TextBox 12"/>
          <p:cNvSpPr txBox="1"/>
          <p:nvPr/>
        </p:nvSpPr>
        <p:spPr>
          <a:xfrm>
            <a:off x="59451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cǬ </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68104" y="-103760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32817" y="-102946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06386" y="-149203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24868" y="-213067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05902E-6 7.97316E-6 L -0.00509 -0.01434 L -0.01201 -0.01943 L -0.01945 -0.02452 L -0.02859 -0.02545 L -0.03434 -0.02452 L -0.04243 -0.01827 L -0.04818 -0.0111 C -0.05079 -0.00763 -0.05249 -0.00532 -0.05444 -0.00092 L -0.06254 0.01828 L -0.06763 0.04374 L -0.06881 0.06919 L -0.06711 0.09556 L -0.06254 0.1231 L -0.0551 0.14346 L -0.047 0.1578 L -0.03839 0.16683 L -0.02859 0.17192 L -0.01893 0.17099 L -0.00914 0.16683 L 0.00118 0.15364 L 0.00757 0.14045 L 0.01789 0.11708 L 0.02585 0.08145 L 0.03042 0.03656 L 0.03734 0.00718 L 0.04883 -0.01318 L 0.06267 -0.02336 L 0.07416 -0.02637 L 0.08565 -0.02452 L 0.09531 -0.01735 L 0.10511 -0.00092 L 0.09479 -0.01827 L 0.085 -0.02336 L 0.07233 -0.02753 L 0.04714 -0.01318 L 0.03734 0.01019 L 0.03225 0.03055 L 0.02873 0.05692 L 0.02755 0.07729 L 0.0299 0.10574 L 0.03617 0.13235 L 0.04479 0.14855 L 0.05236 0.16266 L 0.06776 0.17284 L 0.07991 0.17284 L 0.09244 0.16683 L 0.10458 0.15063 L 0.11607 0.11801 L 0.11999 0.08538 L 0.11895 0.05299 L 0.11542 0.02638 L 0.11203 0.01435 L 0.10458 -0.00208 " pathEditMode="relative" ptsTypes="AAAAAAAfAAAAAAAAAAAAAAAAAAAAAAAAAAAAAAAAAAAAAAAAAAAAAA">
                                      <p:cBhvr>
                                        <p:cTn id="11" dur="11000" fill="hold"/>
                                        <p:tgtEl>
                                          <p:spTgt spid="10"/>
                                        </p:tgtEl>
                                        <p:attrNameLst>
                                          <p:attrName>ppt_x</p:attrName>
                                          <p:attrName>ppt_y</p:attrName>
                                        </p:attrNameLst>
                                      </p:cBhvr>
                                    </p:animMotion>
                                  </p:childTnLst>
                                </p:cTn>
                              </p:par>
                            </p:childTnLst>
                          </p:cTn>
                        </p:par>
                        <p:par>
                          <p:cTn id="12" fill="hold">
                            <p:stCondLst>
                              <p:cond delay="11500"/>
                            </p:stCondLst>
                            <p:childTnLst>
                              <p:par>
                                <p:cTn id="13" presetID="10" presetClass="exit" presetSubtype="0" fill="hold" nodeType="afterEffect">
                                  <p:stCondLst>
                                    <p:cond delay="0"/>
                                  </p:stCondLst>
                                  <p:childTnLst>
                                    <p:animEffect transition="out" filter="fade">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1151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1520"/>
                            </p:stCondLst>
                            <p:childTnLst>
                              <p:par>
                                <p:cTn id="21" presetID="0" presetClass="path" presetSubtype="0" accel="50000" decel="50000" fill="hold" nodeType="afterEffect">
                                  <p:stCondLst>
                                    <p:cond delay="0"/>
                                  </p:stCondLst>
                                  <p:childTnLst>
                                    <p:animMotion origin="layout" path="M 2.87188E-6 3.7037E-7 L -0.0034 0.0081 L -0.0034 0.01944 L -0.00053 0.02755 L 0.00522 0.03356 L 0.01436 0.03565 L 0.02298 0.03264 L 0.03513 0.02245 L 0.04479 0.01319 L 0.05576 0.00417 L 0.06608 -0.01435 L 0.07235 -0.02245 L 0.08384 -0.02963 L 0.09076 -0.02963 L 0.09886 -0.02639 L 0.10513 -0.01944 L 0.11205 -0.01019 L 0.11492 -0.00301 L 0.10918 -0.01319 L 0.10343 -0.0213 L 0.09076 -0.02847 L 0.08045 -0.02963 L 0.07013 -0.01944 L 0.06203 -0.00509 L 0.05694 0.00301 L 0.04884 0.02755 L 0.04545 0.04977 L 0.04427 0.06713 L 0.04427 0.08241 L 0.04714 0.10694 L 0.05119 0.12824 L 0.05746 0.14352 L 0.06321 0.15463 L 0.07013 0.16389 L 0.0781 0.16991 L 0.08789 0.17199 L 0.09769 0.17106 L 0.1097 0.16181 L 0.11662 0.1537 L 0.12759 0.13125 L 0.13373 0.11111 " pathEditMode="relative" rAng="0" ptsTypes="AAAAAAAAAAAAAAAAAAAAAAAAAAAAAAAAAAAAAAAAA">
                                      <p:cBhvr>
                                        <p:cTn id="22" dur="6000" fill="hold"/>
                                        <p:tgtEl>
                                          <p:spTgt spid="14"/>
                                        </p:tgtEl>
                                        <p:attrNameLst>
                                          <p:attrName>ppt_x</p:attrName>
                                          <p:attrName>ppt_y</p:attrName>
                                        </p:attrNameLst>
                                      </p:cBhvr>
                                      <p:rCtr x="6517" y="7106"/>
                                    </p:animMotion>
                                  </p:childTnLst>
                                </p:cTn>
                              </p:par>
                            </p:childTnLst>
                          </p:cTn>
                        </p:par>
                        <p:par>
                          <p:cTn id="23" fill="hold">
                            <p:stCondLst>
                              <p:cond delay="1752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180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852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5"/>
                                        </p:tgtEl>
                                        <p:attrNameLst>
                                          <p:attrName>ppt_x</p:attrName>
                                          <p:attrName>ppt_y</p:attrName>
                                        </p:attrNameLst>
                                      </p:cBhvr>
                                    </p:animMotion>
                                  </p:childTnLst>
                                </p:cTn>
                              </p:par>
                            </p:childTnLst>
                          </p:cTn>
                        </p:par>
                        <p:par>
                          <p:cTn id="34" fill="hold">
                            <p:stCondLst>
                              <p:cond delay="2052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2102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21520"/>
                            </p:stCondLst>
                            <p:childTnLst>
                              <p:par>
                                <p:cTn id="43" presetID="0" presetClass="path" presetSubtype="0" accel="50000" decel="50000" fill="hold" nodeType="afterEffect">
                                  <p:stCondLst>
                                    <p:cond delay="0"/>
                                  </p:stCondLst>
                                  <p:childTnLst>
                                    <p:animMotion origin="layout" path="M -1.78021E-6 3.33333E-6 L -0.02741 0.04861 " pathEditMode="relative" ptsTypes="AA">
                                      <p:cBhvr>
                                        <p:cTn id="44" dur="2000" fill="hold"/>
                                        <p:tgtEl>
                                          <p:spTgt spid="17"/>
                                        </p:tgtEl>
                                        <p:attrNameLst>
                                          <p:attrName>ppt_x</p:attrName>
                                          <p:attrName>ppt_y</p:attrName>
                                        </p:attrNameLst>
                                      </p:cBhvr>
                                    </p:animMotion>
                                  </p:childTnLst>
                                </p:cTn>
                              </p:par>
                            </p:childTnLst>
                          </p:cTn>
                        </p:par>
                        <p:par>
                          <p:cTn id="45" fill="hold">
                            <p:stCondLst>
                              <p:cond delay="23520"/>
                            </p:stCondLst>
                            <p:childTnLst>
                              <p:par>
                                <p:cTn id="46" presetID="2" presetClass="exit" presetSubtype="4" fill="hold" nodeType="afterEffect">
                                  <p:stCondLst>
                                    <p:cond delay="0"/>
                                  </p:stCondLst>
                                  <p:childTnLst>
                                    <p:anim calcmode="lin" valueType="num">
                                      <p:cBhvr additive="base">
                                        <p:cTn id="47" dur="500"/>
                                        <p:tgtEl>
                                          <p:spTgt spid="17"/>
                                        </p:tgtEl>
                                        <p:attrNameLst>
                                          <p:attrName>ppt_x</p:attrName>
                                        </p:attrNameLst>
                                      </p:cBhvr>
                                      <p:tavLst>
                                        <p:tav tm="0">
                                          <p:val>
                                            <p:strVal val="ppt_x"/>
                                          </p:val>
                                        </p:tav>
                                        <p:tav tm="100000">
                                          <p:val>
                                            <p:strVal val="ppt_x"/>
                                          </p:val>
                                        </p:tav>
                                      </p:tavLst>
                                    </p:anim>
                                    <p:anim calcmode="lin" valueType="num">
                                      <p:cBhvr additive="base">
                                        <p:cTn id="48" dur="500"/>
                                        <p:tgtEl>
                                          <p:spTgt spid="17"/>
                                        </p:tgtEl>
                                        <p:attrNameLst>
                                          <p:attrName>ppt_y</p:attrName>
                                        </p:attrNameLst>
                                      </p:cBhvr>
                                      <p:tavLst>
                                        <p:tav tm="0">
                                          <p:val>
                                            <p:strVal val="ppt_y"/>
                                          </p:val>
                                        </p:tav>
                                        <p:tav tm="100000">
                                          <p:val>
                                            <p:strVal val="1+ppt_h/2"/>
                                          </p:val>
                                        </p:tav>
                                      </p:tavLst>
                                    </p:anim>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5117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xú</a:t>
            </a:r>
            <a:r>
              <a:rPr lang="en-US" sz="28700">
                <a:solidFill>
                  <a:srgbClr val="FF0000"/>
                </a:solidFill>
                <a:latin typeface="HP001 4 hàng"/>
              </a:rPr>
              <a:t>‼</a:t>
            </a:r>
            <a:r>
              <a:rPr lang="vi-VN" sz="2870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479103" y="-103829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42544" y="-18097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144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gấ</a:t>
            </a:r>
            <a:r>
              <a:rPr lang="vi-VN"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757932" y="-10324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4481E-6 -1.03193E-6 L 0.00575 -0.01226 L 0.01267 -0.01943 L 0.02363 -0.02545 L 0.03277 -0.02453 L 0.04426 -0.01643 L 0.05405 -0.00416 L 0.05915 0.00902 L 0.06385 0.02638 L 0.06724 0.04975 L 0.06894 0.07311 L 0.06776 0.09556 L 0.06319 0.12911 L 0.05523 0.14854 L 0.04426 0.16173 L 0.03447 0.16983 L 0.02011 0.17191 L 0.01214 0.16983 L 0.00065 0.15664 L -0.00679 0.14438 L -0.01201 0.1342 L -0.01658 0.12402 " pathEditMode="relative" ptsTypes="AAAAAAAAAAAAAAAAAAAAAA">
                                      <p:cBhvr>
                                        <p:cTn id="11" dur="4000" fill="hold"/>
                                        <p:tgtEl>
                                          <p:spTgt spid="9"/>
                                        </p:tgtEl>
                                        <p:attrNameLst>
                                          <p:attrName>ppt_x</p:attrName>
                                          <p:attrName>ppt_y</p:attrName>
                                        </p:attrNameLst>
                                      </p:cBhvr>
                                    </p:animMotion>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500"/>
                            </p:stCondLst>
                            <p:childTnLst>
                              <p:par>
                                <p:cTn id="21" presetID="0" presetClass="path" presetSubtype="0" accel="50000" decel="50000" fill="hold" nodeType="afterEffect">
                                  <p:stCondLst>
                                    <p:cond delay="0"/>
                                  </p:stCondLst>
                                  <p:childTnLst>
                                    <p:animMotion origin="layout" path="M 1.58966E-6 -7.40741E-7 L -0.00914 -0.01343 L -0.01775 -0.02153 L -0.02584 -0.02454 L -0.03446 -0.02454 L -0.04242 -0.02037 L -0.05273 -0.00833 L -0.05847 0.00509 L -0.06539 0.02639 L -0.06774 0.04375 L -0.06826 0.06412 L -0.06826 0.08333 L -0.06539 0.11296 L -0.05965 0.13634 L -0.05456 0.15162 L -0.04529 0.16574 L -0.03733 0.17083 L -0.02519 0.17384 L -0.01149 0.16875 L 1.58966E-6 0.15463 L 0.01148 0.12917 L 0.02127 0.09144 L 0.02923 0.04676 L 0.0402 -0.0338 L 0.0402 0.13634 L 0.04242 0.15764 L 0.05168 0.16991 L 0.06147 0.17292 L 0.07296 0.17199 L 0.08379 0.16065 L 0.09697 0.13333 L 0.10963 0.08843 L 0.11942 0.03357 L 0.12281 -0.03171 L 0.12281 0.14653 L 0.12621 0.16181 L 0.1326 0.17083 L 0.14239 0.17292 L 0.14983 0.1669 L 0.16471 0.14144 L 0.17789 0.09445 L 0.18376 0.05995 L 0.1865 0.03032 L 0.19473 0.00602 L 0.20386 -0.01134 L 0.21587 -0.02454 L 0.22801 -0.02662 L 0.23884 -0.02153 L 0.24745 -0.01134 L 0.2532 -0.00116 L 0.24289 -0.01736 L 0.23375 -0.02361 L 0.22618 -0.02546 L 0.21365 -0.02037 L 0.20047 -0.00509 L 0.1929 0.01111 L 0.18781 0.03241 L 0.18376 0.05787 L 0.18376 0.0875 L 0.18703 0.11482 L 0.19525 0.14028 L 0.20504 0.15972 L 0.22109 0.17292 L 0.23571 0.17037 L 0.2498 0.16343 L 0.26233 0.14815 L 0.27016 0.12593 L 0.27486 0.11204 " pathEditMode="relative" rAng="0" ptsTypes="AAAAAAAAAAAAAAAAAAAAAAAAAAAAAAAAAAAAAAAAAAAAAAAAAAAAAAAAAAAAAAAAAAAA">
                                      <p:cBhvr>
                                        <p:cTn id="22" dur="17500" fill="hold"/>
                                        <p:tgtEl>
                                          <p:spTgt spid="13"/>
                                        </p:tgtEl>
                                        <p:attrNameLst>
                                          <p:attrName>ppt_x</p:attrName>
                                          <p:attrName>ppt_y</p:attrName>
                                        </p:attrNameLst>
                                      </p:cBhvr>
                                      <p:rCtr x="10324" y="6991"/>
                                    </p:animMotion>
                                  </p:childTnLst>
                                </p:cTn>
                              </p:par>
                            </p:childTnLst>
                          </p:cTn>
                        </p:par>
                        <p:par>
                          <p:cTn id="23" fill="hold">
                            <p:stCondLst>
                              <p:cond delay="23000"/>
                            </p:stCondLst>
                            <p:childTnLst>
                              <p:par>
                                <p:cTn id="24" presetID="10" presetClass="exit" presetSubtype="0" fill="hold" nodeType="after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23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4000"/>
                            </p:stCondLst>
                            <p:childTnLst>
                              <p:par>
                                <p:cTn id="32" presetID="0" presetClass="path" presetSubtype="0" accel="50000" decel="50000" fill="hold" nodeType="afterEffect">
                                  <p:stCondLst>
                                    <p:cond delay="0"/>
                                  </p:stCondLst>
                                  <p:childTnLst>
                                    <p:animMotion origin="layout" path="M -1.78021E-6 3.33333E-6 L -0.02741 0.04861 " pathEditMode="relative" ptsTypes="AA">
                                      <p:cBhvr>
                                        <p:cTn id="33" dur="2000" fill="hold"/>
                                        <p:tgtEl>
                                          <p:spTgt spid="14"/>
                                        </p:tgtEl>
                                        <p:attrNameLst>
                                          <p:attrName>ppt_x</p:attrName>
                                          <p:attrName>ppt_y</p:attrName>
                                        </p:attrNameLst>
                                      </p:cBhvr>
                                    </p:animMotion>
                                  </p:childTnLst>
                                </p:cTn>
                              </p:par>
                            </p:childTnLst>
                          </p:cTn>
                        </p:par>
                        <p:par>
                          <p:cTn id="34" fill="hold">
                            <p:stCondLst>
                              <p:cond delay="2600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499646683"/>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38165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jự</a:t>
            </a:r>
            <a:r>
              <a:rPr lang="en-US" sz="28700">
                <a:solidFill>
                  <a:srgbClr val="FF0000"/>
                </a:solidFill>
                <a:latin typeface="HP001 4 hàng"/>
              </a:rPr>
              <a:t>‼</a:t>
            </a:r>
            <a:r>
              <a:rPr lang="vi-VN" sz="2870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466205" y="5905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956969" y="-140017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5890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jự</a:t>
            </a:r>
            <a:r>
              <a:rPr lang="en-US"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9388" y="-914453"/>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51762E-7 -2.59259E-6 L 0.01018 -0.02361 L 0.02115 -0.03472 L 0.03133 -0.04306 L 0.04386 -0.04167 L 0.04934 -0.03611 L 0.05638 -0.02361 L 0.0603 -0.00417 L 0.0603 0.1625 L 0.06343 0.07917 L 0.07427 0.03333 L 0.08771 -0.00833 L 0.09632 -0.02639 L 0.10963 -0.04028 L 0.12295 -0.04445 L 0.13234 -0.03611 L 0.13939 -0.02639 L 0.14409 -0.00556 L 0.14474 0.1625 L 0.14788 0.08472 L 0.16445 0.01944 L 0.17855 -0.01806 L 0.19264 -0.0375 L 0.20674 -0.04306 L 0.2177 -0.04028 L 0.22475 -0.03056 L 0.23101 -0.0125 L 0.23101 0.12222 L 0.23415 0.14444 L 0.24276 0.15694 L 0.25372 0.15555 L 0.26469 0.14861 L 0.27643 0.12639 L 0.29131 0.07639 L 0.30306 0.01389 L 0.31089 -0.05 L 0.31089 0.12639 L 0.31715 0.14583 L 0.32498 0.15278 L 0.33751 0.15694 L 0.35083 0.14861 L 0.36335 0.12222 L 0.37575 0.08611 L 0.38763 0.0375 L 0.3922 -0.04861 L 0.3922 0.11944 L 0.39468 0.13889 L 0.40003 0.15 L 0.40786 0.15694 L 0.41804 0.15417 L 0.42757 0.14167 L 0.44166 0.10417 L 0.45171 0.06389 L 0.45641 0.02917 L 0.46516 -0.00278 L 0.47051 -0.02222 L 0.48225 -0.03472 L 0.49335 -0.04167 L 0.50823 -0.0375 L 0.51919 -0.02778 L 0.52467 -0.01528 L 0.51527 -0.03195 L 0.50823 -0.0375 L 0.49491 -0.04167 C 0.491 -0.03982 0.48695 -0.03866 0.48317 -0.03611 C 0.48134 -0.03495 0.47834 -0.03056 0.47834 -0.03056 L 0.47299 -0.01945 L 0.46033 0.01805 L 0.45576 0.04444 L 0.45576 0.08055 L 0.46281 0.11667 L 0.47377 0.14305 L 0.48786 0.15833 L 0.50274 0.15972 L 0.51762 0.15139 L 0.5325 0.12778 L 0.54503 0.09167 " pathEditMode="relative" ptsTypes="AAAAAAAAAAAAAAAAAAAAAAAAAAAAAAAAAAAAAAAAAAAAAAAAAAAAAAAAAAAAAAAffAAAAAAAAAAAA">
                                      <p:cBhvr>
                                        <p:cTn id="11" dur="18000" fill="hold"/>
                                        <p:tgtEl>
                                          <p:spTgt spid="9"/>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2.06266E-6 2.71171E-6 L 0.00588 -0.00532 L 0.01436 -0.00671 L 0.02128 2.71171E-6 L 0.02416 0.01203 L 0.02376 0.02406 L 0.01697 0.0347 L 0.00301 0.05044 " pathEditMode="relative" ptsTypes="AAAAAAAA">
                                      <p:cBhvr>
                                        <p:cTn id="22" dur="2000" fill="hold"/>
                                        <p:tgtEl>
                                          <p:spTgt spid="14"/>
                                        </p:tgtEl>
                                        <p:attrNameLst>
                                          <p:attrName>ppt_x</p:attrName>
                                          <p:attrName>ppt_y</p:attrName>
                                        </p:attrNameLst>
                                      </p:cBhvr>
                                    </p:animMotion>
                                  </p:childTnLst>
                                </p:cTn>
                              </p:par>
                            </p:childTnLst>
                          </p:cTn>
                        </p:par>
                        <p:par>
                          <p:cTn id="23" fill="hold">
                            <p:stCondLst>
                              <p:cond delay="2150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2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750"/>
                                        <p:tgtEl>
                                          <p:spTgt spid="13"/>
                                        </p:tgtEl>
                                      </p:cBhvr>
                                    </p:animEffect>
                                  </p:childTnLst>
                                </p:cTn>
                              </p:par>
                            </p:childTnLst>
                          </p:cTn>
                        </p:par>
                        <p:par>
                          <p:cTn id="31" fill="hold">
                            <p:stCondLst>
                              <p:cond delay="23750"/>
                            </p:stCondLst>
                            <p:childTnLst>
                              <p:par>
                                <p:cTn id="32" presetID="10" presetClass="exit" presetSubtype="0" fill="hold" nodeType="afterEffect">
                                  <p:stCondLst>
                                    <p:cond delay="0"/>
                                  </p:stCondLst>
                                  <p:childTnLst>
                                    <p:animEffect transition="out" filter="fade">
                                      <p:cBhvr>
                                        <p:cTn id="33" dur="1750"/>
                                        <p:tgtEl>
                                          <p:spTgt spid="13"/>
                                        </p:tgtEl>
                                      </p:cBhvr>
                                    </p:animEffect>
                                    <p:set>
                                      <p:cBhvr>
                                        <p:cTn id="34" dur="1" fill="hold">
                                          <p:stCondLst>
                                            <p:cond delay="174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 </a:t>
            </a:r>
            <a:r>
              <a:rPr lang="en-US" sz="9600">
                <a:solidFill>
                  <a:srgbClr val="FF0000"/>
                </a:solidFill>
                <a:latin typeface="HP001 4 hàng" pitchFamily="34" charset="0"/>
              </a:rPr>
              <a:t>″</a:t>
            </a:r>
            <a:endParaRPr lang="en-US" sz="900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l-GR" sz="18000">
                <a:solidFill>
                  <a:srgbClr val="FF0000"/>
                </a:solidFill>
                <a:latin typeface="HP001 4 hàng"/>
              </a:rPr>
              <a:t>Ο </a:t>
            </a:r>
            <a:r>
              <a:rPr lang="el-GR" sz="9000">
                <a:solidFill>
                  <a:srgbClr val="FF0000"/>
                </a:solidFill>
                <a:latin typeface="HP001 4 hàng"/>
              </a:rPr>
              <a:t>Ο</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Ď</a:t>
            </a:r>
            <a:r>
              <a:rPr lang="en-US" sz="18000">
                <a:solidFill>
                  <a:srgbClr val="FF0000"/>
                </a:solidFill>
                <a:latin typeface="HP001 4 hàng"/>
              </a:rPr>
              <a:t>‼ </a:t>
            </a:r>
            <a:r>
              <a:rPr lang="en-US" sz="9000">
                <a:solidFill>
                  <a:srgbClr val="FF0000"/>
                </a:solidFill>
                <a:latin typeface="HP001 4 hàng" pitchFamily="34" charset="0"/>
              </a:rPr>
              <a:t>Ď</a:t>
            </a:r>
            <a:r>
              <a:rPr lang="en-US" sz="9000">
                <a:solidFill>
                  <a:srgbClr val="FF0000"/>
                </a:solidFill>
                <a:latin typeface="HP001 4 hàng"/>
              </a:rPr>
              <a:t>‼</a:t>
            </a:r>
            <a:endParaRPr lang="en-US" sz="9000">
              <a:solidFill>
                <a:srgbClr val="FF0000"/>
              </a:solidFill>
              <a:latin typeface="HP001 4 hàng" pitchFamily="34" charset="0"/>
            </a:endParaRPr>
          </a:p>
        </p:txBody>
      </p:sp>
      <p:sp>
        <p:nvSpPr>
          <p:cNvPr id="10" name="TextBox 9"/>
          <p:cNvSpPr txBox="1"/>
          <p:nvPr/>
        </p:nvSpPr>
        <p:spPr>
          <a:xfrm>
            <a:off x="56287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Ŕ</a:t>
            </a:r>
            <a:r>
              <a:rPr lang="en-US" sz="18000">
                <a:solidFill>
                  <a:srgbClr val="FF0000"/>
                </a:solidFill>
                <a:latin typeface="HP001 4 hàng"/>
              </a:rPr>
              <a:t>‼ </a:t>
            </a:r>
            <a:r>
              <a:rPr lang="en-US" sz="9000">
                <a:solidFill>
                  <a:srgbClr val="FF0000"/>
                </a:solidFill>
                <a:latin typeface="HP001 4 hàng" pitchFamily="34" charset="0"/>
              </a:rPr>
              <a:t>Ŕ</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80181"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cǬ  </a:t>
            </a:r>
            <a:r>
              <a:rPr lang="en-US" sz="9000">
                <a:solidFill>
                  <a:srgbClr val="FF0000"/>
                </a:solidFill>
                <a:latin typeface="HP001 4H"/>
                <a:ea typeface="HP001 4H"/>
              </a:rPr>
              <a:t>cǬ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5314"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jáy xú</a:t>
            </a:r>
            <a:r>
              <a:rPr lang="en-US" sz="18000">
                <a:solidFill>
                  <a:srgbClr val="FF0000"/>
                </a:solidFill>
                <a:latin typeface="HP001 4 hàng"/>
              </a:rPr>
              <a:t>‼</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711060"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jáy xú</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5482168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183481" y="3126898"/>
            <a:ext cx="10987314"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jự</a:t>
            </a:r>
            <a:r>
              <a:rPr lang="en-US" sz="18000">
                <a:solidFill>
                  <a:srgbClr val="FF0000"/>
                </a:solidFill>
                <a:latin typeface="HP001 4 hàng"/>
              </a:rPr>
              <a:t>‼</a:t>
            </a:r>
            <a:r>
              <a:rPr lang="en-US" sz="18000">
                <a:solidFill>
                  <a:srgbClr val="FF0000"/>
                </a:solidFill>
                <a:latin typeface="HP001 4H"/>
                <a:ea typeface="HP001 4H"/>
              </a:rPr>
              <a:t> </a:t>
            </a:r>
            <a:r>
              <a:rPr lang="vi-VN" sz="9000">
                <a:solidFill>
                  <a:srgbClr val="FF0000"/>
                </a:solidFill>
                <a:latin typeface="HP001 4 hàng" pitchFamily="34" charset="0"/>
              </a:rPr>
              <a:t>jự</a:t>
            </a:r>
            <a:r>
              <a:rPr lang="en-US" sz="9000">
                <a:solidFill>
                  <a:srgbClr val="FF0000"/>
                </a:solidFill>
                <a:latin typeface="HP001 4 hàng"/>
              </a:rPr>
              <a:t>‼</a:t>
            </a:r>
            <a:r>
              <a:rPr lang="en-US" sz="9000">
                <a:solidFill>
                  <a:srgbClr val="FF0000"/>
                </a:solidFill>
                <a:latin typeface="HP001 4H"/>
                <a:ea typeface="HP001 4H"/>
              </a:rPr>
              <a:t>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328986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0058" y="106108"/>
            <a:ext cx="7422261" cy="6523292"/>
            <a:chOff x="2423319" y="533400"/>
            <a:chExt cx="6134100" cy="539115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90" t="30209" r="29137" b="23958"/>
            <a:stretch/>
          </p:blipFill>
          <p:spPr bwMode="auto">
            <a:xfrm>
              <a:off x="2423319" y="533400"/>
              <a:ext cx="5981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76" t="29166" r="26465" b="41667"/>
            <a:stretch/>
          </p:blipFill>
          <p:spPr bwMode="auto">
            <a:xfrm>
              <a:off x="2499519" y="3790950"/>
              <a:ext cx="6057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Em hãy nói một câu có từ </a:t>
            </a:r>
            <a:r>
              <a:rPr lang="en-US" sz="9600" i="1">
                <a:solidFill>
                  <a:srgbClr val="FF0000"/>
                </a:solidFill>
                <a:latin typeface="Arial-Rounded" pitchFamily="34" charset="0"/>
                <a:ea typeface="Arial-Rounded" pitchFamily="34" charset="0"/>
                <a:cs typeface="Arial-Rounded" pitchFamily="34" charset="0"/>
              </a:rPr>
              <a:t>bác sĩ</a:t>
            </a:r>
            <a:r>
              <a:rPr lang="en-US" sz="960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82" t="6564" b="63897"/>
          <a:stretch/>
        </p:blipFill>
        <p:spPr>
          <a:xfrm>
            <a:off x="1432719" y="203422"/>
            <a:ext cx="9274554" cy="4209479"/>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Đi học về, Hà thấy mấy khóm cúc đã nở rực rỡ. Hà hái cúc, cắm vào cốc rồi để ngay ngắn trên bàn học. Mẹ tấm tắc khen Hà khéo tay.</a:t>
            </a:r>
          </a:p>
        </p:txBody>
      </p:sp>
      <p:cxnSp>
        <p:nvCxnSpPr>
          <p:cNvPr id="32" name="Straight Connector 31"/>
          <p:cNvCxnSpPr/>
          <p:nvPr/>
        </p:nvCxnSpPr>
        <p:spPr>
          <a:xfrm>
            <a:off x="1889489" y="5242677"/>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71314" y="523986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13919" y="5965698"/>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808674" y="49962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978928" y="529314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541803" y="5876988"/>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33146" y="575148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6461919" y="5799167"/>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418" y="6438759"/>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70669" y="1118968"/>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học</a:t>
            </a:r>
          </a:p>
        </p:txBody>
      </p:sp>
      <p:sp>
        <p:nvSpPr>
          <p:cNvPr id="7" name="Title 1"/>
          <p:cNvSpPr txBox="1">
            <a:spLocks/>
          </p:cNvSpPr>
          <p:nvPr/>
        </p:nvSpPr>
        <p:spPr>
          <a:xfrm>
            <a:off x="3870669" y="32004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rực rỡ</a:t>
            </a:r>
          </a:p>
        </p:txBody>
      </p:sp>
      <p:sp>
        <p:nvSpPr>
          <p:cNvPr id="8" name="Title 1"/>
          <p:cNvSpPr txBox="1">
            <a:spLocks/>
          </p:cNvSpPr>
          <p:nvPr/>
        </p:nvSpPr>
        <p:spPr>
          <a:xfrm>
            <a:off x="3870669" y="51816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cốc</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719" y="3038650"/>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khóm cúc</a:t>
            </a:r>
          </a:p>
        </p:txBody>
      </p:sp>
      <p:pic>
        <p:nvPicPr>
          <p:cNvPr id="9218" name="Picture 2" descr="Hướng dẫn cách trồng hoa cúc vàng rực rỡ để chào mùa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14" y="199895"/>
            <a:ext cx="6505705" cy="650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cxnSp>
        <p:nvCxnSpPr>
          <p:cNvPr id="47" name="Straight Connector 46"/>
          <p:cNvCxnSpPr/>
          <p:nvPr/>
        </p:nvCxnSpPr>
        <p:spPr>
          <a:xfrm>
            <a:off x="1280319" y="1295400"/>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2803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44354" y="2033954"/>
            <a:ext cx="37371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Hà nhìn thấy gì khi đi học về?</a:t>
            </a:r>
          </a:p>
        </p:txBody>
      </p:sp>
      <p:cxnSp>
        <p:nvCxnSpPr>
          <p:cNvPr id="21" name="Straight Connector 20"/>
          <p:cNvCxnSpPr/>
          <p:nvPr/>
        </p:nvCxnSpPr>
        <p:spPr>
          <a:xfrm>
            <a:off x="8612001" y="2819400"/>
            <a:ext cx="3100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3581400"/>
            <a:ext cx="488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Mấy khóm cúc trông như thế nào?</a:t>
            </a:r>
          </a:p>
        </p:txBody>
      </p:sp>
      <p:sp>
        <p:nvSpPr>
          <p:cNvPr id="27" name="Rounded Rectangle 26"/>
          <p:cNvSpPr/>
          <p:nvPr/>
        </p:nvSpPr>
        <p:spPr>
          <a:xfrm>
            <a:off x="43536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Hà cắm cúc vào đâu?</a:t>
            </a:r>
          </a:p>
        </p:txBody>
      </p:sp>
      <p:sp>
        <p:nvSpPr>
          <p:cNvPr id="28" name="Rounded Rectangle 27"/>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Mẹ khen Hà thế nào?</a:t>
            </a: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228600"/>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2203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Say mê</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66" t="57566" r="3557"/>
          <a:stretch/>
        </p:blipFill>
        <p:spPr>
          <a:xfrm>
            <a:off x="2728120" y="1828800"/>
            <a:ext cx="7156110" cy="4780577"/>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75469" y="685800"/>
            <a:ext cx="10972800" cy="543991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a:latin typeface="Arial-Rounded" pitchFamily="34" charset="0"/>
                <a:ea typeface="Arial-Rounded" pitchFamily="34" charset="0"/>
                <a:cs typeface="Arial-Rounded" pitchFamily="34" charset="0"/>
              </a:rPr>
              <a:t>	Nếu lên Tây Bắc, bạn hãy đến Sa Pa. Vào mùa hè, mỗi ngày ở đây như có bốn mùa. Sa Pa có Thác Bạc, có Cầu Mây, có các bản Tả Van, Tả Phìn, Sín Chải.</a:t>
            </a:r>
          </a:p>
        </p:txBody>
      </p:sp>
    </p:spTree>
    <p:extLst>
      <p:ext uri="{BB962C8B-B14F-4D97-AF65-F5344CB8AC3E}">
        <p14:creationId xmlns:p14="http://schemas.microsoft.com/office/powerpoint/2010/main" val="24577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Đây là đâu?</a:t>
            </a:r>
          </a:p>
        </p:txBody>
      </p:sp>
      <p:sp>
        <p:nvSpPr>
          <p:cNvPr id="6"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Em hãy nói một câu có từ chứ vần </a:t>
            </a:r>
            <a:r>
              <a:rPr lang="en-US" sz="9600" i="1">
                <a:solidFill>
                  <a:srgbClr val="FF0000"/>
                </a:solidFill>
                <a:latin typeface="Arial-Rounded" pitchFamily="34" charset="0"/>
                <a:ea typeface="Arial-Rounded" pitchFamily="34" charset="0"/>
                <a:cs typeface="Arial-Rounded" pitchFamily="34" charset="0"/>
              </a:rPr>
              <a:t>âc</a:t>
            </a:r>
            <a:r>
              <a:rPr lang="en-US" sz="960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4826630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37886"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Ǖ</a:t>
            </a:r>
            <a:r>
              <a:rPr lang="el-GR" sz="18000">
                <a:solidFill>
                  <a:srgbClr val="FF0000"/>
                </a:solidFill>
                <a:latin typeface="HP001 4 hàng" pitchFamily="34" charset="0"/>
              </a:rPr>
              <a:t>ί</a:t>
            </a:r>
            <a:r>
              <a:rPr lang="vi-VN" sz="18000">
                <a:solidFill>
                  <a:srgbClr val="FF0000"/>
                </a:solidFill>
                <a:latin typeface="HP001 4 hàng" pitchFamily="34" charset="0"/>
              </a:rPr>
              <a:t>ả gấc </a:t>
            </a:r>
            <a:endParaRPr lang="en-US" sz="18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620</Words>
  <Application>Microsoft Office PowerPoint</Application>
  <PresentationFormat>Custom</PresentationFormat>
  <Paragraphs>230</Paragraphs>
  <Slides>48</Slides>
  <Notes>24</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HP001 4H</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359</cp:revision>
  <dcterms:created xsi:type="dcterms:W3CDTF">2021-05-08T14:00:55Z</dcterms:created>
  <dcterms:modified xsi:type="dcterms:W3CDTF">2024-11-22T04:30:49Z</dcterms:modified>
</cp:coreProperties>
</file>