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8"/>
  </p:notesMasterIdLst>
  <p:sldIdLst>
    <p:sldId id="256" r:id="rId2"/>
    <p:sldId id="257" r:id="rId3"/>
    <p:sldId id="280" r:id="rId4"/>
    <p:sldId id="259" r:id="rId5"/>
    <p:sldId id="282" r:id="rId6"/>
    <p:sldId id="283" r:id="rId7"/>
    <p:sldId id="285" r:id="rId8"/>
    <p:sldId id="284" r:id="rId9"/>
    <p:sldId id="263" r:id="rId10"/>
    <p:sldId id="264" r:id="rId11"/>
    <p:sldId id="265" r:id="rId12"/>
    <p:sldId id="267" r:id="rId13"/>
    <p:sldId id="268" r:id="rId14"/>
    <p:sldId id="269" r:id="rId15"/>
    <p:sldId id="270" r:id="rId16"/>
    <p:sldId id="271" r:id="rId17"/>
    <p:sldId id="272" r:id="rId18"/>
    <p:sldId id="286" r:id="rId19"/>
    <p:sldId id="290" r:id="rId20"/>
    <p:sldId id="274" r:id="rId21"/>
    <p:sldId id="275" r:id="rId22"/>
    <p:sldId id="276" r:id="rId23"/>
    <p:sldId id="277" r:id="rId24"/>
    <p:sldId id="288" r:id="rId25"/>
    <p:sldId id="279" r:id="rId26"/>
    <p:sldId id="28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29495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43770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817249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17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3443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812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1655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329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80568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83420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918891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2632754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199842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42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8374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7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637819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544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813757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18010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39577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272137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4150170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90455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5106458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50088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25673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85581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8952930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488222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19964038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5.gif"/><Relationship Id="rId3" Type="http://schemas.openxmlformats.org/officeDocument/2006/relationships/image" Target="../media/image35.gif"/><Relationship Id="rId7" Type="http://schemas.openxmlformats.org/officeDocument/2006/relationships/image" Target="../media/image39.gif"/><Relationship Id="rId12"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audio" Target="file:///G:\ga%20tieu%20jhoc\New%20Folder\co%20lieeeeeeeeeen\20.%20Bai%20Ngoi%20Ca%20Que%20Huong%20-%20Phi%20Nhung.mp3" TargetMode="Externa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gif"/><Relationship Id="rId1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500651" y="1463020"/>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69708" y="2972075"/>
            <a:ext cx="4438095" cy="1009524"/>
          </a:xfrm>
          <a:prstGeom prst="rect">
            <a:avLst/>
          </a:prstGeom>
        </p:spPr>
      </p:pic>
      <p:sp>
        <p:nvSpPr>
          <p:cNvPr id="3" name="Rectangle 2"/>
          <p:cNvSpPr/>
          <p:nvPr/>
        </p:nvSpPr>
        <p:spPr>
          <a:xfrm>
            <a:off x="3652520" y="2110085"/>
            <a:ext cx="1838966" cy="923330"/>
          </a:xfrm>
          <a:prstGeom prst="rect">
            <a:avLst/>
          </a:prstGeom>
          <a:noFill/>
        </p:spPr>
        <p:txBody>
          <a:bodyPr wrap="none" lIns="91440" tIns="45720" rIns="91440" bIns="45720">
            <a:spAutoFit/>
          </a:bodyPr>
          <a:lstStyle/>
          <a:p>
            <a:pPr algn="ctr"/>
            <a:r>
              <a:rPr lang="vi-VN"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 5</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par>
                                <p:cTn id="48" presetID="1" presetClass="entr" presetSubtype="0" fill="hold" grpId="0" nodeType="withEffect">
                                  <p:stCondLst>
                                    <p:cond delay="750"/>
                                  </p:stCondLst>
                                  <p:childTnLst>
                                    <p:set>
                                      <p:cBhvr>
                                        <p:cTn id="49" dur="1" fill="hold">
                                          <p:stCondLst>
                                            <p:cond delay="0"/>
                                          </p:stCondLst>
                                        </p:cTn>
                                        <p:tgtEl>
                                          <p:spTgt spid="3"/>
                                        </p:tgtEl>
                                        <p:attrNameLst>
                                          <p:attrName>style.visibility</p:attrName>
                                        </p:attrNameLst>
                                      </p:cBhvr>
                                      <p:to>
                                        <p:strVal val="visible"/>
                                      </p:to>
                                    </p:set>
                                  </p:childTnLst>
                                </p:cTn>
                              </p:par>
                              <p:par>
                                <p:cTn id="50" presetID="1" presetClass="entr" presetSubtype="0" fill="hold" nodeType="withEffect">
                                  <p:stCondLst>
                                    <p:cond delay="750"/>
                                  </p:stCondLst>
                                  <p:childTnLst>
                                    <p:set>
                                      <p:cBhvr>
                                        <p:cTn id="5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5410970" y="818137"/>
            <a:ext cx="3656211"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2800" dirty="0">
                <a:solidFill>
                  <a:srgbClr val="4CA420"/>
                </a:solidFill>
                <a:latin typeface="Arial Rounded"/>
                <a:ea typeface="Arial Rounded"/>
                <a:cs typeface="Arial Rounded"/>
                <a:sym typeface="Arial Rounded"/>
              </a:rPr>
              <a:t>a) Ngày gia đình Việt Nam là ngày nào?</a:t>
            </a:r>
            <a:endParaRPr sz="2800" dirty="0">
              <a:solidFill>
                <a:srgbClr val="4CA420"/>
              </a:solidFill>
              <a:latin typeface="Arial Rounded"/>
              <a:ea typeface="Arial Rounded"/>
              <a:cs typeface="Arial Rounded"/>
              <a:sym typeface="Arial Rounded"/>
            </a:endParaRPr>
          </a:p>
        </p:txBody>
      </p:sp>
      <p:sp>
        <p:nvSpPr>
          <p:cNvPr id="305" name="Google Shape;305;p9"/>
          <p:cNvSpPr/>
          <p:nvPr/>
        </p:nvSpPr>
        <p:spPr>
          <a:xfrm>
            <a:off x="5410970" y="796871"/>
            <a:ext cx="3432261"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a:t>
            </a:r>
            <a:r>
              <a:rPr lang="vi-VN" sz="3200" dirty="0">
                <a:solidFill>
                  <a:srgbClr val="4CA420"/>
                </a:solidFill>
                <a:latin typeface="Arial Rounded"/>
                <a:ea typeface="Arial Rounded"/>
                <a:cs typeface="Arial Rounded"/>
                <a:sym typeface="Arial Rounded"/>
              </a:rPr>
              <a:t>) Vào ngày này, gia đình Chi làm gì?</a:t>
            </a:r>
            <a:endParaRPr sz="3200" dirty="0">
              <a:solidFill>
                <a:srgbClr val="4CA420"/>
              </a:solidFill>
              <a:latin typeface="Arial Rounded"/>
              <a:ea typeface="Arial Rounded"/>
              <a:cs typeface="Arial Rounded"/>
              <a:sym typeface="Arial Rounded"/>
            </a:endParaRPr>
          </a:p>
        </p:txBody>
      </p:sp>
      <p:sp>
        <p:nvSpPr>
          <p:cNvPr id="306" name="Google Shape;306;p9"/>
          <p:cNvSpPr/>
          <p:nvPr/>
        </p:nvSpPr>
        <p:spPr>
          <a:xfrm>
            <a:off x="5410971" y="756581"/>
            <a:ext cx="354164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a:t>
            </a:r>
            <a:r>
              <a:rPr lang="vi-VN" sz="3200" dirty="0">
                <a:solidFill>
                  <a:srgbClr val="4CA420"/>
                </a:solidFill>
                <a:latin typeface="Arial Rounded"/>
                <a:ea typeface="Arial Rounded"/>
                <a:cs typeface="Arial Rounded"/>
                <a:sym typeface="Arial Rounded"/>
              </a:rPr>
              <a:t>) Theo em, vì sao Chi rất vui?</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77" y="935380"/>
            <a:ext cx="4798593" cy="39864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377" y="259190"/>
            <a:ext cx="2726246" cy="63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05"/>
                                        </p:tgtEl>
                                        <p:attrNameLst>
                                          <p:attrName>style.visibility</p:attrName>
                                        </p:attrNameLst>
                                      </p:cBhvr>
                                      <p:to>
                                        <p:strVal val="visible"/>
                                      </p:to>
                                    </p:set>
                                    <p:animEffect transition="in" filter="fade">
                                      <p:cBhvr>
                                        <p:cTn id="15" dur="500"/>
                                        <p:tgtEl>
                                          <p:spTgt spid="30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50"/>
                                        <p:tgtEl>
                                          <p:spTgt spid="305"/>
                                        </p:tgtEl>
                                      </p:cBhvr>
                                    </p:animEffect>
                                    <p:set>
                                      <p:cBhvr>
                                        <p:cTn id="20" dur="1" fill="hold">
                                          <p:stCondLst>
                                            <p:cond delay="250"/>
                                          </p:stCondLst>
                                        </p:cTn>
                                        <p:tgtEl>
                                          <p:spTgt spid="305"/>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06"/>
                                        </p:tgtEl>
                                        <p:attrNameLst>
                                          <p:attrName>style.visibility</p:attrName>
                                        </p:attrNameLst>
                                      </p:cBhvr>
                                      <p:to>
                                        <p:strVal val="visible"/>
                                      </p:to>
                                    </p:set>
                                    <p:animEffect transition="in" filter="fade">
                                      <p:cBhvr>
                                        <p:cTn id="23" dur="500"/>
                                        <p:tgtEl>
                                          <p:spTgt spid="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Arial Rounded"/>
                <a:ea typeface="Arial Rounded"/>
                <a:cs typeface="Arial Rounded"/>
                <a:sym typeface="Arial Rounded"/>
              </a:rPr>
              <a:t>Viết vào vở</a:t>
            </a:r>
            <a:endParaRPr sz="44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12"/>
          <p:cNvSpPr/>
          <p:nvPr/>
        </p:nvSpPr>
        <p:spPr>
          <a:xfrm>
            <a:off x="904947" y="1460129"/>
            <a:ext cx="6445017"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0070C0"/>
                </a:solidFill>
                <a:latin typeface="Arial Rounded"/>
                <a:ea typeface="Arial Rounded"/>
                <a:cs typeface="Arial Rounded"/>
                <a:sym typeface="Arial Rounded"/>
              </a:rPr>
              <a:t>Vào ngày này, gia đình Chi, </a:t>
            </a:r>
            <a:endParaRPr sz="4400" b="1" dirty="0">
              <a:solidFill>
                <a:srgbClr val="0070C0"/>
              </a:solidFill>
              <a:sym typeface="Arial"/>
            </a:endParaRPr>
          </a:p>
        </p:txBody>
      </p:sp>
      <p:sp>
        <p:nvSpPr>
          <p:cNvPr id="363" name="Google Shape;363;p12"/>
          <p:cNvSpPr/>
          <p:nvPr/>
        </p:nvSpPr>
        <p:spPr>
          <a:xfrm>
            <a:off x="1989061" y="2137237"/>
            <a:ext cx="322638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dirty="0">
                <a:solidFill>
                  <a:srgbClr val="0070C0"/>
                </a:solidFill>
                <a:latin typeface="Arial Rounded"/>
                <a:ea typeface="Arial Rounded"/>
                <a:cs typeface="Arial Rounded"/>
                <a:sym typeface="Arial Rounded"/>
              </a:rPr>
              <a:t>(…).</a:t>
            </a:r>
            <a:endParaRPr sz="4400" b="1" dirty="0">
              <a:solidFill>
                <a:srgbClr val="0070C0"/>
              </a:solidFill>
              <a:sym typeface="Arial"/>
            </a:endParaRPr>
          </a:p>
        </p:txBody>
      </p:sp>
      <p:sp>
        <p:nvSpPr>
          <p:cNvPr id="364" name="Google Shape;364;p12"/>
          <p:cNvSpPr/>
          <p:nvPr/>
        </p:nvSpPr>
        <p:spPr>
          <a:xfrm>
            <a:off x="1989061" y="2137237"/>
            <a:ext cx="3044684"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4400" dirty="0">
                <a:solidFill>
                  <a:srgbClr val="FF0000"/>
                </a:solidFill>
                <a:latin typeface="Arial Rounded"/>
                <a:ea typeface="Arial Rounded"/>
                <a:cs typeface="Arial Rounded"/>
                <a:sym typeface="Arial Rounded"/>
              </a:rPr>
              <a:t>liên hoan</a:t>
            </a:r>
            <a:r>
              <a:rPr lang="vi-VN" sz="4400" dirty="0">
                <a:solidFill>
                  <a:schemeClr val="tx1"/>
                </a:solidFill>
                <a:latin typeface="Arial Rounded"/>
                <a:ea typeface="Arial Rounded"/>
                <a:cs typeface="Arial Rounded"/>
                <a:sym typeface="Arial Rounded"/>
              </a:rPr>
              <a:t>.</a:t>
            </a:r>
            <a:endParaRPr sz="4400" b="1" dirty="0">
              <a:solidFill>
                <a:schemeClr val="tx1"/>
              </a:solidFil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22" y="300047"/>
            <a:ext cx="7377915" cy="9410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nodeType="withEffect">
                                  <p:stCondLst>
                                    <p:cond delay="0"/>
                                  </p:stCondLst>
                                  <p:childTnLst>
                                    <p:set>
                                      <p:cBhvr>
                                        <p:cTn id="9" dur="1" fill="hold">
                                          <p:stCondLst>
                                            <p:cond delay="0"/>
                                          </p:stCondLst>
                                        </p:cTn>
                                        <p:tgtEl>
                                          <p:spTgt spid="363"/>
                                        </p:tgtEl>
                                        <p:attrNameLst>
                                          <p:attrName>style.visibility</p:attrName>
                                        </p:attrNameLst>
                                      </p:cBhvr>
                                      <p:to>
                                        <p:strVal val="visible"/>
                                      </p:to>
                                    </p:set>
                                    <p:animEffect transition="in" filter="fade">
                                      <p:cBhvr>
                                        <p:cTn id="10" dur="500"/>
                                        <p:tgtEl>
                                          <p:spTgt spid="3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3"/>
                                        </p:tgtEl>
                                      </p:cBhvr>
                                    </p:animEffect>
                                    <p:set>
                                      <p:cBhvr>
                                        <p:cTn id="15" dur="1" fill="hold">
                                          <p:stCondLst>
                                            <p:cond delay="500"/>
                                          </p:stCondLst>
                                        </p:cTn>
                                        <p:tgtEl>
                                          <p:spTgt spid="36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64"/>
                                        </p:tgtEl>
                                        <p:attrNameLst>
                                          <p:attrName>style.visibility</p:attrName>
                                        </p:attrNameLst>
                                      </p:cBhvr>
                                      <p:to>
                                        <p:strVal val="visible"/>
                                      </p:to>
                                    </p:set>
                                    <p:animEffect transition="in" filter="fade">
                                      <p:cBhvr>
                                        <p:cTn id="1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1213665" y="1376772"/>
            <a:ext cx="6716670" cy="1077178"/>
          </a:xfrm>
          <a:prstGeom prst="rect">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lang="vi-VN" sz="3200" dirty="0">
              <a:solidFill>
                <a:srgbClr val="4CA420"/>
              </a:solidFill>
              <a:latin typeface="Arial Rounded"/>
              <a:ea typeface="Arial Rounded"/>
              <a:cs typeface="Arial Rounded"/>
              <a:sym typeface="Arial Rounded"/>
            </a:endParaRPr>
          </a:p>
          <a:p>
            <a:pPr marL="0" marR="0" lvl="0" indent="0" algn="l" rtl="0">
              <a:spcBef>
                <a:spcPts val="0"/>
              </a:spcBef>
              <a:spcAft>
                <a:spcPts val="0"/>
              </a:spcAft>
              <a:buNone/>
            </a:pPr>
            <a:endParaRPr sz="3200" dirty="0">
              <a:solidFill>
                <a:srgbClr val="4CA420"/>
              </a:solidFill>
              <a:latin typeface="Arial Rounded"/>
              <a:ea typeface="Arial Rounded"/>
              <a:cs typeface="Arial Rounded"/>
              <a:sym typeface="Arial Rounded"/>
            </a:endParaRPr>
          </a:p>
        </p:txBody>
      </p:sp>
      <p:sp>
        <p:nvSpPr>
          <p:cNvPr id="414" name="Google Shape;414;p14"/>
          <p:cNvSpPr/>
          <p:nvPr/>
        </p:nvSpPr>
        <p:spPr>
          <a:xfrm>
            <a:off x="1420223" y="1660917"/>
            <a:ext cx="267353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liên hoan</a:t>
            </a:r>
            <a:endParaRPr sz="3200" dirty="0">
              <a:solidFill>
                <a:schemeClr val="dk1"/>
              </a:solidFill>
              <a:latin typeface="Arial Rounded"/>
              <a:ea typeface="Arial Rounded"/>
              <a:cs typeface="Arial Rounded"/>
              <a:sym typeface="Arial Rounded"/>
            </a:endParaRPr>
          </a:p>
        </p:txBody>
      </p:sp>
      <p:sp>
        <p:nvSpPr>
          <p:cNvPr id="415" name="Google Shape;415;p14"/>
          <p:cNvSpPr/>
          <p:nvPr/>
        </p:nvSpPr>
        <p:spPr>
          <a:xfrm>
            <a:off x="701749" y="3146670"/>
            <a:ext cx="822959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0070C0"/>
                </a:solidFill>
                <a:latin typeface="Arial Rounded"/>
                <a:ea typeface="Arial Rounded"/>
                <a:cs typeface="Arial Rounded"/>
                <a:sym typeface="Arial Rounded"/>
              </a:rPr>
              <a:t>   Buổi tối, gia đình em thường                     bên</a:t>
            </a:r>
            <a:r>
              <a:rPr lang="en-US" sz="3200" dirty="0">
                <a:solidFill>
                  <a:srgbClr val="0070C0"/>
                </a:solidFill>
                <a:latin typeface="Arial Rounded"/>
                <a:ea typeface="Arial Rounded"/>
                <a:cs typeface="Arial Rounded"/>
                <a:sym typeface="Arial Rounded"/>
              </a:rPr>
              <a:t> </a:t>
            </a:r>
            <a:r>
              <a:rPr lang="vi-VN" sz="3200" dirty="0">
                <a:solidFill>
                  <a:srgbClr val="0070C0"/>
                </a:solidFill>
                <a:latin typeface="Arial Rounded"/>
                <a:ea typeface="Arial Rounded"/>
                <a:cs typeface="Arial Rounded"/>
                <a:sym typeface="Arial Rounded"/>
              </a:rPr>
              <a:t>nhau.</a:t>
            </a:r>
            <a:endParaRPr sz="3200" dirty="0">
              <a:solidFill>
                <a:srgbClr val="0070C0"/>
              </a:solidFill>
              <a:latin typeface="Arial Rounded"/>
              <a:ea typeface="Arial Rounded"/>
              <a:cs typeface="Arial Rounded"/>
              <a:sym typeface="Arial Rounded"/>
            </a:endParaRPr>
          </a:p>
        </p:txBody>
      </p:sp>
      <p:sp>
        <p:nvSpPr>
          <p:cNvPr id="416" name="Google Shape;416;p14"/>
          <p:cNvSpPr/>
          <p:nvPr/>
        </p:nvSpPr>
        <p:spPr>
          <a:xfrm>
            <a:off x="3640806"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quây quần</a:t>
            </a:r>
            <a:endParaRPr sz="3200" dirty="0">
              <a:solidFill>
                <a:schemeClr val="dk1"/>
              </a:solidFill>
              <a:latin typeface="Arial Rounded"/>
              <a:ea typeface="Arial Rounded"/>
              <a:cs typeface="Arial Rounded"/>
              <a:sym typeface="Arial Rounded"/>
            </a:endParaRPr>
          </a:p>
        </p:txBody>
      </p:sp>
      <p:sp>
        <p:nvSpPr>
          <p:cNvPr id="417" name="Google Shape;417;p14"/>
          <p:cNvSpPr/>
          <p:nvPr/>
        </p:nvSpPr>
        <p:spPr>
          <a:xfrm>
            <a:off x="6504841" y="3146670"/>
            <a:ext cx="9042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Arial Rounded"/>
                <a:ea typeface="Arial Rounded"/>
                <a:cs typeface="Arial Rounded"/>
                <a:sym typeface="Arial Rounded"/>
              </a:rPr>
              <a:t>(…)</a:t>
            </a:r>
            <a:endParaRPr sz="3200" dirty="0">
              <a:solidFill>
                <a:srgbClr val="0070C0"/>
              </a:solidFill>
              <a:latin typeface="Arial Rounded"/>
              <a:ea typeface="Arial Rounded"/>
              <a:cs typeface="Arial Rounded"/>
              <a:sym typeface="Arial Rounded"/>
            </a:endParaRPr>
          </a:p>
        </p:txBody>
      </p:sp>
      <p:sp>
        <p:nvSpPr>
          <p:cNvPr id="9" name="Google Shape;416;p14"/>
          <p:cNvSpPr/>
          <p:nvPr/>
        </p:nvSpPr>
        <p:spPr>
          <a:xfrm>
            <a:off x="6504841" y="1625826"/>
            <a:ext cx="8670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chemeClr val="dk1"/>
                </a:solidFill>
                <a:latin typeface="Arial Rounded"/>
                <a:ea typeface="Arial Rounded"/>
                <a:cs typeface="Arial Rounded"/>
                <a:sym typeface="Arial Rounded"/>
              </a:rPr>
              <a:t>gặp</a:t>
            </a:r>
            <a:endParaRPr sz="3200" dirty="0">
              <a:solidFill>
                <a:schemeClr val="dk1"/>
              </a:solidFill>
              <a:latin typeface="Arial Rounded"/>
              <a:ea typeface="Arial Rounded"/>
              <a:cs typeface="Arial Rounded"/>
              <a:sym typeface="Arial Rounde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06" y="334865"/>
            <a:ext cx="7778129" cy="494473"/>
          </a:xfrm>
          <a:prstGeom prst="rect">
            <a:avLst/>
          </a:prstGeom>
        </p:spPr>
      </p:pic>
      <p:sp>
        <p:nvSpPr>
          <p:cNvPr id="11" name="Google Shape;416;p14"/>
          <p:cNvSpPr/>
          <p:nvPr/>
        </p:nvSpPr>
        <p:spPr>
          <a:xfrm>
            <a:off x="3640804" y="1660877"/>
            <a:ext cx="26735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sz="3200" dirty="0">
                <a:solidFill>
                  <a:srgbClr val="FF0000"/>
                </a:solidFill>
                <a:latin typeface="Arial Rounded"/>
                <a:ea typeface="Arial Rounded"/>
                <a:cs typeface="Arial Rounded"/>
                <a:sym typeface="Arial Rounded"/>
              </a:rPr>
              <a:t>quây quần</a:t>
            </a:r>
            <a:endParaRPr sz="3200" dirty="0">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250"/>
                                        <p:tgtEl>
                                          <p:spTgt spid="41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animEffect transition="in" filter="fade">
                                      <p:cBhvr>
                                        <p:cTn id="11" dur="250"/>
                                        <p:tgtEl>
                                          <p:spTgt spid="414"/>
                                        </p:tgtEl>
                                      </p:cBhvr>
                                    </p:animEffect>
                                  </p:childTnLst>
                                </p:cTn>
                              </p:par>
                              <p:par>
                                <p:cTn id="12" presetID="10" presetClass="entr" presetSubtype="0" fill="hold" nodeType="withEffect">
                                  <p:stCondLst>
                                    <p:cond delay="0"/>
                                  </p:stCondLst>
                                  <p:childTnLst>
                                    <p:set>
                                      <p:cBhvr>
                                        <p:cTn id="13" dur="1" fill="hold">
                                          <p:stCondLst>
                                            <p:cond delay="0"/>
                                          </p:stCondLst>
                                        </p:cTn>
                                        <p:tgtEl>
                                          <p:spTgt spid="416"/>
                                        </p:tgtEl>
                                        <p:attrNameLst>
                                          <p:attrName>style.visibility</p:attrName>
                                        </p:attrNameLst>
                                      </p:cBhvr>
                                      <p:to>
                                        <p:strVal val="visible"/>
                                      </p:to>
                                    </p:set>
                                    <p:animEffect transition="in" filter="fade">
                                      <p:cBhvr>
                                        <p:cTn id="14" dur="250"/>
                                        <p:tgtEl>
                                          <p:spTgt spid="41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5"/>
                                        </p:tgtEl>
                                        <p:attrNameLst>
                                          <p:attrName>style.visibility</p:attrName>
                                        </p:attrNameLst>
                                      </p:cBhvr>
                                      <p:to>
                                        <p:strVal val="visible"/>
                                      </p:to>
                                    </p:set>
                                    <p:animEffect transition="in" filter="fade">
                                      <p:cBhvr>
                                        <p:cTn id="18" dur="250"/>
                                        <p:tgtEl>
                                          <p:spTgt spid="415"/>
                                        </p:tgtEl>
                                      </p:cBhvr>
                                    </p:animEffect>
                                  </p:childTnLst>
                                </p:cTn>
                              </p:par>
                              <p:par>
                                <p:cTn id="19" presetID="10" presetClass="entr" presetSubtype="0" fill="hold" nodeType="withEffect">
                                  <p:stCondLst>
                                    <p:cond delay="0"/>
                                  </p:stCondLst>
                                  <p:childTnLst>
                                    <p:set>
                                      <p:cBhvr>
                                        <p:cTn id="20" dur="1" fill="hold">
                                          <p:stCondLst>
                                            <p:cond delay="0"/>
                                          </p:stCondLst>
                                        </p:cTn>
                                        <p:tgtEl>
                                          <p:spTgt spid="417"/>
                                        </p:tgtEl>
                                        <p:attrNameLst>
                                          <p:attrName>style.visibility</p:attrName>
                                        </p:attrNameLst>
                                      </p:cBhvr>
                                      <p:to>
                                        <p:strVal val="visible"/>
                                      </p:to>
                                    </p:set>
                                    <p:animEffect transition="in" filter="fade">
                                      <p:cBhvr>
                                        <p:cTn id="21" dur="250"/>
                                        <p:tgtEl>
                                          <p:spTgt spid="41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417"/>
                                        </p:tgtEl>
                                      </p:cBhvr>
                                    </p:animEffect>
                                    <p:set>
                                      <p:cBhvr>
                                        <p:cTn id="29" dur="1" fill="hold">
                                          <p:stCondLst>
                                            <p:cond delay="500"/>
                                          </p:stCondLst>
                                        </p:cTn>
                                        <p:tgtEl>
                                          <p:spTgt spid="417"/>
                                        </p:tgtEl>
                                        <p:attrNameLst>
                                          <p:attrName>style.visibility</p:attrName>
                                        </p:attrNameLst>
                                      </p:cBhvr>
                                      <p:to>
                                        <p:strVal val="hidden"/>
                                      </p:to>
                                    </p:set>
                                  </p:childTnLst>
                                </p:cTn>
                              </p:par>
                            </p:childTnLst>
                          </p:cTn>
                        </p:par>
                        <p:par>
                          <p:cTn id="30" fill="hold">
                            <p:stCondLst>
                              <p:cond delay="501"/>
                            </p:stCondLst>
                            <p:childTnLst>
                              <p:par>
                                <p:cTn id="31" presetID="24" presetClass="emph" presetSubtype="0" fill="hold" nodeType="afterEffect">
                                  <p:stCondLst>
                                    <p:cond delay="0"/>
                                  </p:stCondLst>
                                  <p:childTnLst>
                                    <p:animClr clrSpc="hsl" dir="cw">
                                      <p:cBhvr override="childStyle">
                                        <p:cTn id="32" dur="500" fill="hold"/>
                                        <p:tgtEl>
                                          <p:spTgt spid="416"/>
                                        </p:tgtEl>
                                        <p:attrNameLst>
                                          <p:attrName>style.color</p:attrName>
                                        </p:attrNameLst>
                                      </p:cBhvr>
                                      <p:by>
                                        <p:hsl h="0" s="-12549" l="-25098"/>
                                      </p:by>
                                    </p:animClr>
                                    <p:animClr clrSpc="hsl" dir="cw">
                                      <p:cBhvr>
                                        <p:cTn id="33" dur="500" fill="hold"/>
                                        <p:tgtEl>
                                          <p:spTgt spid="416"/>
                                        </p:tgtEl>
                                        <p:attrNameLst>
                                          <p:attrName>fillcolor</p:attrName>
                                        </p:attrNameLst>
                                      </p:cBhvr>
                                      <p:by>
                                        <p:hsl h="0" s="-12549" l="-25098"/>
                                      </p:by>
                                    </p:animClr>
                                    <p:animClr clrSpc="hsl" dir="cw">
                                      <p:cBhvr>
                                        <p:cTn id="34" dur="500" fill="hold"/>
                                        <p:tgtEl>
                                          <p:spTgt spid="416"/>
                                        </p:tgtEl>
                                        <p:attrNameLst>
                                          <p:attrName>stroke.color</p:attrName>
                                        </p:attrNameLst>
                                      </p:cBhvr>
                                      <p:by>
                                        <p:hsl h="0" s="-12549" l="-25098"/>
                                      </p:by>
                                    </p:animClr>
                                    <p:set>
                                      <p:cBhvr>
                                        <p:cTn id="35" dur="500" fill="hold"/>
                                        <p:tgtEl>
                                          <p:spTgt spid="416"/>
                                        </p:tgtEl>
                                        <p:attrNameLst>
                                          <p:attrName>fill.type</p:attrName>
                                        </p:attrNameLst>
                                      </p:cBhvr>
                                      <p:to>
                                        <p:strVal val="solid"/>
                                      </p:to>
                                    </p:se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childTnLst>
                          </p:cTn>
                        </p:par>
                        <p:par>
                          <p:cTn id="39" fill="hold">
                            <p:stCondLst>
                              <p:cond delay="1001"/>
                            </p:stCondLst>
                            <p:childTnLst>
                              <p:par>
                                <p:cTn id="40" presetID="24" presetClass="emph" presetSubtype="0" fill="hold" nodeType="afterEffect">
                                  <p:stCondLst>
                                    <p:cond delay="0"/>
                                  </p:stCondLst>
                                  <p:childTnLst>
                                    <p:animClr clrSpc="hsl" dir="cw">
                                      <p:cBhvr override="childStyle">
                                        <p:cTn id="41" dur="500" fill="hold"/>
                                        <p:tgtEl>
                                          <p:spTgt spid="11"/>
                                        </p:tgtEl>
                                        <p:attrNameLst>
                                          <p:attrName>style.color</p:attrName>
                                        </p:attrNameLst>
                                      </p:cBhvr>
                                      <p:by>
                                        <p:hsl h="0" s="-12549" l="-25098"/>
                                      </p:by>
                                    </p:animClr>
                                    <p:animClr clrSpc="hsl" dir="cw">
                                      <p:cBhvr>
                                        <p:cTn id="42" dur="500" fill="hold"/>
                                        <p:tgtEl>
                                          <p:spTgt spid="11"/>
                                        </p:tgtEl>
                                        <p:attrNameLst>
                                          <p:attrName>fillcolor</p:attrName>
                                        </p:attrNameLst>
                                      </p:cBhvr>
                                      <p:by>
                                        <p:hsl h="0" s="-12549" l="-25098"/>
                                      </p:by>
                                    </p:animClr>
                                    <p:animClr clrSpc="hsl" dir="cw">
                                      <p:cBhvr>
                                        <p:cTn id="43" dur="500" fill="hold"/>
                                        <p:tgtEl>
                                          <p:spTgt spid="11"/>
                                        </p:tgtEl>
                                        <p:attrNameLst>
                                          <p:attrName>stroke.color</p:attrName>
                                        </p:attrNameLst>
                                      </p:cBhvr>
                                      <p:by>
                                        <p:hsl h="0" s="-12549" l="-25098"/>
                                      </p:by>
                                    </p:animClr>
                                    <p:set>
                                      <p:cBhvr>
                                        <p:cTn id="44" dur="500" fill="hold"/>
                                        <p:tgtEl>
                                          <p:spTgt spid="11"/>
                                        </p:tgtEl>
                                        <p:attrNameLst>
                                          <p:attrName>fill.type</p:attrName>
                                        </p:attrNameLst>
                                      </p:cBhvr>
                                      <p:to>
                                        <p:strVal val="solid"/>
                                      </p:to>
                                    </p:set>
                                  </p:childTnLst>
                                </p:cTn>
                              </p:par>
                            </p:childTnLst>
                          </p:cTn>
                        </p:par>
                        <p:par>
                          <p:cTn id="45" fill="hold">
                            <p:stCondLst>
                              <p:cond delay="1501"/>
                            </p:stCondLst>
                            <p:childTnLst>
                              <p:par>
                                <p:cTn id="46" presetID="42" presetClass="path" presetSubtype="0" accel="50000" decel="50000" fill="hold" grpId="0" nodeType="afterEffect">
                                  <p:stCondLst>
                                    <p:cond delay="0"/>
                                  </p:stCondLst>
                                  <p:childTnLst>
                                    <p:animMotion origin="layout" path="M -8.33333E-7 3.7037E-7 L 0.30122 0.2929 " pathEditMode="relative" rAng="0" ptsTypes="AA">
                                      <p:cBhvr>
                                        <p:cTn id="47" dur="250" fill="hold"/>
                                        <p:tgtEl>
                                          <p:spTgt spid="11"/>
                                        </p:tgtEl>
                                        <p:attrNameLst>
                                          <p:attrName>ppt_x</p:attrName>
                                          <p:attrName>ppt_y</p:attrName>
                                        </p:attrNameLst>
                                      </p:cBhvr>
                                      <p:rCtr x="15052"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868" y="1222625"/>
            <a:ext cx="7310600" cy="377610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54" y="183160"/>
            <a:ext cx="7760438" cy="89857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18" y="275291"/>
            <a:ext cx="7669435" cy="4598457"/>
          </a:xfrm>
          <a:prstGeom prst="rect">
            <a:avLst/>
          </a:prstGeom>
        </p:spPr>
      </p:pic>
      <p:sp>
        <p:nvSpPr>
          <p:cNvPr id="3" name="Google Shape;516;p18"/>
          <p:cNvSpPr/>
          <p:nvPr/>
        </p:nvSpPr>
        <p:spPr>
          <a:xfrm>
            <a:off x="4912602" y="1253447"/>
            <a:ext cx="1210796" cy="318499"/>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4" name="Google Shape;516;p18"/>
          <p:cNvSpPr/>
          <p:nvPr/>
        </p:nvSpPr>
        <p:spPr>
          <a:xfrm>
            <a:off x="3196817" y="1252730"/>
            <a:ext cx="368316" cy="319216"/>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
        <p:nvSpPr>
          <p:cNvPr id="5" name="Google Shape;516;p18"/>
          <p:cNvSpPr/>
          <p:nvPr/>
        </p:nvSpPr>
        <p:spPr>
          <a:xfrm>
            <a:off x="2766855" y="1571946"/>
            <a:ext cx="614120" cy="319215"/>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accent2"/>
              </a:solidFill>
              <a:latin typeface="Arial"/>
              <a:ea typeface="Arial"/>
              <a:cs typeface="Arial"/>
              <a:sym typeface="Arial"/>
            </a:endParaRPr>
          </a:p>
        </p:txBody>
      </p:sp>
    </p:spTree>
    <p:extLst>
      <p:ext uri="{BB962C8B-B14F-4D97-AF65-F5344CB8AC3E}">
        <p14:creationId xmlns:p14="http://schemas.microsoft.com/office/powerpoint/2010/main" val="39156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xmlns="" id="{DAECB3AA-DE44-4B2E-8E42-EC1E254E3EC5}"/>
              </a:ext>
            </a:extLst>
          </p:cNvPr>
          <p:cNvSpPr/>
          <p:nvPr/>
        </p:nvSpPr>
        <p:spPr>
          <a:xfrm>
            <a:off x="725852" y="541834"/>
            <a:ext cx="2969848" cy="646331"/>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N</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7" name="Hình ảnh 6">
            <a:extLst>
              <a:ext uri="{FF2B5EF4-FFF2-40B4-BE49-F238E27FC236}">
                <a16:creationId xmlns:a16="http://schemas.microsoft.com/office/drawing/2014/main" xmlns="" id="{456507CA-563C-4E84-96BC-D406D155209E}"/>
              </a:ext>
            </a:extLst>
          </p:cNvPr>
          <p:cNvPicPr>
            <a:picLocks noChangeAspect="1"/>
          </p:cNvPicPr>
          <p:nvPr/>
        </p:nvPicPr>
        <p:blipFill rotWithShape="1">
          <a:blip r:embed="rId4">
            <a:extLst>
              <a:ext uri="{28A0092B-C50C-407E-A947-70E740481C1C}">
                <a14:useLocalDpi xmlns:a14="http://schemas.microsoft.com/office/drawing/2010/main" val="0"/>
              </a:ext>
            </a:extLst>
          </a:blip>
          <a:srcRect t="7107" b="39157"/>
          <a:stretch/>
        </p:blipFill>
        <p:spPr>
          <a:xfrm>
            <a:off x="823373" y="1328468"/>
            <a:ext cx="7324725" cy="2303253"/>
          </a:xfrm>
          <a:prstGeom prst="rect">
            <a:avLst/>
          </a:prstGeom>
        </p:spPr>
      </p:pic>
      <p:pic>
        <p:nvPicPr>
          <p:cNvPr id="8" name="chu N">
            <a:hlinkClick r:id="" action="ppaction://media"/>
            <a:extLst>
              <a:ext uri="{FF2B5EF4-FFF2-40B4-BE49-F238E27FC236}">
                <a16:creationId xmlns:a16="http://schemas.microsoft.com/office/drawing/2014/main" xmlns="" id="{184C4DBE-C93C-41EF-923B-72B16638A9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12691"/>
          <a:stretch/>
        </p:blipFill>
        <p:spPr>
          <a:xfrm>
            <a:off x="4000500" y="96726"/>
            <a:ext cx="5143500" cy="4067501"/>
          </a:xfrm>
          <a:prstGeom prst="rect">
            <a:avLst/>
          </a:prstGeom>
        </p:spPr>
      </p:pic>
    </p:spTree>
    <p:extLst>
      <p:ext uri="{BB962C8B-B14F-4D97-AF65-F5344CB8AC3E}">
        <p14:creationId xmlns:p14="http://schemas.microsoft.com/office/powerpoint/2010/main" val="3701166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225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6" name="Google Shape;576;p21"/>
          <p:cNvSpPr/>
          <p:nvPr/>
        </p:nvSpPr>
        <p:spPr>
          <a:xfrm>
            <a:off x="4672041" y="2434742"/>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FF0000"/>
                </a:solidFill>
                <a:latin typeface="Arial Rounded"/>
                <a:ea typeface="Arial Rounded"/>
                <a:cs typeface="Arial Rounded"/>
                <a:sym typeface="Arial Rounded"/>
              </a:rPr>
              <a:t>ch</a:t>
            </a:r>
            <a:r>
              <a:rPr lang="en-US" sz="3200" b="1" dirty="0">
                <a:solidFill>
                  <a:schemeClr val="dk1"/>
                </a:solidFill>
                <a:latin typeface="Arial Rounded"/>
                <a:ea typeface="Arial Rounded"/>
                <a:cs typeface="Arial Rounded"/>
                <a:sym typeface="Arial Rounded"/>
              </a:rPr>
              <a:t>ữ cái</a:t>
            </a:r>
            <a:endParaRPr sz="3200" b="1" dirty="0">
              <a:solidFill>
                <a:schemeClr val="dk1"/>
              </a:solidFill>
              <a:latin typeface="Arial Rounded"/>
              <a:ea typeface="Arial Rounded"/>
              <a:cs typeface="Arial Rounded"/>
              <a:sym typeface="Arial Rounded"/>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31" y="162027"/>
            <a:ext cx="5742797" cy="605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97" y="1352707"/>
            <a:ext cx="7774245" cy="583260"/>
          </a:xfrm>
          <a:prstGeom prst="rect">
            <a:avLst/>
          </a:prstGeom>
        </p:spPr>
      </p:pic>
      <p:sp>
        <p:nvSpPr>
          <p:cNvPr id="16" name="Google Shape;573;p21"/>
          <p:cNvSpPr/>
          <p:nvPr/>
        </p:nvSpPr>
        <p:spPr>
          <a:xfrm>
            <a:off x="2594760" y="1335663"/>
            <a:ext cx="2020987" cy="583260"/>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dk1"/>
                </a:solidFill>
                <a:latin typeface="Arial Rounded"/>
                <a:ea typeface="Arial Rounded"/>
                <a:cs typeface="Arial Rounded"/>
                <a:sym typeface="Arial Rounded"/>
              </a:rPr>
              <a:t>đôi </a:t>
            </a:r>
            <a:r>
              <a:rPr lang="vi-VN" sz="3200" dirty="0">
                <a:solidFill>
                  <a:srgbClr val="FF0000"/>
                </a:solidFill>
                <a:latin typeface="Arial Rounded"/>
                <a:ea typeface="Arial Rounded"/>
                <a:cs typeface="Arial Rounded"/>
                <a:sym typeface="Arial Rounded"/>
              </a:rPr>
              <a:t>gi</a:t>
            </a:r>
            <a:r>
              <a:rPr lang="vi-VN" sz="3200" dirty="0">
                <a:solidFill>
                  <a:schemeClr val="dk1"/>
                </a:solidFill>
                <a:latin typeface="Arial Rounded"/>
                <a:ea typeface="Arial Rounded"/>
                <a:cs typeface="Arial Rounded"/>
                <a:sym typeface="Arial Rounded"/>
              </a:rPr>
              <a:t>ày</a:t>
            </a:r>
            <a:endParaRPr sz="3200" dirty="0">
              <a:solidFill>
                <a:schemeClr val="dk1"/>
              </a:solidFill>
              <a:latin typeface="Arial Rounded"/>
              <a:ea typeface="Arial Rounded"/>
              <a:cs typeface="Arial Rounded"/>
              <a:sym typeface="Arial Rounded"/>
            </a:endParaRPr>
          </a:p>
        </p:txBody>
      </p:sp>
      <p:sp>
        <p:nvSpPr>
          <p:cNvPr id="17" name="Google Shape;575;p21"/>
          <p:cNvSpPr/>
          <p:nvPr/>
        </p:nvSpPr>
        <p:spPr>
          <a:xfrm>
            <a:off x="4445219" y="1292296"/>
            <a:ext cx="2352782"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nuôi</a:t>
            </a:r>
            <a:r>
              <a:rPr lang="vi-VN" sz="3200" dirty="0">
                <a:solidFill>
                  <a:srgbClr val="FF0000"/>
                </a:solidFill>
                <a:latin typeface="Arial Rounded"/>
                <a:ea typeface="Arial Rounded"/>
                <a:cs typeface="Arial Rounded"/>
                <a:sym typeface="Arial Rounded"/>
              </a:rPr>
              <a:t> d</a:t>
            </a:r>
            <a:r>
              <a:rPr lang="vi-VN" sz="3200" dirty="0">
                <a:solidFill>
                  <a:schemeClr val="tx1"/>
                </a:solidFill>
                <a:latin typeface="Arial Rounded"/>
                <a:ea typeface="Arial Rounded"/>
                <a:cs typeface="Arial Rounded"/>
                <a:sym typeface="Arial Rounded"/>
              </a:rPr>
              <a:t>ưỡng</a:t>
            </a:r>
            <a:endParaRPr sz="3200" dirty="0">
              <a:solidFill>
                <a:schemeClr val="tx1"/>
              </a:solidFill>
              <a:latin typeface="Arial Rounded"/>
              <a:ea typeface="Arial Rounded"/>
              <a:cs typeface="Arial Rounded"/>
              <a:sym typeface="Arial Rounded"/>
            </a:endParaRPr>
          </a:p>
        </p:txBody>
      </p:sp>
      <p:sp>
        <p:nvSpPr>
          <p:cNvPr id="18" name="Google Shape;577;p21"/>
          <p:cNvSpPr/>
          <p:nvPr/>
        </p:nvSpPr>
        <p:spPr>
          <a:xfrm>
            <a:off x="6652410" y="1340088"/>
            <a:ext cx="1990165"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chemeClr val="tx1"/>
                </a:solidFill>
                <a:latin typeface="Arial Rounded"/>
                <a:ea typeface="Arial Rounded"/>
                <a:cs typeface="Arial Rounded"/>
                <a:sym typeface="Arial Rounded"/>
              </a:rPr>
              <a:t>tờ </a:t>
            </a:r>
            <a:r>
              <a:rPr lang="vi-VN" sz="3200" dirty="0">
                <a:solidFill>
                  <a:srgbClr val="FF0000"/>
                </a:solidFill>
                <a:latin typeface="Arial Rounded"/>
                <a:ea typeface="Arial Rounded"/>
                <a:cs typeface="Arial Rounded"/>
                <a:sym typeface="Arial Rounded"/>
              </a:rPr>
              <a:t>gi</a:t>
            </a:r>
            <a:r>
              <a:rPr lang="vi-VN" sz="3200" dirty="0">
                <a:solidFill>
                  <a:schemeClr val="tx1"/>
                </a:solidFill>
                <a:latin typeface="Arial Rounded"/>
                <a:ea typeface="Arial Rounded"/>
                <a:cs typeface="Arial Rounded"/>
                <a:sym typeface="Arial Rounded"/>
              </a:rPr>
              <a:t>ấy</a:t>
            </a:r>
            <a:endParaRPr sz="3200" dirty="0">
              <a:solidFill>
                <a:schemeClr val="tx1"/>
              </a:solidFill>
              <a:latin typeface="Arial Rounded"/>
              <a:ea typeface="Arial Rounded"/>
              <a:cs typeface="Arial Rounded"/>
              <a:sym typeface="Arial Rounded"/>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97" y="2401379"/>
            <a:ext cx="8106310" cy="599602"/>
          </a:xfrm>
          <a:prstGeom prst="rect">
            <a:avLst/>
          </a:prstGeom>
        </p:spPr>
      </p:pic>
      <p:sp>
        <p:nvSpPr>
          <p:cNvPr id="20" name="Google Shape;574;p21"/>
          <p:cNvSpPr/>
          <p:nvPr/>
        </p:nvSpPr>
        <p:spPr>
          <a:xfrm>
            <a:off x="2669840" y="2332916"/>
            <a:ext cx="1817109"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a:t>
            </a:r>
            <a:r>
              <a:rPr lang="vi-VN" sz="3200" dirty="0">
                <a:solidFill>
                  <a:schemeClr val="tx1"/>
                </a:solidFill>
                <a:latin typeface="Arial Rounded"/>
                <a:ea typeface="Arial Rounded"/>
                <a:cs typeface="Arial Rounded"/>
                <a:sym typeface="Arial Rounded"/>
              </a:rPr>
              <a:t>ày lễ</a:t>
            </a:r>
            <a:endParaRPr sz="3200" dirty="0">
              <a:solidFill>
                <a:schemeClr val="tx1"/>
              </a:solidFill>
              <a:latin typeface="Arial Rounded"/>
              <a:ea typeface="Arial Rounded"/>
              <a:cs typeface="Arial Rounded"/>
              <a:sym typeface="Arial Rounded"/>
            </a:endParaRPr>
          </a:p>
        </p:txBody>
      </p:sp>
      <p:sp>
        <p:nvSpPr>
          <p:cNvPr id="21" name="Google Shape;578;p21"/>
          <p:cNvSpPr/>
          <p:nvPr/>
        </p:nvSpPr>
        <p:spPr>
          <a:xfrm>
            <a:off x="4370997" y="2305583"/>
            <a:ext cx="2402641" cy="695398"/>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e nhạc</a:t>
            </a:r>
            <a:endParaRPr sz="3200" dirty="0">
              <a:solidFill>
                <a:schemeClr val="dk1"/>
              </a:solidFill>
              <a:latin typeface="Arial Rounded"/>
              <a:ea typeface="Arial Rounded"/>
              <a:cs typeface="Arial Rounded"/>
              <a:sym typeface="Arial Rounded"/>
            </a:endParaRPr>
          </a:p>
        </p:txBody>
      </p:sp>
      <p:sp>
        <p:nvSpPr>
          <p:cNvPr id="22" name="Google Shape;578;p21"/>
          <p:cNvSpPr/>
          <p:nvPr/>
        </p:nvSpPr>
        <p:spPr>
          <a:xfrm>
            <a:off x="6761484" y="2321027"/>
            <a:ext cx="2402641" cy="634701"/>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vi-VN" sz="3200" dirty="0">
                <a:solidFill>
                  <a:srgbClr val="FF0000"/>
                </a:solidFill>
                <a:latin typeface="Arial Rounded"/>
                <a:ea typeface="Arial Rounded"/>
                <a:cs typeface="Arial Rounded"/>
                <a:sym typeface="Arial Rounded"/>
              </a:rPr>
              <a:t>ngh</a:t>
            </a:r>
            <a:r>
              <a:rPr lang="vi-VN" sz="3200" dirty="0">
                <a:solidFill>
                  <a:schemeClr val="dk1"/>
                </a:solidFill>
                <a:latin typeface="Arial Rounded"/>
                <a:ea typeface="Arial Rounded"/>
                <a:cs typeface="Arial Rounded"/>
                <a:sym typeface="Arial Rounded"/>
              </a:rPr>
              <a:t>ỉ ngơi</a:t>
            </a:r>
            <a:endParaRPr sz="3200" dirty="0">
              <a:solidFill>
                <a:schemeClr val="dk1"/>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25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5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 Rounded"/>
                <a:ea typeface="Arial Rounded"/>
                <a:cs typeface="Arial Rounded"/>
                <a:sym typeface="Arial Rounded"/>
              </a:rPr>
              <a:t>Trò chơi</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55" y="0"/>
            <a:ext cx="8228571" cy="11047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33" y="1232058"/>
            <a:ext cx="3899613" cy="3911442"/>
          </a:xfrm>
          <a:prstGeom prst="rect">
            <a:avLst/>
          </a:prstGeom>
        </p:spPr>
      </p:pic>
    </p:spTree>
    <p:extLst>
      <p:ext uri="{BB962C8B-B14F-4D97-AF65-F5344CB8AC3E}">
        <p14:creationId xmlns:p14="http://schemas.microsoft.com/office/powerpoint/2010/main" val="4212603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28600" y="171450"/>
            <a:ext cx="8686800" cy="4800600"/>
          </a:xfrm>
          <a:prstGeom prst="rect">
            <a:avLst/>
          </a:prstGeom>
          <a:noFill/>
          <a:ln w="57150" cmpd="thinThick">
            <a:solidFill>
              <a:srgbClr val="00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a:solidFill>
                <a:srgbClr val="000000"/>
              </a:solidFill>
            </a:endParaRPr>
          </a:p>
        </p:txBody>
      </p:sp>
      <p:pic>
        <p:nvPicPr>
          <p:cNvPr id="22531" name="Picture 3" descr="z8298946wo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85800"/>
            <a:ext cx="5791200" cy="40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bd14516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21506"/>
            <a:ext cx="4502150" cy="64294"/>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2533" name="Picture 5" descr="th3wir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04801" y="2914650"/>
            <a:ext cx="1331913" cy="1072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3898107"/>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descr="th3emi6"/>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3429000"/>
            <a:ext cx="1584325"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25730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Oval 9"/>
          <p:cNvSpPr>
            <a:spLocks noChangeArrowheads="1"/>
          </p:cNvSpPr>
          <p:nvPr/>
        </p:nvSpPr>
        <p:spPr bwMode="auto">
          <a:xfrm>
            <a:off x="3048000" y="1143000"/>
            <a:ext cx="2895600" cy="2228850"/>
          </a:xfrm>
          <a:prstGeom prst="ellipse">
            <a:avLst/>
          </a:prstGeom>
          <a:gradFill rotWithShape="1">
            <a:gsLst>
              <a:gs pos="0">
                <a:srgbClr val="007676"/>
              </a:gs>
              <a:gs pos="50000">
                <a:srgbClr val="00FFFF"/>
              </a:gs>
              <a:gs pos="100000">
                <a:srgbClr val="00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a:solidFill>
                <a:srgbClr val="000000"/>
              </a:solidFill>
            </a:endParaRPr>
          </a:p>
        </p:txBody>
      </p:sp>
      <p:sp>
        <p:nvSpPr>
          <p:cNvPr id="22538" name="Freeform 10"/>
          <p:cNvSpPr>
            <a:spLocks/>
          </p:cNvSpPr>
          <p:nvPr/>
        </p:nvSpPr>
        <p:spPr bwMode="auto">
          <a:xfrm>
            <a:off x="1219200" y="2228850"/>
            <a:ext cx="19812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9" name="Freeform 11"/>
          <p:cNvSpPr>
            <a:spLocks/>
          </p:cNvSpPr>
          <p:nvPr/>
        </p:nvSpPr>
        <p:spPr bwMode="auto">
          <a:xfrm>
            <a:off x="6096000" y="1828800"/>
            <a:ext cx="1524000" cy="40005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66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22540" name="Picture 12"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2001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000250"/>
            <a:ext cx="1600200" cy="40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46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5849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12573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26289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15430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18288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0"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4574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21"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71800" y="25717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177165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23"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24" descr="SPARKLE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19200" y="2171700"/>
            <a:ext cx="10668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25" descr="flower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2343151"/>
            <a:ext cx="91440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26"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1612" y="39159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5" name="Freeform 27"/>
          <p:cNvSpPr>
            <a:spLocks/>
          </p:cNvSpPr>
          <p:nvPr/>
        </p:nvSpPr>
        <p:spPr bwMode="auto">
          <a:xfrm flipH="1">
            <a:off x="2667000" y="3314700"/>
            <a:ext cx="4343400" cy="571500"/>
          </a:xfrm>
          <a:custGeom>
            <a:avLst/>
            <a:gdLst>
              <a:gd name="T0" fmla="*/ 2147483647 w 2016"/>
              <a:gd name="T1" fmla="*/ 2147483647 h 1472"/>
              <a:gd name="T2" fmla="*/ 2147483647 w 2016"/>
              <a:gd name="T3" fmla="*/ 2147483647 h 1472"/>
              <a:gd name="T4" fmla="*/ 2147483647 w 2016"/>
              <a:gd name="T5" fmla="*/ 2147483647 h 1472"/>
              <a:gd name="T6" fmla="*/ 2147483647 w 2016"/>
              <a:gd name="T7" fmla="*/ 2147483647 h 1472"/>
              <a:gd name="T8" fmla="*/ 2147483647 w 2016"/>
              <a:gd name="T9" fmla="*/ 2147483647 h 1472"/>
              <a:gd name="T10" fmla="*/ 2147483647 w 2016"/>
              <a:gd name="T11" fmla="*/ 2147483647 h 1472"/>
              <a:gd name="T12" fmla="*/ 2147483647 w 2016"/>
              <a:gd name="T13" fmla="*/ 2147483647 h 1472"/>
              <a:gd name="T14" fmla="*/ 2147483647 w 2016"/>
              <a:gd name="T15" fmla="*/ 2147483647 h 1472"/>
              <a:gd name="T16" fmla="*/ 2147483647 w 2016"/>
              <a:gd name="T17" fmla="*/ 2147483647 h 1472"/>
              <a:gd name="T18" fmla="*/ 2147483647 w 2016"/>
              <a:gd name="T19" fmla="*/ 2147483647 h 1472"/>
              <a:gd name="T20" fmla="*/ 2147483647 w 2016"/>
              <a:gd name="T21" fmla="*/ 2147483647 h 1472"/>
              <a:gd name="T22" fmla="*/ 2147483647 w 2016"/>
              <a:gd name="T23" fmla="*/ 2147483647 h 1472"/>
              <a:gd name="T24" fmla="*/ 2147483647 w 2016"/>
              <a:gd name="T25" fmla="*/ 2147483647 h 1472"/>
              <a:gd name="T26" fmla="*/ 2147483647 w 2016"/>
              <a:gd name="T27" fmla="*/ 2147483647 h 1472"/>
              <a:gd name="T28" fmla="*/ 2147483647 w 2016"/>
              <a:gd name="T29" fmla="*/ 2147483647 h 1472"/>
              <a:gd name="T30" fmla="*/ 2147483647 w 2016"/>
              <a:gd name="T31" fmla="*/ 2147483647 h 14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16"/>
              <a:gd name="T49" fmla="*/ 0 h 1472"/>
              <a:gd name="T50" fmla="*/ 2016 w 2016"/>
              <a:gd name="T51" fmla="*/ 1472 h 14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16" h="1472">
                <a:moveTo>
                  <a:pt x="16" y="848"/>
                </a:moveTo>
                <a:cubicBezTo>
                  <a:pt x="32" y="744"/>
                  <a:pt x="112" y="424"/>
                  <a:pt x="208" y="320"/>
                </a:cubicBezTo>
                <a:cubicBezTo>
                  <a:pt x="304" y="216"/>
                  <a:pt x="488" y="216"/>
                  <a:pt x="592" y="224"/>
                </a:cubicBezTo>
                <a:cubicBezTo>
                  <a:pt x="696" y="232"/>
                  <a:pt x="792" y="392"/>
                  <a:pt x="832" y="368"/>
                </a:cubicBezTo>
                <a:cubicBezTo>
                  <a:pt x="872" y="344"/>
                  <a:pt x="792" y="136"/>
                  <a:pt x="832" y="80"/>
                </a:cubicBezTo>
                <a:cubicBezTo>
                  <a:pt x="872" y="24"/>
                  <a:pt x="992" y="0"/>
                  <a:pt x="1072" y="32"/>
                </a:cubicBezTo>
                <a:cubicBezTo>
                  <a:pt x="1152" y="64"/>
                  <a:pt x="1240" y="248"/>
                  <a:pt x="1312" y="272"/>
                </a:cubicBezTo>
                <a:cubicBezTo>
                  <a:pt x="1384" y="296"/>
                  <a:pt x="1392" y="152"/>
                  <a:pt x="1504" y="176"/>
                </a:cubicBezTo>
                <a:cubicBezTo>
                  <a:pt x="1616" y="200"/>
                  <a:pt x="1952" y="288"/>
                  <a:pt x="1984" y="416"/>
                </a:cubicBezTo>
                <a:cubicBezTo>
                  <a:pt x="2016" y="544"/>
                  <a:pt x="1704" y="800"/>
                  <a:pt x="1696" y="944"/>
                </a:cubicBezTo>
                <a:cubicBezTo>
                  <a:pt x="1688" y="1088"/>
                  <a:pt x="1984" y="1192"/>
                  <a:pt x="1936" y="1280"/>
                </a:cubicBezTo>
                <a:cubicBezTo>
                  <a:pt x="1888" y="1368"/>
                  <a:pt x="1568" y="1472"/>
                  <a:pt x="1408" y="1472"/>
                </a:cubicBezTo>
                <a:cubicBezTo>
                  <a:pt x="1248" y="1472"/>
                  <a:pt x="1112" y="1376"/>
                  <a:pt x="976" y="1280"/>
                </a:cubicBezTo>
                <a:cubicBezTo>
                  <a:pt x="840" y="1184"/>
                  <a:pt x="736" y="952"/>
                  <a:pt x="592" y="896"/>
                </a:cubicBezTo>
                <a:cubicBezTo>
                  <a:pt x="448" y="840"/>
                  <a:pt x="208" y="952"/>
                  <a:pt x="112" y="944"/>
                </a:cubicBezTo>
                <a:cubicBezTo>
                  <a:pt x="16" y="936"/>
                  <a:pt x="0" y="952"/>
                  <a:pt x="16" y="848"/>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6892" name="20. Bai Ngoi Ca Que Huong - Phi Nhung.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8153400" y="4343400"/>
            <a:ext cx="685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29" descr="F9849DCFA90C473196ECD16214E7700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09600" y="4057651"/>
            <a:ext cx="1371600" cy="102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30" descr="dandelions_wave_hb"/>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4258866"/>
            <a:ext cx="1573213" cy="88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31" descr="blumen-pflanzen05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6550" y="4114800"/>
            <a:ext cx="1111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0" name="WordArt 32" descr="48"/>
          <p:cNvSpPr>
            <a:spLocks noChangeArrowheads="1" noChangeShapeType="1" noTextEdit="1"/>
          </p:cNvSpPr>
          <p:nvPr/>
        </p:nvSpPr>
        <p:spPr bwMode="auto">
          <a:xfrm>
            <a:off x="685800" y="514350"/>
            <a:ext cx="7772400" cy="3200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Bµi häc ®Õn ®©y lµ kÕt thóc</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c« m¹nh kháe</a:t>
            </a:r>
          </a:p>
          <a:p>
            <a:pPr algn="ctr"/>
            <a:r>
              <a:rPr lang="en-US" sz="3600" kern="10">
                <a:blipFill dpi="0" rotWithShape="1">
                  <a:blip r:embed="rId13"/>
                  <a:srcRect/>
                  <a:stretch>
                    <a:fillRect/>
                  </a:stretch>
                </a:blipFill>
                <a:effectLst>
                  <a:outerShdw dist="45791" dir="2021404" algn="ctr" rotWithShape="0">
                    <a:srgbClr val="B2B2B2">
                      <a:alpha val="79999"/>
                    </a:srgbClr>
                  </a:outerShdw>
                </a:effectLst>
                <a:latin typeface=".VnAristote"/>
              </a:rPr>
              <a:t>Chóc c¸c em thùc hiÖn  tèt bµi häc!</a:t>
            </a:r>
          </a:p>
        </p:txBody>
      </p:sp>
      <p:pic>
        <p:nvPicPr>
          <p:cNvPr id="22561" name="Picture 34" descr="2sblw13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352800" y="3771901"/>
            <a:ext cx="2971800" cy="99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7953811"/>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689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0B19C75-0738-451D-80D1-763E45965FE1}"/>
              </a:ext>
            </a:extLst>
          </p:cNvPr>
          <p:cNvPicPr>
            <a:picLocks noChangeAspect="1"/>
          </p:cNvPicPr>
          <p:nvPr/>
        </p:nvPicPr>
        <p:blipFill rotWithShape="1">
          <a:blip r:embed="rId2">
            <a:extLst>
              <a:ext uri="{28A0092B-C50C-407E-A947-70E740481C1C}">
                <a14:useLocalDpi xmlns:a14="http://schemas.microsoft.com/office/drawing/2010/main" val="0"/>
              </a:ext>
            </a:extLst>
          </a:blip>
          <a:srcRect t="16355" b="35152"/>
          <a:stretch/>
        </p:blipFill>
        <p:spPr>
          <a:xfrm>
            <a:off x="1119884" y="0"/>
            <a:ext cx="7551506" cy="5139648"/>
          </a:xfrm>
          <a:prstGeom prst="rect">
            <a:avLst/>
          </a:prstGeom>
        </p:spPr>
      </p:pic>
    </p:spTree>
    <p:extLst>
      <p:ext uri="{BB962C8B-B14F-4D97-AF65-F5344CB8AC3E}">
        <p14:creationId xmlns:p14="http://schemas.microsoft.com/office/powerpoint/2010/main" val="13985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103" y="516800"/>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Thấy mẹ đi chợ về, Chi hỏi:</a:t>
            </a:r>
          </a:p>
          <a:p>
            <a:pPr lvl="0" algn="just"/>
            <a:r>
              <a:rPr lang="vi-VN" sz="2400" dirty="0">
                <a:latin typeface="Arial Rounded"/>
                <a:ea typeface="Arial Rounded"/>
                <a:cs typeface="Arial Rounded"/>
                <a:sym typeface="Arial Rounded"/>
              </a:rPr>
              <a:t>        - Sao mẹ mua nhiều đồ ăn thế ạ? </a:t>
            </a:r>
          </a:p>
          <a:p>
            <a:pPr lvl="0" algn="just"/>
            <a:r>
              <a:rPr lang="vi-VN" sz="2400" dirty="0">
                <a:latin typeface="Arial Rounded"/>
                <a:ea typeface="Arial Rounded"/>
                <a:cs typeface="Arial Rounded"/>
                <a:sym typeface="Arial Rounded"/>
              </a:rPr>
              <a:t>        - Đố con hôm nay là ngày gì?</a:t>
            </a:r>
          </a:p>
          <a:p>
            <a:pPr lvl="0" algn="just"/>
            <a:r>
              <a:rPr lang="vi-VN" sz="2400" dirty="0">
                <a:latin typeface="Arial Rounded"/>
                <a:ea typeface="Arial Rounded"/>
                <a:cs typeface="Arial Rounded"/>
                <a:sym typeface="Arial Rounded"/>
              </a:rPr>
              <a:t>        Chi chạy lại xem lịch:   </a:t>
            </a:r>
          </a:p>
          <a:p>
            <a:pPr lvl="0" algn="just"/>
            <a:r>
              <a:rPr lang="vi-VN" sz="2400" dirty="0">
                <a:latin typeface="Arial Rounded"/>
                <a:ea typeface="Arial Rounded"/>
                <a:cs typeface="Arial Rounded"/>
                <a:sym typeface="Arial Rounded"/>
              </a:rPr>
              <a:t>        - Ngày 28 tháng 6, Ngày Gia đình Việt Nam.</a:t>
            </a:r>
          </a:p>
          <a:p>
            <a:pPr lvl="0" algn="just"/>
            <a:r>
              <a:rPr lang="vi-VN" sz="2400" dirty="0">
                <a:latin typeface="Arial Rounded"/>
                <a:ea typeface="Arial Rounded"/>
                <a:cs typeface="Arial Rounded"/>
                <a:sym typeface="Arial Rounded"/>
              </a:rPr>
              <a:t>        - Đúng rồi. Vì thế hôm nay nhà mình liên hoan con ạ.</a:t>
            </a:r>
          </a:p>
          <a:p>
            <a:pPr lvl="0" algn="just"/>
            <a:r>
              <a:rPr lang="vi-VN" sz="2400" dirty="0">
                <a:latin typeface="Arial Rounded"/>
                <a:ea typeface="Arial Rounded"/>
                <a:cs typeface="Arial Rounded"/>
                <a:sym typeface="Arial Rounded"/>
              </a:rPr>
              <a:t>        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p>
          <a:p>
            <a:pPr lvl="0" algn="just"/>
            <a:r>
              <a:rPr lang="vi-VN" sz="2400" dirty="0">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sp>
        <p:nvSpPr>
          <p:cNvPr id="6" name="Cloud Callout 5"/>
          <p:cNvSpPr/>
          <p:nvPr/>
        </p:nvSpPr>
        <p:spPr>
          <a:xfrm>
            <a:off x="6594029" y="424931"/>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dirty="0">
                <a:solidFill>
                  <a:srgbClr val="00B050"/>
                </a:solidFill>
                <a:latin typeface="Arial Rounded"/>
                <a:sym typeface="Arial Rounded"/>
              </a:rPr>
              <a:t>Từ nào có vần mới?</a:t>
            </a:r>
            <a:endParaRPr lang="en-US" sz="1800" dirty="0">
              <a:solidFill>
                <a:srgbClr val="00B050"/>
              </a:solidFill>
            </a:endParaRPr>
          </a:p>
        </p:txBody>
      </p:sp>
      <p:sp>
        <p:nvSpPr>
          <p:cNvPr id="7" name="Cloud Callout 6"/>
          <p:cNvSpPr/>
          <p:nvPr/>
        </p:nvSpPr>
        <p:spPr>
          <a:xfrm>
            <a:off x="6594029" y="424930"/>
            <a:ext cx="2096036" cy="850006"/>
          </a:xfrm>
          <a:prstGeom prst="cloudCallou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vi-VN" sz="1800" u="sng" dirty="0">
                <a:solidFill>
                  <a:srgbClr val="FF0000"/>
                </a:solidFill>
                <a:latin typeface="Arial Rounded"/>
                <a:ea typeface="Arial Rounded"/>
                <a:cs typeface="Arial Rounded"/>
                <a:sym typeface="Arial Rounded"/>
              </a:rPr>
              <a:t>xoong</a:t>
            </a:r>
            <a:endParaRPr lang="en-US" sz="1800" u="sng" dirty="0">
              <a:solidFill>
                <a:srgbClr val="FF0000"/>
              </a:solidFill>
            </a:endParaRPr>
          </a:p>
        </p:txBody>
      </p:sp>
      <p:sp>
        <p:nvSpPr>
          <p:cNvPr id="8" name="TextBox 7"/>
          <p:cNvSpPr txBox="1"/>
          <p:nvPr/>
        </p:nvSpPr>
        <p:spPr>
          <a:xfrm>
            <a:off x="334077" y="3487047"/>
            <a:ext cx="988538" cy="415498"/>
          </a:xfrm>
          <a:prstGeom prst="rect">
            <a:avLst/>
          </a:prstGeom>
          <a:solidFill>
            <a:schemeClr val="bg1"/>
          </a:solidFill>
        </p:spPr>
        <p:txBody>
          <a:bodyPr wrap="square" rtlCol="0">
            <a:spAutoFit/>
          </a:bodyPr>
          <a:lstStyle/>
          <a:p>
            <a:r>
              <a:rPr lang="vi-VN" sz="2100" b="1" dirty="0">
                <a:solidFill>
                  <a:srgbClr val="0070C0"/>
                </a:solidFill>
                <a:latin typeface="Arial Rounded"/>
                <a:ea typeface="Arial Rounded"/>
                <a:cs typeface="Arial Rounded"/>
                <a:sym typeface="Arial Rounded"/>
              </a:rPr>
              <a:t>x</a:t>
            </a:r>
            <a:r>
              <a:rPr lang="vi-VN" sz="2100" b="1" dirty="0">
                <a:solidFill>
                  <a:srgbClr val="FF0000"/>
                </a:solidFill>
                <a:latin typeface="Arial Rounded"/>
                <a:ea typeface="Arial Rounded"/>
                <a:cs typeface="Arial Rounded"/>
                <a:sym typeface="Arial Rounded"/>
              </a:rPr>
              <a:t>oong</a:t>
            </a:r>
            <a:endParaRPr lang="en-US" sz="2100" b="1" dirty="0">
              <a:solidFill>
                <a:srgbClr val="FF0000"/>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45" y="4660151"/>
            <a:ext cx="1392833" cy="357881"/>
          </a:xfrm>
          <a:prstGeom prst="rect">
            <a:avLst/>
          </a:prstGeom>
        </p:spPr>
      </p:pic>
      <p:pic>
        <p:nvPicPr>
          <p:cNvPr id="10" name="loa nghe lầ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53661" y="-499394"/>
            <a:ext cx="457200" cy="457200"/>
          </a:xfrm>
          <a:prstGeom prst="rect">
            <a:avLst/>
          </a:prstGeom>
        </p:spPr>
      </p:pic>
      <p:pic>
        <p:nvPicPr>
          <p:cNvPr id="11" name="loa nghe lại">
            <a:hlinkClick r:id="" action="ppaction://media"/>
            <a:extLst>
              <a:ext uri="{FF2B5EF4-FFF2-40B4-BE49-F238E27FC236}">
                <a16:creationId xmlns:a16="http://schemas.microsoft.com/office/drawing/2014/main" xmlns="" id="{760FC3C0-38ED-4BC7-9E5B-D57ADB340A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8808" y="-542141"/>
            <a:ext cx="457200" cy="457200"/>
          </a:xfrm>
          <a:prstGeom prst="rect">
            <a:avLst/>
          </a:prstGeom>
        </p:spPr>
      </p:pic>
      <p:pic>
        <p:nvPicPr>
          <p:cNvPr id="13" name="Loa nghe lại" descr="Volume">
            <a:extLst>
              <a:ext uri="{FF2B5EF4-FFF2-40B4-BE49-F238E27FC236}">
                <a16:creationId xmlns:a16="http://schemas.microsoft.com/office/drawing/2014/main" xmlns="" id="{04BEA446-3CFC-444E-B55E-689AC0837FB8}"/>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229845" y="125468"/>
            <a:ext cx="640253" cy="640253"/>
          </a:xfrm>
          <a:prstGeom prst="rect">
            <a:avLst/>
          </a:prstGeom>
        </p:spPr>
      </p:pic>
    </p:spTree>
    <p:extLst>
      <p:ext uri="{BB962C8B-B14F-4D97-AF65-F5344CB8AC3E}">
        <p14:creationId xmlns:p14="http://schemas.microsoft.com/office/powerpoint/2010/main" val="121712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0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0"/>
                </p:tgtEl>
              </p:cMediaNode>
            </p:audio>
            <p:audio>
              <p:cMediaNode vol="8000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9202" fill="hold"/>
                                        <p:tgtEl>
                                          <p:spTgt spid="11"/>
                                        </p:tgtEl>
                                      </p:cBhvr>
                                    </p:cmd>
                                  </p:childTnLst>
                                </p:cTn>
                              </p:par>
                            </p:childTnLst>
                          </p:cTn>
                        </p:par>
                      </p:childTnLst>
                    </p:cTn>
                  </p:par>
                </p:childTnLst>
              </p:cTn>
              <p:nextCondLst>
                <p:cond evt="onClick" delay="0">
                  <p:tgtEl>
                    <p:spTgt spid="13"/>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596" y="472179"/>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02" y="195944"/>
            <a:ext cx="1192640" cy="457974"/>
          </a:xfrm>
          <a:prstGeom prst="rect">
            <a:avLst/>
          </a:prstGeom>
        </p:spPr>
      </p:pic>
      <p:grpSp>
        <p:nvGrpSpPr>
          <p:cNvPr id="6" name="Group 5"/>
          <p:cNvGrpSpPr/>
          <p:nvPr/>
        </p:nvGrpSpPr>
        <p:grpSpPr>
          <a:xfrm>
            <a:off x="4885507" y="907447"/>
            <a:ext cx="117566" cy="293915"/>
            <a:chOff x="7667896" y="1031966"/>
            <a:chExt cx="156754" cy="391886"/>
          </a:xfrm>
        </p:grpSpPr>
        <p:cxnSp>
          <p:nvCxnSpPr>
            <p:cNvPr id="7" name="Straight Connector 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9" name="Group 8"/>
          <p:cNvGrpSpPr/>
          <p:nvPr/>
        </p:nvGrpSpPr>
        <p:grpSpPr>
          <a:xfrm>
            <a:off x="5590902" y="1318927"/>
            <a:ext cx="117566" cy="293915"/>
            <a:chOff x="7667896" y="1031966"/>
            <a:chExt cx="156754" cy="391886"/>
          </a:xfrm>
        </p:grpSpPr>
        <p:cxnSp>
          <p:nvCxnSpPr>
            <p:cNvPr id="10" name="Straight Connector 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2" name="Group 11"/>
          <p:cNvGrpSpPr/>
          <p:nvPr/>
        </p:nvGrpSpPr>
        <p:grpSpPr>
          <a:xfrm>
            <a:off x="5091247" y="1691218"/>
            <a:ext cx="117566" cy="293915"/>
            <a:chOff x="7667896" y="1031966"/>
            <a:chExt cx="156754" cy="391886"/>
          </a:xfrm>
        </p:grpSpPr>
        <p:cxnSp>
          <p:nvCxnSpPr>
            <p:cNvPr id="13" name="Straight Connector 1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5" name="Group 14"/>
          <p:cNvGrpSpPr/>
          <p:nvPr/>
        </p:nvGrpSpPr>
        <p:grpSpPr>
          <a:xfrm>
            <a:off x="3974374" y="2053713"/>
            <a:ext cx="117566" cy="293915"/>
            <a:chOff x="7667896" y="1031966"/>
            <a:chExt cx="156754" cy="391886"/>
          </a:xfrm>
        </p:grpSpPr>
        <p:cxnSp>
          <p:nvCxnSpPr>
            <p:cNvPr id="16" name="Straight Connector 1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8" name="Group 17"/>
          <p:cNvGrpSpPr/>
          <p:nvPr/>
        </p:nvGrpSpPr>
        <p:grpSpPr>
          <a:xfrm>
            <a:off x="7031081" y="2440422"/>
            <a:ext cx="117566" cy="293915"/>
            <a:chOff x="7667896" y="1031966"/>
            <a:chExt cx="156754" cy="391886"/>
          </a:xfrm>
        </p:grpSpPr>
        <p:cxnSp>
          <p:nvCxnSpPr>
            <p:cNvPr id="19" name="Straight Connector 1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1" name="Group 20"/>
          <p:cNvGrpSpPr/>
          <p:nvPr/>
        </p:nvGrpSpPr>
        <p:grpSpPr>
          <a:xfrm>
            <a:off x="2446018" y="2767415"/>
            <a:ext cx="117566" cy="293915"/>
            <a:chOff x="7667896" y="1031966"/>
            <a:chExt cx="156754" cy="391886"/>
          </a:xfrm>
        </p:grpSpPr>
        <p:cxnSp>
          <p:nvCxnSpPr>
            <p:cNvPr id="22" name="Straight Connector 2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4" name="Group 23"/>
          <p:cNvGrpSpPr/>
          <p:nvPr/>
        </p:nvGrpSpPr>
        <p:grpSpPr>
          <a:xfrm>
            <a:off x="8330836" y="2781835"/>
            <a:ext cx="117566" cy="293915"/>
            <a:chOff x="7667896" y="1031966"/>
            <a:chExt cx="156754" cy="391886"/>
          </a:xfrm>
        </p:grpSpPr>
        <p:cxnSp>
          <p:nvCxnSpPr>
            <p:cNvPr id="25" name="Straight Connector 2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7" name="Group 26"/>
          <p:cNvGrpSpPr/>
          <p:nvPr/>
        </p:nvGrpSpPr>
        <p:grpSpPr>
          <a:xfrm>
            <a:off x="2769325" y="3160790"/>
            <a:ext cx="117566" cy="293915"/>
            <a:chOff x="7667896" y="1031966"/>
            <a:chExt cx="156754" cy="391886"/>
          </a:xfrm>
        </p:grpSpPr>
        <p:cxnSp>
          <p:nvCxnSpPr>
            <p:cNvPr id="28" name="Straight Connector 2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0" name="Group 29"/>
          <p:cNvGrpSpPr/>
          <p:nvPr/>
        </p:nvGrpSpPr>
        <p:grpSpPr>
          <a:xfrm>
            <a:off x="6028505" y="3136471"/>
            <a:ext cx="117566" cy="293915"/>
            <a:chOff x="7667896" y="1031966"/>
            <a:chExt cx="156754" cy="391886"/>
          </a:xfrm>
        </p:grpSpPr>
        <p:cxnSp>
          <p:nvCxnSpPr>
            <p:cNvPr id="31" name="Straight Connector 3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2" name="Straight Connector 3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3" name="Group 32"/>
          <p:cNvGrpSpPr/>
          <p:nvPr/>
        </p:nvGrpSpPr>
        <p:grpSpPr>
          <a:xfrm>
            <a:off x="3165932" y="3454705"/>
            <a:ext cx="117566" cy="293915"/>
            <a:chOff x="7667896" y="1031966"/>
            <a:chExt cx="156754" cy="391886"/>
          </a:xfrm>
        </p:grpSpPr>
        <p:cxnSp>
          <p:nvCxnSpPr>
            <p:cNvPr id="34" name="Straight Connector 3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5" name="Straight Connector 3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6" name="Group 35"/>
          <p:cNvGrpSpPr/>
          <p:nvPr/>
        </p:nvGrpSpPr>
        <p:grpSpPr>
          <a:xfrm>
            <a:off x="8055966" y="3483526"/>
            <a:ext cx="117566" cy="293915"/>
            <a:chOff x="7667896" y="1031966"/>
            <a:chExt cx="156754" cy="391886"/>
          </a:xfrm>
        </p:grpSpPr>
        <p:cxnSp>
          <p:nvCxnSpPr>
            <p:cNvPr id="37" name="Straight Connector 3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9" name="Group 38"/>
          <p:cNvGrpSpPr/>
          <p:nvPr/>
        </p:nvGrpSpPr>
        <p:grpSpPr>
          <a:xfrm>
            <a:off x="4080674" y="3867295"/>
            <a:ext cx="117566" cy="293915"/>
            <a:chOff x="7667896" y="1031966"/>
            <a:chExt cx="156754" cy="391886"/>
          </a:xfrm>
        </p:grpSpPr>
        <p:cxnSp>
          <p:nvCxnSpPr>
            <p:cNvPr id="40" name="Straight Connector 3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2" name="Group 41"/>
          <p:cNvGrpSpPr/>
          <p:nvPr/>
        </p:nvGrpSpPr>
        <p:grpSpPr>
          <a:xfrm>
            <a:off x="7109458" y="3829943"/>
            <a:ext cx="117566" cy="293915"/>
            <a:chOff x="7667896" y="1031966"/>
            <a:chExt cx="156754" cy="391886"/>
          </a:xfrm>
        </p:grpSpPr>
        <p:cxnSp>
          <p:nvCxnSpPr>
            <p:cNvPr id="43" name="Straight Connector 4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5" name="Group 44"/>
          <p:cNvGrpSpPr/>
          <p:nvPr/>
        </p:nvGrpSpPr>
        <p:grpSpPr>
          <a:xfrm>
            <a:off x="6146071" y="4190214"/>
            <a:ext cx="117566" cy="293915"/>
            <a:chOff x="7667896" y="1031966"/>
            <a:chExt cx="156754" cy="391886"/>
          </a:xfrm>
        </p:grpSpPr>
        <p:cxnSp>
          <p:nvCxnSpPr>
            <p:cNvPr id="46" name="Straight Connector 4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TextBox 58"/>
          <p:cNvSpPr txBox="1"/>
          <p:nvPr/>
        </p:nvSpPr>
        <p:spPr>
          <a:xfrm>
            <a:off x="982562" y="3757519"/>
            <a:ext cx="1645922" cy="461665"/>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quây quần</a:t>
            </a:r>
            <a:endParaRPr lang="en-US" sz="2400" dirty="0">
              <a:solidFill>
                <a:srgbClr val="FFC000"/>
              </a:solidFill>
            </a:endParaRPr>
          </a:p>
        </p:txBody>
      </p:sp>
      <p:grpSp>
        <p:nvGrpSpPr>
          <p:cNvPr id="2" name="Group 1"/>
          <p:cNvGrpSpPr/>
          <p:nvPr/>
        </p:nvGrpSpPr>
        <p:grpSpPr>
          <a:xfrm>
            <a:off x="6263637" y="3750757"/>
            <a:ext cx="2575144" cy="830997"/>
            <a:chOff x="6568856" y="763865"/>
            <a:chExt cx="2575144" cy="830997"/>
          </a:xfrm>
        </p:grpSpPr>
        <p:sp>
          <p:nvSpPr>
            <p:cNvPr id="63" name="TextBox 62"/>
            <p:cNvSpPr txBox="1"/>
            <p:nvPr/>
          </p:nvSpPr>
          <p:spPr>
            <a:xfrm>
              <a:off x="6568856" y="763865"/>
              <a:ext cx="2575144" cy="83099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tuyệt.  </a:t>
              </a:r>
              <a:r>
                <a:rPr lang="vi-VN" sz="2400" dirty="0">
                  <a:solidFill>
                    <a:srgbClr val="0070C0"/>
                  </a:solidFill>
                  <a:latin typeface="Arial Rounded"/>
                  <a:ea typeface="Arial Rounded"/>
                  <a:cs typeface="Arial Rounded"/>
                  <a:sym typeface="Arial Rounded"/>
                </a:rPr>
                <a:t>Chi thích</a:t>
              </a:r>
              <a:r>
                <a:rPr lang="vi-VN" sz="2400" dirty="0">
                  <a:solidFill>
                    <a:srgbClr val="FFC000"/>
                  </a:solidFill>
                  <a:latin typeface="Arial Rounded"/>
                  <a:ea typeface="Arial Rounded"/>
                  <a:cs typeface="Arial Rounded"/>
                  <a:sym typeface="Arial Rounded"/>
                </a:rPr>
                <a:t>   </a:t>
              </a:r>
              <a:endParaRPr lang="en-US" sz="2400" dirty="0">
                <a:solidFill>
                  <a:srgbClr val="FFC000"/>
                </a:solidFill>
              </a:endParaRPr>
            </a:p>
          </p:txBody>
        </p:sp>
        <p:cxnSp>
          <p:nvCxnSpPr>
            <p:cNvPr id="69" name="Straight Connector 68"/>
            <p:cNvCxnSpPr/>
            <p:nvPr/>
          </p:nvCxnSpPr>
          <p:spPr>
            <a:xfrm flipH="1">
              <a:off x="7483144" y="886319"/>
              <a:ext cx="88417" cy="293914"/>
            </a:xfrm>
            <a:prstGeom prst="line">
              <a:avLst/>
            </a:prstGeom>
          </p:spPr>
          <p:style>
            <a:lnRef idx="1">
              <a:schemeClr val="accent2"/>
            </a:lnRef>
            <a:fillRef idx="0">
              <a:schemeClr val="accent2"/>
            </a:fillRef>
            <a:effectRef idx="0">
              <a:schemeClr val="accent2"/>
            </a:effectRef>
            <a:fontRef idx="minor">
              <a:schemeClr val="tx1"/>
            </a:fontRef>
          </p:style>
        </p:cxnSp>
        <p:cxnSp>
          <p:nvCxnSpPr>
            <p:cNvPr id="70" name="Straight Connector 69"/>
            <p:cNvCxnSpPr/>
            <p:nvPr/>
          </p:nvCxnSpPr>
          <p:spPr>
            <a:xfrm flipH="1">
              <a:off x="7438935" y="884803"/>
              <a:ext cx="88417" cy="293914"/>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067693" y="2656577"/>
            <a:ext cx="2518676" cy="437778"/>
            <a:chOff x="6318639" y="968994"/>
            <a:chExt cx="2518676" cy="437778"/>
          </a:xfrm>
        </p:grpSpPr>
        <p:sp>
          <p:nvSpPr>
            <p:cNvPr id="58" name="TextBox 57"/>
            <p:cNvSpPr txBox="1"/>
            <p:nvPr/>
          </p:nvSpPr>
          <p:spPr>
            <a:xfrm>
              <a:off x="6318639" y="968994"/>
              <a:ext cx="2518676" cy="417657"/>
            </a:xfrm>
            <a:prstGeom prst="rect">
              <a:avLst/>
            </a:prstGeom>
            <a:solidFill>
              <a:schemeClr val="bg1"/>
            </a:solidFill>
          </p:spPr>
          <p:txBody>
            <a:bodyPr wrap="square" rtlCol="0">
              <a:spAutoFit/>
            </a:bodyPr>
            <a:lstStyle/>
            <a:p>
              <a:r>
                <a:rPr lang="vi-VN" sz="2400" dirty="0">
                  <a:solidFill>
                    <a:srgbClr val="FFC000"/>
                  </a:solidFill>
                  <a:latin typeface="Arial Rounded"/>
                  <a:ea typeface="Arial Rounded"/>
                  <a:cs typeface="Arial Rounded"/>
                  <a:sym typeface="Arial Rounded"/>
                </a:rPr>
                <a:t>liên hoan </a:t>
              </a:r>
              <a:r>
                <a:rPr lang="vi-VN" sz="2400" dirty="0">
                  <a:solidFill>
                    <a:srgbClr val="679C31"/>
                  </a:solidFill>
                  <a:latin typeface="Arial Rounded"/>
                  <a:ea typeface="Arial Rounded"/>
                  <a:cs typeface="Arial Rounded"/>
                  <a:sym typeface="Arial Rounded"/>
                </a:rPr>
                <a:t>con ạ.</a:t>
              </a:r>
              <a:endParaRPr lang="en-US" sz="2400" dirty="0">
                <a:solidFill>
                  <a:srgbClr val="FFC000"/>
                </a:solidFill>
              </a:endParaRPr>
            </a:p>
          </p:txBody>
        </p:sp>
        <p:grpSp>
          <p:nvGrpSpPr>
            <p:cNvPr id="64" name="Group 63"/>
            <p:cNvGrpSpPr/>
            <p:nvPr/>
          </p:nvGrpSpPr>
          <p:grpSpPr>
            <a:xfrm>
              <a:off x="8588542" y="1112857"/>
              <a:ext cx="117566" cy="293915"/>
              <a:chOff x="7667896" y="1031966"/>
              <a:chExt cx="156754" cy="391886"/>
            </a:xfrm>
          </p:grpSpPr>
          <p:cxnSp>
            <p:nvCxnSpPr>
              <p:cNvPr id="65" name="Straight Connector 6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76579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9"/>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Thấy mẹ đi chợ về, Chi hỏi:</a:t>
            </a:r>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 Sao mẹ mua nhiều đồ ăn thế ạ?</a:t>
            </a:r>
            <a:endParaRPr lang="vi-VN" sz="2400" dirty="0"/>
          </a:p>
          <a:p>
            <a:pPr lvl="0" algn="just"/>
            <a:r>
              <a:rPr lang="vi-VN" sz="2400" dirty="0">
                <a:solidFill>
                  <a:srgbClr val="679C31"/>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a:t>
            </a:r>
            <a:r>
              <a:rPr lang="vi-VN" sz="2400" dirty="0">
                <a:solidFill>
                  <a:srgbClr val="679C31"/>
                </a:solidFill>
                <a:latin typeface="Arial Rounded"/>
                <a:ea typeface="Arial Rounded"/>
                <a:cs typeface="Arial Rounded"/>
                <a:sym typeface="Arial Rounded"/>
              </a:rPr>
              <a:t>- Ngày 28 tháng 6, Ngày Gia đình Việt Nam.</a:t>
            </a:r>
          </a:p>
          <a:p>
            <a:pPr lvl="0" algn="just"/>
            <a:r>
              <a:rPr lang="vi-VN" sz="2400" dirty="0">
                <a:solidFill>
                  <a:srgbClr val="0070C0"/>
                </a:solidFill>
                <a:latin typeface="Arial Rounded"/>
                <a:ea typeface="Arial Rounded"/>
                <a:cs typeface="Arial Rounded"/>
                <a:sym typeface="Arial Rounded"/>
              </a:rPr>
              <a:t>        - Đúng rồi.  </a:t>
            </a:r>
            <a:r>
              <a:rPr lang="vi-VN" sz="2400" dirty="0">
                <a:solidFill>
                  <a:srgbClr val="679C31"/>
                </a:solidFill>
                <a:latin typeface="Arial Rounded"/>
                <a:ea typeface="Arial Rounded"/>
                <a:cs typeface="Arial Rounded"/>
                <a:sym typeface="Arial Rounded"/>
              </a:rPr>
              <a:t>Vì thế hôm nay nhà mình liên hoan con ạ.</a:t>
            </a:r>
          </a:p>
          <a:p>
            <a:pPr lvl="0" algn="just"/>
            <a:r>
              <a:rPr lang="vi-VN" sz="2400" dirty="0">
                <a:solidFill>
                  <a:srgbClr val="0070C0"/>
                </a:solidFill>
                <a:latin typeface="Arial Rounded"/>
                <a:ea typeface="Arial Rounded"/>
                <a:cs typeface="Arial Rounded"/>
                <a:sym typeface="Arial Rounded"/>
              </a:rPr>
              <a:t>        Chi vui lắm. </a:t>
            </a:r>
            <a:r>
              <a:rPr lang="vi-VN" sz="2400" dirty="0">
                <a:solidFill>
                  <a:srgbClr val="679C31"/>
                </a:solidFill>
                <a:latin typeface="Arial Rounded"/>
                <a:ea typeface="Arial Rounded"/>
                <a:cs typeface="Arial Rounded"/>
                <a:sym typeface="Arial Rounded"/>
              </a:rPr>
              <a:t>Em nhặt rau giúp mẹ. </a:t>
            </a:r>
            <a:r>
              <a:rPr lang="vi-VN" sz="2400" dirty="0">
                <a:solidFill>
                  <a:srgbClr val="0070C0"/>
                </a:solidFill>
                <a:latin typeface="Arial Rounded"/>
                <a:ea typeface="Arial Rounded"/>
                <a:cs typeface="Arial Rounded"/>
                <a:sym typeface="Arial Rounded"/>
              </a:rPr>
              <a:t>Bố dọn nhà, rửa xoong nồi, cốc chén. </a:t>
            </a:r>
            <a:r>
              <a:rPr lang="vi-VN" sz="2400" dirty="0">
                <a:solidFill>
                  <a:srgbClr val="679C31"/>
                </a:solidFill>
                <a:latin typeface="Arial Rounded"/>
                <a:ea typeface="Arial Rounded"/>
                <a:cs typeface="Arial Rounded"/>
                <a:sym typeface="Arial Rounded"/>
              </a:rPr>
              <a:t>Ông bà trông em bé để mẹ nấu ăn. </a:t>
            </a:r>
            <a:r>
              <a:rPr lang="vi-VN" sz="2400" dirty="0">
                <a:solidFill>
                  <a:srgbClr val="0070C0"/>
                </a:solidFill>
                <a:latin typeface="Arial Rounded"/>
                <a:ea typeface="Arial Rounded"/>
                <a:cs typeface="Arial Rounded"/>
                <a:sym typeface="Arial Rounded"/>
              </a:rPr>
              <a:t>Cả nhà quây quần bên nhau. </a:t>
            </a:r>
            <a:r>
              <a:rPr lang="vi-VN" sz="2400" dirty="0">
                <a:solidFill>
                  <a:srgbClr val="679C31"/>
                </a:solidFill>
                <a:latin typeface="Arial Rounded"/>
                <a:ea typeface="Arial Rounded"/>
                <a:cs typeface="Arial Rounded"/>
                <a:sym typeface="Arial Rounded"/>
              </a:rPr>
              <a:t>Bữa cơm thật tuyệt. </a:t>
            </a:r>
            <a:r>
              <a:rPr lang="vi-VN" sz="2400" dirty="0">
                <a:solidFill>
                  <a:srgbClr val="0070C0"/>
                </a:solidFill>
                <a:latin typeface="Arial Rounded"/>
                <a:ea typeface="Arial Rounded"/>
                <a:cs typeface="Arial Rounded"/>
                <a:sym typeface="Arial Rounded"/>
              </a:rPr>
              <a:t>Chi thích ngày nào cũng là ngày gia đình Việt Nam.</a:t>
            </a:r>
            <a:endParaRPr lang="vi-VN" sz="2400" dirty="0"/>
          </a:p>
          <a:p>
            <a:pPr lvl="0" algn="just"/>
            <a:r>
              <a:rPr lang="vi-VN" sz="2400" dirty="0">
                <a:solidFill>
                  <a:srgbClr val="679C31"/>
                </a:solidFill>
                <a:latin typeface="Arial Rounded"/>
                <a:ea typeface="Arial Rounded"/>
                <a:cs typeface="Arial Rounded"/>
                <a:sym typeface="Arial Rounded"/>
              </a:rPr>
              <a:t>	                                                                   (Châu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6" name="TextBox 5"/>
          <p:cNvSpPr txBox="1"/>
          <p:nvPr/>
        </p:nvSpPr>
        <p:spPr>
          <a:xfrm>
            <a:off x="3402130" y="3389599"/>
            <a:ext cx="5601056"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Ông bà trông em bé  để mẹ nấu ăn.</a:t>
            </a:r>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Cả</a:t>
            </a:r>
            <a:endParaRPr lang="en-US" sz="2400" dirty="0">
              <a:solidFill>
                <a:srgbClr val="FFC000"/>
              </a:solidFill>
            </a:endParaRPr>
          </a:p>
        </p:txBody>
      </p:sp>
      <p:cxnSp>
        <p:nvCxnSpPr>
          <p:cNvPr id="8" name="Straight Connector 7"/>
          <p:cNvCxnSpPr/>
          <p:nvPr/>
        </p:nvCxnSpPr>
        <p:spPr>
          <a:xfrm flipH="1">
            <a:off x="6231835" y="3429001"/>
            <a:ext cx="89453" cy="34054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460465" y="4191732"/>
            <a:ext cx="6203435" cy="461665"/>
          </a:xfrm>
          <a:prstGeom prst="rect">
            <a:avLst/>
          </a:prstGeom>
          <a:solidFill>
            <a:schemeClr val="bg1"/>
          </a:solidFill>
        </p:spPr>
        <p:txBody>
          <a:bodyPr wrap="square" rtlCol="0">
            <a:spAutoFit/>
          </a:bodyPr>
          <a:lstStyle/>
          <a:p>
            <a:pPr lvl="0" algn="just"/>
            <a:r>
              <a:rPr lang="vi-VN" sz="2400" dirty="0">
                <a:latin typeface="Arial Rounded"/>
                <a:ea typeface="Arial Rounded"/>
                <a:cs typeface="Arial Rounded"/>
                <a:sym typeface="Arial Rounded"/>
              </a:rPr>
              <a:t>ngày nào cũng là  Ngày Gia đình Việt Nam.</a:t>
            </a:r>
            <a:endParaRPr lang="vi-VN" sz="2400" dirty="0"/>
          </a:p>
        </p:txBody>
      </p:sp>
      <p:sp>
        <p:nvSpPr>
          <p:cNvPr id="10" name="TextBox 9"/>
          <p:cNvSpPr txBox="1"/>
          <p:nvPr/>
        </p:nvSpPr>
        <p:spPr>
          <a:xfrm>
            <a:off x="7375612" y="3751756"/>
            <a:ext cx="1645922" cy="461665"/>
          </a:xfrm>
          <a:prstGeom prst="rect">
            <a:avLst/>
          </a:prstGeom>
          <a:solidFill>
            <a:schemeClr val="bg1"/>
          </a:solidFill>
        </p:spPr>
        <p:txBody>
          <a:bodyPr wrap="square" rtlCol="0">
            <a:spAutoFit/>
          </a:bodyPr>
          <a:lstStyle/>
          <a:p>
            <a:r>
              <a:rPr lang="vi-VN" sz="2400" dirty="0">
                <a:latin typeface="Arial Rounded"/>
                <a:ea typeface="Arial Rounded"/>
                <a:cs typeface="Arial Rounded"/>
                <a:sym typeface="Arial Rounded"/>
              </a:rPr>
              <a:t>Chi thích</a:t>
            </a:r>
            <a:endParaRPr lang="en-US" sz="2400" dirty="0"/>
          </a:p>
        </p:txBody>
      </p:sp>
      <p:cxnSp>
        <p:nvCxnSpPr>
          <p:cNvPr id="11" name="Straight Connector 10"/>
          <p:cNvCxnSpPr/>
          <p:nvPr/>
        </p:nvCxnSpPr>
        <p:spPr>
          <a:xfrm flipH="1">
            <a:off x="8705080" y="3800776"/>
            <a:ext cx="89453" cy="34054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2857500" y="4240752"/>
            <a:ext cx="89453" cy="340540"/>
          </a:xfrm>
          <a:prstGeom prst="line">
            <a:avLst/>
          </a:prstGeom>
        </p:spPr>
        <p:style>
          <a:lnRef idx="3">
            <a:schemeClr val="accent2"/>
          </a:lnRef>
          <a:fillRef idx="0">
            <a:schemeClr val="accent2"/>
          </a:fillRef>
          <a:effectRef idx="2">
            <a:schemeClr val="accent2"/>
          </a:effectRef>
          <a:fontRef idx="minor">
            <a:schemeClr val="tx1"/>
          </a:fontRef>
        </p:style>
      </p:cxnSp>
      <p:grpSp>
        <p:nvGrpSpPr>
          <p:cNvPr id="13" name="Group 12"/>
          <p:cNvGrpSpPr/>
          <p:nvPr/>
        </p:nvGrpSpPr>
        <p:grpSpPr>
          <a:xfrm>
            <a:off x="5231306" y="866864"/>
            <a:ext cx="117566" cy="293915"/>
            <a:chOff x="7667896" y="1031966"/>
            <a:chExt cx="156754" cy="391886"/>
          </a:xfrm>
        </p:grpSpPr>
        <p:cxnSp>
          <p:nvCxnSpPr>
            <p:cNvPr id="14" name="Straight Connector 1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6" name="Group 15"/>
          <p:cNvGrpSpPr/>
          <p:nvPr/>
        </p:nvGrpSpPr>
        <p:grpSpPr>
          <a:xfrm>
            <a:off x="5796385" y="1229334"/>
            <a:ext cx="117566" cy="293915"/>
            <a:chOff x="7667896" y="1031966"/>
            <a:chExt cx="156754" cy="391886"/>
          </a:xfrm>
        </p:grpSpPr>
        <p:cxnSp>
          <p:nvCxnSpPr>
            <p:cNvPr id="17" name="Straight Connector 1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19" name="Group 18"/>
          <p:cNvGrpSpPr/>
          <p:nvPr/>
        </p:nvGrpSpPr>
        <p:grpSpPr>
          <a:xfrm>
            <a:off x="5270494" y="1641437"/>
            <a:ext cx="117566" cy="293915"/>
            <a:chOff x="7667896" y="1031966"/>
            <a:chExt cx="156754" cy="391886"/>
          </a:xfrm>
        </p:grpSpPr>
        <p:cxnSp>
          <p:nvCxnSpPr>
            <p:cNvPr id="20" name="Straight Connector 1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2" name="Group 21"/>
          <p:cNvGrpSpPr/>
          <p:nvPr/>
        </p:nvGrpSpPr>
        <p:grpSpPr>
          <a:xfrm>
            <a:off x="4101149" y="2015552"/>
            <a:ext cx="117566" cy="293915"/>
            <a:chOff x="7667896" y="1031966"/>
            <a:chExt cx="156754" cy="391886"/>
          </a:xfrm>
        </p:grpSpPr>
        <p:cxnSp>
          <p:nvCxnSpPr>
            <p:cNvPr id="23" name="Straight Connector 22"/>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5" name="Group 24"/>
          <p:cNvGrpSpPr/>
          <p:nvPr/>
        </p:nvGrpSpPr>
        <p:grpSpPr>
          <a:xfrm>
            <a:off x="7249000" y="2360767"/>
            <a:ext cx="117566" cy="293915"/>
            <a:chOff x="7667896" y="1031966"/>
            <a:chExt cx="156754" cy="391886"/>
          </a:xfrm>
        </p:grpSpPr>
        <p:cxnSp>
          <p:nvCxnSpPr>
            <p:cNvPr id="26" name="Straight Connector 25"/>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28" name="Group 27"/>
          <p:cNvGrpSpPr/>
          <p:nvPr/>
        </p:nvGrpSpPr>
        <p:grpSpPr>
          <a:xfrm>
            <a:off x="2652493" y="2721189"/>
            <a:ext cx="117566" cy="293915"/>
            <a:chOff x="7667896" y="1031966"/>
            <a:chExt cx="156754" cy="391886"/>
          </a:xfrm>
        </p:grpSpPr>
        <p:cxnSp>
          <p:nvCxnSpPr>
            <p:cNvPr id="29" name="Straight Connector 28"/>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1" name="Group 30"/>
          <p:cNvGrpSpPr/>
          <p:nvPr/>
        </p:nvGrpSpPr>
        <p:grpSpPr>
          <a:xfrm>
            <a:off x="8467666" y="2702576"/>
            <a:ext cx="117566" cy="293915"/>
            <a:chOff x="7667896" y="1031966"/>
            <a:chExt cx="156754" cy="391886"/>
          </a:xfrm>
        </p:grpSpPr>
        <p:cxnSp>
          <p:nvCxnSpPr>
            <p:cNvPr id="32" name="Straight Connector 31"/>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Straight Connector 32"/>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4" name="Group 33"/>
          <p:cNvGrpSpPr/>
          <p:nvPr/>
        </p:nvGrpSpPr>
        <p:grpSpPr>
          <a:xfrm>
            <a:off x="2948181" y="3058065"/>
            <a:ext cx="117566" cy="293915"/>
            <a:chOff x="7667896" y="1031966"/>
            <a:chExt cx="156754" cy="391886"/>
          </a:xfrm>
        </p:grpSpPr>
        <p:cxnSp>
          <p:nvCxnSpPr>
            <p:cNvPr id="35" name="Straight Connector 34"/>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6" name="Straight Connector 35"/>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37" name="Group 36"/>
          <p:cNvGrpSpPr/>
          <p:nvPr/>
        </p:nvGrpSpPr>
        <p:grpSpPr>
          <a:xfrm>
            <a:off x="3383782" y="3440899"/>
            <a:ext cx="117566" cy="293915"/>
            <a:chOff x="7667896" y="1031966"/>
            <a:chExt cx="156754" cy="391886"/>
          </a:xfrm>
        </p:grpSpPr>
        <p:cxnSp>
          <p:nvCxnSpPr>
            <p:cNvPr id="38" name="Straight Connector 37"/>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9" name="Straight Connector 38"/>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0" name="Group 39"/>
          <p:cNvGrpSpPr/>
          <p:nvPr/>
        </p:nvGrpSpPr>
        <p:grpSpPr>
          <a:xfrm>
            <a:off x="6217778" y="3053585"/>
            <a:ext cx="117566" cy="293915"/>
            <a:chOff x="7667896" y="1031966"/>
            <a:chExt cx="156754" cy="391886"/>
          </a:xfrm>
        </p:grpSpPr>
        <p:cxnSp>
          <p:nvCxnSpPr>
            <p:cNvPr id="41" name="Straight Connector 40"/>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Straight Connector 41"/>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3" name="Group 42"/>
          <p:cNvGrpSpPr/>
          <p:nvPr/>
        </p:nvGrpSpPr>
        <p:grpSpPr>
          <a:xfrm>
            <a:off x="4316906" y="3805808"/>
            <a:ext cx="117566" cy="293915"/>
            <a:chOff x="7667896" y="1031966"/>
            <a:chExt cx="156754" cy="391886"/>
          </a:xfrm>
        </p:grpSpPr>
        <p:cxnSp>
          <p:nvCxnSpPr>
            <p:cNvPr id="44" name="Straight Connector 43"/>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Straight Connector 44"/>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6" name="Group 45"/>
          <p:cNvGrpSpPr/>
          <p:nvPr/>
        </p:nvGrpSpPr>
        <p:grpSpPr>
          <a:xfrm>
            <a:off x="7327377" y="3805807"/>
            <a:ext cx="117566" cy="293915"/>
            <a:chOff x="7667896" y="1031966"/>
            <a:chExt cx="156754" cy="391886"/>
          </a:xfrm>
        </p:grpSpPr>
        <p:cxnSp>
          <p:nvCxnSpPr>
            <p:cNvPr id="47" name="Straight Connector 46"/>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9" name="Group 48"/>
          <p:cNvGrpSpPr/>
          <p:nvPr/>
        </p:nvGrpSpPr>
        <p:grpSpPr>
          <a:xfrm>
            <a:off x="6514539" y="4240752"/>
            <a:ext cx="117566" cy="293915"/>
            <a:chOff x="7667896" y="1031966"/>
            <a:chExt cx="156754" cy="391886"/>
          </a:xfrm>
        </p:grpSpPr>
        <p:cxnSp>
          <p:nvCxnSpPr>
            <p:cNvPr id="50" name="Straight Connector 49"/>
            <p:cNvCxnSpPr/>
            <p:nvPr/>
          </p:nvCxnSpPr>
          <p:spPr>
            <a:xfrm flipH="1">
              <a:off x="7667896"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H="1">
              <a:off x="7720147" y="1031966"/>
              <a:ext cx="104503" cy="391886"/>
            </a:xfrm>
            <a:prstGeom prst="line">
              <a:avLst/>
            </a:prstGeom>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330822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465" y="459032"/>
            <a:ext cx="8356962" cy="4524315"/>
          </a:xfrm>
          <a:prstGeom prst="rect">
            <a:avLst/>
          </a:prstGeom>
          <a:noFill/>
        </p:spPr>
        <p:txBody>
          <a:bodyPr wrap="square" rtlCol="0">
            <a:spAutoFit/>
          </a:bodyPr>
          <a:lstStyle/>
          <a:p>
            <a:pPr lvl="0" algn="ctr"/>
            <a:r>
              <a:rPr lang="vi-VN" sz="2400" b="1" dirty="0">
                <a:solidFill>
                  <a:srgbClr val="F14420"/>
                </a:solidFill>
                <a:latin typeface="Arial Rounded"/>
                <a:ea typeface="Arial Rounded"/>
                <a:cs typeface="Arial Rounded"/>
                <a:sym typeface="Arial Rounded"/>
              </a:rPr>
              <a:t>Bữa cơm gia đình</a:t>
            </a:r>
            <a:endParaRPr lang="vi-VN" sz="2400" dirty="0"/>
          </a:p>
          <a:p>
            <a:pPr lvl="0" algn="just"/>
            <a:r>
              <a:rPr lang="vi-VN" sz="2400" dirty="0">
                <a:solidFill>
                  <a:srgbClr val="679C31"/>
                </a:solidFill>
                <a:latin typeface="Arial Rounded"/>
                <a:ea typeface="Arial Rounded"/>
                <a:cs typeface="Arial Rounded"/>
                <a:sym typeface="Arial Rounded"/>
              </a:rPr>
              <a:t>	</a:t>
            </a:r>
            <a:r>
              <a:rPr lang="vi-VN" sz="2400" dirty="0">
                <a:solidFill>
                  <a:srgbClr val="0070C0"/>
                </a:solidFill>
                <a:latin typeface="Arial Rounded"/>
                <a:ea typeface="Arial Rounded"/>
                <a:cs typeface="Arial Rounded"/>
                <a:sym typeface="Arial Rounded"/>
              </a:rPr>
              <a:t>Thấy mẹ đi chợ về, Chi hỏi:</a:t>
            </a:r>
          </a:p>
          <a:p>
            <a:pPr lvl="0" algn="just"/>
            <a:r>
              <a:rPr lang="vi-VN" sz="2400" dirty="0">
                <a:solidFill>
                  <a:srgbClr val="0070C0"/>
                </a:solidFill>
                <a:latin typeface="Arial Rounded"/>
                <a:ea typeface="Arial Rounded"/>
                <a:cs typeface="Arial Rounded"/>
                <a:sym typeface="Arial Rounded"/>
              </a:rPr>
              <a:t>        - Sao mẹ mua nhiều đồ ăn thế ạ?</a:t>
            </a:r>
            <a:endParaRPr lang="vi-VN" sz="2400" dirty="0">
              <a:solidFill>
                <a:srgbClr val="0070C0"/>
              </a:solidFill>
            </a:endParaRPr>
          </a:p>
          <a:p>
            <a:pPr lvl="0" algn="just"/>
            <a:r>
              <a:rPr lang="vi-VN" sz="2400" dirty="0">
                <a:solidFill>
                  <a:srgbClr val="0070C0"/>
                </a:solidFill>
                <a:latin typeface="Arial Rounded"/>
                <a:ea typeface="Arial Rounded"/>
                <a:cs typeface="Arial Rounded"/>
                <a:sym typeface="Arial Rounded"/>
              </a:rPr>
              <a:t>        - Đố con hôm nay là ngày gì?</a:t>
            </a:r>
          </a:p>
          <a:p>
            <a:pPr lvl="0" algn="just"/>
            <a:r>
              <a:rPr lang="vi-VN" sz="2400" dirty="0">
                <a:solidFill>
                  <a:srgbClr val="0070C0"/>
                </a:solidFill>
                <a:latin typeface="Arial Rounded"/>
                <a:ea typeface="Arial Rounded"/>
                <a:cs typeface="Arial Rounded"/>
                <a:sym typeface="Arial Rounded"/>
              </a:rPr>
              <a:t>        Chi chạy lại xem lịch:   </a:t>
            </a:r>
          </a:p>
          <a:p>
            <a:pPr lvl="0" algn="just"/>
            <a:r>
              <a:rPr lang="vi-VN" sz="2400" dirty="0">
                <a:solidFill>
                  <a:srgbClr val="0070C0"/>
                </a:solidFill>
                <a:latin typeface="Arial Rounded"/>
                <a:ea typeface="Arial Rounded"/>
                <a:cs typeface="Arial Rounded"/>
                <a:sym typeface="Arial Rounded"/>
              </a:rPr>
              <a:t>        - Ngày 28 tháng 6, Ngày Gia đình Việt Nam.</a:t>
            </a:r>
          </a:p>
          <a:p>
            <a:pPr lvl="0" algn="just"/>
            <a:r>
              <a:rPr lang="vi-VN" sz="2400" dirty="0">
                <a:solidFill>
                  <a:srgbClr val="0070C0"/>
                </a:solidFill>
                <a:latin typeface="Arial Rounded"/>
                <a:ea typeface="Arial Rounded"/>
                <a:cs typeface="Arial Rounded"/>
                <a:sym typeface="Arial Rounded"/>
              </a:rPr>
              <a:t>        - Đúng rồi.  Vì thế hôm nay nhà mình liên hoan con ạ.</a:t>
            </a:r>
          </a:p>
          <a:p>
            <a:pPr lvl="0" algn="just"/>
            <a:r>
              <a:rPr lang="vi-VN" sz="2400" dirty="0">
                <a:solidFill>
                  <a:srgbClr val="0070C0"/>
                </a:solidFill>
                <a:latin typeface="Arial Rounded"/>
                <a:ea typeface="Arial Rounded"/>
                <a:cs typeface="Arial Rounded"/>
                <a:sym typeface="Arial Rounded"/>
              </a:rPr>
              <a:t>        </a:t>
            </a:r>
            <a:r>
              <a:rPr lang="vi-VN" sz="2400" dirty="0">
                <a:solidFill>
                  <a:schemeClr val="accent2">
                    <a:lumMod val="50000"/>
                  </a:schemeClr>
                </a:solidFill>
                <a:latin typeface="Arial Rounded"/>
                <a:ea typeface="Arial Rounded"/>
                <a:cs typeface="Arial Rounded"/>
                <a:sym typeface="Arial Rounded"/>
              </a:rPr>
              <a:t>Chi vui lắm. Em nhặt rau giúp mẹ. Bố dọn nhà, rửa xoong nồi, cốc chén. Ông bà trông em bé để mẹ nấu ăn. Cả nhà quây quần bên nhau. Bữa cơm thật tuyệt. Chi thích ngày nào cũng là ngày gia đình Việt Nam.</a:t>
            </a:r>
            <a:endParaRPr lang="vi-VN" sz="2400" dirty="0">
              <a:solidFill>
                <a:schemeClr val="accent2">
                  <a:lumMod val="50000"/>
                </a:schemeClr>
              </a:solidFill>
            </a:endParaRPr>
          </a:p>
          <a:p>
            <a:pPr lvl="0" algn="just"/>
            <a:r>
              <a:rPr lang="vi-VN" sz="2400" dirty="0">
                <a:solidFill>
                  <a:schemeClr val="accent2">
                    <a:lumMod val="50000"/>
                  </a:schemeClr>
                </a:solidFill>
                <a:latin typeface="Arial Rounded"/>
                <a:ea typeface="Arial Rounded"/>
                <a:cs typeface="Arial Rounded"/>
                <a:sym typeface="Arial Rounded"/>
              </a:rPr>
              <a:t>	                                                                   </a:t>
            </a:r>
            <a:r>
              <a:rPr lang="vi-VN" sz="2400" dirty="0">
                <a:latin typeface="Arial Rounded"/>
                <a:ea typeface="Arial Rounded"/>
                <a:cs typeface="Arial Rounded"/>
                <a:sym typeface="Arial Rounded"/>
              </a:rPr>
              <a:t>(Châu Anh)</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514" y="209342"/>
            <a:ext cx="1192640" cy="457974"/>
          </a:xfrm>
          <a:prstGeom prst="rect">
            <a:avLst/>
          </a:prstGeom>
        </p:spPr>
      </p:pic>
      <p:sp>
        <p:nvSpPr>
          <p:cNvPr id="14" name="TextBox 13"/>
          <p:cNvSpPr txBox="1"/>
          <p:nvPr/>
        </p:nvSpPr>
        <p:spPr>
          <a:xfrm>
            <a:off x="6231835" y="2655888"/>
            <a:ext cx="258559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liên hoan </a:t>
            </a:r>
            <a:r>
              <a:rPr lang="vi-VN" sz="2400" dirty="0">
                <a:solidFill>
                  <a:srgbClr val="0070C0"/>
                </a:solidFill>
                <a:latin typeface="Arial Rounded"/>
                <a:ea typeface="Arial Rounded"/>
                <a:cs typeface="Arial Rounded"/>
                <a:sym typeface="Arial Rounded"/>
              </a:rPr>
              <a:t>con ạ.</a:t>
            </a:r>
            <a:endParaRPr lang="en-US" sz="2400" dirty="0">
              <a:solidFill>
                <a:srgbClr val="0070C0"/>
              </a:solidFill>
            </a:endParaRPr>
          </a:p>
        </p:txBody>
      </p:sp>
      <p:sp>
        <p:nvSpPr>
          <p:cNvPr id="18" name="TextBox 17"/>
          <p:cNvSpPr txBox="1"/>
          <p:nvPr/>
        </p:nvSpPr>
        <p:spPr>
          <a:xfrm>
            <a:off x="1099617" y="3768280"/>
            <a:ext cx="1645922" cy="461665"/>
          </a:xfrm>
          <a:prstGeom prst="rect">
            <a:avLst/>
          </a:prstGeom>
          <a:solidFill>
            <a:schemeClr val="bg1"/>
          </a:solidFill>
        </p:spPr>
        <p:txBody>
          <a:bodyPr wrap="square" rtlCol="0">
            <a:spAutoFit/>
          </a:bodyPr>
          <a:lstStyle/>
          <a:p>
            <a:r>
              <a:rPr lang="vi-VN" sz="2400" dirty="0">
                <a:solidFill>
                  <a:srgbClr val="FF0000"/>
                </a:solidFill>
                <a:latin typeface="Arial Rounded"/>
                <a:ea typeface="Arial Rounded"/>
                <a:cs typeface="Arial Rounded"/>
                <a:sym typeface="Arial Rounded"/>
              </a:rPr>
              <a:t>quây quần</a:t>
            </a:r>
            <a:endParaRPr lang="en-US" sz="2400" dirty="0">
              <a:solidFill>
                <a:srgbClr val="FF0000"/>
              </a:solidFill>
            </a:endParaRPr>
          </a:p>
        </p:txBody>
      </p:sp>
      <p:sp>
        <p:nvSpPr>
          <p:cNvPr id="19" name="Google Shape;253;p7"/>
          <p:cNvSpPr/>
          <p:nvPr/>
        </p:nvSpPr>
        <p:spPr>
          <a:xfrm>
            <a:off x="756949" y="917006"/>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en-US" sz="1800" b="1">
                <a:solidFill>
                  <a:schemeClr val="lt1"/>
                </a:solidFill>
                <a:latin typeface="Times New Roman"/>
                <a:ea typeface="Times New Roman"/>
                <a:cs typeface="Times New Roman"/>
                <a:sym typeface="Times New Roman"/>
              </a:rPr>
              <a:t>1</a:t>
            </a:r>
            <a:endParaRPr sz="1800" b="1">
              <a:solidFill>
                <a:schemeClr val="lt1"/>
              </a:solidFill>
              <a:latin typeface="Times New Roman"/>
              <a:ea typeface="Times New Roman"/>
              <a:cs typeface="Times New Roman"/>
              <a:sym typeface="Times New Roman"/>
            </a:endParaRPr>
          </a:p>
        </p:txBody>
      </p:sp>
      <p:sp>
        <p:nvSpPr>
          <p:cNvPr id="20" name="Google Shape;253;p7"/>
          <p:cNvSpPr/>
          <p:nvPr/>
        </p:nvSpPr>
        <p:spPr>
          <a:xfrm>
            <a:off x="756949" y="3104743"/>
            <a:ext cx="271130" cy="23900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r>
              <a:rPr lang="vi-VN" sz="1800" b="1" dirty="0">
                <a:solidFill>
                  <a:schemeClr val="lt1"/>
                </a:solidFill>
                <a:latin typeface="Times New Roman"/>
                <a:ea typeface="Times New Roman"/>
                <a:cs typeface="Times New Roman"/>
                <a:sym typeface="Times New Roman"/>
              </a:rPr>
              <a:t>2</a:t>
            </a:r>
            <a:endParaRPr sz="1800" b="1"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4633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7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671</TotalTime>
  <Words>227</Words>
  <Application>Microsoft Office PowerPoint</Application>
  <PresentationFormat>On-screen Show (16:9)</PresentationFormat>
  <Paragraphs>106</Paragraphs>
  <Slides>26</Slides>
  <Notes>17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.VnAristote</vt:lpstr>
      <vt:lpstr>Arial</vt:lpstr>
      <vt:lpstr>Arial Rounded</vt:lpstr>
      <vt:lpstr>Arial-Rounded</vt:lpstr>
      <vt:lpstr>Calibri</vt:lpstr>
      <vt:lpstr>Calibri Light</vt:lpstr>
      <vt:lpstr>HL Hoctro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Administrator</cp:lastModifiedBy>
  <cp:revision>23</cp:revision>
  <dcterms:created xsi:type="dcterms:W3CDTF">2020-08-13T09:19:08Z</dcterms:created>
  <dcterms:modified xsi:type="dcterms:W3CDTF">2022-01-04T11:51:54Z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