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23" r:id="rId3"/>
    <p:sldMasterId id="2147483736" r:id="rId4"/>
  </p:sldMasterIdLst>
  <p:notesMasterIdLst>
    <p:notesMasterId r:id="rId28"/>
  </p:notesMasterIdLst>
  <p:sldIdLst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292" r:id="rId15"/>
    <p:sldId id="337" r:id="rId16"/>
    <p:sldId id="338" r:id="rId17"/>
    <p:sldId id="339" r:id="rId18"/>
    <p:sldId id="314" r:id="rId19"/>
    <p:sldId id="296" r:id="rId20"/>
    <p:sldId id="340" r:id="rId21"/>
    <p:sldId id="317" r:id="rId22"/>
    <p:sldId id="316" r:id="rId23"/>
    <p:sldId id="318" r:id="rId24"/>
    <p:sldId id="319" r:id="rId25"/>
    <p:sldId id="320" r:id="rId26"/>
    <p:sldId id="311" r:id="rId27"/>
  </p:sldIdLst>
  <p:sldSz cx="12192000" cy="6858000"/>
  <p:notesSz cx="6858000" cy="9144000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89F"/>
    <a:srgbClr val="FFDF79"/>
    <a:srgbClr val="FFFF66"/>
    <a:srgbClr val="FF00FF"/>
    <a:srgbClr val="D6A300"/>
    <a:srgbClr val="FFC305"/>
    <a:srgbClr val="FFE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3740" autoAdjust="0"/>
  </p:normalViewPr>
  <p:slideViewPr>
    <p:cSldViewPr>
      <p:cViewPr varScale="1">
        <p:scale>
          <a:sx n="64" d="100"/>
          <a:sy n="64" d="100"/>
        </p:scale>
        <p:origin x="63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C078C6E-4348-4D30-9E99-0575D532AE98}" type="datetimeFigureOut">
              <a:rPr lang="en-US"/>
              <a:pPr>
                <a:defRPr/>
              </a:pPr>
              <a:t>11/22/2024</a:t>
            </a:fld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E44794-B341-4293-9198-0EEF9026E46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340524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851912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8742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71130-FC6D-4593-8171-01FA280616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50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476B-1795-4349-AF4A-EBE33E1092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01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2C25BA-0680-43CE-A3FC-5262400E9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164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05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342900" indent="0" algn="ctr" rtl="0">
              <a:buNone/>
              <a:defRPr sz="1500"/>
            </a:lvl2pPr>
            <a:lvl3pPr marL="685800" indent="0" algn="ctr" rtl="0">
              <a:buNone/>
              <a:defRPr sz="1350"/>
            </a:lvl3pPr>
            <a:lvl4pPr marL="1028700" indent="0" algn="ctr" rtl="0">
              <a:buNone/>
              <a:defRPr sz="1200"/>
            </a:lvl4pPr>
            <a:lvl5pPr marL="1371600" indent="0" algn="ctr" rtl="0">
              <a:buNone/>
              <a:defRPr sz="1200"/>
            </a:lvl5pPr>
            <a:lvl6pPr marL="1714500" indent="0" algn="ctr" rtl="0">
              <a:buNone/>
              <a:defRPr sz="1200"/>
            </a:lvl6pPr>
            <a:lvl7pPr marL="2057400" indent="0" algn="ctr" rtl="0">
              <a:buNone/>
              <a:defRPr sz="1200"/>
            </a:lvl7pPr>
            <a:lvl8pPr marL="2400300" indent="0" algn="ctr" rtl="0">
              <a:buNone/>
              <a:defRPr sz="1200"/>
            </a:lvl8pPr>
            <a:lvl9pPr marL="2743200" indent="0" algn="ctr" rtl="0">
              <a:buNone/>
              <a:defRPr sz="12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3036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22/11/2024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7278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33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l" rtl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392064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22/11/2024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672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22/11/2024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5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22/11/2024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59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22/11/2024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660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22/11/2024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004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0734E-501B-448C-90B4-63B205CFA4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345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22/11/2024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678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22/11/2024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359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5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22/11/2024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91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2400"/>
            </a:lvl1pPr>
            <a:lvl2pPr marL="342900" indent="0" algn="l" rtl="0">
              <a:buNone/>
              <a:defRPr sz="2100"/>
            </a:lvl2pPr>
            <a:lvl3pPr marL="685800" indent="0" algn="l" rtl="0">
              <a:buNone/>
              <a:defRPr sz="1800"/>
            </a:lvl3pPr>
            <a:lvl4pPr marL="1028700" indent="0" algn="l" rtl="0">
              <a:buNone/>
              <a:defRPr sz="1500"/>
            </a:lvl4pPr>
            <a:lvl5pPr marL="1371600" indent="0" algn="l" rtl="0">
              <a:buNone/>
              <a:defRPr sz="1500"/>
            </a:lvl5pPr>
            <a:lvl6pPr marL="1714500" indent="0" algn="l" rtl="0">
              <a:buNone/>
              <a:defRPr sz="1500"/>
            </a:lvl6pPr>
            <a:lvl7pPr marL="2057400" indent="0" algn="l" rtl="0">
              <a:buNone/>
              <a:defRPr sz="1500"/>
            </a:lvl7pPr>
            <a:lvl8pPr marL="2400300" indent="0" algn="l" rtl="0">
              <a:buNone/>
              <a:defRPr sz="1500"/>
            </a:lvl8pPr>
            <a:lvl9pPr marL="2743200" indent="0" algn="l" rtl="0">
              <a:buNone/>
              <a:defRPr sz="1500"/>
            </a:lvl9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22/11/2024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536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22/11/2024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248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22/11/2024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451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51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8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44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1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28FD90-C44B-4AEB-BCC2-20E899C991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898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7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8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29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66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23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42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277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584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91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1777DC-F9B2-4AE0-9E75-A8DC80A896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470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916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415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437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76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0386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77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971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3644D-35D8-4927-B338-C21489A48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09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0A0E8D-9F73-4731-B91A-B11C49C1A2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959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71880-6109-41BD-BE24-CA4A6CE65A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915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C1019-B3D2-43D7-8D8A-A36618A77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478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85509-7CB6-4AF8-913B-C58EFDE5D8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211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C90EDF95-BAB3-42C2-9F78-2B27D573714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22/11/2024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5408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0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9657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6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3" Type="http://schemas.openxmlformats.org/officeDocument/2006/relationships/image" Target="../media/image8.png"/><Relationship Id="rId7" Type="http://schemas.openxmlformats.org/officeDocument/2006/relationships/slide" Target="slide9.xml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slide" Target="slide6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192000" cy="68580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245707" y="1508888"/>
            <a:ext cx="11700585" cy="46166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4235027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 ĐÓN CÁC EM ĐẾN VỚI TIẾT HỌC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3905359" y="2583385"/>
            <a:ext cx="5288051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762000" y="4060333"/>
            <a:ext cx="9695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Hoàng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Thanh Nga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A6FDF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200400" y="0"/>
            <a:ext cx="64008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TIỂU HỌC HỒNG THÁI TÂY</a:t>
            </a:r>
          </a:p>
        </p:txBody>
      </p:sp>
    </p:spTree>
    <p:extLst>
      <p:ext uri="{BB962C8B-B14F-4D97-AF65-F5344CB8AC3E}">
        <p14:creationId xmlns:p14="http://schemas.microsoft.com/office/powerpoint/2010/main" val="379857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cách thay đổi hình nền PowerPoint đẹp">
            <a:extLst>
              <a:ext uri="{FF2B5EF4-FFF2-40B4-BE49-F238E27FC236}">
                <a16:creationId xmlns:a16="http://schemas.microsoft.com/office/drawing/2014/main" id="{278AA5DC-8427-4C2C-A5D6-F6AAEF7B59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9" y="0"/>
            <a:ext cx="121223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D774F4-E51E-4B6E-A986-81D5152BFEC9}"/>
              </a:ext>
            </a:extLst>
          </p:cNvPr>
          <p:cNvSpPr txBox="1"/>
          <p:nvPr/>
        </p:nvSpPr>
        <p:spPr>
          <a:xfrm>
            <a:off x="69669" y="194896"/>
            <a:ext cx="120526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 </a:t>
            </a:r>
            <a:r>
              <a:rPr lang="en-US" sz="6000" b="1" dirty="0" err="1">
                <a:solidFill>
                  <a:srgbClr val="66006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66006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6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Việt</a:t>
            </a:r>
            <a:endParaRPr lang="en-US" sz="6000" b="1" dirty="0">
              <a:solidFill>
                <a:srgbClr val="660066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55: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Ôn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6676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00" y="3352801"/>
            <a:ext cx="7772400" cy="1470025"/>
          </a:xfrm>
        </p:spPr>
        <p:txBody>
          <a:bodyPr/>
          <a:lstStyle/>
          <a:p>
            <a:r>
              <a:rPr lang="en-US" altLang="en-US" sz="11700" b="1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1700" b="1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01993" y="4196080"/>
            <a:ext cx="9206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03" y="822249"/>
            <a:ext cx="1431701" cy="6096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7692898" y="4921650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493429" y="5096447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3107301" y="5156738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4609153" y="5003378"/>
            <a:ext cx="5988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6126465" y="4875863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642" t="15860" r="2008" b="13648"/>
          <a:stretch/>
        </p:blipFill>
        <p:spPr>
          <a:xfrm>
            <a:off x="228600" y="2006452"/>
            <a:ext cx="11963399" cy="264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2223" r="6250" b="11111"/>
          <a:stretch/>
        </p:blipFill>
        <p:spPr>
          <a:xfrm>
            <a:off x="0" y="838200"/>
            <a:ext cx="120396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3810" y="1398399"/>
            <a:ext cx="192873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nét chữ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5998" y="2694810"/>
            <a:ext cx="196560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tấp nập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4254439"/>
            <a:ext cx="217719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gom góp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688" y="5724080"/>
            <a:ext cx="169148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chút ít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8833" y="1415641"/>
            <a:ext cx="1810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nết 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9438" y="3701575"/>
            <a:ext cx="193514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hồi hộp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34464" y="5338213"/>
            <a:ext cx="204895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mứt sen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83573" y="5364371"/>
            <a:ext cx="2476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tia chớp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03877" y="2895600"/>
            <a:ext cx="1750800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gặp gỡ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64146" y="1696207"/>
            <a:ext cx="2315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xe đạp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268" y="0"/>
            <a:ext cx="14317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22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477064" cy="769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7325" r="3433" b="2848"/>
          <a:stretch/>
        </p:blipFill>
        <p:spPr>
          <a:xfrm>
            <a:off x="152400" y="914400"/>
            <a:ext cx="12039600" cy="3657600"/>
          </a:xfrm>
          <a:prstGeom prst="rect">
            <a:avLst/>
          </a:prstGeom>
        </p:spPr>
      </p:pic>
      <p:sp>
        <p:nvSpPr>
          <p:cNvPr id="5" name="Rounded Rectangle 5"/>
          <p:cNvSpPr/>
          <p:nvPr/>
        </p:nvSpPr>
        <p:spPr>
          <a:xfrm>
            <a:off x="2133600" y="4648200"/>
            <a:ext cx="7772400" cy="64611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sấm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sét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28800" y="4686300"/>
            <a:ext cx="9296400" cy="6461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dứt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09530" y="4690849"/>
            <a:ext cx="9734940" cy="6461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m­ưa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­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0347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21158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81200" y="1905001"/>
            <a:ext cx="7772400" cy="1470025"/>
          </a:xfrm>
        </p:spPr>
        <p:txBody>
          <a:bodyPr/>
          <a:lstStyle/>
          <a:p>
            <a:r>
              <a:rPr lang="en-US" altLang="en-US" sz="8800" b="1">
                <a:solidFill>
                  <a:srgbClr val="FF0000"/>
                </a:solidFill>
                <a:latin typeface=".VnTimeH" panose="020B7200000000000000" pitchFamily="34" charset="0"/>
              </a:rPr>
              <a:t>TiÕt 2</a:t>
            </a:r>
            <a:br>
              <a:rPr lang="en-US" altLang="en-US" sz="6000" b="1">
                <a:solidFill>
                  <a:srgbClr val="FF0000"/>
                </a:solidFill>
                <a:latin typeface=".VnTimeH" panose="020B7200000000000000" pitchFamily="34" charset="0"/>
              </a:rPr>
            </a:br>
            <a:endParaRPr lang="en-US" altLang="en-US" sz="6000" b="1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8" y="48152"/>
            <a:ext cx="2368388" cy="9424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87884" y="189116"/>
            <a:ext cx="64475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b="1" kern="0" dirty="0" err="1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Mật</a:t>
            </a:r>
            <a:r>
              <a:rPr lang="en-US" sz="4400" b="1" kern="0" dirty="0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ong</a:t>
            </a:r>
            <a:r>
              <a:rPr lang="en-US" sz="4400" b="1" kern="0" dirty="0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của</a:t>
            </a:r>
            <a:r>
              <a:rPr lang="en-US" sz="4400" b="1" kern="0" dirty="0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gấu</a:t>
            </a:r>
            <a:r>
              <a:rPr lang="en-US" sz="4400" b="1" kern="0" dirty="0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con.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534" t="9363" r="48590" b="2030"/>
          <a:stretch/>
        </p:blipFill>
        <p:spPr>
          <a:xfrm>
            <a:off x="381000" y="1178612"/>
            <a:ext cx="5867400" cy="2714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4177" t="3352" b="2119"/>
          <a:stretch/>
        </p:blipFill>
        <p:spPr>
          <a:xfrm>
            <a:off x="6341812" y="1146569"/>
            <a:ext cx="5469188" cy="2746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681" t="1629" r="54495" b="2904"/>
          <a:stretch/>
        </p:blipFill>
        <p:spPr>
          <a:xfrm>
            <a:off x="381000" y="4081492"/>
            <a:ext cx="5579812" cy="27003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7754" t="1613" r="2623" b="2467"/>
          <a:stretch/>
        </p:blipFill>
        <p:spPr>
          <a:xfrm>
            <a:off x="6096000" y="4081493"/>
            <a:ext cx="5715000" cy="2558900"/>
          </a:xfrm>
          <a:prstGeom prst="rect">
            <a:avLst/>
          </a:prstGeom>
        </p:spPr>
      </p:pic>
      <p:pic>
        <p:nvPicPr>
          <p:cNvPr id="5" name="Mật ong của gấu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1530" y="432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4267200" y="573088"/>
            <a:ext cx="4495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vi-VN" altLang="en-US" sz="3600" b="1"/>
              <a:t>KÓ theo tranh</a:t>
            </a:r>
            <a:endParaRPr lang="en-US" altLang="en-US" sz="36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7239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81200" y="4724400"/>
            <a:ext cx="784860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600" b="1" dirty="0">
                <a:solidFill>
                  <a:srgbClr val="0000FF"/>
                </a:solidFill>
                <a:latin typeface=".VnAvant" panose="020B7200000000000000" pitchFamily="34" charset="0"/>
              </a:rPr>
              <a:t>? GÊu mÑ ®· chuÈn bÞ g× cho con khi ®i ch¬i ?</a:t>
            </a:r>
            <a:endParaRPr lang="en-US" sz="3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81200" y="4724400"/>
            <a:ext cx="784860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600" b="1" dirty="0">
                <a:solidFill>
                  <a:srgbClr val="0000FF"/>
                </a:solidFill>
                <a:latin typeface=".VnAvant" panose="020B7200000000000000" pitchFamily="34" charset="0"/>
              </a:rPr>
              <a:t>Tõ s¸ng sím, gÊu mÑ ®· chuÈn bÞ cho gÊu con mét lä mËt ong. </a:t>
            </a:r>
            <a:endParaRPr lang="en-US" sz="3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81200" y="4724400"/>
            <a:ext cx="784860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600" b="1" dirty="0">
                <a:solidFill>
                  <a:srgbClr val="0000FF"/>
                </a:solidFill>
                <a:latin typeface=".VnAvant" panose="020B7200000000000000" pitchFamily="34" charset="0"/>
              </a:rPr>
              <a:t>GÊu mÑ dÆn con ®iÒu g× ?</a:t>
            </a:r>
            <a:endParaRPr lang="en-US" sz="3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81200" y="4724400"/>
            <a:ext cx="792480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600" b="1" dirty="0">
                <a:solidFill>
                  <a:srgbClr val="0000FF"/>
                </a:solidFill>
                <a:latin typeface=".VnAvant" panose="020B7200000000000000" pitchFamily="34" charset="0"/>
              </a:rPr>
              <a:t>MÑ nãi: “Con nhí chia cho c¸c b¹n cïng ¨n nhÐ !”</a:t>
            </a:r>
            <a:endParaRPr lang="en-US" sz="3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4267200" y="573088"/>
            <a:ext cx="4495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vi-VN" altLang="en-US" sz="3600" b="1"/>
              <a:t>KÓ theo tranh</a:t>
            </a:r>
            <a:endParaRPr lang="en-US" altLang="en-US" sz="3600" b="1"/>
          </a:p>
        </p:txBody>
      </p:sp>
      <p:sp>
        <p:nvSpPr>
          <p:cNvPr id="5" name="Rounded Rectangle 4"/>
          <p:cNvSpPr/>
          <p:nvPr/>
        </p:nvSpPr>
        <p:spPr>
          <a:xfrm>
            <a:off x="2066925" y="4572000"/>
            <a:ext cx="807720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200" b="1" dirty="0">
                <a:solidFill>
                  <a:srgbClr val="0000FF"/>
                </a:solidFill>
                <a:latin typeface=".VnAvant" panose="020B7200000000000000" pitchFamily="34" charset="0"/>
              </a:rPr>
              <a:t>?V× sao gÊu con giÊu lä mËt ong ®i ?</a:t>
            </a:r>
            <a:endParaRPr lang="en-US" sz="32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57400" y="4572000"/>
            <a:ext cx="807720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00" b="1" dirty="0">
                <a:solidFill>
                  <a:srgbClr val="0000FF"/>
                </a:solidFill>
                <a:latin typeface=".VnAvant" panose="020B7200000000000000" pitchFamily="34" charset="0"/>
              </a:rPr>
              <a:t>CËu thÇm nghÜ: “ MËt ong ngon thÕ nµy mµ ph¶i chia cho c¸c b¹n th× tiÕc l¾m” ThÕ lµ cËu bÌn giÊu lä mËt ong ®i..</a:t>
            </a:r>
            <a:endParaRPr lang="en-US" sz="2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pic>
        <p:nvPicPr>
          <p:cNvPr id="1536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33476"/>
            <a:ext cx="80772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63751" y="4581526"/>
            <a:ext cx="8080375" cy="1362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200" b="1" dirty="0">
                <a:solidFill>
                  <a:srgbClr val="0000FF"/>
                </a:solidFill>
                <a:latin typeface=".VnAvant" panose="020B7200000000000000" pitchFamily="34" charset="0"/>
              </a:rPr>
              <a:t>?Khi thÊy gÊu con kh«ng mang ®å ¨n c¸c b¹n nãi g× ?</a:t>
            </a:r>
            <a:endParaRPr lang="en-US" sz="32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57400" y="4572001"/>
            <a:ext cx="8229600" cy="1362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200" b="1" dirty="0">
                <a:solidFill>
                  <a:srgbClr val="0000FF"/>
                </a:solidFill>
                <a:latin typeface=".VnAvant" panose="020B7200000000000000" pitchFamily="34" charset="0"/>
              </a:rPr>
              <a:t>C¸c b¹n liÒn an ñi: “ Kh«ng sao ®©u, bän tí sÏ chia ®å ¨n cho cËu.”</a:t>
            </a:r>
            <a:endParaRPr lang="en-US" sz="32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57400" y="4572001"/>
            <a:ext cx="8229600" cy="1362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200" b="1" dirty="0">
                <a:solidFill>
                  <a:srgbClr val="0000FF"/>
                </a:solidFill>
                <a:latin typeface=".VnAvant" panose="020B7200000000000000" pitchFamily="34" charset="0"/>
              </a:rPr>
              <a:t>V× sao gÊu con thÑn ®á mÆt ?</a:t>
            </a:r>
            <a:endParaRPr lang="en-US" sz="32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57400" y="4572001"/>
            <a:ext cx="8229600" cy="1374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200" b="1" dirty="0">
                <a:solidFill>
                  <a:srgbClr val="0000FF"/>
                </a:solidFill>
                <a:latin typeface=".VnAvant" panose="020B7200000000000000" pitchFamily="34" charset="0"/>
              </a:rPr>
              <a:t>V× gÊu con nghÜ ®Õn viÖc m×nh ®· giÊu lä mËt ong ®i.</a:t>
            </a:r>
            <a:endParaRPr lang="en-US" sz="32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63758" y="234334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31534" y="1314497"/>
            <a:ext cx="783777" cy="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419199" y="1136535"/>
            <a:ext cx="880848" cy="1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3605" y="2628208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14394" y="1298457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62511" y="4484847"/>
            <a:ext cx="3857885" cy="85408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 VỀ TỔ</a:t>
            </a:r>
          </a:p>
        </p:txBody>
      </p:sp>
      <p:sp>
        <p:nvSpPr>
          <p:cNvPr id="29" name="Pentagon 28">
            <a:hlinkClick r:id="rId9" action="ppaction://hlinksldjump"/>
          </p:cNvPr>
          <p:cNvSpPr/>
          <p:nvPr/>
        </p:nvSpPr>
        <p:spPr>
          <a:xfrm flipH="1">
            <a:off x="0" y="6139395"/>
            <a:ext cx="2265028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 CHƠI</a:t>
            </a:r>
          </a:p>
        </p:txBody>
      </p:sp>
      <p:pic>
        <p:nvPicPr>
          <p:cNvPr id="11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3548494" y="4146117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/>
          <p:cNvSpPr txBox="1"/>
          <p:nvPr/>
        </p:nvSpPr>
        <p:spPr>
          <a:xfrm>
            <a:off x="4133088" y="1273"/>
            <a:ext cx="322235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0289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67200" y="573088"/>
            <a:ext cx="4495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vi-VN" altLang="en-US" sz="3600" b="1"/>
              <a:t>KÓ theo tranh</a:t>
            </a:r>
            <a:endParaRPr lang="en-US" altLang="en-US" sz="3600" b="1"/>
          </a:p>
        </p:txBody>
      </p:sp>
      <p:sp>
        <p:nvSpPr>
          <p:cNvPr id="5" name="Rounded Rectangle 4"/>
          <p:cNvSpPr/>
          <p:nvPr/>
        </p:nvSpPr>
        <p:spPr>
          <a:xfrm>
            <a:off x="2063750" y="4810126"/>
            <a:ext cx="7994650" cy="1362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200" b="1" dirty="0">
                <a:solidFill>
                  <a:srgbClr val="0000FF"/>
                </a:solidFill>
                <a:latin typeface=".VnAvant" panose="020B7200000000000000" pitchFamily="34" charset="0"/>
              </a:rPr>
              <a:t>?V× sao thøc ¨n bÞ r¬i mÊt ?</a:t>
            </a:r>
            <a:endParaRPr lang="en-US" sz="32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1095376"/>
            <a:ext cx="79914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057400" y="4800601"/>
            <a:ext cx="8001000" cy="1362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200" b="1" dirty="0">
                <a:solidFill>
                  <a:srgbClr val="0000FF"/>
                </a:solidFill>
                <a:latin typeface=".VnAvant" panose="020B7200000000000000" pitchFamily="34" charset="0"/>
              </a:rPr>
              <a:t>Do s¬ ý ®å ¨n bÞ r¬i hÕt c¶.</a:t>
            </a:r>
            <a:endParaRPr lang="en-US" sz="32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7400" y="4800601"/>
            <a:ext cx="8001000" cy="1362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200" b="1" dirty="0">
                <a:solidFill>
                  <a:srgbClr val="0000FF"/>
                </a:solidFill>
                <a:latin typeface=".VnAvant" panose="020B7200000000000000" pitchFamily="34" charset="0"/>
              </a:rPr>
              <a:t>? §å ¨n bÞ r¬i mÊt, c¸c b¹n ®· lµm g×?</a:t>
            </a:r>
            <a:endParaRPr lang="en-US" sz="32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57400" y="4800601"/>
            <a:ext cx="8001000" cy="1362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200" b="1" dirty="0">
                <a:solidFill>
                  <a:srgbClr val="0000FF"/>
                </a:solidFill>
                <a:latin typeface=".VnAvant" panose="020B7200000000000000" pitchFamily="34" charset="0"/>
              </a:rPr>
              <a:t>C¸c b¹n  cïng ®i kiÕm ®å ¨n. Thá nhæ cµ rèt. Heo con h¸i qu¶ d©u rõng. Cón con t×m ®­îc rÊt nhiÒu nÊm.</a:t>
            </a:r>
            <a:endParaRPr lang="en-US" sz="32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67200" y="573088"/>
            <a:ext cx="4495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vi-VN" altLang="en-US" sz="3600" b="1"/>
              <a:t>KÓ theo tranh</a:t>
            </a:r>
            <a:endParaRPr lang="en-US" altLang="en-US" sz="3600" b="1"/>
          </a:p>
        </p:txBody>
      </p:sp>
      <p:sp>
        <p:nvSpPr>
          <p:cNvPr id="11" name="Rounded Rectangle 10"/>
          <p:cNvSpPr/>
          <p:nvPr/>
        </p:nvSpPr>
        <p:spPr>
          <a:xfrm>
            <a:off x="2057400" y="4810126"/>
            <a:ext cx="8001000" cy="1362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00" b="1" dirty="0">
                <a:solidFill>
                  <a:srgbClr val="0000FF"/>
                </a:solidFill>
                <a:latin typeface=".VnAvant" panose="020B7200000000000000" pitchFamily="34" charset="0"/>
              </a:rPr>
              <a:t>?Nhí ra lä mËt ong, gÊu con ®· lµm g× ?</a:t>
            </a:r>
            <a:endParaRPr lang="en-US" sz="2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4" y="1247776"/>
            <a:ext cx="79914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057400" y="4810126"/>
            <a:ext cx="8001000" cy="1362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00" b="1" dirty="0">
                <a:solidFill>
                  <a:srgbClr val="0000FF"/>
                </a:solidFill>
                <a:latin typeface=".VnAvant" panose="020B7200000000000000" pitchFamily="34" charset="0"/>
              </a:rPr>
              <a:t>GÊu con liÒn ch¹y vÒ chç giÊu lä mËt ong lóc s¸ng vµ mang mËt ong ®Õn chia cho c¸c b¹n.</a:t>
            </a:r>
            <a:endParaRPr lang="en-US" sz="2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57400" y="4800601"/>
            <a:ext cx="8001000" cy="1362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00" b="1" dirty="0">
                <a:solidFill>
                  <a:srgbClr val="0000FF"/>
                </a:solidFill>
                <a:latin typeface=".VnAvant" panose="020B7200000000000000" pitchFamily="34" charset="0"/>
              </a:rPr>
              <a:t>? Chia mËt ong cho c¸c b¹n, gÊu con nghÜ g×?</a:t>
            </a:r>
            <a:endParaRPr lang="en-US" sz="2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57400" y="4800601"/>
            <a:ext cx="8001000" cy="1362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00" b="1" dirty="0">
                <a:solidFill>
                  <a:srgbClr val="0000FF"/>
                </a:solidFill>
                <a:latin typeface=".VnAvant" panose="020B7200000000000000" pitchFamily="34" charset="0"/>
              </a:rPr>
              <a:t>GÊu con thÇm nghÜ: “ Tõ giê m×nh sÏ kh«ng lµ gÊu con Ých kû n÷a.”</a:t>
            </a:r>
            <a:endParaRPr lang="en-US" sz="2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5488" y="168928"/>
            <a:ext cx="32385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KÓ chuyÖn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7536" y="132556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486" name="TextBox 2"/>
          <p:cNvSpPr txBox="1">
            <a:spLocks noChangeArrowheads="1"/>
          </p:cNvSpPr>
          <p:nvPr/>
        </p:nvSpPr>
        <p:spPr bwMode="auto">
          <a:xfrm>
            <a:off x="4495800" y="344487"/>
            <a:ext cx="6134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vi-VN" altLang="en-US" sz="3600" b="1" dirty="0" err="1">
                <a:solidFill>
                  <a:srgbClr val="0000FF"/>
                </a:solidFill>
              </a:rPr>
              <a:t>MËt</a:t>
            </a:r>
            <a:r>
              <a:rPr lang="vi-VN" altLang="en-US" sz="3600" b="1" dirty="0">
                <a:solidFill>
                  <a:srgbClr val="0000FF"/>
                </a:solidFill>
              </a:rPr>
              <a:t> ong </a:t>
            </a:r>
            <a:r>
              <a:rPr lang="vi-VN" altLang="en-US" sz="3600" b="1" dirty="0" err="1">
                <a:solidFill>
                  <a:srgbClr val="0000FF"/>
                </a:solidFill>
              </a:rPr>
              <a:t>cña</a:t>
            </a:r>
            <a:r>
              <a:rPr lang="vi-VN" altLang="en-US" sz="3600" b="1" dirty="0">
                <a:solidFill>
                  <a:srgbClr val="0000FF"/>
                </a:solidFill>
              </a:rPr>
              <a:t> </a:t>
            </a:r>
            <a:r>
              <a:rPr lang="vi-VN" altLang="en-US" sz="3600" b="1" dirty="0" err="1">
                <a:solidFill>
                  <a:srgbClr val="0000FF"/>
                </a:solidFill>
              </a:rPr>
              <a:t>gÊu</a:t>
            </a:r>
            <a:r>
              <a:rPr lang="vi-VN" altLang="en-US" sz="3600" b="1" dirty="0">
                <a:solidFill>
                  <a:srgbClr val="0000FF"/>
                </a:solidFill>
              </a:rPr>
              <a:t> con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204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6" y="1014131"/>
            <a:ext cx="12024464" cy="287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1188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0" y="381000"/>
            <a:ext cx="6781800" cy="8286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400" b="1" dirty="0">
                <a:latin typeface=".VnAvant" panose="020B7200000000000000" pitchFamily="34" charset="0"/>
              </a:rPr>
              <a:t>ý nghÜa c©u chuyÖn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2133600"/>
            <a:ext cx="11582400" cy="175432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latin typeface="HP001 4 hàng" panose="020B0603050302020204" pitchFamily="34" charset="0"/>
              </a:rPr>
              <a:t>	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Câu </a:t>
            </a:r>
            <a:r>
              <a:rPr lang="vi-VN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chuyện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khuyên ta </a:t>
            </a:r>
            <a:r>
              <a:rPr lang="vi-VN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biết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ứng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xử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quan tâm </a:t>
            </a:r>
            <a:r>
              <a:rPr lang="vi-VN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và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biết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vi-VN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sẻ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với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bè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altLang="en-US" sz="5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7712504" y="5314950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2" name="Hộp Văn bản 1"/>
          <p:cNvSpPr txBox="1"/>
          <p:nvPr/>
        </p:nvSpPr>
        <p:spPr>
          <a:xfrm>
            <a:off x="0" y="444138"/>
            <a:ext cx="1203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69362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63758" y="234334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628794" y="847291"/>
            <a:ext cx="1221179" cy="130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8204862" y="2736867"/>
            <a:ext cx="1292763" cy="158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\Desktop\2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844" flipH="1">
            <a:off x="1749694" y="2191113"/>
            <a:ext cx="1216084" cy="16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4057060" y="3240411"/>
            <a:ext cx="1286174" cy="12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2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6972538" y="4421320"/>
            <a:ext cx="1351196" cy="145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2014757" y="4389622"/>
            <a:ext cx="1324723" cy="145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/>
          <p:cNvSpPr txBox="1"/>
          <p:nvPr/>
        </p:nvSpPr>
        <p:spPr>
          <a:xfrm>
            <a:off x="2783590" y="159690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Hộp Văn bản 21"/>
          <p:cNvSpPr txBox="1"/>
          <p:nvPr/>
        </p:nvSpPr>
        <p:spPr>
          <a:xfrm>
            <a:off x="2565692" y="3262867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Hộp Văn bản 22"/>
          <p:cNvSpPr txBox="1"/>
          <p:nvPr/>
        </p:nvSpPr>
        <p:spPr>
          <a:xfrm>
            <a:off x="4749402" y="3968512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4" name="Hộp Văn bản 23"/>
          <p:cNvSpPr txBox="1"/>
          <p:nvPr/>
        </p:nvSpPr>
        <p:spPr>
          <a:xfrm>
            <a:off x="2732324" y="531027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5" name="Hộp Văn bản 24"/>
          <p:cNvSpPr txBox="1"/>
          <p:nvPr/>
        </p:nvSpPr>
        <p:spPr>
          <a:xfrm>
            <a:off x="7124700" y="531027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6" name="Hộp Văn bản 25"/>
          <p:cNvSpPr txBox="1"/>
          <p:nvPr/>
        </p:nvSpPr>
        <p:spPr>
          <a:xfrm>
            <a:off x="8318449" y="379378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4670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6 L 0.35313 0.2791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1398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47917 -0.1592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-796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4 L 0.41805 -0.0266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7 L 0.17136 -0.2391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19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23 L -0.11841 -0.342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1713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6 L 0.26007 -0.48518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0" y="-2423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10436653" y="6284214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4495800" y="2057400"/>
            <a:ext cx="3555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op,  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ôp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  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ơp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735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10436653" y="6286500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4398099" y="2438400"/>
            <a:ext cx="1741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lốp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124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10436653" y="6286500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4572000" y="2438400"/>
            <a:ext cx="2185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cọp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23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10436653" y="6265926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4419600" y="2438400"/>
            <a:ext cx="2323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04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10436653" y="6286500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0" y="365760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rào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lộp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đầu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ran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ca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ì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ọp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ì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ọp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Đàn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cờ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lóp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ngóp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đớp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23978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1864</TotalTime>
  <Words>670</Words>
  <Application>Microsoft Office PowerPoint</Application>
  <PresentationFormat>Widescreen</PresentationFormat>
  <Paragraphs>80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.VnAvant</vt:lpstr>
      <vt:lpstr>.VnTimeH</vt:lpstr>
      <vt:lpstr>Arial</vt:lpstr>
      <vt:lpstr>AvantGarde</vt:lpstr>
      <vt:lpstr>Calibri</vt:lpstr>
      <vt:lpstr>HP001 4 hàng</vt:lpstr>
      <vt:lpstr>Lato</vt:lpstr>
      <vt:lpstr>Quicksand Medium</vt:lpstr>
      <vt:lpstr>Times New Roman</vt:lpstr>
      <vt:lpstr>Default Design</vt:lpstr>
      <vt:lpstr>Minh họa Thiên nhiên 16x9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TiÕt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Administrator</cp:lastModifiedBy>
  <cp:revision>147</cp:revision>
  <dcterms:created xsi:type="dcterms:W3CDTF">2002-08-27T21:28:28Z</dcterms:created>
  <dcterms:modified xsi:type="dcterms:W3CDTF">2024-11-22T05:20:00Z</dcterms:modified>
</cp:coreProperties>
</file>