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5" r:id="rId2"/>
    <p:sldId id="276" r:id="rId3"/>
    <p:sldId id="273" r:id="rId4"/>
    <p:sldId id="258" r:id="rId5"/>
    <p:sldId id="259" r:id="rId6"/>
    <p:sldId id="260" r:id="rId7"/>
    <p:sldId id="277" r:id="rId8"/>
    <p:sldId id="261" r:id="rId9"/>
    <p:sldId id="262" r:id="rId10"/>
    <p:sldId id="264" r:id="rId11"/>
    <p:sldId id="266" r:id="rId12"/>
    <p:sldId id="267" r:id="rId13"/>
    <p:sldId id="270" r:id="rId14"/>
    <p:sldId id="274" r:id="rId15"/>
    <p:sldId id="271" r:id="rId16"/>
    <p:sldId id="272" r:id="rId17"/>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229E"/>
    <a:srgbClr val="AD27B7"/>
    <a:srgbClr val="F8E2FA"/>
    <a:srgbClr val="F95970"/>
    <a:srgbClr val="F452A7"/>
    <a:srgbClr val="FFEDB3"/>
    <a:srgbClr val="DF8AE6"/>
    <a:srgbClr val="EBB3EF"/>
    <a:srgbClr val="F0C9F3"/>
    <a:srgbClr val="FFDF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75" autoAdjust="0"/>
  </p:normalViewPr>
  <p:slideViewPr>
    <p:cSldViewPr>
      <p:cViewPr varScale="1">
        <p:scale>
          <a:sx n="78" d="100"/>
          <a:sy n="78" d="100"/>
        </p:scale>
        <p:origin x="1176"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Hình</a:t>
            </a:r>
            <a:r>
              <a:rPr lang="en-US" baseline="0"/>
              <a:t> ảnh chỉ mang tính chất che lấp khoảng trống.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374741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431213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a:t>
            </a:r>
          </a:p>
          <a:p>
            <a:r>
              <a:rPr lang="en-US" baseline="0"/>
              <a:t>Giải thích cho hs “đàn chim áo trắng”, “đàn chim non” là các em học sinh</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gọi từng cặp HS cầm sách lên. Một HS đọc, chỉ cho bạn và GV tiếng thứ nhất rồi đố bạn của mình tìm tiếng còn lại, hs  kia phải tìm ra tiếng thứ hai. GV lích chuột trên màn hình. Ngoài các cặp trên, còn có một số cặp ở trong bài. GV linh động cho hs tìm thêm ạ</a:t>
            </a:r>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32079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a:t>
            </a:r>
            <a:r>
              <a:rPr lang="en-US" baseline="0"/>
              <a:t> động tổ chức hs. GV đọc kĩ SGV để hiểu được mục tiêu của hoạt động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028351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3758399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3/7/2025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grpSp>
        <p:nvGrpSpPr>
          <p:cNvPr id="2" name="Group 1"/>
          <p:cNvGrpSpPr/>
          <p:nvPr/>
        </p:nvGrpSpPr>
        <p:grpSpPr>
          <a:xfrm>
            <a:off x="2400655" y="2152115"/>
            <a:ext cx="57527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676400" y="461345"/>
            <a:ext cx="7304442"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TRƯỜNG MẾN YÊU</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6</a:t>
            </a:r>
          </a:p>
        </p:txBody>
      </p:sp>
      <p:sp>
        <p:nvSpPr>
          <p:cNvPr id="24" name="TextBox 23"/>
          <p:cNvSpPr txBox="1"/>
          <p:nvPr/>
        </p:nvSpPr>
        <p:spPr>
          <a:xfrm>
            <a:off x="2302003" y="2289089"/>
            <a:ext cx="5121462" cy="646282"/>
          </a:xfrm>
          <a:prstGeom prst="rect">
            <a:avLst/>
          </a:prstGeom>
          <a:noFill/>
        </p:spPr>
        <p:txBody>
          <a:bodyPr wrap="square" lIns="91391" tIns="45696" rIns="91391" bIns="45696" rtlCol="0">
            <a:spAutoFit/>
          </a:bodyPr>
          <a:lstStyle/>
          <a:p>
            <a:pPr algn="ctr"/>
            <a:r>
              <a:rPr lang="en-US" sz="3600" b="1">
                <a:solidFill>
                  <a:srgbClr val="A71FB1"/>
                </a:solidFill>
                <a:latin typeface="Arial-Rounded" pitchFamily="34" charset="0"/>
                <a:ea typeface="Arial-Rounded" pitchFamily="34" charset="0"/>
                <a:cs typeface="Arial-Rounded" pitchFamily="34" charset="0"/>
              </a:rPr>
              <a:t>GIỜ RA CHƠI</a:t>
            </a:r>
          </a:p>
        </p:txBody>
      </p:sp>
      <p:grpSp>
        <p:nvGrpSpPr>
          <p:cNvPr id="20" name="Group 19"/>
          <p:cNvGrpSpPr/>
          <p:nvPr/>
        </p:nvGrpSpPr>
        <p:grpSpPr>
          <a:xfrm>
            <a:off x="-659634" y="-848744"/>
            <a:ext cx="2469633" cy="229673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2700" y="178394"/>
            <a:ext cx="1341530" cy="1107911"/>
          </a:xfrm>
          <a:prstGeom prst="rect">
            <a:avLst/>
          </a:prstGeom>
          <a:noFill/>
        </p:spPr>
        <p:txBody>
          <a:bodyPr wrap="square" lIns="91354" tIns="45678" rIns="91354" bIns="45678" rtlCol="0">
            <a:spAutoFit/>
          </a:bodyPr>
          <a:lstStyle/>
          <a:p>
            <a:pPr algn="ctr"/>
            <a:r>
              <a:rPr lang="en-US" sz="6600" b="1">
                <a:solidFill>
                  <a:srgbClr val="7030A0"/>
                </a:solidFill>
                <a:latin typeface="Arial Rounded MT Bold" pitchFamily="34" charset="0"/>
                <a:ea typeface="Arial-Rounded" pitchFamily="34" charset="0"/>
                <a:cs typeface="Times New Roman" pitchFamily="18" charset="0"/>
              </a:rPr>
              <a:t>3</a:t>
            </a:r>
          </a:p>
        </p:txBody>
      </p:sp>
    </p:spTree>
    <p:extLst>
      <p:ext uri="{BB962C8B-B14F-4D97-AF65-F5344CB8AC3E}">
        <p14:creationId xmlns:p14="http://schemas.microsoft.com/office/powerpoint/2010/main" val="1804598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4281714" y="4324350"/>
            <a:ext cx="1854200" cy="715460"/>
          </a:xfrm>
          <a:prstGeom prst="rect">
            <a:avLst/>
          </a:prstGeom>
          <a:solidFill>
            <a:srgbClr val="F8E2FA"/>
          </a:solidFill>
        </p:spPr>
      </p:pic>
      <p:sp>
        <p:nvSpPr>
          <p:cNvPr id="4" name="TextBox 3"/>
          <p:cNvSpPr txBox="1"/>
          <p:nvPr/>
        </p:nvSpPr>
        <p:spPr>
          <a:xfrm>
            <a:off x="640997" y="4432454"/>
            <a:ext cx="3642531" cy="584739"/>
          </a:xfrm>
          <a:prstGeom prst="rect">
            <a:avLst/>
          </a:prstGeom>
          <a:solidFill>
            <a:srgbClr val="F8E2FA"/>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286" y="-69852"/>
            <a:ext cx="8915400" cy="481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7613072"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Tìm ở cuối các dòng thơ những tiếng cùng vần với nhau</a:t>
            </a:r>
          </a:p>
        </p:txBody>
      </p:sp>
      <p:grpSp>
        <p:nvGrpSpPr>
          <p:cNvPr id="22" name="Group 21"/>
          <p:cNvGrpSpPr/>
          <p:nvPr/>
        </p:nvGrpSpPr>
        <p:grpSpPr>
          <a:xfrm>
            <a:off x="6619232" y="2970894"/>
            <a:ext cx="2597931" cy="2678458"/>
            <a:chOff x="6276785" y="2774940"/>
            <a:chExt cx="3001150" cy="3094176"/>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4709">
              <a:off x="6276785" y="2774940"/>
              <a:ext cx="3001150" cy="309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Oval 42"/>
            <p:cNvSpPr/>
            <p:nvPr/>
          </p:nvSpPr>
          <p:spPr>
            <a:xfrm rot="20875489">
              <a:off x="7126981" y="3579608"/>
              <a:ext cx="1435593" cy="919500"/>
            </a:xfrm>
            <a:prstGeom prst="ellipse">
              <a:avLst/>
            </a:prstGeom>
            <a:solidFill>
              <a:srgbClr val="F959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Arial-Rounded" pitchFamily="34" charset="0"/>
                <a:ea typeface="Arial-Rounded" pitchFamily="34" charset="0"/>
                <a:cs typeface="Arial-Rounded" pitchFamily="34" charset="0"/>
              </a:endParaRPr>
            </a:p>
          </p:txBody>
        </p:sp>
      </p:grpSp>
      <p:grpSp>
        <p:nvGrpSpPr>
          <p:cNvPr id="51" name="Group 50"/>
          <p:cNvGrpSpPr/>
          <p:nvPr/>
        </p:nvGrpSpPr>
        <p:grpSpPr>
          <a:xfrm>
            <a:off x="4274667" y="2860300"/>
            <a:ext cx="2739034" cy="2823934"/>
            <a:chOff x="6059096" y="2612568"/>
            <a:chExt cx="3001150" cy="3094176"/>
          </a:xfrm>
        </p:grpSpPr>
        <p:pic>
          <p:nvPicPr>
            <p:cNvPr id="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4709">
              <a:off x="6059096" y="2612568"/>
              <a:ext cx="3001150" cy="309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Oval 52"/>
            <p:cNvSpPr/>
            <p:nvPr/>
          </p:nvSpPr>
          <p:spPr>
            <a:xfrm rot="20875489">
              <a:off x="6920151" y="3430428"/>
              <a:ext cx="1435593" cy="919500"/>
            </a:xfrm>
            <a:prstGeom prst="ellipse">
              <a:avLst/>
            </a:prstGeom>
            <a:solidFill>
              <a:srgbClr val="F959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Arial-Rounded" pitchFamily="34" charset="0"/>
                <a:ea typeface="Arial-Rounded" pitchFamily="34" charset="0"/>
                <a:cs typeface="Arial-Rounded" pitchFamily="34" charset="0"/>
              </a:endParaRPr>
            </a:p>
          </p:txBody>
        </p:sp>
      </p:grpSp>
      <p:grpSp>
        <p:nvGrpSpPr>
          <p:cNvPr id="54" name="Group 53"/>
          <p:cNvGrpSpPr/>
          <p:nvPr/>
        </p:nvGrpSpPr>
        <p:grpSpPr>
          <a:xfrm>
            <a:off x="1995783" y="2985408"/>
            <a:ext cx="2597931" cy="2678458"/>
            <a:chOff x="6059096" y="2612569"/>
            <a:chExt cx="3001150" cy="3094177"/>
          </a:xfrm>
        </p:grpSpPr>
        <p:pic>
          <p:nvPicPr>
            <p:cNvPr id="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4709">
              <a:off x="6059096" y="2612569"/>
              <a:ext cx="3001150" cy="309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Oval 55"/>
            <p:cNvSpPr/>
            <p:nvPr/>
          </p:nvSpPr>
          <p:spPr>
            <a:xfrm rot="20875489">
              <a:off x="6920151" y="3430428"/>
              <a:ext cx="1435593" cy="919500"/>
            </a:xfrm>
            <a:prstGeom prst="ellipse">
              <a:avLst/>
            </a:prstGeom>
            <a:solidFill>
              <a:srgbClr val="F959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Arial-Rounded" pitchFamily="34" charset="0"/>
                <a:ea typeface="Arial-Rounded" pitchFamily="34" charset="0"/>
                <a:cs typeface="Arial-Rounded" pitchFamily="34" charset="0"/>
              </a:endParaRPr>
            </a:p>
          </p:txBody>
        </p:sp>
      </p:grpSp>
      <p:sp>
        <p:nvSpPr>
          <p:cNvPr id="26" name="Title 25"/>
          <p:cNvSpPr>
            <a:spLocks noGrp="1"/>
          </p:cNvSpPr>
          <p:nvPr>
            <p:ph type="title"/>
          </p:nvPr>
        </p:nvSpPr>
        <p:spPr>
          <a:xfrm rot="20764561">
            <a:off x="2656007" y="3598580"/>
            <a:ext cx="1413001" cy="857250"/>
          </a:xfrm>
        </p:spPr>
        <p:txBody>
          <a:bodyPr>
            <a:normAutofit/>
          </a:bodyPr>
          <a:lstStyle/>
          <a:p>
            <a:r>
              <a:rPr lang="en-US" sz="3200">
                <a:latin typeface="Arial-Rounded" pitchFamily="34" charset="0"/>
                <a:ea typeface="Arial-Rounded" pitchFamily="34" charset="0"/>
                <a:cs typeface="Arial-Rounded" pitchFamily="34" charset="0"/>
              </a:rPr>
              <a:t>vàng</a:t>
            </a:r>
          </a:p>
        </p:txBody>
      </p:sp>
      <p:sp>
        <p:nvSpPr>
          <p:cNvPr id="57" name="Title 25"/>
          <p:cNvSpPr txBox="1">
            <a:spLocks/>
          </p:cNvSpPr>
          <p:nvPr/>
        </p:nvSpPr>
        <p:spPr>
          <a:xfrm rot="20764561">
            <a:off x="5011562" y="3559018"/>
            <a:ext cx="1413001"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r>
              <a:rPr lang="en-US" sz="3600">
                <a:latin typeface="Arial-Rounded" pitchFamily="34" charset="0"/>
                <a:ea typeface="Arial-Rounded" pitchFamily="34" charset="0"/>
                <a:cs typeface="Arial-Rounded" pitchFamily="34" charset="0"/>
              </a:rPr>
              <a:t>tài</a:t>
            </a:r>
          </a:p>
        </p:txBody>
      </p:sp>
      <p:sp>
        <p:nvSpPr>
          <p:cNvPr id="58" name="Title 25"/>
          <p:cNvSpPr txBox="1">
            <a:spLocks/>
          </p:cNvSpPr>
          <p:nvPr/>
        </p:nvSpPr>
        <p:spPr>
          <a:xfrm rot="20764561">
            <a:off x="7263326" y="3621867"/>
            <a:ext cx="1413001"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r>
              <a:rPr lang="en-US" sz="3600">
                <a:latin typeface="Arial-Rounded" pitchFamily="34" charset="0"/>
                <a:ea typeface="Arial-Rounded" pitchFamily="34" charset="0"/>
                <a:cs typeface="Arial-Rounded" pitchFamily="34" charset="0"/>
              </a:rPr>
              <a:t>trang</a:t>
            </a:r>
          </a:p>
        </p:txBody>
      </p:sp>
      <p:grpSp>
        <p:nvGrpSpPr>
          <p:cNvPr id="59" name="Group 58"/>
          <p:cNvGrpSpPr/>
          <p:nvPr/>
        </p:nvGrpSpPr>
        <p:grpSpPr>
          <a:xfrm>
            <a:off x="-247274" y="2985408"/>
            <a:ext cx="2597931" cy="2678458"/>
            <a:chOff x="6059096" y="2612569"/>
            <a:chExt cx="3001150" cy="3094177"/>
          </a:xfrm>
        </p:grpSpPr>
        <p:pic>
          <p:nvPicPr>
            <p:cNvPr id="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4709">
              <a:off x="6059096" y="2612569"/>
              <a:ext cx="3001150" cy="309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Oval 60"/>
            <p:cNvSpPr/>
            <p:nvPr/>
          </p:nvSpPr>
          <p:spPr>
            <a:xfrm rot="20875489">
              <a:off x="6920151" y="3430428"/>
              <a:ext cx="1435593" cy="919500"/>
            </a:xfrm>
            <a:prstGeom prst="ellipse">
              <a:avLst/>
            </a:prstGeom>
            <a:solidFill>
              <a:srgbClr val="F959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Arial-Rounded" pitchFamily="34" charset="0"/>
                <a:ea typeface="Arial-Rounded" pitchFamily="34" charset="0"/>
                <a:cs typeface="Arial-Rounded" pitchFamily="34" charset="0"/>
              </a:endParaRPr>
            </a:p>
          </p:txBody>
        </p:sp>
      </p:grpSp>
      <p:sp>
        <p:nvSpPr>
          <p:cNvPr id="62" name="Title 25"/>
          <p:cNvSpPr txBox="1">
            <a:spLocks/>
          </p:cNvSpPr>
          <p:nvPr/>
        </p:nvSpPr>
        <p:spPr>
          <a:xfrm rot="20764561">
            <a:off x="412950" y="3598580"/>
            <a:ext cx="1413001"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r>
              <a:rPr lang="en-US" sz="3200">
                <a:latin typeface="Arial-Rounded" pitchFamily="34" charset="0"/>
                <a:ea typeface="Arial-Rounded" pitchFamily="34" charset="0"/>
                <a:cs typeface="Arial-Rounded" pitchFamily="34" charset="0"/>
              </a:rPr>
              <a:t>ái</a:t>
            </a:r>
          </a:p>
        </p:txBody>
      </p:sp>
      <p:grpSp>
        <p:nvGrpSpPr>
          <p:cNvPr id="27" name="Group 26"/>
          <p:cNvGrpSpPr/>
          <p:nvPr/>
        </p:nvGrpSpPr>
        <p:grpSpPr>
          <a:xfrm>
            <a:off x="166295" y="715378"/>
            <a:ext cx="1905000" cy="1558783"/>
            <a:chOff x="324101" y="584168"/>
            <a:chExt cx="1905000" cy="1558783"/>
          </a:xfrm>
        </p:grpSpPr>
        <p:sp>
          <p:nvSpPr>
            <p:cNvPr id="8" name="Oval 7"/>
            <p:cNvSpPr/>
            <p:nvPr/>
          </p:nvSpPr>
          <p:spPr>
            <a:xfrm>
              <a:off x="324101" y="584168"/>
              <a:ext cx="1905000" cy="8083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AD27B7"/>
                  </a:solidFill>
                  <a:latin typeface="Arial-Rounded" pitchFamily="34" charset="0"/>
                  <a:ea typeface="Arial-Rounded" pitchFamily="34" charset="0"/>
                  <a:cs typeface="Arial-Rounded" pitchFamily="34" charset="0"/>
                </a:rPr>
                <a:t>nhàng</a:t>
              </a:r>
            </a:p>
          </p:txBody>
        </p:sp>
        <p:pic>
          <p:nvPicPr>
            <p:cNvPr id="4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flipH="1">
              <a:off x="778948" y="889047"/>
              <a:ext cx="1225802" cy="125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24" name="Group 1023"/>
          <p:cNvGrpSpPr/>
          <p:nvPr/>
        </p:nvGrpSpPr>
        <p:grpSpPr>
          <a:xfrm>
            <a:off x="2485572" y="702946"/>
            <a:ext cx="1905000" cy="1552440"/>
            <a:chOff x="2362200" y="883446"/>
            <a:chExt cx="1905000" cy="1552440"/>
          </a:xfrm>
        </p:grpSpPr>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flipH="1">
              <a:off x="2826988" y="1181982"/>
              <a:ext cx="1225802" cy="125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Oval 35"/>
            <p:cNvSpPr/>
            <p:nvPr/>
          </p:nvSpPr>
          <p:spPr>
            <a:xfrm>
              <a:off x="2362200" y="883446"/>
              <a:ext cx="1905000" cy="8083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AD27B7"/>
                  </a:solidFill>
                  <a:latin typeface="Arial-Rounded" pitchFamily="34" charset="0"/>
                  <a:ea typeface="Arial-Rounded" pitchFamily="34" charset="0"/>
                  <a:cs typeface="Arial-Rounded" pitchFamily="34" charset="0"/>
                </a:rPr>
                <a:t>trai</a:t>
              </a:r>
            </a:p>
          </p:txBody>
        </p:sp>
      </p:grpSp>
      <p:grpSp>
        <p:nvGrpSpPr>
          <p:cNvPr id="63" name="Group 62"/>
          <p:cNvGrpSpPr/>
          <p:nvPr/>
        </p:nvGrpSpPr>
        <p:grpSpPr>
          <a:xfrm>
            <a:off x="4788234" y="723622"/>
            <a:ext cx="1905000" cy="1562557"/>
            <a:chOff x="4450052" y="858838"/>
            <a:chExt cx="1905000" cy="1562557"/>
          </a:xfrm>
        </p:grpSpPr>
        <p:sp>
          <p:nvSpPr>
            <p:cNvPr id="39" name="Oval 38"/>
            <p:cNvSpPr/>
            <p:nvPr/>
          </p:nvSpPr>
          <p:spPr>
            <a:xfrm>
              <a:off x="4450052" y="858838"/>
              <a:ext cx="1905000" cy="8083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AD27B7"/>
                  </a:solidFill>
                  <a:latin typeface="Arial-Rounded" pitchFamily="34" charset="0"/>
                  <a:ea typeface="Arial-Rounded" pitchFamily="34" charset="0"/>
                  <a:cs typeface="Arial-Rounded" pitchFamily="34" charset="0"/>
                </a:rPr>
                <a:t>gái</a:t>
              </a:r>
            </a:p>
          </p:txBody>
        </p:sp>
        <p:pic>
          <p:nvPicPr>
            <p:cNvPr id="4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a:off x="4648200" y="1167491"/>
              <a:ext cx="1225802" cy="125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8" name="Group 27"/>
          <p:cNvGrpSpPr/>
          <p:nvPr/>
        </p:nvGrpSpPr>
        <p:grpSpPr>
          <a:xfrm>
            <a:off x="7079998" y="708250"/>
            <a:ext cx="1905000" cy="1565911"/>
            <a:chOff x="6853709" y="835886"/>
            <a:chExt cx="1905000" cy="1565911"/>
          </a:xfrm>
        </p:grpSpPr>
        <p:sp>
          <p:nvSpPr>
            <p:cNvPr id="42" name="Oval 41"/>
            <p:cNvSpPr/>
            <p:nvPr/>
          </p:nvSpPr>
          <p:spPr>
            <a:xfrm>
              <a:off x="6853709" y="835886"/>
              <a:ext cx="1905000" cy="8083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AD27B7"/>
                  </a:solidFill>
                  <a:latin typeface="Arial-Rounded" pitchFamily="34" charset="0"/>
                  <a:ea typeface="Arial-Rounded" pitchFamily="34" charset="0"/>
                  <a:cs typeface="Arial-Rounded" pitchFamily="34" charset="0"/>
                </a:rPr>
                <a:t>vang</a:t>
              </a:r>
            </a:p>
          </p:txBody>
        </p:sp>
        <p:pic>
          <p:nvPicPr>
            <p:cNvPr id="4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a:off x="7079998" y="1147893"/>
              <a:ext cx="1225802" cy="125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1.94625E-7 L 0.23593 0.34291 " pathEditMode="relative" rAng="0" ptsTypes="AA">
                                      <p:cBhvr>
                                        <p:cTn id="6" dur="3000" fill="hold"/>
                                        <p:tgtEl>
                                          <p:spTgt spid="27"/>
                                        </p:tgtEl>
                                        <p:attrNameLst>
                                          <p:attrName>ppt_x</p:attrName>
                                          <p:attrName>ppt_y</p:attrName>
                                        </p:attrNameLst>
                                      </p:cBhvr>
                                      <p:rCtr x="11788" y="17146"/>
                                    </p:animMotion>
                                  </p:childTnLst>
                                </p:cTn>
                              </p:par>
                            </p:childTnLst>
                          </p:cTn>
                        </p:par>
                      </p:childTnLst>
                    </p:cTn>
                  </p:par>
                </p:childTnLst>
              </p:cTn>
              <p:nextCondLst>
                <p:cond evt="onClick" delay="0">
                  <p:tgtEl>
                    <p:spTgt spid="27"/>
                  </p:tgtEl>
                </p:cond>
              </p:nextCondLst>
            </p:seq>
            <p:seq concurrent="1" nextAc="seek">
              <p:cTn id="7" restart="whenNotActive" fill="hold" evtFilter="cancelBubble" nodeType="interactiveSeq">
                <p:stCondLst>
                  <p:cond evt="onClick" delay="0">
                    <p:tgtEl>
                      <p:spTgt spid="1024"/>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1.66667E-6 3.37349E-6 L 0.24063 0.3151 " pathEditMode="relative" rAng="0" ptsTypes="AA">
                                      <p:cBhvr>
                                        <p:cTn id="11" dur="2000" fill="hold"/>
                                        <p:tgtEl>
                                          <p:spTgt spid="1024"/>
                                        </p:tgtEl>
                                        <p:attrNameLst>
                                          <p:attrName>ppt_x</p:attrName>
                                          <p:attrName>ppt_y</p:attrName>
                                        </p:attrNameLst>
                                      </p:cBhvr>
                                      <p:rCtr x="12031" y="15755"/>
                                    </p:animMotion>
                                  </p:childTnLst>
                                </p:cTn>
                              </p:par>
                            </p:childTnLst>
                          </p:cTn>
                        </p:par>
                      </p:childTnLst>
                    </p:cTn>
                  </p:par>
                </p:childTnLst>
              </p:cTn>
              <p:nextCondLst>
                <p:cond evt="onClick" delay="0">
                  <p:tgtEl>
                    <p:spTgt spid="1024"/>
                  </p:tgtEl>
                </p:cond>
              </p:nextCondLst>
            </p:seq>
            <p:seq concurrent="1" nextAc="seek">
              <p:cTn id="12" restart="whenNotActive" fill="hold" evtFilter="cancelBubble" nodeType="interactiveSeq">
                <p:stCondLst>
                  <p:cond evt="onClick" delay="0">
                    <p:tgtEl>
                      <p:spTgt spid="28"/>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22222E-6 -3.41057E-6 L -0.00347 0.31418 " pathEditMode="relative" rAng="0" ptsTypes="AA">
                                      <p:cBhvr>
                                        <p:cTn id="16" dur="2250" fill="hold"/>
                                        <p:tgtEl>
                                          <p:spTgt spid="28"/>
                                        </p:tgtEl>
                                        <p:attrNameLst>
                                          <p:attrName>ppt_x</p:attrName>
                                          <p:attrName>ppt_y</p:attrName>
                                        </p:attrNameLst>
                                      </p:cBhvr>
                                      <p:rCtr x="-174" y="15694"/>
                                    </p:animMotion>
                                  </p:childTnLst>
                                </p:cTn>
                              </p:par>
                            </p:childTnLst>
                          </p:cTn>
                        </p:par>
                      </p:childTnLst>
                    </p:cTn>
                  </p:par>
                </p:childTnLst>
              </p:cTn>
              <p:nextCondLst>
                <p:cond evt="onClick" delay="0">
                  <p:tgtEl>
                    <p:spTgt spid="28"/>
                  </p:tgtEl>
                </p:cond>
              </p:nextCondLst>
            </p:seq>
            <p:seq concurrent="1" nextAc="seek">
              <p:cTn id="17" restart="whenNotActive" fill="hold" evtFilter="cancelBubble" nodeType="interactiveSeq">
                <p:stCondLst>
                  <p:cond evt="onClick" delay="0">
                    <p:tgtEl>
                      <p:spTgt spid="63"/>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22222E-6 -3.76274E-6 L -0.49445 0.32623 " pathEditMode="relative" rAng="0" ptsTypes="AA">
                                      <p:cBhvr>
                                        <p:cTn id="21" dur="3750" fill="hold"/>
                                        <p:tgtEl>
                                          <p:spTgt spid="63"/>
                                        </p:tgtEl>
                                        <p:attrNameLst>
                                          <p:attrName>ppt_x</p:attrName>
                                          <p:attrName>ppt_y</p:attrName>
                                        </p:attrNameLst>
                                      </p:cBhvr>
                                      <p:rCtr x="-24722" y="16311"/>
                                    </p:animMotion>
                                  </p:childTnLst>
                                </p:cTn>
                              </p:par>
                            </p:childTnLst>
                          </p:cTn>
                        </p:par>
                      </p:childTnLst>
                    </p:cTn>
                  </p:par>
                </p:childTnLst>
              </p:cTn>
              <p:nextCondLst>
                <p:cond evt="onClick" delay="0">
                  <p:tgtEl>
                    <p:spTgt spid="6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998" y="-95250"/>
            <a:ext cx="8656287" cy="467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83226" y="4426186"/>
            <a:ext cx="7453746" cy="584739"/>
          </a:xfrm>
          <a:prstGeom prst="rect">
            <a:avLst/>
          </a:prstGeom>
          <a:solidFill>
            <a:srgbClr val="EBB3EF"/>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Những trò chơi nào được nói tới trong bài?</a:t>
            </a:r>
          </a:p>
        </p:txBody>
      </p:sp>
      <p:sp>
        <p:nvSpPr>
          <p:cNvPr id="7" name="TextBox 6"/>
          <p:cNvSpPr txBox="1"/>
          <p:nvPr/>
        </p:nvSpPr>
        <p:spPr>
          <a:xfrm>
            <a:off x="0" y="4456963"/>
            <a:ext cx="9220199" cy="523184"/>
          </a:xfrm>
          <a:prstGeom prst="rect">
            <a:avLst/>
          </a:prstGeom>
          <a:solidFill>
            <a:srgbClr val="EBB3EF"/>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Những từ ngữ nào cho biết các bạn chơi trò chơi rất giỏi</a:t>
            </a:r>
          </a:p>
        </p:txBody>
      </p:sp>
      <p:sp>
        <p:nvSpPr>
          <p:cNvPr id="23" name="TextBox 22"/>
          <p:cNvSpPr txBox="1"/>
          <p:nvPr/>
        </p:nvSpPr>
        <p:spPr>
          <a:xfrm>
            <a:off x="38100" y="4426186"/>
            <a:ext cx="9143999" cy="584739"/>
          </a:xfrm>
          <a:prstGeom prst="rect">
            <a:avLst/>
          </a:prstGeom>
          <a:solidFill>
            <a:srgbClr val="EBB3EF"/>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Giờ ra chơi của các bạn như thế nào?</a:t>
            </a:r>
          </a:p>
        </p:txBody>
      </p:sp>
      <p:sp>
        <p:nvSpPr>
          <p:cNvPr id="8" name="TextBox 7"/>
          <p:cNvSpPr txBox="1"/>
          <p:nvPr/>
        </p:nvSpPr>
        <p:spPr>
          <a:xfrm>
            <a:off x="152399" y="4426186"/>
            <a:ext cx="8915400" cy="584739"/>
          </a:xfrm>
          <a:prstGeom prst="rect">
            <a:avLst/>
          </a:prstGeom>
          <a:solidFill>
            <a:srgbClr val="EBB3EF"/>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Nêu cảm xúc của em trong giờ ra chơi</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1+#ppt_w/2"/>
                                          </p:val>
                                        </p:tav>
                                        <p:tav tm="100000">
                                          <p:val>
                                            <p:strVal val="#ppt_x"/>
                                          </p:val>
                                        </p:tav>
                                      </p:tavLst>
                                    </p:anim>
                                    <p:anim calcmode="lin" valueType="num">
                                      <p:cBhvr additive="base">
                                        <p:cTn id="20"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1+#ppt_w/2"/>
                                          </p:val>
                                        </p:tav>
                                        <p:tav tm="100000">
                                          <p:val>
                                            <p:strVal val="#ppt_x"/>
                                          </p:val>
                                        </p:tav>
                                      </p:tavLst>
                                    </p:anim>
                                    <p:anim calcmode="lin" valueType="num">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3"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5</a:t>
            </a:r>
          </a:p>
        </p:txBody>
      </p:sp>
      <p:sp>
        <p:nvSpPr>
          <p:cNvPr id="4" name="TextBox 3"/>
          <p:cNvSpPr txBox="1"/>
          <p:nvPr/>
        </p:nvSpPr>
        <p:spPr>
          <a:xfrm>
            <a:off x="692728" y="445960"/>
            <a:ext cx="66224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Học thuộc lòng khổ thơ  thứ  hai và thứ ba</a:t>
            </a:r>
            <a:endParaRPr lang="en-US" sz="2400" b="1">
              <a:latin typeface="Arial Rounded MT Bold" pitchFamily="34" charset="0"/>
              <a:ea typeface="Arial-Rounded" pitchFamily="34" charset="0"/>
              <a:cs typeface="Arial-Rounded" pitchFamily="34" charset="0"/>
            </a:endParaRPr>
          </a:p>
        </p:txBody>
      </p:sp>
      <p:sp>
        <p:nvSpPr>
          <p:cNvPr id="20" name="TextBox 19"/>
          <p:cNvSpPr txBox="1"/>
          <p:nvPr/>
        </p:nvSpPr>
        <p:spPr>
          <a:xfrm>
            <a:off x="2853542" y="1200150"/>
            <a:ext cx="5071258" cy="3416271"/>
          </a:xfrm>
          <a:prstGeom prst="rect">
            <a:avLst/>
          </a:prstGeom>
          <a:noFill/>
        </p:spPr>
        <p:txBody>
          <a:bodyPr wrap="square" lIns="91391" tIns="45696" rIns="91391" bIns="45696" rtlCol="0">
            <a:spAutoFit/>
          </a:bodyPr>
          <a:lstStyle/>
          <a:p>
            <a:pPr algn="just"/>
            <a:r>
              <a:rPr lang="en-US" sz="2400">
                <a:latin typeface="Arial-Rounded" pitchFamily="34" charset="0"/>
                <a:ea typeface="Arial-Rounded" pitchFamily="34" charset="0"/>
                <a:cs typeface="Arial-Rounded" pitchFamily="34" charset="0"/>
              </a:rPr>
              <a:t>Chỗ này đây, bạn gái</a:t>
            </a:r>
          </a:p>
          <a:p>
            <a:pPr algn="just"/>
            <a:r>
              <a:rPr lang="en-US" sz="2400">
                <a:latin typeface="Arial-Rounded" pitchFamily="34" charset="0"/>
                <a:ea typeface="Arial-Rounded" pitchFamily="34" charset="0"/>
                <a:cs typeface="Arial-Rounded" pitchFamily="34" charset="0"/>
              </a:rPr>
              <a:t>Vui nhảy dây nhịp nhàng</a:t>
            </a:r>
          </a:p>
          <a:p>
            <a:pPr algn="just"/>
            <a:r>
              <a:rPr lang="en-US" sz="2400">
                <a:latin typeface="Arial-Rounded" pitchFamily="34" charset="0"/>
                <a:ea typeface="Arial-Rounded" pitchFamily="34" charset="0"/>
                <a:cs typeface="Arial-Rounded" pitchFamily="34" charset="0"/>
              </a:rPr>
              <a:t>Vòng quay đều êm ái</a:t>
            </a:r>
          </a:p>
          <a:p>
            <a:pPr algn="just"/>
            <a:r>
              <a:rPr lang="en-US" sz="2400">
                <a:latin typeface="Arial-Rounded" pitchFamily="34" charset="0"/>
                <a:ea typeface="Arial-Rounded" pitchFamily="34" charset="0"/>
                <a:cs typeface="Arial-Rounded" pitchFamily="34" charset="0"/>
              </a:rPr>
              <a:t>Rộn tiếng cười hòa vang.</a:t>
            </a:r>
            <a:endParaRPr lang="en-US" sz="2400">
              <a:latin typeface="Arial Rounded MT Bold" pitchFamily="34" charset="0"/>
              <a:ea typeface="Arial-Rounded" pitchFamily="34" charset="0"/>
              <a:cs typeface="Arial-Rounded" pitchFamily="34" charset="0"/>
            </a:endParaRPr>
          </a:p>
          <a:p>
            <a:pPr algn="just"/>
            <a:endParaRPr lang="en-US" sz="2400">
              <a:latin typeface="Arial-Rounded" pitchFamily="34" charset="0"/>
              <a:ea typeface="Arial-Rounded" pitchFamily="34" charset="0"/>
              <a:cs typeface="Arial-Rounded" pitchFamily="34" charset="0"/>
            </a:endParaRPr>
          </a:p>
          <a:p>
            <a:pPr algn="just"/>
            <a:r>
              <a:rPr lang="en-US" sz="2400">
                <a:latin typeface="Arial-Rounded" pitchFamily="34" charset="0"/>
                <a:ea typeface="Arial-Rounded" pitchFamily="34" charset="0"/>
                <a:cs typeface="Arial-Rounded" pitchFamily="34" charset="0"/>
              </a:rPr>
              <a:t>Đằng kia, ấy bạn trai</a:t>
            </a:r>
          </a:p>
          <a:p>
            <a:pPr algn="just"/>
            <a:r>
              <a:rPr lang="en-US" sz="2400">
                <a:latin typeface="Arial-Rounded" pitchFamily="34" charset="0"/>
                <a:ea typeface="Arial-Rounded" pitchFamily="34" charset="0"/>
                <a:cs typeface="Arial-Rounded" pitchFamily="34" charset="0"/>
              </a:rPr>
              <a:t>Đá cầu bay vun vút</a:t>
            </a:r>
          </a:p>
          <a:p>
            <a:pPr algn="just"/>
            <a:r>
              <a:rPr lang="en-US" sz="2400">
                <a:latin typeface="Arial-Rounded" pitchFamily="34" charset="0"/>
                <a:ea typeface="Arial-Rounded" pitchFamily="34" charset="0"/>
                <a:cs typeface="Arial-Rounded" pitchFamily="34" charset="0"/>
              </a:rPr>
              <a:t>Đôi chân móc rất tài</a:t>
            </a:r>
          </a:p>
          <a:p>
            <a:pPr algn="just"/>
            <a:r>
              <a:rPr lang="en-US" sz="2400">
                <a:latin typeface="Arial-Rounded" pitchFamily="34" charset="0"/>
                <a:ea typeface="Arial-Rounded" pitchFamily="34" charset="0"/>
                <a:cs typeface="Arial-Rounded" pitchFamily="34" charset="0"/>
              </a:rPr>
              <a:t>Tung nắng hồng lên ngực.</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382" y="1293523"/>
            <a:ext cx="2743200" cy="366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7663" y="1660379"/>
            <a:ext cx="2743200" cy="34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9348" y="1987328"/>
            <a:ext cx="2743200"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7493" y="2392648"/>
            <a:ext cx="2743200" cy="40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0689" y="3117402"/>
            <a:ext cx="2743200" cy="34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0944" y="3463052"/>
            <a:ext cx="2743200" cy="34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365" y="3812591"/>
            <a:ext cx="2743200" cy="374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154" y="4186801"/>
            <a:ext cx="2743200" cy="42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1"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2"/>
                                        </p:tgtEl>
                                      </p:cBhvr>
                                    </p:animEffect>
                                    <p:set>
                                      <p:cBhvr>
                                        <p:cTn id="58" dur="1" fill="hold">
                                          <p:stCondLst>
                                            <p:cond delay="499"/>
                                          </p:stCondLst>
                                        </p:cTn>
                                        <p:tgtEl>
                                          <p:spTgt spid="1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6</a:t>
            </a:r>
          </a:p>
        </p:txBody>
      </p:sp>
      <p:sp>
        <p:nvSpPr>
          <p:cNvPr id="4" name="TextBox 3"/>
          <p:cNvSpPr txBox="1"/>
          <p:nvPr/>
        </p:nvSpPr>
        <p:spPr>
          <a:xfrm>
            <a:off x="3200400" y="453893"/>
            <a:ext cx="6858000" cy="461616"/>
          </a:xfrm>
          <a:prstGeom prst="rect">
            <a:avLst/>
          </a:prstGeom>
          <a:noFill/>
          <a:ln>
            <a:noFill/>
          </a:ln>
        </p:spPr>
        <p:txBody>
          <a:bodyPr wrap="square" lIns="91391" tIns="45696" rIns="91391" bIns="45696" rtlCol="0">
            <a:spAutoFit/>
          </a:bodyPr>
          <a:lstStyle/>
          <a:p>
            <a:pPr algn="just"/>
            <a:r>
              <a:rPr lang="en-US" sz="2400" b="1" i="1">
                <a:latin typeface="Arial-Rounded" pitchFamily="34" charset="0"/>
                <a:ea typeface="Arial-Rounded" pitchFamily="34" charset="0"/>
                <a:cs typeface="Arial-Rounded" pitchFamily="34" charset="0"/>
              </a:rPr>
              <a:t>Nhìn hình đoán tên trò chơi</a:t>
            </a:r>
            <a:endParaRPr lang="en-US" sz="2400" b="1">
              <a:latin typeface="Arial Rounded MT Bold" pitchFamily="34" charset="0"/>
              <a:ea typeface="Arial-Rounded" pitchFamily="34" charset="0"/>
              <a:cs typeface="Arial-Rounded" pitchFamily="34" charset="0"/>
            </a:endParaRPr>
          </a:p>
        </p:txBody>
      </p:sp>
      <p:grpSp>
        <p:nvGrpSpPr>
          <p:cNvPr id="5" name="Group 4"/>
          <p:cNvGrpSpPr/>
          <p:nvPr/>
        </p:nvGrpSpPr>
        <p:grpSpPr>
          <a:xfrm>
            <a:off x="655320" y="453893"/>
            <a:ext cx="2619674" cy="449686"/>
            <a:chOff x="886344" y="436620"/>
            <a:chExt cx="2619674" cy="449686"/>
          </a:xfrm>
        </p:grpSpPr>
        <p:sp>
          <p:nvSpPr>
            <p:cNvPr id="6" name="Oval 5"/>
            <p:cNvSpPr/>
            <p:nvPr/>
          </p:nvSpPr>
          <p:spPr>
            <a:xfrm>
              <a:off x="886344" y="436620"/>
              <a:ext cx="449686" cy="449686"/>
            </a:xfrm>
            <a:prstGeom prst="ellipse">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T</a:t>
              </a:r>
            </a:p>
          </p:txBody>
        </p:sp>
        <p:sp>
          <p:nvSpPr>
            <p:cNvPr id="7" name="Oval 6"/>
            <p:cNvSpPr/>
            <p:nvPr/>
          </p:nvSpPr>
          <p:spPr>
            <a:xfrm>
              <a:off x="1231774" y="436620"/>
              <a:ext cx="449686" cy="4496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r</a:t>
              </a:r>
            </a:p>
          </p:txBody>
        </p:sp>
        <p:sp>
          <p:nvSpPr>
            <p:cNvPr id="8" name="Oval 7"/>
            <p:cNvSpPr/>
            <p:nvPr/>
          </p:nvSpPr>
          <p:spPr>
            <a:xfrm>
              <a:off x="1577310" y="436620"/>
              <a:ext cx="449686" cy="4496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ò</a:t>
              </a:r>
            </a:p>
          </p:txBody>
        </p:sp>
        <p:sp>
          <p:nvSpPr>
            <p:cNvPr id="9" name="Oval 8"/>
            <p:cNvSpPr/>
            <p:nvPr/>
          </p:nvSpPr>
          <p:spPr>
            <a:xfrm>
              <a:off x="1957060" y="436620"/>
              <a:ext cx="449686" cy="4496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c</a:t>
              </a:r>
            </a:p>
          </p:txBody>
        </p:sp>
        <p:sp>
          <p:nvSpPr>
            <p:cNvPr id="10" name="Oval 9"/>
            <p:cNvSpPr/>
            <p:nvPr/>
          </p:nvSpPr>
          <p:spPr>
            <a:xfrm>
              <a:off x="2311443" y="436620"/>
              <a:ext cx="449686" cy="4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h</a:t>
              </a:r>
            </a:p>
          </p:txBody>
        </p:sp>
        <p:sp>
          <p:nvSpPr>
            <p:cNvPr id="11" name="Oval 10"/>
            <p:cNvSpPr/>
            <p:nvPr/>
          </p:nvSpPr>
          <p:spPr>
            <a:xfrm>
              <a:off x="2686656" y="436620"/>
              <a:ext cx="449686" cy="44968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ơ</a:t>
              </a:r>
            </a:p>
          </p:txBody>
        </p:sp>
        <p:sp>
          <p:nvSpPr>
            <p:cNvPr id="12" name="Oval 11"/>
            <p:cNvSpPr/>
            <p:nvPr/>
          </p:nvSpPr>
          <p:spPr>
            <a:xfrm>
              <a:off x="3056332" y="436620"/>
              <a:ext cx="449686" cy="44968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i</a:t>
              </a:r>
            </a:p>
          </p:txBody>
        </p:sp>
      </p:gr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4925" y="966263"/>
            <a:ext cx="3992563" cy="39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606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t="-2000" r="12000" b="-22000"/>
          </a:stretch>
        </a:blipFill>
        <a:effectLst/>
      </p:bgPr>
    </p:bg>
    <p:spTree>
      <p:nvGrpSpPr>
        <p:cNvPr id="1" name=""/>
        <p:cNvGrpSpPr/>
        <p:nvPr/>
      </p:nvGrpSpPr>
      <p:grpSpPr>
        <a:xfrm>
          <a:off x="0" y="0"/>
          <a:ext cx="0" cy="0"/>
          <a:chOff x="0" y="0"/>
          <a:chExt cx="0" cy="0"/>
        </a:xfrm>
      </p:grpSpPr>
      <p:sp>
        <p:nvSpPr>
          <p:cNvPr id="5" name="Rectangle 4"/>
          <p:cNvSpPr/>
          <p:nvPr/>
        </p:nvSpPr>
        <p:spPr>
          <a:xfrm>
            <a:off x="0" y="5010150"/>
            <a:ext cx="9144000" cy="133350"/>
          </a:xfrm>
          <a:prstGeom prst="rect">
            <a:avLst/>
          </a:prstGeom>
          <a:solidFill>
            <a:srgbClr val="EBB3E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rgbClr val="EBB3E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952750"/>
            <a:ext cx="82296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1524000" y="1123950"/>
            <a:ext cx="6005286" cy="1384958"/>
          </a:xfrm>
          <a:prstGeom prst="rect">
            <a:avLst/>
          </a:prstGeom>
          <a:noFill/>
        </p:spPr>
        <p:txBody>
          <a:bodyPr wrap="square" lIns="91403" tIns="45702" rIns="91403" bIns="45702" rtlCol="0">
            <a:spAutoFit/>
          </a:bodyPr>
          <a:lstStyle/>
          <a:p>
            <a:pPr algn="ctr"/>
            <a:r>
              <a:rPr lang="en-US" sz="2800" b="1">
                <a:solidFill>
                  <a:schemeClr val="bg1"/>
                </a:solidFill>
                <a:latin typeface="Arial-Rounded" pitchFamily="34" charset="0"/>
                <a:ea typeface="Arial-Rounded" pitchFamily="34" charset="0"/>
                <a:cs typeface="Arial-Rounded" pitchFamily="34" charset="0"/>
              </a:rPr>
              <a:t>Dặn dò: </a:t>
            </a:r>
          </a:p>
          <a:p>
            <a:pPr algn="just"/>
            <a:r>
              <a:rPr lang="en-US" sz="2800" b="1">
                <a:solidFill>
                  <a:schemeClr val="bg1"/>
                </a:solidFill>
                <a:latin typeface="Arial-Rounded" pitchFamily="34" charset="0"/>
                <a:ea typeface="Arial-Rounded" pitchFamily="34" charset="0"/>
                <a:cs typeface="Arial-Rounded" pitchFamily="34" charset="0"/>
              </a:rPr>
              <a:t>+ Học thuộc khổ 2, 3 bài </a:t>
            </a:r>
            <a:r>
              <a:rPr lang="en-US" sz="2800" b="1" i="1">
                <a:solidFill>
                  <a:schemeClr val="bg1"/>
                </a:solidFill>
                <a:latin typeface="Arial-Rounded" pitchFamily="34" charset="0"/>
                <a:ea typeface="Arial-Rounded" pitchFamily="34" charset="0"/>
                <a:cs typeface="Arial-Rounded" pitchFamily="34" charset="0"/>
              </a:rPr>
              <a:t>Giờ  ra chơi</a:t>
            </a:r>
          </a:p>
          <a:p>
            <a:pPr algn="just"/>
            <a:r>
              <a:rPr lang="en-US" sz="2800" b="1">
                <a:solidFill>
                  <a:schemeClr val="bg1"/>
                </a:solidFill>
                <a:latin typeface="Arial-Rounded" pitchFamily="34" charset="0"/>
                <a:ea typeface="Arial-Rounded" pitchFamily="34" charset="0"/>
                <a:cs typeface="Arial-Rounded" pitchFamily="34" charset="0"/>
              </a:rPr>
              <a:t>+ Xem bài </a:t>
            </a:r>
            <a:r>
              <a:rPr lang="en-US" sz="2800" b="1" i="1">
                <a:solidFill>
                  <a:schemeClr val="bg1"/>
                </a:solidFill>
                <a:latin typeface="Arial-Rounded" pitchFamily="34" charset="0"/>
                <a:ea typeface="Arial-Rounded" pitchFamily="34" charset="0"/>
                <a:cs typeface="Arial-Rounded" pitchFamily="34" charset="0"/>
              </a:rPr>
              <a:t>Ôn tập trang  </a:t>
            </a:r>
            <a:r>
              <a:rPr lang="en-US" sz="2800" b="1">
                <a:solidFill>
                  <a:schemeClr val="bg1"/>
                </a:solidFill>
                <a:latin typeface="Arial-Rounded" pitchFamily="34" charset="0"/>
                <a:ea typeface="Arial-Rounded" pitchFamily="34" charset="0"/>
                <a:cs typeface="Arial-Rounded" pitchFamily="34" charset="0"/>
              </a:rPr>
              <a:t>62, trang 63</a:t>
            </a:r>
          </a:p>
        </p:txBody>
      </p:sp>
      <p:sp>
        <p:nvSpPr>
          <p:cNvPr id="3" name="Rectangle 2"/>
          <p:cNvSpPr/>
          <p:nvPr/>
        </p:nvSpPr>
        <p:spPr>
          <a:xfrm>
            <a:off x="0" y="5024664"/>
            <a:ext cx="9144000" cy="133350"/>
          </a:xfrm>
          <a:prstGeom prst="rect">
            <a:avLst/>
          </a:prstGeom>
          <a:solidFill>
            <a:srgbClr val="DF8AE6"/>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14514"/>
            <a:ext cx="9144000" cy="133350"/>
          </a:xfrm>
          <a:prstGeom prst="rect">
            <a:avLst/>
          </a:prstGeom>
          <a:solidFill>
            <a:srgbClr val="EBB3E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098459"/>
            <a:ext cx="5326568" cy="857250"/>
          </a:xfrm>
          <a:solidFill>
            <a:srgbClr val="EBAAF0"/>
          </a:solidFill>
        </p:spPr>
        <p:txBody>
          <a:bodyPr/>
          <a:lstStyle/>
          <a:p>
            <a:r>
              <a:rPr lang="en-US">
                <a:latin typeface="Arial-Rounded" pitchFamily="34" charset="0"/>
                <a:ea typeface="Arial-Rounded" pitchFamily="34" charset="0"/>
                <a:cs typeface="Arial-Rounded" pitchFamily="34" charset="0"/>
              </a:rPr>
              <a:t>Ôn và khởi động</a:t>
            </a:r>
          </a:p>
        </p:txBody>
      </p:sp>
    </p:spTree>
    <p:extLst>
      <p:ext uri="{BB962C8B-B14F-4D97-AF65-F5344CB8AC3E}">
        <p14:creationId xmlns:p14="http://schemas.microsoft.com/office/powerpoint/2010/main" val="1268965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112566"/>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19150" y="201863"/>
            <a:ext cx="7391400"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Quan sát cảnh ra chơi của các bạn học sinh</a:t>
            </a:r>
          </a:p>
        </p:txBody>
      </p:sp>
      <p:sp>
        <p:nvSpPr>
          <p:cNvPr id="7" name="TextBox 6"/>
          <p:cNvSpPr txBox="1"/>
          <p:nvPr/>
        </p:nvSpPr>
        <p:spPr>
          <a:xfrm>
            <a:off x="819150" y="740310"/>
            <a:ext cx="7391400" cy="830948"/>
          </a:xfrm>
          <a:prstGeom prst="rect">
            <a:avLst/>
          </a:prstGeom>
          <a:noFill/>
        </p:spPr>
        <p:txBody>
          <a:bodyPr wrap="square" lIns="91391" tIns="45696" rIns="91391" bIns="45696" rtlCol="0">
            <a:spAutoFit/>
          </a:bodyPr>
          <a:lstStyle/>
          <a:p>
            <a:pPr marL="457200" indent="-457200" algn="just">
              <a:buAutoNum type="alphaLcPeriod"/>
            </a:pPr>
            <a:r>
              <a:rPr lang="en-US" sz="2400">
                <a:latin typeface="Arial-Rounded" pitchFamily="34" charset="0"/>
                <a:ea typeface="Arial-Rounded" pitchFamily="34" charset="0"/>
                <a:cs typeface="Arial-Rounded" pitchFamily="34" charset="0"/>
              </a:rPr>
              <a:t>Trong giờ ra chơi, em và các bạn thường làm gì?</a:t>
            </a:r>
          </a:p>
          <a:p>
            <a:pPr marL="457200" indent="-457200" algn="just">
              <a:buAutoNum type="alphaLcPeriod"/>
            </a:pPr>
            <a:r>
              <a:rPr lang="en-US" sz="2400">
                <a:latin typeface="Arial-Rounded" pitchFamily="34" charset="0"/>
                <a:ea typeface="Arial-Rounded" pitchFamily="34" charset="0"/>
                <a:cs typeface="Arial-Rounded" pitchFamily="34" charset="0"/>
              </a:rPr>
              <a:t>Em cảm thấy thế nào khi ra chơi?</a:t>
            </a:r>
          </a:p>
        </p:txBody>
      </p:sp>
      <p:pic>
        <p:nvPicPr>
          <p:cNvPr id="2" name="Picture 2" descr="Tổ chức mô hình “Giờ ra chơi trải nghiệm sáng tạ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90750"/>
            <a:ext cx="4876800" cy="22479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ANG CẢNH SÂN TRƯỜNG GIỜ RA CHƠI. | TRƯỜNG TIỂU HỌC ĐỊNH HƯ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346199"/>
            <a:ext cx="2724150" cy="363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115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390059" y="237531"/>
            <a:ext cx="5947064" cy="584727"/>
          </a:xfrm>
          <a:prstGeom prst="rect">
            <a:avLst/>
          </a:prstGeom>
          <a:noFill/>
        </p:spPr>
        <p:txBody>
          <a:bodyPr wrap="square" lIns="91391" tIns="45696" rIns="91391" bIns="45696" rtlCol="0">
            <a:spAutoFit/>
          </a:bodyPr>
          <a:lstStyle/>
          <a:p>
            <a:pPr algn="ctr"/>
            <a:r>
              <a:rPr lang="en-US" sz="3200" b="1">
                <a:latin typeface="Arial-Rounded" pitchFamily="34" charset="0"/>
                <a:ea typeface="Arial-Rounded" pitchFamily="34" charset="0"/>
                <a:cs typeface="Arial-Rounded" pitchFamily="34" charset="0"/>
              </a:rPr>
              <a:t>Giờ ra chơi</a:t>
            </a:r>
          </a:p>
        </p:txBody>
      </p:sp>
      <p:sp>
        <p:nvSpPr>
          <p:cNvPr id="5" name="TextBox 4"/>
          <p:cNvSpPr txBox="1"/>
          <p:nvPr/>
        </p:nvSpPr>
        <p:spPr>
          <a:xfrm>
            <a:off x="773711" y="779291"/>
            <a:ext cx="3917372" cy="3970269"/>
          </a:xfrm>
          <a:prstGeom prst="rect">
            <a:avLst/>
          </a:prstGeom>
          <a:noFill/>
        </p:spPr>
        <p:txBody>
          <a:bodyPr wrap="square" lIns="91391" tIns="45696" rIns="91391" bIns="45696" rtlCol="0">
            <a:spAutoFit/>
          </a:bodyPr>
          <a:lstStyle/>
          <a:p>
            <a:pPr algn="just"/>
            <a:r>
              <a:rPr lang="en-US" sz="2800">
                <a:latin typeface="Arial-Rounded" pitchFamily="34" charset="0"/>
                <a:ea typeface="Arial-Rounded" pitchFamily="34" charset="0"/>
                <a:cs typeface="Arial-Rounded" pitchFamily="34" charset="0"/>
              </a:rPr>
              <a:t>Trống báo giờ ra chơi</a:t>
            </a:r>
          </a:p>
          <a:p>
            <a:pPr algn="just"/>
            <a:r>
              <a:rPr lang="en-US" sz="2800">
                <a:latin typeface="Arial-Rounded" pitchFamily="34" charset="0"/>
                <a:ea typeface="Arial-Rounded" pitchFamily="34" charset="0"/>
                <a:cs typeface="Arial-Rounded" pitchFamily="34" charset="0"/>
              </a:rPr>
              <a:t>Từng đàn chim áo trắng</a:t>
            </a:r>
          </a:p>
          <a:p>
            <a:pPr algn="just"/>
            <a:r>
              <a:rPr lang="en-US" sz="2800">
                <a:latin typeface="Arial-Rounded" pitchFamily="34" charset="0"/>
                <a:ea typeface="Arial-Rounded" pitchFamily="34" charset="0"/>
                <a:cs typeface="Arial-Rounded" pitchFamily="34" charset="0"/>
              </a:rPr>
              <a:t>Xếp sách vở mau thôi</a:t>
            </a:r>
          </a:p>
          <a:p>
            <a:pPr algn="just"/>
            <a:r>
              <a:rPr lang="en-US" sz="2800">
                <a:latin typeface="Arial-Rounded" pitchFamily="34" charset="0"/>
                <a:ea typeface="Arial-Rounded" pitchFamily="34" charset="0"/>
                <a:cs typeface="Arial-Rounded" pitchFamily="34" charset="0"/>
              </a:rPr>
              <a:t>Ùa ra ngoài sân nắng.</a:t>
            </a:r>
          </a:p>
          <a:p>
            <a:pPr algn="just"/>
            <a:endParaRPr lang="en-US" sz="2800">
              <a:latin typeface="Arial-Rounded" pitchFamily="34" charset="0"/>
              <a:ea typeface="Arial-Rounded" pitchFamily="34" charset="0"/>
              <a:cs typeface="Arial-Rounded" pitchFamily="34" charset="0"/>
            </a:endParaRPr>
          </a:p>
          <a:p>
            <a:pPr algn="just"/>
            <a:r>
              <a:rPr lang="en-US" sz="2800">
                <a:latin typeface="Arial-Rounded" pitchFamily="34" charset="0"/>
                <a:ea typeface="Arial-Rounded" pitchFamily="34" charset="0"/>
                <a:cs typeface="Arial-Rounded" pitchFamily="34" charset="0"/>
              </a:rPr>
              <a:t>Chỗ này đây, bạn gái</a:t>
            </a:r>
          </a:p>
          <a:p>
            <a:pPr algn="just"/>
            <a:r>
              <a:rPr lang="en-US" sz="2800">
                <a:latin typeface="Arial-Rounded" pitchFamily="34" charset="0"/>
                <a:ea typeface="Arial-Rounded" pitchFamily="34" charset="0"/>
                <a:cs typeface="Arial-Rounded" pitchFamily="34" charset="0"/>
              </a:rPr>
              <a:t>Vui nhảy dây nhịp nhàng</a:t>
            </a:r>
          </a:p>
          <a:p>
            <a:pPr algn="just"/>
            <a:r>
              <a:rPr lang="en-US" sz="2800">
                <a:latin typeface="Arial-Rounded" pitchFamily="34" charset="0"/>
                <a:ea typeface="Arial-Rounded" pitchFamily="34" charset="0"/>
                <a:cs typeface="Arial-Rounded" pitchFamily="34" charset="0"/>
              </a:rPr>
              <a:t>Vòng quay đều êm ái</a:t>
            </a:r>
          </a:p>
          <a:p>
            <a:pPr algn="just"/>
            <a:r>
              <a:rPr lang="en-US" sz="2800">
                <a:latin typeface="Arial-Rounded" pitchFamily="34" charset="0"/>
                <a:ea typeface="Arial-Rounded" pitchFamily="34" charset="0"/>
                <a:cs typeface="Arial-Rounded" pitchFamily="34" charset="0"/>
              </a:rPr>
              <a:t>Rộn tiếng cười hòa vang.</a:t>
            </a:r>
            <a:endParaRPr lang="en-US" sz="2800">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Arial-Rounded" pitchFamily="34" charset="0"/>
                <a:ea typeface="Arial-Rounded" pitchFamily="34" charset="0"/>
                <a:cs typeface="Arial-Rounded" pitchFamily="34" charset="0"/>
              </a:rPr>
              <a:t>Đọc mẫu</a:t>
            </a:r>
          </a:p>
        </p:txBody>
      </p:sp>
      <p:sp>
        <p:nvSpPr>
          <p:cNvPr id="7" name="TextBox 6"/>
          <p:cNvSpPr txBox="1"/>
          <p:nvPr/>
        </p:nvSpPr>
        <p:spPr>
          <a:xfrm>
            <a:off x="4691083" y="779292"/>
            <a:ext cx="5486400" cy="4401156"/>
          </a:xfrm>
          <a:prstGeom prst="rect">
            <a:avLst/>
          </a:prstGeom>
          <a:noFill/>
        </p:spPr>
        <p:txBody>
          <a:bodyPr wrap="square" lIns="91391" tIns="45696" rIns="91391" bIns="45696" rtlCol="0">
            <a:spAutoFit/>
          </a:bodyPr>
          <a:lstStyle/>
          <a:p>
            <a:pPr algn="just"/>
            <a:r>
              <a:rPr lang="en-US" sz="2800">
                <a:latin typeface="Arial-Rounded" pitchFamily="34" charset="0"/>
                <a:ea typeface="Arial-Rounded" pitchFamily="34" charset="0"/>
                <a:cs typeface="Arial-Rounded" pitchFamily="34" charset="0"/>
              </a:rPr>
              <a:t>Đằng kia, ấy bạn trai</a:t>
            </a:r>
          </a:p>
          <a:p>
            <a:pPr algn="just"/>
            <a:r>
              <a:rPr lang="en-US" sz="2800">
                <a:latin typeface="Arial-Rounded" pitchFamily="34" charset="0"/>
                <a:ea typeface="Arial-Rounded" pitchFamily="34" charset="0"/>
                <a:cs typeface="Arial-Rounded" pitchFamily="34" charset="0"/>
              </a:rPr>
              <a:t>Đá cầu bay vun vút</a:t>
            </a:r>
          </a:p>
          <a:p>
            <a:pPr algn="just"/>
            <a:r>
              <a:rPr lang="en-US" sz="2800">
                <a:latin typeface="Arial-Rounded" pitchFamily="34" charset="0"/>
                <a:ea typeface="Arial-Rounded" pitchFamily="34" charset="0"/>
                <a:cs typeface="Arial-Rounded" pitchFamily="34" charset="0"/>
              </a:rPr>
              <a:t>Đôi chân móc rất tài</a:t>
            </a:r>
          </a:p>
          <a:p>
            <a:pPr algn="just"/>
            <a:r>
              <a:rPr lang="en-US" sz="2800">
                <a:latin typeface="Arial-Rounded" pitchFamily="34" charset="0"/>
                <a:ea typeface="Arial-Rounded" pitchFamily="34" charset="0"/>
                <a:cs typeface="Arial-Rounded" pitchFamily="34" charset="0"/>
              </a:rPr>
              <a:t>Tung nắng hồng lên ngực.</a:t>
            </a:r>
          </a:p>
          <a:p>
            <a:pPr algn="just"/>
            <a:endParaRPr lang="en-US" sz="2800">
              <a:latin typeface="Arial-Rounded" pitchFamily="34" charset="0"/>
              <a:ea typeface="Arial-Rounded" pitchFamily="34" charset="0"/>
              <a:cs typeface="Arial-Rounded" pitchFamily="34" charset="0"/>
            </a:endParaRPr>
          </a:p>
          <a:p>
            <a:pPr algn="just"/>
            <a:r>
              <a:rPr lang="en-US" sz="2800">
                <a:latin typeface="Arial-Rounded" pitchFamily="34" charset="0"/>
                <a:ea typeface="Arial-Rounded" pitchFamily="34" charset="0"/>
                <a:cs typeface="Arial-Rounded" pitchFamily="34" charset="0"/>
              </a:rPr>
              <a:t>Giờ chơi vừa chấm dứt</a:t>
            </a:r>
          </a:p>
          <a:p>
            <a:pPr algn="just"/>
            <a:r>
              <a:rPr lang="en-US" sz="2800">
                <a:latin typeface="Arial-Rounded" pitchFamily="34" charset="0"/>
                <a:ea typeface="Arial-Rounded" pitchFamily="34" charset="0"/>
                <a:cs typeface="Arial-Rounded" pitchFamily="34" charset="0"/>
              </a:rPr>
              <a:t>Đàn chim non vội vàng</a:t>
            </a:r>
          </a:p>
          <a:p>
            <a:pPr algn="just"/>
            <a:r>
              <a:rPr lang="en-US" sz="2800">
                <a:latin typeface="Arial-Rounded" pitchFamily="34" charset="0"/>
                <a:ea typeface="Arial-Rounded" pitchFamily="34" charset="0"/>
                <a:cs typeface="Arial-Rounded" pitchFamily="34" charset="0"/>
              </a:rPr>
              <a:t>Xếp hàng nhanh vào lớp</a:t>
            </a:r>
          </a:p>
          <a:p>
            <a:pPr algn="just"/>
            <a:r>
              <a:rPr lang="en-US" sz="2800">
                <a:latin typeface="Arial-Rounded" pitchFamily="34" charset="0"/>
                <a:ea typeface="Arial-Rounded" pitchFamily="34" charset="0"/>
                <a:cs typeface="Arial-Rounded" pitchFamily="34" charset="0"/>
              </a:rPr>
              <a:t>Bài học mới sang trang.</a:t>
            </a:r>
          </a:p>
          <a:p>
            <a:pPr algn="just"/>
            <a:r>
              <a:rPr lang="en-US" sz="2800">
                <a:latin typeface="Arial-Rounded" pitchFamily="34" charset="0"/>
                <a:ea typeface="Arial-Rounded" pitchFamily="34" charset="0"/>
                <a:cs typeface="Arial-Rounded" pitchFamily="34" charset="0"/>
              </a:rPr>
              <a:t>               (Nguyễn Lãm Thắng)</a:t>
            </a:r>
            <a:endParaRPr lang="en-US" sz="28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85800" y="4527703"/>
            <a:ext cx="7773005" cy="584739"/>
          </a:xfrm>
          <a:prstGeom prst="rect">
            <a:avLst/>
          </a:prstGeom>
          <a:solidFill>
            <a:srgbClr val="F8E2FA"/>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Bài thơ có mấy khổ thơ?</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286" y="-69852"/>
            <a:ext cx="8915400" cy="481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30" y="-69852"/>
            <a:ext cx="8915400" cy="481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231" y="4531651"/>
            <a:ext cx="7773005" cy="584739"/>
          </a:xfrm>
          <a:prstGeom prst="rect">
            <a:avLst/>
          </a:prstGeom>
          <a:solidFill>
            <a:srgbClr val="F8E2FA"/>
          </a:solidFill>
        </p:spPr>
        <p:txBody>
          <a:bodyPr wrap="square" lIns="91403" tIns="45702" rIns="91403" bIns="45702" rtlCol="0">
            <a:spAutoFit/>
          </a:bodyPr>
          <a:lstStyle/>
          <a:p>
            <a:r>
              <a:rPr lang="en-US" sz="3200">
                <a:latin typeface="Arial-Rounded" pitchFamily="34" charset="0"/>
                <a:ea typeface="Arial-Rounded" pitchFamily="34" charset="0"/>
                <a:cs typeface="Arial-Rounded" pitchFamily="34" charset="0"/>
              </a:rPr>
              <a:t>Em hãy tìm từ khó đọc, khó hiểu trong bài.</a:t>
            </a:r>
          </a:p>
        </p:txBody>
      </p:sp>
      <p:cxnSp>
        <p:nvCxnSpPr>
          <p:cNvPr id="16" name="Straight Connector 15"/>
          <p:cNvCxnSpPr/>
          <p:nvPr/>
        </p:nvCxnSpPr>
        <p:spPr>
          <a:xfrm flipH="1">
            <a:off x="1565277" y="1352550"/>
            <a:ext cx="25495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204858" y="1352550"/>
            <a:ext cx="99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509191" y="3333750"/>
            <a:ext cx="192426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66548" y="3333750"/>
            <a:ext cx="16478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66950"/>
            <a:ext cx="8229600" cy="857250"/>
          </a:xfrm>
        </p:spPr>
        <p:txBody>
          <a:bodyPr>
            <a:normAutofit fontScale="90000"/>
          </a:bodyPr>
          <a:lstStyle/>
          <a:p>
            <a:pPr algn="l"/>
            <a:r>
              <a:rPr lang="en-US">
                <a:solidFill>
                  <a:srgbClr val="FF0000"/>
                </a:solidFill>
                <a:latin typeface="Arial-Rounded" pitchFamily="34" charset="0"/>
                <a:ea typeface="Arial-Rounded" pitchFamily="34" charset="0"/>
                <a:cs typeface="Arial-Rounded" pitchFamily="34" charset="0"/>
              </a:rPr>
              <a:t>Nhịp nhàng	</a:t>
            </a:r>
            <a:r>
              <a:rPr lang="en-US">
                <a:latin typeface="Arial-Rounded" pitchFamily="34" charset="0"/>
                <a:ea typeface="Arial-Rounded" pitchFamily="34" charset="0"/>
                <a:cs typeface="Arial-Rounded" pitchFamily="34" charset="0"/>
              </a:rPr>
              <a:t>: rất đều</a:t>
            </a:r>
            <a:br>
              <a:rPr lang="en-US">
                <a:latin typeface="Arial-Rounded" pitchFamily="34" charset="0"/>
                <a:ea typeface="Arial-Rounded" pitchFamily="34" charset="0"/>
                <a:cs typeface="Arial-Rounded" pitchFamily="34" charset="0"/>
              </a:rPr>
            </a:br>
            <a:br>
              <a:rPr lang="en-US">
                <a:latin typeface="Arial-Rounded" pitchFamily="34" charset="0"/>
                <a:ea typeface="Arial-Rounded" pitchFamily="34" charset="0"/>
                <a:cs typeface="Arial-Rounded" pitchFamily="34" charset="0"/>
              </a:rPr>
            </a:br>
            <a:r>
              <a:rPr lang="en-US">
                <a:solidFill>
                  <a:srgbClr val="FF0000"/>
                </a:solidFill>
                <a:latin typeface="Arial-Rounded" pitchFamily="34" charset="0"/>
                <a:ea typeface="Arial-Rounded" pitchFamily="34" charset="0"/>
                <a:cs typeface="Arial-Rounded" pitchFamily="34" charset="0"/>
              </a:rPr>
              <a:t>Vun vút		</a:t>
            </a:r>
            <a:r>
              <a:rPr lang="en-US">
                <a:latin typeface="Arial-Rounded" pitchFamily="34" charset="0"/>
                <a:ea typeface="Arial-Rounded" pitchFamily="34" charset="0"/>
                <a:cs typeface="Arial-Rounded" pitchFamily="34" charset="0"/>
              </a:rPr>
              <a:t>: rất nhanh</a:t>
            </a:r>
            <a:br>
              <a:rPr lang="en-US">
                <a:latin typeface="Arial-Rounded" pitchFamily="34" charset="0"/>
                <a:ea typeface="Arial-Rounded" pitchFamily="34" charset="0"/>
                <a:cs typeface="Arial-Rounded" pitchFamily="34" charset="0"/>
              </a:rPr>
            </a:br>
            <a:br>
              <a:rPr lang="en-US">
                <a:latin typeface="Arial-Rounded" pitchFamily="34" charset="0"/>
                <a:ea typeface="Arial-Rounded" pitchFamily="34" charset="0"/>
                <a:cs typeface="Arial-Rounded" pitchFamily="34" charset="0"/>
              </a:rPr>
            </a:b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529097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5538" y="4396122"/>
            <a:ext cx="3642531" cy="584739"/>
          </a:xfrm>
          <a:prstGeom prst="rect">
            <a:avLst/>
          </a:prstGeom>
          <a:solidFill>
            <a:srgbClr val="F8E2FA"/>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câu</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286" y="-69852"/>
            <a:ext cx="8915400" cy="481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22730" y="4373326"/>
            <a:ext cx="6096000" cy="584739"/>
          </a:xfrm>
          <a:prstGeom prst="rect">
            <a:avLst/>
          </a:prstGeom>
          <a:solidFill>
            <a:srgbClr val="F8E2FA"/>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khổ</a:t>
            </a:r>
          </a:p>
        </p:txBody>
      </p:sp>
      <p:sp>
        <p:nvSpPr>
          <p:cNvPr id="9" name="TextBox 8"/>
          <p:cNvSpPr txBox="1"/>
          <p:nvPr/>
        </p:nvSpPr>
        <p:spPr>
          <a:xfrm>
            <a:off x="1398484" y="4389536"/>
            <a:ext cx="6096000" cy="584739"/>
          </a:xfrm>
          <a:prstGeom prst="rect">
            <a:avLst/>
          </a:prstGeom>
          <a:solidFill>
            <a:srgbClr val="F8E2FA"/>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1419266" y="4373327"/>
            <a:ext cx="6096000" cy="584739"/>
          </a:xfrm>
          <a:prstGeom prst="rect">
            <a:avLst/>
          </a:prstGeom>
          <a:solidFill>
            <a:srgbClr val="F8E2FA"/>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toàn bài</a:t>
            </a:r>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286" y="-69852"/>
            <a:ext cx="8915400" cy="481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0" fill="hold"/>
                                        <p:tgtEl>
                                          <p:spTgt spid="8"/>
                                        </p:tgtEl>
                                        <p:attrNameLst>
                                          <p:attrName>ppt_x</p:attrName>
                                        </p:attrNameLst>
                                      </p:cBhvr>
                                      <p:tavLst>
                                        <p:tav tm="0">
                                          <p:val>
                                            <p:strVal val="1+#ppt_w/2"/>
                                          </p:val>
                                        </p:tav>
                                        <p:tav tm="100000">
                                          <p:val>
                                            <p:strVal val="#ppt_x"/>
                                          </p:val>
                                        </p:tav>
                                      </p:tavLst>
                                    </p:anim>
                                    <p:anim calcmode="lin" valueType="num">
                                      <p:cBhvr additive="base">
                                        <p:cTn id="8" dur="2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750" fill="hold"/>
                                        <p:tgtEl>
                                          <p:spTgt spid="9"/>
                                        </p:tgtEl>
                                        <p:attrNameLst>
                                          <p:attrName>ppt_x</p:attrName>
                                        </p:attrNameLst>
                                      </p:cBhvr>
                                      <p:tavLst>
                                        <p:tav tm="0">
                                          <p:val>
                                            <p:strVal val="1+#ppt_w/2"/>
                                          </p:val>
                                        </p:tav>
                                        <p:tav tm="100000">
                                          <p:val>
                                            <p:strVal val="#ppt_x"/>
                                          </p:val>
                                        </p:tav>
                                      </p:tavLst>
                                    </p:anim>
                                    <p:anim calcmode="lin" valueType="num">
                                      <p:cBhvr additive="base">
                                        <p:cTn id="14" dur="2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0" fill="hold"/>
                                        <p:tgtEl>
                                          <p:spTgt spid="10"/>
                                        </p:tgtEl>
                                        <p:attrNameLst>
                                          <p:attrName>ppt_x</p:attrName>
                                        </p:attrNameLst>
                                      </p:cBhvr>
                                      <p:tavLst>
                                        <p:tav tm="0">
                                          <p:val>
                                            <p:strVal val="1+#ppt_w/2"/>
                                          </p:val>
                                        </p:tav>
                                        <p:tav tm="100000">
                                          <p:val>
                                            <p:strVal val="#ppt_x"/>
                                          </p:val>
                                        </p:tav>
                                      </p:tavLst>
                                    </p:anim>
                                    <p:anim calcmode="lin" valueType="num">
                                      <p:cBhvr additive="base">
                                        <p:cTn id="20" dur="2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919</TotalTime>
  <Words>508</Words>
  <Application>Microsoft Office PowerPoint</Application>
  <PresentationFormat>On-screen Show (16:9)</PresentationFormat>
  <Paragraphs>92</Paragraphs>
  <Slides>16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Rounded MT Bold</vt:lpstr>
      <vt:lpstr>Arial-Rounded</vt:lpstr>
      <vt:lpstr>Calibri</vt:lpstr>
      <vt:lpstr>Office Theme</vt:lpstr>
      <vt:lpstr>PowerPoint Presentation</vt:lpstr>
      <vt:lpstr>Ôn và khởi động</vt:lpstr>
      <vt:lpstr>PowerPoint Presentation</vt:lpstr>
      <vt:lpstr>PowerPoint Presentation</vt:lpstr>
      <vt:lpstr>PowerPoint Presentation</vt:lpstr>
      <vt:lpstr>PowerPoint Presentation</vt:lpstr>
      <vt:lpstr>Nhịp nhàng : rất đều  Vun vút  : rất nhanh  </vt:lpstr>
      <vt:lpstr>PowerPoint Presentation</vt:lpstr>
      <vt:lpstr>PowerPoint Presentation</vt:lpstr>
      <vt:lpstr>PowerPoint Presentation</vt:lpstr>
      <vt:lpstr>vàng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Tuyết Bùi Thị</cp:lastModifiedBy>
  <cp:revision>157</cp:revision>
  <dcterms:created xsi:type="dcterms:W3CDTF">2020-12-08T15:48:47Z</dcterms:created>
  <dcterms:modified xsi:type="dcterms:W3CDTF">2025-03-07T05:10:20Z</dcterms:modified>
</cp:coreProperties>
</file>