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7" r:id="rId2"/>
    <p:sldId id="402" r:id="rId3"/>
    <p:sldId id="259" r:id="rId4"/>
    <p:sldId id="260" r:id="rId5"/>
    <p:sldId id="380" r:id="rId6"/>
    <p:sldId id="336" r:id="rId7"/>
    <p:sldId id="262" r:id="rId8"/>
    <p:sldId id="263" r:id="rId9"/>
    <p:sldId id="282" r:id="rId10"/>
    <p:sldId id="283" r:id="rId11"/>
    <p:sldId id="284" r:id="rId12"/>
    <p:sldId id="264" r:id="rId13"/>
    <p:sldId id="372" r:id="rId14"/>
    <p:sldId id="357" r:id="rId15"/>
    <p:sldId id="350" r:id="rId16"/>
    <p:sldId id="355" r:id="rId17"/>
    <p:sldId id="267" r:id="rId18"/>
    <p:sldId id="381" r:id="rId19"/>
    <p:sldId id="382" r:id="rId20"/>
    <p:sldId id="383" r:id="rId21"/>
    <p:sldId id="314" r:id="rId22"/>
    <p:sldId id="272" r:id="rId23"/>
    <p:sldId id="338" r:id="rId24"/>
    <p:sldId id="391" r:id="rId25"/>
    <p:sldId id="392" r:id="rId26"/>
    <p:sldId id="393" r:id="rId27"/>
    <p:sldId id="394" r:id="rId28"/>
    <p:sldId id="395" r:id="rId29"/>
    <p:sldId id="396" r:id="rId30"/>
    <p:sldId id="397" r:id="rId31"/>
    <p:sldId id="398" r:id="rId32"/>
    <p:sldId id="399" r:id="rId33"/>
    <p:sldId id="400" r:id="rId34"/>
    <p:sldId id="386" r:id="rId35"/>
    <p:sldId id="326" r:id="rId36"/>
    <p:sldId id="274" r:id="rId37"/>
    <p:sldId id="275" r:id="rId38"/>
    <p:sldId id="401" r:id="rId39"/>
    <p:sldId id="277" r:id="rId40"/>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3E6"/>
    <a:srgbClr val="EBF6F9"/>
    <a:srgbClr val="FFE389"/>
    <a:srgbClr val="BD196F"/>
    <a:srgbClr val="006F96"/>
    <a:srgbClr val="FBD1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39" autoAdjust="0"/>
    <p:restoredTop sz="91993" autoAdjust="0"/>
  </p:normalViewPr>
  <p:slideViewPr>
    <p:cSldViewPr>
      <p:cViewPr varScale="1">
        <p:scale>
          <a:sx n="64" d="100"/>
          <a:sy n="64" d="100"/>
        </p:scale>
        <p:origin x="900" y="66"/>
      </p:cViewPr>
      <p:guideLst>
        <p:guide orient="horz" pos="2160"/>
        <p:guide pos="383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393E71-07F5-488B-AE25-F3CA7D5BF9F6}" type="datetimeFigureOut">
              <a:rPr lang="en-US" smtClean="0"/>
              <a:t>12/25/2024</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6B2E6C-2AFC-4020-8547-494ABD7E6602}" type="slidenum">
              <a:rPr lang="en-US" smtClean="0"/>
              <a:t>‹#›</a:t>
            </a:fld>
            <a:endParaRPr lang="en-US"/>
          </a:p>
        </p:txBody>
      </p:sp>
    </p:spTree>
    <p:extLst>
      <p:ext uri="{BB962C8B-B14F-4D97-AF65-F5344CB8AC3E}">
        <p14:creationId xmlns:p14="http://schemas.microsoft.com/office/powerpoint/2010/main" val="1915073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a:t>
            </a:fld>
            <a:endParaRPr lang="en-US"/>
          </a:p>
        </p:txBody>
      </p:sp>
    </p:spTree>
    <p:extLst>
      <p:ext uri="{BB962C8B-B14F-4D97-AF65-F5344CB8AC3E}">
        <p14:creationId xmlns:p14="http://schemas.microsoft.com/office/powerpoint/2010/main" val="2852619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14</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16</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18</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19</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20</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22</a:t>
            </a:fld>
            <a:endParaRPr lang="en-US"/>
          </a:p>
        </p:txBody>
      </p:sp>
    </p:spTree>
    <p:extLst>
      <p:ext uri="{BB962C8B-B14F-4D97-AF65-F5344CB8AC3E}">
        <p14:creationId xmlns:p14="http://schemas.microsoft.com/office/powerpoint/2010/main" val="39168024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Luyện</a:t>
            </a:r>
            <a:r>
              <a:rPr lang="en-US" baseline="0"/>
              <a:t> luôn từ khó đọc nhé!</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23</a:t>
            </a:fld>
            <a:endParaRPr lang="en-US"/>
          </a:p>
        </p:txBody>
      </p:sp>
    </p:spTree>
    <p:extLst>
      <p:ext uri="{BB962C8B-B14F-4D97-AF65-F5344CB8AC3E}">
        <p14:creationId xmlns:p14="http://schemas.microsoft.com/office/powerpoint/2010/main" val="25495580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có</a:t>
            </a:r>
            <a:r>
              <a:rPr lang="en-US" baseline="0"/>
              <a:t> thể hỏi mở rộng thêm ở câu hỏi cuối</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34</a:t>
            </a:fld>
            <a:endParaRPr lang="en-US"/>
          </a:p>
        </p:txBody>
      </p:sp>
    </p:spTree>
    <p:extLst>
      <p:ext uri="{BB962C8B-B14F-4D97-AF65-F5344CB8AC3E}">
        <p14:creationId xmlns:p14="http://schemas.microsoft.com/office/powerpoint/2010/main" val="3167440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Hình</a:t>
            </a:r>
            <a:r>
              <a:rPr lang="en-US" baseline="0"/>
              <a:t> ảnh là một vườn hoa ở đất nước Nhật Bản</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a:t>
            </a:fld>
            <a:endParaRPr lang="en-US"/>
          </a:p>
        </p:txBody>
      </p:sp>
    </p:spTree>
    <p:extLst>
      <p:ext uri="{BB962C8B-B14F-4D97-AF65-F5344CB8AC3E}">
        <p14:creationId xmlns:p14="http://schemas.microsoft.com/office/powerpoint/2010/main" val="853899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4</a:t>
            </a:fld>
            <a:endParaRPr lang="en-US"/>
          </a:p>
        </p:txBody>
      </p:sp>
    </p:spTree>
    <p:extLst>
      <p:ext uri="{BB962C8B-B14F-4D97-AF65-F5344CB8AC3E}">
        <p14:creationId xmlns:p14="http://schemas.microsoft.com/office/powerpoint/2010/main" val="1312093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Cuốc:</a:t>
            </a:r>
            <a:r>
              <a:rPr lang="en-US" baseline="0"/>
              <a:t> danh từ và động từ</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6</a:t>
            </a:fld>
            <a:endParaRPr lang="en-US"/>
          </a:p>
        </p:txBody>
      </p:sp>
    </p:spTree>
    <p:extLst>
      <p:ext uri="{BB962C8B-B14F-4D97-AF65-F5344CB8AC3E}">
        <p14:creationId xmlns:p14="http://schemas.microsoft.com/office/powerpoint/2010/main" val="2072191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8</a:t>
            </a:fld>
            <a:endParaRPr lang="en-US"/>
          </a:p>
        </p:txBody>
      </p:sp>
    </p:spTree>
    <p:extLst>
      <p:ext uri="{BB962C8B-B14F-4D97-AF65-F5344CB8AC3E}">
        <p14:creationId xmlns:p14="http://schemas.microsoft.com/office/powerpoint/2010/main" val="67674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9</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10</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11</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13</a:t>
            </a:fld>
            <a:endParaRPr lang="en-US"/>
          </a:p>
        </p:txBody>
      </p:sp>
    </p:spTree>
    <p:extLst>
      <p:ext uri="{BB962C8B-B14F-4D97-AF65-F5344CB8AC3E}">
        <p14:creationId xmlns:p14="http://schemas.microsoft.com/office/powerpoint/2010/main" val="67674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a:t>Click to edit Master title style</a:t>
            </a:r>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12/25/2024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1457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96012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8452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22630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12/25/2024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47723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12/25/2024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91400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12/25/2024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21351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12/25/2024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8058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12/25/2024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96163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76820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88005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12/25/2024</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88756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9.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0" y="0"/>
            <a:ext cx="12161838" cy="3022600"/>
          </a:xfrm>
          <a:prstGeom prst="rect">
            <a:avLst/>
          </a:prstGeom>
          <a:solidFill>
            <a:srgbClr val="0086EA"/>
          </a:solidFill>
          <a:effectLst>
            <a:glow rad="50800">
              <a:schemeClr val="accent5">
                <a:satMod val="175000"/>
                <a:alpha val="18000"/>
              </a:schemeClr>
            </a:glow>
          </a:effectLst>
        </p:spPr>
        <p:txBody>
          <a:bodyPr vert="horz" lIns="91294" tIns="45647" rIns="91294" bIns="45647"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0600" b="1" dirty="0">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329384" y="462491"/>
            <a:ext cx="2039642"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394362" y="1254919"/>
            <a:ext cx="8330788" cy="1325563"/>
          </a:xfrm>
        </p:spPr>
        <p:txBody>
          <a:bodyPr>
            <a:noAutofit/>
          </a:bodyPr>
          <a:lstStyle/>
          <a:p>
            <a:pPr algn="ctr"/>
            <a:r>
              <a:rPr lang="en-US" sz="10600" b="1" dirty="0" err="1">
                <a:solidFill>
                  <a:schemeClr val="bg1"/>
                </a:solidFill>
                <a:latin typeface="AvantGarde" pitchFamily="2" charset="0"/>
                <a:ea typeface="AvantGarde" pitchFamily="2" charset="0"/>
                <a:cs typeface="AvantGarde" pitchFamily="2" charset="0"/>
              </a:rPr>
              <a:t>TIẾNG</a:t>
            </a:r>
            <a:r>
              <a:rPr lang="en-US" sz="10600" b="1">
                <a:solidFill>
                  <a:schemeClr val="bg1"/>
                </a:solidFill>
                <a:latin typeface="AvantGarde" pitchFamily="2" charset="0"/>
                <a:ea typeface="AvantGarde" pitchFamily="2" charset="0"/>
                <a:cs typeface="AvantGarde" pitchFamily="2" charset="0"/>
              </a:rPr>
              <a:t> VIỆT </a:t>
            </a:r>
            <a:r>
              <a:rPr lang="en-US" sz="10600" b="1">
                <a:solidFill>
                  <a:schemeClr val="bg1"/>
                </a:solidFill>
                <a:latin typeface=".VnArial" pitchFamily="34" charset="0"/>
                <a:ea typeface="AvantGarde" pitchFamily="2" charset="0"/>
                <a:cs typeface="AvantGarde" pitchFamily="2" charset="0"/>
              </a:rPr>
              <a:t>1</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1513" y="4205197"/>
            <a:ext cx="4512126"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23003"/>
            <a:ext cx="3439518"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0" y="6807200"/>
            <a:ext cx="12161838" cy="16933"/>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983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16976" y="5439505"/>
            <a:ext cx="7251687"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váy xoè</a:t>
            </a:r>
          </a:p>
        </p:txBody>
      </p:sp>
      <p:sp>
        <p:nvSpPr>
          <p:cNvPr id="6" name="Title 1"/>
          <p:cNvSpPr txBox="1">
            <a:spLocks/>
          </p:cNvSpPr>
          <p:nvPr/>
        </p:nvSpPr>
        <p:spPr>
          <a:xfrm>
            <a:off x="5884977" y="5439504"/>
            <a:ext cx="2895153"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oe</a:t>
            </a:r>
          </a:p>
        </p:txBody>
      </p:sp>
      <p:pic>
        <p:nvPicPr>
          <p:cNvPr id="4098" name="Picture 2" descr="Đầm xòe bé gái - Vân Kim Sh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7751" y="203200"/>
            <a:ext cx="4887832" cy="4887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537016" y="5562427"/>
            <a:ext cx="663854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chích choè</a:t>
            </a:r>
          </a:p>
        </p:txBody>
      </p:sp>
      <p:sp>
        <p:nvSpPr>
          <p:cNvPr id="5" name="Title 1"/>
          <p:cNvSpPr txBox="1">
            <a:spLocks/>
          </p:cNvSpPr>
          <p:nvPr/>
        </p:nvSpPr>
        <p:spPr>
          <a:xfrm>
            <a:off x="6325251" y="5562427"/>
            <a:ext cx="318466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oe</a:t>
            </a:r>
          </a:p>
        </p:txBody>
      </p:sp>
      <p:pic>
        <p:nvPicPr>
          <p:cNvPr id="5122" name="Picture 2" descr="Cách chọn chim chích chòe than hót hay - Pet Care 24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6319" y="203425"/>
            <a:ext cx="4879752" cy="4702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3261519" y="471909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váy xoè</a:t>
            </a:r>
          </a:p>
        </p:txBody>
      </p:sp>
      <p:sp>
        <p:nvSpPr>
          <p:cNvPr id="16" name="Title 1"/>
          <p:cNvSpPr txBox="1">
            <a:spLocks/>
          </p:cNvSpPr>
          <p:nvPr/>
        </p:nvSpPr>
        <p:spPr>
          <a:xfrm>
            <a:off x="-464259" y="4719096"/>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đoá hoa</a:t>
            </a:r>
          </a:p>
        </p:txBody>
      </p:sp>
      <p:sp>
        <p:nvSpPr>
          <p:cNvPr id="8" name="Title 1"/>
          <p:cNvSpPr txBox="1">
            <a:spLocks/>
          </p:cNvSpPr>
          <p:nvPr/>
        </p:nvSpPr>
        <p:spPr>
          <a:xfrm>
            <a:off x="7300119" y="471909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chích choè</a:t>
            </a:r>
          </a:p>
        </p:txBody>
      </p:sp>
      <p:pic>
        <p:nvPicPr>
          <p:cNvPr id="11" name="Picture 2" descr="Cách chọn chim chích chòe than hót hay - Pet Care 24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55230" y="1943739"/>
            <a:ext cx="2376177" cy="228962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Đầm xòe bé gái - Vân Kim Sho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3040" y="1930010"/>
            <a:ext cx="2303357" cy="230335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5" name="Picture 2" descr="Rose HD Wallpaper | Background Image | 2560x160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719" y="1905000"/>
            <a:ext cx="3720837" cy="2325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3177297" y="5972905"/>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váy xoè</a:t>
            </a:r>
          </a:p>
        </p:txBody>
      </p:sp>
      <p:sp>
        <p:nvSpPr>
          <p:cNvPr id="16" name="Title 1"/>
          <p:cNvSpPr txBox="1">
            <a:spLocks/>
          </p:cNvSpPr>
          <p:nvPr/>
        </p:nvSpPr>
        <p:spPr>
          <a:xfrm>
            <a:off x="-548481" y="5972905"/>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đoá hoa</a:t>
            </a:r>
          </a:p>
        </p:txBody>
      </p:sp>
      <p:sp>
        <p:nvSpPr>
          <p:cNvPr id="17" name="Title 1"/>
          <p:cNvSpPr txBox="1">
            <a:spLocks/>
          </p:cNvSpPr>
          <p:nvPr/>
        </p:nvSpPr>
        <p:spPr>
          <a:xfrm>
            <a:off x="7215897" y="5972905"/>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chích choè</a:t>
            </a:r>
          </a:p>
        </p:txBody>
      </p:sp>
      <p:sp>
        <p:nvSpPr>
          <p:cNvPr id="18" name="Title 1"/>
          <p:cNvSpPr txBox="1">
            <a:spLocks/>
          </p:cNvSpPr>
          <p:nvPr/>
        </p:nvSpPr>
        <p:spPr>
          <a:xfrm>
            <a:off x="556975" y="41056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hoà</a:t>
            </a:r>
          </a:p>
        </p:txBody>
      </p:sp>
      <p:sp>
        <p:nvSpPr>
          <p:cNvPr id="22" name="Title 1"/>
          <p:cNvSpPr txBox="1">
            <a:spLocks/>
          </p:cNvSpPr>
          <p:nvPr/>
        </p:nvSpPr>
        <p:spPr>
          <a:xfrm>
            <a:off x="3473325" y="41056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loa</a:t>
            </a:r>
          </a:p>
        </p:txBody>
      </p:sp>
      <p:sp>
        <p:nvSpPr>
          <p:cNvPr id="23" name="Title 1"/>
          <p:cNvSpPr txBox="1">
            <a:spLocks/>
          </p:cNvSpPr>
          <p:nvPr/>
        </p:nvSpPr>
        <p:spPr>
          <a:xfrm>
            <a:off x="6186551" y="41056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toả</a:t>
            </a:r>
          </a:p>
        </p:txBody>
      </p:sp>
      <p:sp>
        <p:nvSpPr>
          <p:cNvPr id="24" name="Title 1"/>
          <p:cNvSpPr txBox="1">
            <a:spLocks/>
          </p:cNvSpPr>
          <p:nvPr/>
        </p:nvSpPr>
        <p:spPr>
          <a:xfrm>
            <a:off x="8862775" y="41056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xoá</a:t>
            </a:r>
          </a:p>
        </p:txBody>
      </p:sp>
      <p:sp>
        <p:nvSpPr>
          <p:cNvPr id="25" name="Title 1"/>
          <p:cNvSpPr txBox="1">
            <a:spLocks/>
          </p:cNvSpPr>
          <p:nvPr/>
        </p:nvSpPr>
        <p:spPr>
          <a:xfrm>
            <a:off x="615922" y="5029200"/>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khoẻ</a:t>
            </a:r>
          </a:p>
        </p:txBody>
      </p:sp>
      <p:sp>
        <p:nvSpPr>
          <p:cNvPr id="26" name="Title 1"/>
          <p:cNvSpPr txBox="1">
            <a:spLocks/>
          </p:cNvSpPr>
          <p:nvPr/>
        </p:nvSpPr>
        <p:spPr>
          <a:xfrm>
            <a:off x="3481841" y="5029200"/>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loe</a:t>
            </a:r>
          </a:p>
        </p:txBody>
      </p:sp>
      <p:sp>
        <p:nvSpPr>
          <p:cNvPr id="27" name="Title 1"/>
          <p:cNvSpPr txBox="1">
            <a:spLocks/>
          </p:cNvSpPr>
          <p:nvPr/>
        </p:nvSpPr>
        <p:spPr>
          <a:xfrm>
            <a:off x="6195067" y="5029200"/>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loé</a:t>
            </a:r>
          </a:p>
        </p:txBody>
      </p:sp>
      <p:sp>
        <p:nvSpPr>
          <p:cNvPr id="35" name="Title 1"/>
          <p:cNvSpPr txBox="1">
            <a:spLocks/>
          </p:cNvSpPr>
          <p:nvPr/>
        </p:nvSpPr>
        <p:spPr>
          <a:xfrm>
            <a:off x="8921722" y="5029200"/>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xoè</a:t>
            </a:r>
          </a:p>
        </p:txBody>
      </p:sp>
      <p:pic>
        <p:nvPicPr>
          <p:cNvPr id="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5309" y="-383782"/>
            <a:ext cx="4927810" cy="4650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12649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66512687"/>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518319" y="1628776"/>
            <a:ext cx="8051865" cy="4524118"/>
          </a:xfrm>
          <a:prstGeom prst="rect">
            <a:avLst/>
          </a:prstGeom>
          <a:noFill/>
        </p:spPr>
        <p:txBody>
          <a:bodyPr wrap="square" lIns="121725" tIns="60862" rIns="121725" bIns="60862" rtlCol="0">
            <a:spAutoFit/>
          </a:bodyPr>
          <a:lstStyle/>
          <a:p>
            <a:r>
              <a:rPr lang="el-GR" sz="28600">
                <a:solidFill>
                  <a:srgbClr val="FF0000"/>
                </a:solidFill>
                <a:latin typeface="HP001 4 hàng"/>
              </a:rPr>
              <a:t>Ξ </a:t>
            </a:r>
            <a:endParaRPr lang="en-US" sz="28600">
              <a:solidFill>
                <a:srgbClr val="FF0000"/>
              </a:solidFill>
              <a:latin typeface="HP001 4 hàng" pitchFamily="34" charset="0"/>
            </a:endParaRPr>
          </a:p>
        </p:txBody>
      </p:sp>
      <p:sp>
        <p:nvSpPr>
          <p:cNvPr id="8" name="TextBox 7"/>
          <p:cNvSpPr txBox="1"/>
          <p:nvPr/>
        </p:nvSpPr>
        <p:spPr>
          <a:xfrm>
            <a:off x="7441885" y="3009901"/>
            <a:ext cx="5417550" cy="2277349"/>
          </a:xfrm>
          <a:prstGeom prst="rect">
            <a:avLst/>
          </a:prstGeom>
          <a:noFill/>
        </p:spPr>
        <p:txBody>
          <a:bodyPr wrap="square" lIns="121725" tIns="60862" rIns="121725" bIns="60862" rtlCol="0">
            <a:spAutoFit/>
          </a:bodyPr>
          <a:lstStyle/>
          <a:p>
            <a:r>
              <a:rPr lang="el-GR" sz="14000">
                <a:solidFill>
                  <a:srgbClr val="FF0000"/>
                </a:solidFill>
                <a:latin typeface="HP001 4 hàng"/>
              </a:rPr>
              <a:t>Ξ  </a:t>
            </a:r>
            <a:endParaRPr lang="en-US" sz="14000">
              <a:solidFill>
                <a:srgbClr val="FF0000"/>
              </a:solidFill>
              <a:latin typeface="HP001 4 hàng" pitchFamily="34" charset="0"/>
            </a:endParaRPr>
          </a:p>
        </p:txBody>
      </p:sp>
      <p:grpSp>
        <p:nvGrpSpPr>
          <p:cNvPr id="5" name="Group 4"/>
          <p:cNvGrpSpPr/>
          <p:nvPr/>
        </p:nvGrpSpPr>
        <p:grpSpPr>
          <a:xfrm>
            <a:off x="-84357" y="76202"/>
            <a:ext cx="6756905" cy="941185"/>
            <a:chOff x="63500" y="1429216"/>
            <a:chExt cx="5080245" cy="705889"/>
          </a:xfrm>
        </p:grpSpPr>
        <p:sp>
          <p:nvSpPr>
            <p:cNvPr id="6" name="Rounded Rectangle 5"/>
            <p:cNvSpPr/>
            <p:nvPr/>
          </p:nvSpPr>
          <p:spPr>
            <a:xfrm>
              <a:off x="384357" y="1429216"/>
              <a:ext cx="4759388"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Hướng dẫn viết bảng</a:t>
              </a:r>
            </a:p>
          </p:txBody>
        </p:sp>
        <p:sp>
          <p:nvSpPr>
            <p:cNvPr id="9" name="Oval 8"/>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4</a:t>
              </a:r>
            </a:p>
          </p:txBody>
        </p:sp>
      </p:grpSp>
    </p:spTree>
    <p:extLst>
      <p:ext uri="{BB962C8B-B14F-4D97-AF65-F5344CB8AC3E}">
        <p14:creationId xmlns:p14="http://schemas.microsoft.com/office/powerpoint/2010/main" val="10819046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pic>
        <p:nvPicPr>
          <p:cNvPr id="4" name="OA.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7229" y="-52547"/>
            <a:ext cx="12040393" cy="4508818"/>
          </a:xfrm>
        </p:spPr>
      </p:pic>
    </p:spTree>
    <p:extLst>
      <p:ext uri="{BB962C8B-B14F-4D97-AF65-F5344CB8AC3E}">
        <p14:creationId xmlns:p14="http://schemas.microsoft.com/office/powerpoint/2010/main" val="299065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32228643"/>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870291" y="1628776"/>
            <a:ext cx="9553902" cy="4524118"/>
          </a:xfrm>
          <a:prstGeom prst="rect">
            <a:avLst/>
          </a:prstGeom>
          <a:noFill/>
        </p:spPr>
        <p:txBody>
          <a:bodyPr wrap="square" lIns="121725" tIns="60862" rIns="121725" bIns="60862" rtlCol="0">
            <a:spAutoFit/>
          </a:bodyPr>
          <a:lstStyle/>
          <a:p>
            <a:r>
              <a:rPr lang="el-GR" sz="28600">
                <a:solidFill>
                  <a:srgbClr val="FF0000"/>
                </a:solidFill>
                <a:latin typeface="HP001 4 hàng"/>
              </a:rPr>
              <a:t>φψ </a:t>
            </a:r>
            <a:endParaRPr lang="en-US" sz="28600">
              <a:solidFill>
                <a:srgbClr val="FF0000"/>
              </a:solidFill>
              <a:latin typeface="HP001 4 hàng" pitchFamily="34" charset="0"/>
            </a:endParaRPr>
          </a:p>
        </p:txBody>
      </p:sp>
      <p:sp>
        <p:nvSpPr>
          <p:cNvPr id="8" name="TextBox 7"/>
          <p:cNvSpPr txBox="1"/>
          <p:nvPr/>
        </p:nvSpPr>
        <p:spPr>
          <a:xfrm>
            <a:off x="6683169" y="3009902"/>
            <a:ext cx="5417550" cy="2277349"/>
          </a:xfrm>
          <a:prstGeom prst="rect">
            <a:avLst/>
          </a:prstGeom>
          <a:noFill/>
        </p:spPr>
        <p:txBody>
          <a:bodyPr wrap="square" lIns="121725" tIns="60862" rIns="121725" bIns="60862" rtlCol="0">
            <a:spAutoFit/>
          </a:bodyPr>
          <a:lstStyle/>
          <a:p>
            <a:r>
              <a:rPr lang="el-GR" sz="14000">
                <a:solidFill>
                  <a:srgbClr val="FF0000"/>
                </a:solidFill>
                <a:latin typeface="HP001 4 hàng"/>
              </a:rPr>
              <a:t>φψ </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35395614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pic>
        <p:nvPicPr>
          <p:cNvPr id="4" name="OE.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0723" y="101283"/>
            <a:ext cx="12040393" cy="4477385"/>
          </a:xfrm>
        </p:spPr>
      </p:pic>
    </p:spTree>
    <p:extLst>
      <p:ext uri="{BB962C8B-B14F-4D97-AF65-F5344CB8AC3E}">
        <p14:creationId xmlns:p14="http://schemas.microsoft.com/office/powerpoint/2010/main" val="92373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2845"/>
          <a:stretch/>
        </p:blipFill>
        <p:spPr bwMode="auto">
          <a:xfrm>
            <a:off x="0" y="34162"/>
            <a:ext cx="12161838" cy="682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12372" y="822434"/>
            <a:ext cx="3414777" cy="1415574"/>
          </a:xfrm>
          <a:prstGeom prst="rect">
            <a:avLst/>
          </a:prstGeom>
          <a:noFill/>
        </p:spPr>
        <p:txBody>
          <a:bodyPr wrap="square" lIns="121725" tIns="60862" rIns="121725" bIns="60862" rtlCol="0">
            <a:spAutoFit/>
          </a:bodyPr>
          <a:lstStyle/>
          <a:p>
            <a:r>
              <a:rPr lang="vi-VN" sz="8400">
                <a:solidFill>
                  <a:srgbClr val="FF0000"/>
                </a:solidFill>
                <a:latin typeface="HP001 4 hàng"/>
              </a:rPr>
              <a:t>h</a:t>
            </a:r>
            <a:r>
              <a:rPr lang="el-GR" sz="8400">
                <a:solidFill>
                  <a:srgbClr val="FF0000"/>
                </a:solidFill>
                <a:latin typeface="HP001 4 hàng"/>
              </a:rPr>
              <a:t>Ξ </a:t>
            </a:r>
            <a:endParaRPr lang="en-US" sz="8400">
              <a:solidFill>
                <a:srgbClr val="FF0000"/>
              </a:solidFill>
              <a:latin typeface="HP001 4 hàng" pitchFamily="34" charset="0"/>
            </a:endParaRPr>
          </a:p>
        </p:txBody>
      </p:sp>
      <p:sp>
        <p:nvSpPr>
          <p:cNvPr id="8" name="TextBox 7"/>
          <p:cNvSpPr txBox="1"/>
          <p:nvPr/>
        </p:nvSpPr>
        <p:spPr>
          <a:xfrm>
            <a:off x="3921619" y="1223070"/>
            <a:ext cx="2297569" cy="769243"/>
          </a:xfrm>
          <a:prstGeom prst="rect">
            <a:avLst/>
          </a:prstGeom>
          <a:noFill/>
        </p:spPr>
        <p:txBody>
          <a:bodyPr wrap="square" lIns="121725" tIns="60862" rIns="121725" bIns="60862" rtlCol="0">
            <a:spAutoFit/>
          </a:bodyPr>
          <a:lstStyle/>
          <a:p>
            <a:r>
              <a:rPr lang="vi-VN" sz="4200">
                <a:solidFill>
                  <a:srgbClr val="FF0000"/>
                </a:solidFill>
                <a:latin typeface="HP001 4 hàng"/>
              </a:rPr>
              <a:t>h</a:t>
            </a:r>
            <a:r>
              <a:rPr lang="el-GR" sz="4200">
                <a:solidFill>
                  <a:srgbClr val="FF0000"/>
                </a:solidFill>
                <a:latin typeface="HP001 4 hàng"/>
              </a:rPr>
              <a:t>Ξ </a:t>
            </a:r>
            <a:endParaRPr lang="en-US" sz="4200">
              <a:solidFill>
                <a:srgbClr val="FF0000"/>
              </a:solidFill>
              <a:latin typeface="HP001 4 hàng" pitchFamily="34" charset="0"/>
            </a:endParaRPr>
          </a:p>
        </p:txBody>
      </p:sp>
      <p:sp>
        <p:nvSpPr>
          <p:cNvPr id="13" name="TextBox 12"/>
          <p:cNvSpPr txBox="1"/>
          <p:nvPr/>
        </p:nvSpPr>
        <p:spPr>
          <a:xfrm>
            <a:off x="610193" y="2474408"/>
            <a:ext cx="3414777" cy="1415574"/>
          </a:xfrm>
          <a:prstGeom prst="rect">
            <a:avLst/>
          </a:prstGeom>
          <a:noFill/>
        </p:spPr>
        <p:txBody>
          <a:bodyPr wrap="square" lIns="121725" tIns="60862" rIns="121725" bIns="60862" rtlCol="0">
            <a:spAutoFit/>
          </a:bodyPr>
          <a:lstStyle/>
          <a:p>
            <a:r>
              <a:rPr lang="el-GR" sz="8400">
                <a:solidFill>
                  <a:srgbClr val="FF0000"/>
                </a:solidFill>
                <a:latin typeface="HP001 4 hàng"/>
              </a:rPr>
              <a:t>εφ</a:t>
            </a:r>
            <a:r>
              <a:rPr lang="en-US" sz="8400">
                <a:solidFill>
                  <a:srgbClr val="FF0000"/>
                </a:solidFill>
                <a:latin typeface="HP001 4 hàng"/>
              </a:rPr>
              <a:t>ǩ </a:t>
            </a:r>
            <a:endParaRPr lang="en-US" sz="8400">
              <a:solidFill>
                <a:srgbClr val="FF0000"/>
              </a:solidFill>
              <a:latin typeface="HP001 4 hàng" pitchFamily="34" charset="0"/>
            </a:endParaRPr>
          </a:p>
        </p:txBody>
      </p:sp>
      <p:sp>
        <p:nvSpPr>
          <p:cNvPr id="14" name="TextBox 13"/>
          <p:cNvSpPr txBox="1"/>
          <p:nvPr/>
        </p:nvSpPr>
        <p:spPr>
          <a:xfrm>
            <a:off x="3903674" y="2876742"/>
            <a:ext cx="2297569" cy="769243"/>
          </a:xfrm>
          <a:prstGeom prst="rect">
            <a:avLst/>
          </a:prstGeom>
          <a:noFill/>
        </p:spPr>
        <p:txBody>
          <a:bodyPr wrap="square" lIns="121725" tIns="60862" rIns="121725" bIns="60862" rtlCol="0">
            <a:spAutoFit/>
          </a:bodyPr>
          <a:lstStyle/>
          <a:p>
            <a:r>
              <a:rPr lang="el-GR" sz="4200">
                <a:solidFill>
                  <a:srgbClr val="FF0000"/>
                </a:solidFill>
                <a:latin typeface="HP001 4 hàng"/>
              </a:rPr>
              <a:t>εφ</a:t>
            </a:r>
            <a:r>
              <a:rPr lang="en-US" sz="4200">
                <a:solidFill>
                  <a:srgbClr val="FF0000"/>
                </a:solidFill>
                <a:latin typeface="HP001 4 hàng"/>
              </a:rPr>
              <a:t>ǩ </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42331855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16273"/>
          <a:stretch/>
        </p:blipFill>
        <p:spPr bwMode="auto">
          <a:xfrm>
            <a:off x="0" y="977350"/>
            <a:ext cx="12161838" cy="588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12372" y="1778474"/>
            <a:ext cx="3414777" cy="1415574"/>
          </a:xfrm>
          <a:prstGeom prst="rect">
            <a:avLst/>
          </a:prstGeom>
          <a:noFill/>
        </p:spPr>
        <p:txBody>
          <a:bodyPr wrap="square" lIns="121725" tIns="60862" rIns="121725" bIns="60862" rtlCol="0">
            <a:spAutoFit/>
          </a:bodyPr>
          <a:lstStyle/>
          <a:p>
            <a:r>
              <a:rPr lang="el-GR" sz="8400">
                <a:solidFill>
                  <a:srgbClr val="FF0000"/>
                </a:solidFill>
                <a:latin typeface="HP001 4 hàng"/>
              </a:rPr>
              <a:t>Ξ</a:t>
            </a:r>
            <a:endParaRPr lang="en-US" sz="8400">
              <a:solidFill>
                <a:srgbClr val="FF0000"/>
              </a:solidFill>
              <a:latin typeface="HP001 4 hàng" pitchFamily="34" charset="0"/>
            </a:endParaRPr>
          </a:p>
        </p:txBody>
      </p:sp>
      <p:sp>
        <p:nvSpPr>
          <p:cNvPr id="8" name="TextBox 7"/>
          <p:cNvSpPr txBox="1"/>
          <p:nvPr/>
        </p:nvSpPr>
        <p:spPr>
          <a:xfrm>
            <a:off x="3072152" y="2165042"/>
            <a:ext cx="2297569" cy="769243"/>
          </a:xfrm>
          <a:prstGeom prst="rect">
            <a:avLst/>
          </a:prstGeom>
          <a:noFill/>
        </p:spPr>
        <p:txBody>
          <a:bodyPr wrap="square" lIns="121725" tIns="60862" rIns="121725" bIns="60862" rtlCol="0">
            <a:spAutoFit/>
          </a:bodyPr>
          <a:lstStyle/>
          <a:p>
            <a:r>
              <a:rPr lang="el-GR" sz="4200">
                <a:solidFill>
                  <a:srgbClr val="FF0000"/>
                </a:solidFill>
                <a:latin typeface="HP001 4 hàng"/>
              </a:rPr>
              <a:t>Ξ</a:t>
            </a:r>
            <a:endParaRPr lang="en-US" sz="4200">
              <a:solidFill>
                <a:srgbClr val="FF0000"/>
              </a:solidFill>
              <a:latin typeface="HP001 4 hàng" pitchFamily="34" charset="0"/>
            </a:endParaRPr>
          </a:p>
        </p:txBody>
      </p:sp>
      <p:grpSp>
        <p:nvGrpSpPr>
          <p:cNvPr id="9" name="Group 8"/>
          <p:cNvGrpSpPr/>
          <p:nvPr/>
        </p:nvGrpSpPr>
        <p:grpSpPr>
          <a:xfrm>
            <a:off x="215396" y="203422"/>
            <a:ext cx="3382243" cy="941185"/>
            <a:chOff x="63500" y="1429216"/>
            <a:chExt cx="2542972" cy="705889"/>
          </a:xfrm>
        </p:grpSpPr>
        <p:sp>
          <p:nvSpPr>
            <p:cNvPr id="10" name="Rounded Rectangle 9"/>
            <p:cNvSpPr/>
            <p:nvPr/>
          </p:nvSpPr>
          <p:spPr>
            <a:xfrm>
              <a:off x="384357" y="1429216"/>
              <a:ext cx="222211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Viết vở</a:t>
              </a:r>
            </a:p>
          </p:txBody>
        </p:sp>
        <p:sp>
          <p:nvSpPr>
            <p:cNvPr id="11" name="Oval 10"/>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5</a:t>
              </a:r>
            </a:p>
          </p:txBody>
        </p:sp>
      </p:grpSp>
      <p:sp>
        <p:nvSpPr>
          <p:cNvPr id="13" name="TextBox 12"/>
          <p:cNvSpPr txBox="1"/>
          <p:nvPr/>
        </p:nvSpPr>
        <p:spPr>
          <a:xfrm>
            <a:off x="610193" y="3430448"/>
            <a:ext cx="3414777" cy="1415574"/>
          </a:xfrm>
          <a:prstGeom prst="rect">
            <a:avLst/>
          </a:prstGeom>
          <a:noFill/>
        </p:spPr>
        <p:txBody>
          <a:bodyPr wrap="square" lIns="121725" tIns="60862" rIns="121725" bIns="60862" rtlCol="0">
            <a:spAutoFit/>
          </a:bodyPr>
          <a:lstStyle/>
          <a:p>
            <a:r>
              <a:rPr lang="el-GR" sz="8400">
                <a:solidFill>
                  <a:srgbClr val="FF0000"/>
                </a:solidFill>
                <a:latin typeface="HP001 4 hàng"/>
              </a:rPr>
              <a:t>φψ</a:t>
            </a:r>
            <a:endParaRPr lang="en-US" sz="8400">
              <a:solidFill>
                <a:srgbClr val="FF0000"/>
              </a:solidFill>
              <a:latin typeface="HP001 4 hàng" pitchFamily="34" charset="0"/>
            </a:endParaRPr>
          </a:p>
        </p:txBody>
      </p:sp>
      <p:sp>
        <p:nvSpPr>
          <p:cNvPr id="14" name="TextBox 13"/>
          <p:cNvSpPr txBox="1"/>
          <p:nvPr/>
        </p:nvSpPr>
        <p:spPr>
          <a:xfrm>
            <a:off x="3069973" y="3817016"/>
            <a:ext cx="2297569" cy="769243"/>
          </a:xfrm>
          <a:prstGeom prst="rect">
            <a:avLst/>
          </a:prstGeom>
          <a:noFill/>
        </p:spPr>
        <p:txBody>
          <a:bodyPr wrap="square" lIns="121725" tIns="60862" rIns="121725" bIns="60862" rtlCol="0">
            <a:spAutoFit/>
          </a:bodyPr>
          <a:lstStyle/>
          <a:p>
            <a:r>
              <a:rPr lang="el-GR" sz="4200">
                <a:solidFill>
                  <a:srgbClr val="FF0000"/>
                </a:solidFill>
                <a:latin typeface="HP001 4 hàng"/>
              </a:rPr>
              <a:t>φψ</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6543653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7519" y="2638540"/>
            <a:ext cx="2438400" cy="2438400"/>
          </a:xfrm>
          <a:prstGeom prst="rect">
            <a:avLst/>
          </a:prstGeom>
        </p:spPr>
      </p:pic>
      <p:grpSp>
        <p:nvGrpSpPr>
          <p:cNvPr id="11" name="Group 10"/>
          <p:cNvGrpSpPr/>
          <p:nvPr/>
        </p:nvGrpSpPr>
        <p:grpSpPr>
          <a:xfrm>
            <a:off x="270023" y="278015"/>
            <a:ext cx="3448696" cy="941185"/>
            <a:chOff x="63500" y="1429216"/>
            <a:chExt cx="2592937" cy="705889"/>
          </a:xfrm>
        </p:grpSpPr>
        <p:sp>
          <p:nvSpPr>
            <p:cNvPr id="14" name="Rounded Rectangle 13"/>
            <p:cNvSpPr/>
            <p:nvPr/>
          </p:nvSpPr>
          <p:spPr>
            <a:xfrm>
              <a:off x="384358" y="1429216"/>
              <a:ext cx="2272079"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Khởi động</a:t>
              </a:r>
            </a:p>
          </p:txBody>
        </p:sp>
        <p:sp>
          <p:nvSpPr>
            <p:cNvPr id="15" name="Oval 14"/>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1</a:t>
              </a:r>
            </a:p>
          </p:txBody>
        </p:sp>
      </p:grpSp>
      <p:sp>
        <p:nvSpPr>
          <p:cNvPr id="8" name="Title 1"/>
          <p:cNvSpPr txBox="1">
            <a:spLocks/>
          </p:cNvSpPr>
          <p:nvPr/>
        </p:nvSpPr>
        <p:spPr>
          <a:xfrm>
            <a:off x="7147719" y="3588188"/>
            <a:ext cx="2826337"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B0F0"/>
                </a:solidFill>
                <a:latin typeface="Arial-Rounded" pitchFamily="34" charset="0"/>
                <a:ea typeface="Arial-Rounded" pitchFamily="34" charset="0"/>
                <a:cs typeface="Arial-Rounded" pitchFamily="34" charset="0"/>
              </a:rPr>
              <a:t>Em hãy đọc bài trang 159/SGK</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529" y="1901018"/>
            <a:ext cx="4224414" cy="4673821"/>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4622" t="7540"/>
          <a:stretch/>
        </p:blipFill>
        <p:spPr>
          <a:xfrm>
            <a:off x="6988431" y="1901018"/>
            <a:ext cx="3144911" cy="4753570"/>
          </a:xfrm>
          <a:prstGeom prst="rect">
            <a:avLst/>
          </a:prstGeom>
        </p:spPr>
      </p:pic>
    </p:spTree>
    <p:extLst>
      <p:ext uri="{BB962C8B-B14F-4D97-AF65-F5344CB8AC3E}">
        <p14:creationId xmlns:p14="http://schemas.microsoft.com/office/powerpoint/2010/main" val="26438196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Effect transition="in" filter="fade">
                                      <p:cBhvr>
                                        <p:cTn id="14" dur="1000"/>
                                        <p:tgtEl>
                                          <p:spTgt spid="4"/>
                                        </p:tgtEl>
                                      </p:cBhvr>
                                    </p:animEffect>
                                  </p:childTnLst>
                                </p:cTn>
                              </p:par>
                            </p:childTnLst>
                          </p:cTn>
                        </p:par>
                      </p:childTnLst>
                    </p:cTn>
                  </p:par>
                </p:childTnLst>
              </p:cTn>
              <p:nextCondLst>
                <p:cond evt="onClick" delay="0">
                  <p:tgtEl>
                    <p:spTgt spid="2"/>
                  </p:tgtEl>
                </p:cond>
              </p:nextCondLst>
            </p:seq>
            <p:seq concurrent="1" nextAc="seek">
              <p:cTn id="15" restart="whenNotActive" fill="hold" evtFilter="cancelBubble" nodeType="interactiveSeq">
                <p:stCondLst>
                  <p:cond evt="onClick" delay="0">
                    <p:tgtEl>
                      <p:spTgt spid="7"/>
                    </p:tgtEl>
                  </p:cond>
                </p:stCondLst>
                <p:endSync evt="end" delay="0">
                  <p:rtn val="all"/>
                </p:endSync>
                <p:childTnLst>
                  <p:par>
                    <p:cTn id="16" fill="hold">
                      <p:stCondLst>
                        <p:cond delay="0"/>
                      </p:stCondLst>
                      <p:childTnLst>
                        <p:par>
                          <p:cTn id="17" fill="hold">
                            <p:stCondLst>
                              <p:cond delay="0"/>
                            </p:stCondLst>
                            <p:childTnLst>
                              <p:par>
                                <p:cTn id="18" presetID="2" presetClass="exit" presetSubtype="4" fill="hold" nodeType="clickEffect">
                                  <p:stCondLst>
                                    <p:cond delay="0"/>
                                  </p:stCondLst>
                                  <p:childTnLst>
                                    <p:anim calcmode="lin" valueType="num">
                                      <p:cBhvr additive="base">
                                        <p:cTn id="19" dur="500"/>
                                        <p:tgtEl>
                                          <p:spTgt spid="7"/>
                                        </p:tgtEl>
                                        <p:attrNameLst>
                                          <p:attrName>ppt_x</p:attrName>
                                        </p:attrNameLst>
                                      </p:cBhvr>
                                      <p:tavLst>
                                        <p:tav tm="0">
                                          <p:val>
                                            <p:strVal val="ppt_x"/>
                                          </p:val>
                                        </p:tav>
                                        <p:tav tm="100000">
                                          <p:val>
                                            <p:strVal val="ppt_x"/>
                                          </p:val>
                                        </p:tav>
                                      </p:tavLst>
                                    </p:anim>
                                    <p:anim calcmode="lin" valueType="num">
                                      <p:cBhvr additive="base">
                                        <p:cTn id="20" dur="500"/>
                                        <p:tgtEl>
                                          <p:spTgt spid="7"/>
                                        </p:tgtEl>
                                        <p:attrNameLst>
                                          <p:attrName>ppt_y</p:attrName>
                                        </p:attrNameLst>
                                      </p:cBhvr>
                                      <p:tavLst>
                                        <p:tav tm="0">
                                          <p:val>
                                            <p:strVal val="ppt_y"/>
                                          </p:val>
                                        </p:tav>
                                        <p:tav tm="100000">
                                          <p:val>
                                            <p:strVal val="1+ppt_h/2"/>
                                          </p:val>
                                        </p:tav>
                                      </p:tavLst>
                                    </p:anim>
                                    <p:set>
                                      <p:cBhvr>
                                        <p:cTn id="21"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2358"/>
          <a:stretch/>
        </p:blipFill>
        <p:spPr bwMode="auto">
          <a:xfrm>
            <a:off x="0" y="0"/>
            <a:ext cx="121618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12372" y="806970"/>
            <a:ext cx="5468547" cy="1415574"/>
          </a:xfrm>
          <a:prstGeom prst="rect">
            <a:avLst/>
          </a:prstGeom>
          <a:noFill/>
        </p:spPr>
        <p:txBody>
          <a:bodyPr wrap="square" lIns="121725" tIns="60862" rIns="121725" bIns="60862" rtlCol="0">
            <a:spAutoFit/>
          </a:bodyPr>
          <a:lstStyle/>
          <a:p>
            <a:pPr algn="just"/>
            <a:r>
              <a:rPr lang="vi-VN" sz="8400">
                <a:solidFill>
                  <a:srgbClr val="FF0000"/>
                </a:solidFill>
                <a:latin typeface="HP001 4 hàng" pitchFamily="34" charset="0"/>
              </a:rPr>
              <a:t>đǨ h</a:t>
            </a:r>
            <a:r>
              <a:rPr lang="el-GR" sz="8400">
                <a:solidFill>
                  <a:srgbClr val="FF0000"/>
                </a:solidFill>
                <a:latin typeface="HP001 4 hàng" pitchFamily="34" charset="0"/>
              </a:rPr>
              <a:t>Ξ</a:t>
            </a:r>
            <a:endParaRPr lang="en-US" sz="8400">
              <a:solidFill>
                <a:srgbClr val="FF0000"/>
              </a:solidFill>
              <a:latin typeface="HP001 4 hàng" pitchFamily="34" charset="0"/>
            </a:endParaRPr>
          </a:p>
        </p:txBody>
      </p:sp>
      <p:sp>
        <p:nvSpPr>
          <p:cNvPr id="8" name="TextBox 7"/>
          <p:cNvSpPr txBox="1"/>
          <p:nvPr/>
        </p:nvSpPr>
        <p:spPr>
          <a:xfrm>
            <a:off x="7212350" y="1190353"/>
            <a:ext cx="3135769" cy="769243"/>
          </a:xfrm>
          <a:prstGeom prst="rect">
            <a:avLst/>
          </a:prstGeom>
          <a:noFill/>
        </p:spPr>
        <p:txBody>
          <a:bodyPr wrap="square" lIns="121725" tIns="60862" rIns="121725" bIns="60862" rtlCol="0">
            <a:spAutoFit/>
          </a:bodyPr>
          <a:lstStyle/>
          <a:p>
            <a:pPr algn="just"/>
            <a:r>
              <a:rPr lang="vi-VN" sz="4200">
                <a:solidFill>
                  <a:srgbClr val="FF0000"/>
                </a:solidFill>
                <a:latin typeface="HP001 4 hàng" pitchFamily="34" charset="0"/>
              </a:rPr>
              <a:t>đǨ h</a:t>
            </a:r>
            <a:r>
              <a:rPr lang="el-GR" sz="4200">
                <a:solidFill>
                  <a:srgbClr val="FF0000"/>
                </a:solidFill>
                <a:latin typeface="HP001 4 hàng" pitchFamily="34" charset="0"/>
              </a:rPr>
              <a:t>Ξ</a:t>
            </a:r>
            <a:endParaRPr lang="en-US" sz="4200">
              <a:solidFill>
                <a:srgbClr val="FF0000"/>
              </a:solidFill>
              <a:latin typeface="HP001 4 hàng" pitchFamily="34" charset="0"/>
            </a:endParaRPr>
          </a:p>
        </p:txBody>
      </p:sp>
      <p:sp>
        <p:nvSpPr>
          <p:cNvPr id="13" name="TextBox 12"/>
          <p:cNvSpPr txBox="1"/>
          <p:nvPr/>
        </p:nvSpPr>
        <p:spPr>
          <a:xfrm>
            <a:off x="610193" y="2458944"/>
            <a:ext cx="5851726" cy="1415574"/>
          </a:xfrm>
          <a:prstGeom prst="rect">
            <a:avLst/>
          </a:prstGeom>
          <a:noFill/>
        </p:spPr>
        <p:txBody>
          <a:bodyPr wrap="square" lIns="121725" tIns="60862" rIns="121725" bIns="60862" rtlCol="0">
            <a:spAutoFit/>
          </a:bodyPr>
          <a:lstStyle/>
          <a:p>
            <a:r>
              <a:rPr lang="el-GR" sz="8400">
                <a:solidFill>
                  <a:srgbClr val="FF0000"/>
                </a:solidFill>
                <a:latin typeface="HP001 4 hàng"/>
              </a:rPr>
              <a:t>ε</a:t>
            </a:r>
            <a:r>
              <a:rPr lang="en-US" sz="8400">
                <a:solidFill>
                  <a:srgbClr val="FF0000"/>
                </a:solidFill>
                <a:latin typeface="HP001 4 hàng"/>
              </a:rPr>
              <a:t>í</a:t>
            </a:r>
            <a:r>
              <a:rPr lang="el-GR" sz="8400">
                <a:solidFill>
                  <a:srgbClr val="FF0000"/>
                </a:solidFill>
                <a:latin typeface="HP001 4 hàng"/>
              </a:rPr>
              <a:t>ε εφ</a:t>
            </a:r>
            <a:r>
              <a:rPr lang="en-US" sz="8400">
                <a:solidFill>
                  <a:srgbClr val="FF0000"/>
                </a:solidFill>
                <a:latin typeface="HP001 4 hàng"/>
              </a:rPr>
              <a:t>ǩ</a:t>
            </a:r>
            <a:endParaRPr lang="en-US" sz="8400">
              <a:solidFill>
                <a:srgbClr val="FF0000"/>
              </a:solidFill>
              <a:latin typeface="HP001 4 hàng" pitchFamily="34" charset="0"/>
            </a:endParaRPr>
          </a:p>
        </p:txBody>
      </p:sp>
      <p:sp>
        <p:nvSpPr>
          <p:cNvPr id="14" name="TextBox 13"/>
          <p:cNvSpPr txBox="1"/>
          <p:nvPr/>
        </p:nvSpPr>
        <p:spPr>
          <a:xfrm>
            <a:off x="7210171" y="2829746"/>
            <a:ext cx="3747548" cy="800021"/>
          </a:xfrm>
          <a:prstGeom prst="rect">
            <a:avLst/>
          </a:prstGeom>
          <a:noFill/>
        </p:spPr>
        <p:txBody>
          <a:bodyPr wrap="square" lIns="121725" tIns="60862" rIns="121725" bIns="60862" rtlCol="0">
            <a:spAutoFit/>
          </a:bodyPr>
          <a:lstStyle/>
          <a:p>
            <a:r>
              <a:rPr lang="el-GR" sz="4400">
                <a:solidFill>
                  <a:srgbClr val="FF0000"/>
                </a:solidFill>
                <a:latin typeface="HP001 4 hàng"/>
              </a:rPr>
              <a:t>ε</a:t>
            </a:r>
            <a:r>
              <a:rPr lang="en-US" sz="4400">
                <a:solidFill>
                  <a:srgbClr val="FF0000"/>
                </a:solidFill>
                <a:latin typeface="HP001 4 hàng"/>
              </a:rPr>
              <a:t>í</a:t>
            </a:r>
            <a:r>
              <a:rPr lang="el-GR" sz="4400">
                <a:solidFill>
                  <a:srgbClr val="FF0000"/>
                </a:solidFill>
                <a:latin typeface="HP001 4 hàng"/>
              </a:rPr>
              <a:t>ε εφ</a:t>
            </a:r>
            <a:r>
              <a:rPr lang="en-US" sz="4400">
                <a:solidFill>
                  <a:srgbClr val="FF0000"/>
                </a:solidFill>
                <a:latin typeface="HP001 4 hàng"/>
              </a:rPr>
              <a:t>ǩ</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26309256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13719" y="533400"/>
            <a:ext cx="8229600" cy="5799353"/>
            <a:chOff x="3109119" y="614964"/>
            <a:chExt cx="8229600" cy="5799353"/>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769" t="41071" r="29499" b="27778"/>
            <a:stretch/>
          </p:blipFill>
          <p:spPr bwMode="auto">
            <a:xfrm>
              <a:off x="3109119" y="614964"/>
              <a:ext cx="8153400" cy="3192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7153" t="30308" r="28114" b="43502"/>
            <a:stretch/>
          </p:blipFill>
          <p:spPr bwMode="auto">
            <a:xfrm>
              <a:off x="3119437" y="3708717"/>
              <a:ext cx="8219282" cy="2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2513802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265" t="12063" r="2066" b="64233"/>
          <a:stretch/>
        </p:blipFill>
        <p:spPr>
          <a:xfrm>
            <a:off x="2662561" y="242779"/>
            <a:ext cx="7404038" cy="2636223"/>
          </a:xfrm>
          <a:prstGeom prst="rect">
            <a:avLst/>
          </a:prstGeom>
        </p:spPr>
      </p:pic>
      <p:grpSp>
        <p:nvGrpSpPr>
          <p:cNvPr id="7" name="Group 6"/>
          <p:cNvGrpSpPr/>
          <p:nvPr/>
        </p:nvGrpSpPr>
        <p:grpSpPr>
          <a:xfrm>
            <a:off x="215396" y="203422"/>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Đọc</a:t>
              </a:r>
            </a:p>
          </p:txBody>
        </p:sp>
        <p:sp>
          <p:nvSpPr>
            <p:cNvPr id="10" name="Oval 9"/>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tx1"/>
                  </a:solidFill>
                  <a:latin typeface="Arial Rounded MT Bold" pitchFamily="34" charset="0"/>
                  <a:ea typeface="Arial-Rounded" pitchFamily="34" charset="0"/>
                  <a:cs typeface="Arial-Rounded" pitchFamily="34" charset="0"/>
                </a:rPr>
                <a:t>6</a:t>
              </a:r>
            </a:p>
          </p:txBody>
        </p:sp>
      </p:grpSp>
      <p:sp>
        <p:nvSpPr>
          <p:cNvPr id="25" name="Title 1"/>
          <p:cNvSpPr txBox="1">
            <a:spLocks/>
          </p:cNvSpPr>
          <p:nvPr/>
        </p:nvSpPr>
        <p:spPr>
          <a:xfrm>
            <a:off x="247650" y="3727872"/>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000">
                <a:solidFill>
                  <a:srgbClr val="0070C0"/>
                </a:solidFill>
                <a:latin typeface="Arial-Rounded" pitchFamily="34" charset="0"/>
                <a:ea typeface="Arial-Rounded" pitchFamily="34" charset="0"/>
                <a:cs typeface="Arial-Rounded" pitchFamily="34" charset="0"/>
              </a:rPr>
              <a:t>	Tết đến, hoa đào khoe sắc hồng tươi, hoa mai vàng nở rộ. Hè sang, hoa phượng bừng lửa đỏ, cháy rực cả góc trời. Cuối thu, hương sữa nồng nàn, ngát thơm từng góc phố. Cuối đông, hoa cải trải thảm vàng rực rỡ bên sông. Những sắc hoa, hương hoa làm đẹp thêm cho cuộc sống.</a:t>
            </a:r>
          </a:p>
        </p:txBody>
      </p:sp>
      <p:cxnSp>
        <p:nvCxnSpPr>
          <p:cNvPr id="11" name="Straight Connector 10"/>
          <p:cNvCxnSpPr/>
          <p:nvPr/>
        </p:nvCxnSpPr>
        <p:spPr>
          <a:xfrm flipH="1">
            <a:off x="3648367" y="4278529"/>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1309268" y="2819400"/>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Arial" pitchFamily="34" charset="0"/>
                <a:ea typeface="Arial-Rounded" pitchFamily="34" charset="0"/>
                <a:cs typeface="Arial" pitchFamily="34" charset="0"/>
              </a:rPr>
              <a:t>1</a:t>
            </a:r>
          </a:p>
        </p:txBody>
      </p:sp>
      <p:sp>
        <p:nvSpPr>
          <p:cNvPr id="13" name="Oval 12"/>
          <p:cNvSpPr/>
          <p:nvPr/>
        </p:nvSpPr>
        <p:spPr>
          <a:xfrm>
            <a:off x="2836646" y="3660139"/>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Arial" pitchFamily="34" charset="0"/>
                <a:ea typeface="Arial-Rounded" pitchFamily="34" charset="0"/>
                <a:cs typeface="Arial" pitchFamily="34" charset="0"/>
              </a:rPr>
              <a:t>2</a:t>
            </a:r>
          </a:p>
        </p:txBody>
      </p:sp>
      <p:cxnSp>
        <p:nvCxnSpPr>
          <p:cNvPr id="14" name="Straight Connector 13"/>
          <p:cNvCxnSpPr/>
          <p:nvPr/>
        </p:nvCxnSpPr>
        <p:spPr>
          <a:xfrm flipH="1">
            <a:off x="2836646" y="3672620"/>
            <a:ext cx="117307"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494918" y="4813701"/>
            <a:ext cx="80123"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3860758" y="4124564"/>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Arial" pitchFamily="34" charset="0"/>
                <a:ea typeface="Arial-Rounded" pitchFamily="34" charset="0"/>
                <a:cs typeface="Arial" pitchFamily="34" charset="0"/>
              </a:rPr>
              <a:t>3</a:t>
            </a:r>
          </a:p>
        </p:txBody>
      </p:sp>
      <p:cxnSp>
        <p:nvCxnSpPr>
          <p:cNvPr id="17" name="Straight Connector 16"/>
          <p:cNvCxnSpPr/>
          <p:nvPr/>
        </p:nvCxnSpPr>
        <p:spPr>
          <a:xfrm>
            <a:off x="3191976" y="3701813"/>
            <a:ext cx="8114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3850234" y="5340376"/>
            <a:ext cx="129038"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4807311" y="4661410"/>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Arial" pitchFamily="34" charset="0"/>
                <a:ea typeface="Arial-Rounded" pitchFamily="34" charset="0"/>
                <a:cs typeface="Arial" pitchFamily="34" charset="0"/>
              </a:rPr>
              <a:t>4</a:t>
            </a:r>
          </a:p>
        </p:txBody>
      </p:sp>
      <p:cxnSp>
        <p:nvCxnSpPr>
          <p:cNvPr id="24" name="Straight Connector 23"/>
          <p:cNvCxnSpPr/>
          <p:nvPr/>
        </p:nvCxnSpPr>
        <p:spPr>
          <a:xfrm flipH="1">
            <a:off x="4807311" y="5897004"/>
            <a:ext cx="141942"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4075822" y="5241064"/>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Arial" pitchFamily="34" charset="0"/>
                <a:ea typeface="Arial-Rounded" pitchFamily="34" charset="0"/>
                <a:cs typeface="Arial" pitchFamily="34" charset="0"/>
              </a:rPr>
              <a:t>5</a:t>
            </a:r>
          </a:p>
        </p:txBody>
      </p:sp>
      <p:cxnSp>
        <p:nvCxnSpPr>
          <p:cNvPr id="28" name="Straight Connector 27"/>
          <p:cNvCxnSpPr/>
          <p:nvPr/>
        </p:nvCxnSpPr>
        <p:spPr>
          <a:xfrm>
            <a:off x="9937648" y="3703681"/>
            <a:ext cx="8114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055020" y="4221652"/>
            <a:ext cx="8114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995319" y="5340376"/>
            <a:ext cx="8114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408122" y="5897004"/>
            <a:ext cx="8114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9005547" y="5897004"/>
            <a:ext cx="8114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297433" y="3674653"/>
            <a:ext cx="10800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500"/>
                                        <p:tgtEl>
                                          <p:spTgt spid="2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500"/>
                                        <p:tgtEl>
                                          <p:spTgt spid="2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fade">
                                      <p:cBhvr>
                                        <p:cTn id="77" dur="500"/>
                                        <p:tgtEl>
                                          <p:spTgt spid="2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fade">
                                      <p:cBhvr>
                                        <p:cTn id="82" dur="500"/>
                                        <p:tgtEl>
                                          <p:spTgt spid="30"/>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32"/>
                                        </p:tgtEl>
                                        <p:attrNameLst>
                                          <p:attrName>style.visibility</p:attrName>
                                        </p:attrNameLst>
                                      </p:cBhvr>
                                      <p:to>
                                        <p:strVal val="visible"/>
                                      </p:to>
                                    </p:set>
                                    <p:animEffect transition="in" filter="fade">
                                      <p:cBhvr>
                                        <p:cTn id="8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19" grpId="0" animBg="1"/>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899319" y="2726975"/>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hoa</a:t>
            </a:r>
          </a:p>
        </p:txBody>
      </p:sp>
      <p:sp>
        <p:nvSpPr>
          <p:cNvPr id="6" name="Title 1"/>
          <p:cNvSpPr txBox="1">
            <a:spLocks/>
          </p:cNvSpPr>
          <p:nvPr/>
        </p:nvSpPr>
        <p:spPr>
          <a:xfrm>
            <a:off x="6627230" y="2726974"/>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khoe</a:t>
            </a:r>
          </a:p>
        </p:txBody>
      </p:sp>
    </p:spTree>
    <p:extLst>
      <p:ext uri="{BB962C8B-B14F-4D97-AF65-F5344CB8AC3E}">
        <p14:creationId xmlns:p14="http://schemas.microsoft.com/office/powerpoint/2010/main" val="166165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Sắc đào ngày xuâ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6" name="Picture 4" descr="Cây Hoa Đào Ngày Tế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234" y="-48870"/>
            <a:ext cx="12573000" cy="7072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22808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hùm ảnh: Hoa đào đẹp rực rỡ đón tết 2021 - KhoaHoc.t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4609" y="-68943"/>
            <a:ext cx="97536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5885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ách kích nụ cho cây mai, có nên dùng thuốc kích nụ hoa mai? | Quang Cảnh  Xa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661" y="94342"/>
            <a:ext cx="8866909" cy="6650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81208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Mai vàng – Wikipedia tiếng Việ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119" y="-21771"/>
            <a:ext cx="10482746" cy="6965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96065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Rực rỡ con đường Hoa Phượng ở Hậu Gia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519" y="108203"/>
            <a:ext cx="11011305" cy="6720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57066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oa Phượng Vĩ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3" y="25400"/>
            <a:ext cx="12192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07722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5 VƯỜN HOA HỒNG ĐẸP NHẤT VÙNG KANSAI - KVBro-Nhịp sống Nhật Bả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575" y="69383"/>
            <a:ext cx="10172119" cy="572181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0914" y="-281607"/>
            <a:ext cx="11696009" cy="1958008"/>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97662 w 8793762"/>
              <a:gd name="connsiteY9" fmla="*/ 1092200 h 1320800"/>
              <a:gd name="connsiteX10" fmla="*/ 0 w 8793762"/>
              <a:gd name="connsiteY10" fmla="*/ 1195983 h 1320800"/>
              <a:gd name="connsiteX11" fmla="*/ 30762 w 8793762"/>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75837 w 8793762"/>
              <a:gd name="connsiteY9" fmla="*/ 1219373 h 1320800"/>
              <a:gd name="connsiteX10" fmla="*/ 0 w 8793762"/>
              <a:gd name="connsiteY10" fmla="*/ 1195983 h 1320800"/>
              <a:gd name="connsiteX11" fmla="*/ 30762 w 8793762"/>
              <a:gd name="connsiteY11" fmla="*/ 12700 h 1320800"/>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19373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11975 w 8793762"/>
              <a:gd name="connsiteY7" fmla="*/ 1320887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49903"/>
              <a:gd name="connsiteX1" fmla="*/ 8793762 w 8793762"/>
              <a:gd name="connsiteY1" fmla="*/ 0 h 1349903"/>
              <a:gd name="connsiteX2" fmla="*/ 8450862 w 8793762"/>
              <a:gd name="connsiteY2" fmla="*/ 662324 h 1349903"/>
              <a:gd name="connsiteX3" fmla="*/ 6749062 w 8793762"/>
              <a:gd name="connsiteY3" fmla="*/ 1206500 h 1349903"/>
              <a:gd name="connsiteX4" fmla="*/ 6037862 w 8793762"/>
              <a:gd name="connsiteY4" fmla="*/ 1308100 h 1349903"/>
              <a:gd name="connsiteX5" fmla="*/ 5047262 w 8793762"/>
              <a:gd name="connsiteY5" fmla="*/ 1320800 h 1349903"/>
              <a:gd name="connsiteX6" fmla="*/ 4350739 w 8793762"/>
              <a:gd name="connsiteY6" fmla="*/ 1349903 h 1349903"/>
              <a:gd name="connsiteX7" fmla="*/ 3711975 w 8793762"/>
              <a:gd name="connsiteY7" fmla="*/ 1320887 h 1349903"/>
              <a:gd name="connsiteX8" fmla="*/ 3066062 w 8793762"/>
              <a:gd name="connsiteY8" fmla="*/ 1320973 h 1349903"/>
              <a:gd name="connsiteX9" fmla="*/ 1875837 w 8793762"/>
              <a:gd name="connsiteY9" fmla="*/ 1246625 h 1349903"/>
              <a:gd name="connsiteX10" fmla="*/ 0 w 8793762"/>
              <a:gd name="connsiteY10" fmla="*/ 1195983 h 1349903"/>
              <a:gd name="connsiteX11" fmla="*/ 30762 w 8793762"/>
              <a:gd name="connsiteY11" fmla="*/ 12700 h 1349903"/>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47262 w 8793762"/>
              <a:gd name="connsiteY5" fmla="*/ 1320800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58175 w 8793762"/>
              <a:gd name="connsiteY5" fmla="*/ 1366219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37862 w 8793762"/>
              <a:gd name="connsiteY4" fmla="*/ 1308100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73876 h 1377154"/>
              <a:gd name="connsiteX10" fmla="*/ 0 w 8793762"/>
              <a:gd name="connsiteY10" fmla="*/ 1195983 h 1377154"/>
              <a:gd name="connsiteX11" fmla="*/ 30762 w 8793762"/>
              <a:gd name="connsiteY11" fmla="*/ 12700 h 13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93762" h="1377154">
                <a:moveTo>
                  <a:pt x="30762" y="12700"/>
                </a:moveTo>
                <a:lnTo>
                  <a:pt x="8793762" y="0"/>
                </a:lnTo>
                <a:cubicBezTo>
                  <a:pt x="8726029" y="216541"/>
                  <a:pt x="8757088" y="462755"/>
                  <a:pt x="8450862" y="662324"/>
                </a:cubicBezTo>
                <a:cubicBezTo>
                  <a:pt x="8144636" y="861893"/>
                  <a:pt x="7364004" y="1115428"/>
                  <a:pt x="6956403" y="1197417"/>
                </a:cubicBezTo>
                <a:cubicBezTo>
                  <a:pt x="6534229" y="1282337"/>
                  <a:pt x="6313357" y="1305719"/>
                  <a:pt x="6048774" y="1335352"/>
                </a:cubicBezTo>
                <a:lnTo>
                  <a:pt x="5058175" y="1366219"/>
                </a:lnTo>
                <a:lnTo>
                  <a:pt x="4350739" y="1377154"/>
                </a:lnTo>
                <a:lnTo>
                  <a:pt x="3722888" y="1366306"/>
                </a:lnTo>
                <a:lnTo>
                  <a:pt x="3066062" y="1320973"/>
                </a:lnTo>
                <a:lnTo>
                  <a:pt x="1875837" y="1273876"/>
                </a:lnTo>
                <a:lnTo>
                  <a:pt x="0" y="1195983"/>
                </a:lnTo>
                <a:lnTo>
                  <a:pt x="30762" y="12700"/>
                </a:lnTo>
                <a:close/>
              </a:path>
            </a:pathLst>
          </a:cu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spcCol="0" rtlCol="0" anchor="ctr"/>
          <a:lstStyle/>
          <a:p>
            <a:pPr algn="ctr"/>
            <a:endParaRPr lang="en-US"/>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812" y="-16933"/>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71213" y="32012"/>
            <a:ext cx="1127504" cy="697627"/>
          </a:xfrm>
          <a:prstGeom prst="rect">
            <a:avLst/>
          </a:prstGeom>
          <a:noFill/>
        </p:spPr>
        <p:txBody>
          <a:bodyPr wrap="square" lIns="121725" tIns="60862" rIns="121725" bIns="60862" rtlCol="0">
            <a:spAutoFit/>
          </a:bodyPr>
          <a:lstStyle/>
          <a:p>
            <a:pPr algn="ctr"/>
            <a:r>
              <a:rPr lang="en-US" sz="3700" b="1">
                <a:solidFill>
                  <a:schemeClr val="bg1"/>
                </a:solidFill>
                <a:latin typeface="Arrus-Black" pitchFamily="18" charset="0"/>
                <a:ea typeface="Arrus-Black" pitchFamily="18" charset="0"/>
                <a:cs typeface="Arrus-Black" pitchFamily="18" charset="0"/>
              </a:rPr>
              <a:t>Bài</a:t>
            </a:r>
          </a:p>
        </p:txBody>
      </p:sp>
      <p:sp>
        <p:nvSpPr>
          <p:cNvPr id="32" name="TextBox 31"/>
          <p:cNvSpPr txBox="1"/>
          <p:nvPr/>
        </p:nvSpPr>
        <p:spPr>
          <a:xfrm>
            <a:off x="1015111" y="481571"/>
            <a:ext cx="1127504" cy="938521"/>
          </a:xfrm>
          <a:prstGeom prst="rect">
            <a:avLst/>
          </a:prstGeom>
          <a:noFill/>
        </p:spPr>
        <p:txBody>
          <a:bodyPr wrap="square" lIns="121725" tIns="60862" rIns="121725" bIns="60862" rtlCol="0">
            <a:spAutoFit/>
          </a:bodyPr>
          <a:lstStyle/>
          <a:p>
            <a:pPr algn="ctr"/>
            <a:r>
              <a:rPr lang="en-US" sz="5300" b="1">
                <a:solidFill>
                  <a:srgbClr val="0070C0"/>
                </a:solidFill>
                <a:latin typeface=".VnCooper" pitchFamily="34" charset="0"/>
                <a:ea typeface="Arial-Rounded" pitchFamily="34" charset="0"/>
                <a:cs typeface="Arial-Rounded" pitchFamily="34" charset="0"/>
              </a:rPr>
              <a:t>74</a:t>
            </a:r>
          </a:p>
        </p:txBody>
      </p:sp>
      <p:sp>
        <p:nvSpPr>
          <p:cNvPr id="5" name="Title 1"/>
          <p:cNvSpPr txBox="1">
            <a:spLocks/>
          </p:cNvSpPr>
          <p:nvPr/>
        </p:nvSpPr>
        <p:spPr>
          <a:xfrm>
            <a:off x="823119" y="175312"/>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a:solidFill>
                  <a:schemeClr val="bg1"/>
                </a:solidFill>
                <a:latin typeface="Arial-Rounded" pitchFamily="34" charset="0"/>
                <a:ea typeface="Arial-Rounded" pitchFamily="34" charset="0"/>
                <a:cs typeface="Arial-Rounded" pitchFamily="34" charset="0"/>
              </a:rPr>
              <a:t>oa  oe</a:t>
            </a:r>
          </a:p>
        </p:txBody>
      </p:sp>
      <p:grpSp>
        <p:nvGrpSpPr>
          <p:cNvPr id="27" name="Group 26"/>
          <p:cNvGrpSpPr/>
          <p:nvPr/>
        </p:nvGrpSpPr>
        <p:grpSpPr>
          <a:xfrm>
            <a:off x="137319" y="1937273"/>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Nhận biết</a:t>
              </a:r>
            </a:p>
          </p:txBody>
        </p:sp>
        <p:sp>
          <p:nvSpPr>
            <p:cNvPr id="3" name="Oval 2"/>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2</a:t>
              </a:r>
            </a:p>
          </p:txBody>
        </p:sp>
      </p:grpSp>
      <p:sp>
        <p:nvSpPr>
          <p:cNvPr id="18" name="Title 1"/>
          <p:cNvSpPr txBox="1">
            <a:spLocks/>
          </p:cNvSpPr>
          <p:nvPr/>
        </p:nvSpPr>
        <p:spPr>
          <a:xfrm>
            <a:off x="1307150" y="5382344"/>
            <a:ext cx="11174569"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sz="5400" b="1">
                <a:solidFill>
                  <a:srgbClr val="0070C0"/>
                </a:solidFill>
                <a:latin typeface="Arial-Rounded" pitchFamily="34" charset="0"/>
                <a:ea typeface="Arial-Rounded" pitchFamily="34" charset="0"/>
                <a:cs typeface="Arial-Rounded" pitchFamily="34" charset="0"/>
              </a:rPr>
              <a:t>Các loài h</a:t>
            </a:r>
            <a:r>
              <a:rPr lang="en-US" sz="5400" b="1">
                <a:solidFill>
                  <a:srgbClr val="FF0000"/>
                </a:solidFill>
                <a:latin typeface="Arial-Rounded" pitchFamily="34" charset="0"/>
                <a:ea typeface="Arial-Rounded" pitchFamily="34" charset="0"/>
                <a:cs typeface="Arial-Rounded" pitchFamily="34" charset="0"/>
              </a:rPr>
              <a:t>oa</a:t>
            </a:r>
            <a:r>
              <a:rPr lang="en-US" sz="5400" b="1">
                <a:solidFill>
                  <a:srgbClr val="0070C0"/>
                </a:solidFill>
                <a:latin typeface="Arial-Rounded" pitchFamily="34" charset="0"/>
                <a:ea typeface="Arial-Rounded" pitchFamily="34" charset="0"/>
                <a:cs typeface="Arial-Rounded" pitchFamily="34" charset="0"/>
              </a:rPr>
              <a:t> đua nhau kh</a:t>
            </a:r>
            <a:r>
              <a:rPr lang="en-US" sz="5400" b="1">
                <a:solidFill>
                  <a:srgbClr val="FF0000"/>
                </a:solidFill>
                <a:latin typeface="Arial-Rounded" pitchFamily="34" charset="0"/>
                <a:ea typeface="Arial-Rounded" pitchFamily="34" charset="0"/>
                <a:cs typeface="Arial-Rounded" pitchFamily="34" charset="0"/>
              </a:rPr>
              <a:t>oe</a:t>
            </a:r>
            <a:r>
              <a:rPr lang="en-US" sz="5400" b="1">
                <a:solidFill>
                  <a:srgbClr val="0070C0"/>
                </a:solidFill>
                <a:latin typeface="Arial-Rounded" pitchFamily="34" charset="0"/>
                <a:ea typeface="Arial-Rounded" pitchFamily="34" charset="0"/>
                <a:cs typeface="Arial-Rounded" pitchFamily="34" charset="0"/>
              </a:rPr>
              <a:t> sắc.</a:t>
            </a:r>
            <a:endParaRPr lang="en-US" sz="5400" b="1">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80">
                                          <p:stCondLst>
                                            <p:cond delay="0"/>
                                          </p:stCondLst>
                                        </p:cTn>
                                        <p:tgtEl>
                                          <p:spTgt spid="28"/>
                                        </p:tgtEl>
                                      </p:cBhvr>
                                    </p:animEffect>
                                    <p:anim calcmode="lin" valueType="num">
                                      <p:cBhvr>
                                        <p:cTn id="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3" dur="26">
                                          <p:stCondLst>
                                            <p:cond delay="650"/>
                                          </p:stCondLst>
                                        </p:cTn>
                                        <p:tgtEl>
                                          <p:spTgt spid="28"/>
                                        </p:tgtEl>
                                      </p:cBhvr>
                                      <p:to x="100000" y="60000"/>
                                    </p:animScale>
                                    <p:animScale>
                                      <p:cBhvr>
                                        <p:cTn id="14" dur="166" decel="50000">
                                          <p:stCondLst>
                                            <p:cond delay="676"/>
                                          </p:stCondLst>
                                        </p:cTn>
                                        <p:tgtEl>
                                          <p:spTgt spid="28"/>
                                        </p:tgtEl>
                                      </p:cBhvr>
                                      <p:to x="100000" y="100000"/>
                                    </p:animScale>
                                    <p:animScale>
                                      <p:cBhvr>
                                        <p:cTn id="15" dur="26">
                                          <p:stCondLst>
                                            <p:cond delay="1312"/>
                                          </p:stCondLst>
                                        </p:cTn>
                                        <p:tgtEl>
                                          <p:spTgt spid="28"/>
                                        </p:tgtEl>
                                      </p:cBhvr>
                                      <p:to x="100000" y="80000"/>
                                    </p:animScale>
                                    <p:animScale>
                                      <p:cBhvr>
                                        <p:cTn id="16" dur="166" decel="50000">
                                          <p:stCondLst>
                                            <p:cond delay="1338"/>
                                          </p:stCondLst>
                                        </p:cTn>
                                        <p:tgtEl>
                                          <p:spTgt spid="28"/>
                                        </p:tgtEl>
                                      </p:cBhvr>
                                      <p:to x="100000" y="100000"/>
                                    </p:animScale>
                                    <p:animScale>
                                      <p:cBhvr>
                                        <p:cTn id="17" dur="26">
                                          <p:stCondLst>
                                            <p:cond delay="1642"/>
                                          </p:stCondLst>
                                        </p:cTn>
                                        <p:tgtEl>
                                          <p:spTgt spid="28"/>
                                        </p:tgtEl>
                                      </p:cBhvr>
                                      <p:to x="100000" y="90000"/>
                                    </p:animScale>
                                    <p:animScale>
                                      <p:cBhvr>
                                        <p:cTn id="18" dur="166" decel="50000">
                                          <p:stCondLst>
                                            <p:cond delay="1668"/>
                                          </p:stCondLst>
                                        </p:cTn>
                                        <p:tgtEl>
                                          <p:spTgt spid="28"/>
                                        </p:tgtEl>
                                      </p:cBhvr>
                                      <p:to x="100000" y="100000"/>
                                    </p:animScale>
                                    <p:animScale>
                                      <p:cBhvr>
                                        <p:cTn id="19" dur="26">
                                          <p:stCondLst>
                                            <p:cond delay="1808"/>
                                          </p:stCondLst>
                                        </p:cTn>
                                        <p:tgtEl>
                                          <p:spTgt spid="28"/>
                                        </p:tgtEl>
                                      </p:cBhvr>
                                      <p:to x="100000" y="95000"/>
                                    </p:animScale>
                                    <p:animScale>
                                      <p:cBhvr>
                                        <p:cTn id="20" dur="166" decel="50000">
                                          <p:stCondLst>
                                            <p:cond delay="1834"/>
                                          </p:stCondLst>
                                        </p:cTn>
                                        <p:tgtEl>
                                          <p:spTgt spid="2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down)">
                                      <p:cBhvr>
                                        <p:cTn id="23" dur="580">
                                          <p:stCondLst>
                                            <p:cond delay="0"/>
                                          </p:stCondLst>
                                        </p:cTn>
                                        <p:tgtEl>
                                          <p:spTgt spid="32"/>
                                        </p:tgtEl>
                                      </p:cBhvr>
                                    </p:animEffect>
                                    <p:anim calcmode="lin" valueType="num">
                                      <p:cBhvr>
                                        <p:cTn id="24"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29" dur="26">
                                          <p:stCondLst>
                                            <p:cond delay="650"/>
                                          </p:stCondLst>
                                        </p:cTn>
                                        <p:tgtEl>
                                          <p:spTgt spid="32"/>
                                        </p:tgtEl>
                                      </p:cBhvr>
                                      <p:to x="100000" y="60000"/>
                                    </p:animScale>
                                    <p:animScale>
                                      <p:cBhvr>
                                        <p:cTn id="30" dur="166" decel="50000">
                                          <p:stCondLst>
                                            <p:cond delay="676"/>
                                          </p:stCondLst>
                                        </p:cTn>
                                        <p:tgtEl>
                                          <p:spTgt spid="32"/>
                                        </p:tgtEl>
                                      </p:cBhvr>
                                      <p:to x="100000" y="100000"/>
                                    </p:animScale>
                                    <p:animScale>
                                      <p:cBhvr>
                                        <p:cTn id="31" dur="26">
                                          <p:stCondLst>
                                            <p:cond delay="1312"/>
                                          </p:stCondLst>
                                        </p:cTn>
                                        <p:tgtEl>
                                          <p:spTgt spid="32"/>
                                        </p:tgtEl>
                                      </p:cBhvr>
                                      <p:to x="100000" y="80000"/>
                                    </p:animScale>
                                    <p:animScale>
                                      <p:cBhvr>
                                        <p:cTn id="32" dur="166" decel="50000">
                                          <p:stCondLst>
                                            <p:cond delay="1338"/>
                                          </p:stCondLst>
                                        </p:cTn>
                                        <p:tgtEl>
                                          <p:spTgt spid="32"/>
                                        </p:tgtEl>
                                      </p:cBhvr>
                                      <p:to x="100000" y="100000"/>
                                    </p:animScale>
                                    <p:animScale>
                                      <p:cBhvr>
                                        <p:cTn id="33" dur="26">
                                          <p:stCondLst>
                                            <p:cond delay="1642"/>
                                          </p:stCondLst>
                                        </p:cTn>
                                        <p:tgtEl>
                                          <p:spTgt spid="32"/>
                                        </p:tgtEl>
                                      </p:cBhvr>
                                      <p:to x="100000" y="90000"/>
                                    </p:animScale>
                                    <p:animScale>
                                      <p:cBhvr>
                                        <p:cTn id="34" dur="166" decel="50000">
                                          <p:stCondLst>
                                            <p:cond delay="1668"/>
                                          </p:stCondLst>
                                        </p:cTn>
                                        <p:tgtEl>
                                          <p:spTgt spid="32"/>
                                        </p:tgtEl>
                                      </p:cBhvr>
                                      <p:to x="100000" y="100000"/>
                                    </p:animScale>
                                    <p:animScale>
                                      <p:cBhvr>
                                        <p:cTn id="35" dur="26">
                                          <p:stCondLst>
                                            <p:cond delay="1808"/>
                                          </p:stCondLst>
                                        </p:cTn>
                                        <p:tgtEl>
                                          <p:spTgt spid="32"/>
                                        </p:tgtEl>
                                      </p:cBhvr>
                                      <p:to x="100000" y="95000"/>
                                    </p:animScale>
                                    <p:animScale>
                                      <p:cBhvr>
                                        <p:cTn id="36" dur="166" decel="50000">
                                          <p:stCondLst>
                                            <p:cond delay="1834"/>
                                          </p:stCondLst>
                                        </p:cTn>
                                        <p:tgtEl>
                                          <p:spTgt spid="3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Mùa hoa sữa: Hoa, quả của cây hoa sữa có ảnh hưởng tới sức khoẻ? | Kênh  Thời Tiế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119" y="-929841"/>
            <a:ext cx="10470462" cy="7852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92606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à Nội mùa hoa sữa VHD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3405" y="94341"/>
            <a:ext cx="10010277" cy="6671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48468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Ngắm cánh đồng hoa cải đẹp nao lò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319" y="16803"/>
            <a:ext cx="10215567" cy="6812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8212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Rực rỡ mùa hoa cải xứ Huế"/>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465" y="-964211"/>
            <a:ext cx="10390909" cy="7793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19461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250712" y="1564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a:solidFill>
                  <a:srgbClr val="0070C0"/>
                </a:solidFill>
                <a:latin typeface="Arial-Rounded" pitchFamily="34" charset="0"/>
                <a:ea typeface="Arial-Rounded" pitchFamily="34" charset="0"/>
                <a:cs typeface="Arial-Rounded" pitchFamily="34" charset="0"/>
              </a:rPr>
              <a:t>	Tết đến, hoa đào khoe sắc hồng tươi, hoa mai vàng nở rộ. Hè sang, hoa phượng bừng lửa đỏ, cháy rực cả góc trời. Cuối thu, hương sữa nồng nàn, ngát thơm từng góc phố. Cuối đông, hoa cải trải thảm vàng rực rỡ bên sông. Những sắc hoa, hương hoa làm đẹp thêm cho cuộc sống.</a:t>
            </a:r>
          </a:p>
        </p:txBody>
      </p:sp>
      <p:sp>
        <p:nvSpPr>
          <p:cNvPr id="14" name="Rounded Rectangle 13"/>
          <p:cNvSpPr/>
          <p:nvPr/>
        </p:nvSpPr>
        <p:spPr>
          <a:xfrm>
            <a:off x="456011" y="5495597"/>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Hoa nào nở vào dịp Tết?</a:t>
            </a:r>
          </a:p>
        </p:txBody>
      </p:sp>
      <p:cxnSp>
        <p:nvCxnSpPr>
          <p:cNvPr id="15" name="Straight Connector 14"/>
          <p:cNvCxnSpPr/>
          <p:nvPr/>
        </p:nvCxnSpPr>
        <p:spPr>
          <a:xfrm>
            <a:off x="3413919" y="990600"/>
            <a:ext cx="2057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0853381" y="986972"/>
            <a:ext cx="95979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08768" y="1618344"/>
            <a:ext cx="95979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433671" y="5543020"/>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Rounded" pitchFamily="34" charset="0"/>
                <a:ea typeface="Arial-Rounded" pitchFamily="34" charset="0"/>
                <a:cs typeface="Arial-Rounded" pitchFamily="34" charset="0"/>
              </a:rPr>
              <a:t>Mùa hè có hoa gì?</a:t>
            </a:r>
          </a:p>
        </p:txBody>
      </p:sp>
      <p:cxnSp>
        <p:nvCxnSpPr>
          <p:cNvPr id="26" name="Straight Connector 25"/>
          <p:cNvCxnSpPr/>
          <p:nvPr/>
        </p:nvCxnSpPr>
        <p:spPr>
          <a:xfrm>
            <a:off x="7147719" y="1672772"/>
            <a:ext cx="3124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456011" y="5495597"/>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Arial-Rounded" pitchFamily="34" charset="0"/>
                <a:ea typeface="Arial-Rounded" pitchFamily="34" charset="0"/>
                <a:cs typeface="Arial-Rounded" pitchFamily="34" charset="0"/>
              </a:rPr>
              <a:t>Hoa cải thường nở vào mùa nào?</a:t>
            </a:r>
          </a:p>
        </p:txBody>
      </p:sp>
      <p:cxnSp>
        <p:nvCxnSpPr>
          <p:cNvPr id="32" name="Straight Connector 31"/>
          <p:cNvCxnSpPr/>
          <p:nvPr/>
        </p:nvCxnSpPr>
        <p:spPr>
          <a:xfrm>
            <a:off x="10624705" y="2971800"/>
            <a:ext cx="109501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41035" y="3581400"/>
            <a:ext cx="1147213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18447" y="4343400"/>
            <a:ext cx="128118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Rounded Rectangle 34"/>
          <p:cNvSpPr/>
          <p:nvPr/>
        </p:nvSpPr>
        <p:spPr>
          <a:xfrm>
            <a:off x="442119" y="5486400"/>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Hoa mang lại ý nghĩa gì cho cuộc sống?</a:t>
            </a:r>
          </a:p>
        </p:txBody>
      </p:sp>
      <p:cxnSp>
        <p:nvCxnSpPr>
          <p:cNvPr id="36" name="Straight Connector 35"/>
          <p:cNvCxnSpPr/>
          <p:nvPr/>
        </p:nvCxnSpPr>
        <p:spPr>
          <a:xfrm>
            <a:off x="1966119" y="4343400"/>
            <a:ext cx="97451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41035" y="4953000"/>
            <a:ext cx="513028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810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10" presetClass="entr" presetSubtype="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8"/>
                                        </p:tgtEl>
                                      </p:cBhvr>
                                    </p:animEffect>
                                    <p:set>
                                      <p:cBhvr>
                                        <p:cTn id="28" dur="1" fill="hold">
                                          <p:stCondLst>
                                            <p:cond delay="499"/>
                                          </p:stCondLst>
                                        </p:cTn>
                                        <p:tgtEl>
                                          <p:spTgt spid="18"/>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26"/>
                                        </p:tgtEl>
                                      </p:cBhvr>
                                    </p:animEffect>
                                    <p:set>
                                      <p:cBhvr>
                                        <p:cTn id="46" dur="1" fill="hold">
                                          <p:stCondLst>
                                            <p:cond delay="499"/>
                                          </p:stCondLst>
                                        </p:cTn>
                                        <p:tgtEl>
                                          <p:spTgt spid="2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500"/>
                                        <p:tgtEl>
                                          <p:spTgt spid="3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fade">
                                      <p:cBhvr>
                                        <p:cTn id="56" dur="500"/>
                                        <p:tgtEl>
                                          <p:spTgt spid="32"/>
                                        </p:tgtEl>
                                      </p:cBhvr>
                                    </p:animEffect>
                                  </p:childTnLst>
                                </p:cTn>
                              </p:par>
                              <p:par>
                                <p:cTn id="57" presetID="10" presetClass="entr" presetSubtype="0" fill="hold"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500"/>
                                        <p:tgtEl>
                                          <p:spTgt spid="33"/>
                                        </p:tgtEl>
                                      </p:cBhvr>
                                    </p:animEffect>
                                  </p:childTnLst>
                                </p:cTn>
                              </p:par>
                              <p:par>
                                <p:cTn id="60" presetID="10" presetClass="entr" presetSubtype="0" fill="hold" nodeType="with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500"/>
                                        <p:tgtEl>
                                          <p:spTgt spid="3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32"/>
                                        </p:tgtEl>
                                      </p:cBhvr>
                                    </p:animEffect>
                                    <p:set>
                                      <p:cBhvr>
                                        <p:cTn id="67" dur="1" fill="hold">
                                          <p:stCondLst>
                                            <p:cond delay="499"/>
                                          </p:stCondLst>
                                        </p:cTn>
                                        <p:tgtEl>
                                          <p:spTgt spid="32"/>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33"/>
                                        </p:tgtEl>
                                      </p:cBhvr>
                                    </p:animEffect>
                                    <p:set>
                                      <p:cBhvr>
                                        <p:cTn id="70" dur="1" fill="hold">
                                          <p:stCondLst>
                                            <p:cond delay="499"/>
                                          </p:stCondLst>
                                        </p:cTn>
                                        <p:tgtEl>
                                          <p:spTgt spid="33"/>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34"/>
                                        </p:tgtEl>
                                      </p:cBhvr>
                                    </p:animEffect>
                                    <p:set>
                                      <p:cBhvr>
                                        <p:cTn id="73" dur="1" fill="hold">
                                          <p:stCondLst>
                                            <p:cond delay="499"/>
                                          </p:stCondLst>
                                        </p:cTn>
                                        <p:tgtEl>
                                          <p:spTgt spid="34"/>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35"/>
                                        </p:tgtEl>
                                        <p:attrNameLst>
                                          <p:attrName>style.visibility</p:attrName>
                                        </p:attrNameLst>
                                      </p:cBhvr>
                                      <p:to>
                                        <p:strVal val="visible"/>
                                      </p:to>
                                    </p:set>
                                    <p:animEffect transition="in" filter="fade">
                                      <p:cBhvr>
                                        <p:cTn id="78" dur="500"/>
                                        <p:tgtEl>
                                          <p:spTgt spid="35"/>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36"/>
                                        </p:tgtEl>
                                        <p:attrNameLst>
                                          <p:attrName>style.visibility</p:attrName>
                                        </p:attrNameLst>
                                      </p:cBhvr>
                                      <p:to>
                                        <p:strVal val="visible"/>
                                      </p:to>
                                    </p:set>
                                    <p:animEffect transition="in" filter="fade">
                                      <p:cBhvr>
                                        <p:cTn id="83" dur="500"/>
                                        <p:tgtEl>
                                          <p:spTgt spid="36"/>
                                        </p:tgtEl>
                                      </p:cBhvr>
                                    </p:animEffect>
                                  </p:childTnLst>
                                </p:cTn>
                              </p:par>
                              <p:par>
                                <p:cTn id="84" presetID="10" presetClass="entr" presetSubtype="0" fill="hold" nodeType="withEffect">
                                  <p:stCondLst>
                                    <p:cond delay="0"/>
                                  </p:stCondLst>
                                  <p:childTnLst>
                                    <p:set>
                                      <p:cBhvr>
                                        <p:cTn id="85" dur="1" fill="hold">
                                          <p:stCondLst>
                                            <p:cond delay="0"/>
                                          </p:stCondLst>
                                        </p:cTn>
                                        <p:tgtEl>
                                          <p:spTgt spid="37"/>
                                        </p:tgtEl>
                                        <p:attrNameLst>
                                          <p:attrName>style.visibility</p:attrName>
                                        </p:attrNameLst>
                                      </p:cBhvr>
                                      <p:to>
                                        <p:strVal val="visible"/>
                                      </p:to>
                                    </p:set>
                                    <p:animEffect transition="in" filter="fade">
                                      <p:cBhvr>
                                        <p:cTn id="86" dur="500"/>
                                        <p:tgtEl>
                                          <p:spTgt spid="37"/>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36"/>
                                        </p:tgtEl>
                                      </p:cBhvr>
                                    </p:animEffect>
                                    <p:set>
                                      <p:cBhvr>
                                        <p:cTn id="91" dur="1" fill="hold">
                                          <p:stCondLst>
                                            <p:cond delay="499"/>
                                          </p:stCondLst>
                                        </p:cTn>
                                        <p:tgtEl>
                                          <p:spTgt spid="36"/>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37"/>
                                        </p:tgtEl>
                                      </p:cBhvr>
                                    </p:animEffect>
                                    <p:set>
                                      <p:cBhvr>
                                        <p:cTn id="94"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1" grpId="0" animBg="1"/>
      <p:bldP spid="30" grpId="0" animBg="1"/>
      <p:bldP spid="3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7650" y="4612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200">
                <a:latin typeface="Arial-Rounded" pitchFamily="34" charset="0"/>
                <a:ea typeface="Arial-Rounded" pitchFamily="34" charset="0"/>
                <a:cs typeface="Arial-Rounded" pitchFamily="34" charset="0"/>
              </a:rPr>
              <a:t>	</a:t>
            </a:r>
            <a:r>
              <a:rPr lang="en-US" sz="3200">
                <a:solidFill>
                  <a:srgbClr val="0070C0"/>
                </a:solidFill>
                <a:latin typeface="Arial-Rounded" pitchFamily="34" charset="0"/>
                <a:ea typeface="Arial-Rounded" pitchFamily="34" charset="0"/>
                <a:cs typeface="Arial-Rounded" pitchFamily="34" charset="0"/>
              </a:rPr>
              <a:t>Tết đến, hoa đào khoe sắc hồng tươi, hoa mai vàng nở rộ. Hè sang, hoa phượng bừng lửa đỏ, cháy rực cả góc trời. Cuối thu, hương sữa nồng nàn, ngát thơm từng góc phố. Cuối đông, hoa cải trải thảm vàng rực rỡ bên sông. Những sắc hoa, hương hoa làm đẹp thêm cho cuộc sống.</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6163" y="-304800"/>
            <a:ext cx="9052686" cy="5104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392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5396" y="203422"/>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Nói</a:t>
              </a:r>
            </a:p>
          </p:txBody>
        </p:sp>
        <p:sp>
          <p:nvSpPr>
            <p:cNvPr id="4" name="Oval 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7</a:t>
              </a:r>
            </a:p>
          </p:txBody>
        </p:sp>
      </p:grpSp>
      <p:sp>
        <p:nvSpPr>
          <p:cNvPr id="6" name="Title 1"/>
          <p:cNvSpPr txBox="1">
            <a:spLocks/>
          </p:cNvSpPr>
          <p:nvPr/>
        </p:nvSpPr>
        <p:spPr>
          <a:xfrm>
            <a:off x="1737519" y="1324705"/>
            <a:ext cx="8382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Muôn hoa khoe sắc</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9258" t="60317" r="8931" b="4338"/>
          <a:stretch/>
        </p:blipFill>
        <p:spPr>
          <a:xfrm>
            <a:off x="2025258" y="2072640"/>
            <a:ext cx="7560861" cy="4693920"/>
          </a:xfrm>
          <a:prstGeom prst="rect">
            <a:avLst/>
          </a:prstGeom>
        </p:spPr>
      </p:pic>
    </p:spTree>
    <p:extLst>
      <p:ext uri="{BB962C8B-B14F-4D97-AF65-F5344CB8AC3E}">
        <p14:creationId xmlns:p14="http://schemas.microsoft.com/office/powerpoint/2010/main" val="15334130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519" y="1981200"/>
            <a:ext cx="505460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7218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7650" y="4612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200">
                <a:latin typeface="Arial-Rounded" pitchFamily="34" charset="0"/>
                <a:ea typeface="Arial-Rounded" pitchFamily="34" charset="0"/>
                <a:cs typeface="Arial-Rounded" pitchFamily="34" charset="0"/>
              </a:rPr>
              <a:t>	</a:t>
            </a:r>
            <a:r>
              <a:rPr lang="en-US" sz="3200">
                <a:solidFill>
                  <a:srgbClr val="0070C0"/>
                </a:solidFill>
                <a:latin typeface="Arial-Rounded" pitchFamily="34" charset="0"/>
                <a:ea typeface="Arial-Rounded" pitchFamily="34" charset="0"/>
                <a:cs typeface="Arial-Rounded" pitchFamily="34" charset="0"/>
              </a:rPr>
              <a:t>Tết đến, hoa đào khoe sắc hồng tươi, hoa mai vàng nở rộ. Hè sang, hoa phượng bừng lửa đỏ, cháy rực cả góc trời. Cuối thu, hương sữa nồng nàn, ngát thơm từng góc phố. Cuối đông, hoa cải trải thảm vàng rực rỡ bên sông. Những sắc hoa, hương hoa làm đẹp thêm cho cuộc sống.</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6163" y="-304800"/>
            <a:ext cx="9052686" cy="5104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76766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18233" y="1752600"/>
            <a:ext cx="7906322" cy="1569660"/>
          </a:xfrm>
          <a:prstGeom prst="rect">
            <a:avLst/>
          </a:prstGeom>
          <a:noFill/>
        </p:spPr>
        <p:txBody>
          <a:bodyPr wrap="square" rtlCol="0">
            <a:spAutoFit/>
          </a:bodyPr>
          <a:lstStyle/>
          <a:p>
            <a:pPr algn="ctr"/>
            <a:r>
              <a:rPr lang="en-US" sz="9600">
                <a:latin typeface="Bandit" pitchFamily="18" charset="0"/>
                <a:ea typeface="Bandit" pitchFamily="18" charset="0"/>
                <a:cs typeface="Bandit" pitchFamily="18" charset="0"/>
              </a:rPr>
              <a:t>Dặn dò</a:t>
            </a:r>
          </a:p>
        </p:txBody>
      </p:sp>
    </p:spTree>
    <p:extLst>
      <p:ext uri="{BB962C8B-B14F-4D97-AF65-F5344CB8AC3E}">
        <p14:creationId xmlns:p14="http://schemas.microsoft.com/office/powerpoint/2010/main" val="11244576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924431" y="2818438"/>
            <a:ext cx="2123468" cy="1398008"/>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h</a:t>
            </a:r>
          </a:p>
        </p:txBody>
      </p:sp>
      <p:sp>
        <p:nvSpPr>
          <p:cNvPr id="9" name="Title 1"/>
          <p:cNvSpPr txBox="1">
            <a:spLocks/>
          </p:cNvSpPr>
          <p:nvPr/>
        </p:nvSpPr>
        <p:spPr>
          <a:xfrm>
            <a:off x="6121244" y="2818438"/>
            <a:ext cx="2123468" cy="1398008"/>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FF0000"/>
                </a:solidFill>
                <a:latin typeface="Arial-Rounded" pitchFamily="34" charset="0"/>
                <a:ea typeface="Arial-Rounded" pitchFamily="34" charset="0"/>
                <a:cs typeface="Arial-Rounded" pitchFamily="34" charset="0"/>
              </a:rPr>
              <a:t>oa</a:t>
            </a:r>
          </a:p>
        </p:txBody>
      </p:sp>
      <p:sp>
        <p:nvSpPr>
          <p:cNvPr id="10" name="Title 1"/>
          <p:cNvSpPr txBox="1">
            <a:spLocks/>
          </p:cNvSpPr>
          <p:nvPr/>
        </p:nvSpPr>
        <p:spPr>
          <a:xfrm>
            <a:off x="3925738" y="4271442"/>
            <a:ext cx="4295089" cy="1432470"/>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h</a:t>
            </a:r>
            <a:r>
              <a:rPr lang="en-US" sz="8800">
                <a:solidFill>
                  <a:srgbClr val="FF0000"/>
                </a:solidFill>
                <a:latin typeface="Arial-Rounded" pitchFamily="34" charset="0"/>
                <a:ea typeface="Arial-Rounded" pitchFamily="34" charset="0"/>
                <a:cs typeface="Arial-Rounded" pitchFamily="34" charset="0"/>
              </a:rPr>
              <a:t>oa</a:t>
            </a:r>
          </a:p>
        </p:txBody>
      </p:sp>
      <p:grpSp>
        <p:nvGrpSpPr>
          <p:cNvPr id="34" name="Group 33"/>
          <p:cNvGrpSpPr/>
          <p:nvPr/>
        </p:nvGrpSpPr>
        <p:grpSpPr>
          <a:xfrm>
            <a:off x="215396" y="203422"/>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Đọc</a:t>
              </a:r>
            </a:p>
          </p:txBody>
        </p:sp>
        <p:sp>
          <p:nvSpPr>
            <p:cNvPr id="36" name="Oval 35"/>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3</a:t>
              </a:r>
            </a:p>
          </p:txBody>
        </p:sp>
      </p:grpSp>
      <p:sp>
        <p:nvSpPr>
          <p:cNvPr id="24" name="Title 1"/>
          <p:cNvSpPr txBox="1">
            <a:spLocks/>
          </p:cNvSpPr>
          <p:nvPr/>
        </p:nvSpPr>
        <p:spPr>
          <a:xfrm>
            <a:off x="3303519" y="1295400"/>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oa</a:t>
            </a:r>
          </a:p>
        </p:txBody>
      </p:sp>
      <p:sp>
        <p:nvSpPr>
          <p:cNvPr id="26" name="Title 1"/>
          <p:cNvSpPr txBox="1">
            <a:spLocks/>
          </p:cNvSpPr>
          <p:nvPr/>
        </p:nvSpPr>
        <p:spPr>
          <a:xfrm>
            <a:off x="6216658" y="1295400"/>
            <a:ext cx="2826337"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oe</a:t>
            </a: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4" grpId="0"/>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42519" y="1143000"/>
            <a:ext cx="5105400" cy="1323439"/>
          </a:xfrm>
          <a:prstGeom prst="rect">
            <a:avLst/>
          </a:prstGeom>
          <a:solidFill>
            <a:srgbClr val="0083E6"/>
          </a:solidFill>
        </p:spPr>
        <p:txBody>
          <a:bodyPr wrap="square" rtlCol="0">
            <a:spAutoFit/>
          </a:bodyPr>
          <a:lstStyle/>
          <a:p>
            <a:pPr algn="ctr"/>
            <a:r>
              <a:rPr lang="en-US" sz="8000">
                <a:solidFill>
                  <a:schemeClr val="bg1"/>
                </a:solidFill>
                <a:latin typeface="Arial-Rounded" pitchFamily="34" charset="0"/>
                <a:ea typeface="Arial-Rounded" pitchFamily="34" charset="0"/>
                <a:cs typeface="Arial-Rounded" pitchFamily="34" charset="0"/>
              </a:rPr>
              <a:t>So sánh</a:t>
            </a:r>
          </a:p>
        </p:txBody>
      </p:sp>
      <p:sp>
        <p:nvSpPr>
          <p:cNvPr id="6" name="TextBox 5"/>
          <p:cNvSpPr txBox="1"/>
          <p:nvPr/>
        </p:nvSpPr>
        <p:spPr>
          <a:xfrm>
            <a:off x="2607847" y="3459070"/>
            <a:ext cx="3088767" cy="186204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oa</a:t>
            </a:r>
          </a:p>
        </p:txBody>
      </p:sp>
      <p:sp>
        <p:nvSpPr>
          <p:cNvPr id="7" name="TextBox 6"/>
          <p:cNvSpPr txBox="1"/>
          <p:nvPr/>
        </p:nvSpPr>
        <p:spPr>
          <a:xfrm>
            <a:off x="6419113" y="3459070"/>
            <a:ext cx="3397644" cy="186204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oe</a:t>
            </a:r>
          </a:p>
        </p:txBody>
      </p:sp>
      <p:sp>
        <p:nvSpPr>
          <p:cNvPr id="9" name="TextBox 8"/>
          <p:cNvSpPr txBox="1"/>
          <p:nvPr/>
        </p:nvSpPr>
        <p:spPr>
          <a:xfrm>
            <a:off x="2584378" y="3459070"/>
            <a:ext cx="2320636"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o</a:t>
            </a:r>
          </a:p>
        </p:txBody>
      </p:sp>
      <p:sp>
        <p:nvSpPr>
          <p:cNvPr id="10" name="TextBox 9"/>
          <p:cNvSpPr txBox="1"/>
          <p:nvPr/>
        </p:nvSpPr>
        <p:spPr>
          <a:xfrm>
            <a:off x="6686357" y="3459070"/>
            <a:ext cx="2109669"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o</a:t>
            </a:r>
          </a:p>
        </p:txBody>
      </p:sp>
      <p:sp>
        <p:nvSpPr>
          <p:cNvPr id="12" name="TextBox 11"/>
          <p:cNvSpPr txBox="1"/>
          <p:nvPr/>
        </p:nvSpPr>
        <p:spPr>
          <a:xfrm>
            <a:off x="3270703" y="3459070"/>
            <a:ext cx="2552700" cy="1862048"/>
          </a:xfrm>
          <a:prstGeom prst="rect">
            <a:avLst/>
          </a:prstGeom>
          <a:noFill/>
        </p:spPr>
        <p:txBody>
          <a:bodyPr wrap="square" rtlCol="0">
            <a:spAutoFit/>
          </a:bodyPr>
          <a:lstStyle/>
          <a:p>
            <a:pPr algn="ctr"/>
            <a:r>
              <a:rPr lang="en-US" sz="11500">
                <a:solidFill>
                  <a:srgbClr val="7030A0"/>
                </a:solidFill>
                <a:latin typeface="Arial-Rounded" pitchFamily="34" charset="0"/>
                <a:ea typeface="Arial-Rounded" pitchFamily="34" charset="0"/>
                <a:cs typeface="Arial-Rounded" pitchFamily="34" charset="0"/>
              </a:rPr>
              <a:t>a</a:t>
            </a:r>
          </a:p>
        </p:txBody>
      </p:sp>
      <p:sp>
        <p:nvSpPr>
          <p:cNvPr id="8" name="TextBox 7"/>
          <p:cNvSpPr txBox="1"/>
          <p:nvPr/>
        </p:nvSpPr>
        <p:spPr>
          <a:xfrm>
            <a:off x="7237055" y="3459070"/>
            <a:ext cx="2552700" cy="1862048"/>
          </a:xfrm>
          <a:prstGeom prst="rect">
            <a:avLst/>
          </a:prstGeom>
          <a:noFill/>
        </p:spPr>
        <p:txBody>
          <a:bodyPr wrap="square" rtlCol="0">
            <a:spAutoFit/>
          </a:bodyPr>
          <a:lstStyle/>
          <a:p>
            <a:pPr algn="ctr"/>
            <a:r>
              <a:rPr lang="en-US" sz="11500">
                <a:solidFill>
                  <a:srgbClr val="00B050"/>
                </a:solidFill>
                <a:latin typeface="Arial-Rounded" pitchFamily="34" charset="0"/>
                <a:ea typeface="Arial-Rounded" pitchFamily="34" charset="0"/>
                <a:cs typeface="Arial-Rounded" pitchFamily="34" charset="0"/>
              </a:rPr>
              <a:t>e</a:t>
            </a:r>
          </a:p>
        </p:txBody>
      </p:sp>
    </p:spTree>
    <p:extLst>
      <p:ext uri="{BB962C8B-B14F-4D97-AF65-F5344CB8AC3E}">
        <p14:creationId xmlns:p14="http://schemas.microsoft.com/office/powerpoint/2010/main" val="407104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P spid="10" grpId="0"/>
      <p:bldP spid="12"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56975" y="20050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hoà</a:t>
            </a:r>
          </a:p>
        </p:txBody>
      </p:sp>
      <p:sp>
        <p:nvSpPr>
          <p:cNvPr id="5" name="Title 1"/>
          <p:cNvSpPr txBox="1">
            <a:spLocks/>
          </p:cNvSpPr>
          <p:nvPr/>
        </p:nvSpPr>
        <p:spPr>
          <a:xfrm>
            <a:off x="3473325" y="20050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loa</a:t>
            </a:r>
          </a:p>
        </p:txBody>
      </p:sp>
      <p:sp>
        <p:nvSpPr>
          <p:cNvPr id="7" name="Title 1"/>
          <p:cNvSpPr txBox="1">
            <a:spLocks/>
          </p:cNvSpPr>
          <p:nvPr/>
        </p:nvSpPr>
        <p:spPr>
          <a:xfrm>
            <a:off x="6186551" y="20050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toả</a:t>
            </a:r>
          </a:p>
        </p:txBody>
      </p:sp>
      <p:sp>
        <p:nvSpPr>
          <p:cNvPr id="8" name="Title 1"/>
          <p:cNvSpPr txBox="1">
            <a:spLocks/>
          </p:cNvSpPr>
          <p:nvPr/>
        </p:nvSpPr>
        <p:spPr>
          <a:xfrm>
            <a:off x="1239218" y="18288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oa</a:t>
            </a:r>
          </a:p>
        </p:txBody>
      </p:sp>
      <p:sp>
        <p:nvSpPr>
          <p:cNvPr id="11" name="Title 1"/>
          <p:cNvSpPr txBox="1">
            <a:spLocks/>
          </p:cNvSpPr>
          <p:nvPr/>
        </p:nvSpPr>
        <p:spPr>
          <a:xfrm>
            <a:off x="3923098" y="18288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oa</a:t>
            </a:r>
          </a:p>
        </p:txBody>
      </p:sp>
      <p:sp>
        <p:nvSpPr>
          <p:cNvPr id="13" name="Title 1"/>
          <p:cNvSpPr txBox="1">
            <a:spLocks/>
          </p:cNvSpPr>
          <p:nvPr/>
        </p:nvSpPr>
        <p:spPr>
          <a:xfrm>
            <a:off x="6657870" y="18288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oa</a:t>
            </a:r>
          </a:p>
        </p:txBody>
      </p:sp>
      <p:sp>
        <p:nvSpPr>
          <p:cNvPr id="3" name="AutoShape 6" descr="Vẹt Sun Conure - PetXinh.net Nhím Kiểng Hamster Thỏ Bọ Ú giá rẻ"/>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Vẹt Sun Conure - PetXinh.net Nhím Kiểng Hamster Thỏ Bọ Ú giá rẻ"/>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0" name="AutoShape 6" descr="Nâng cao kỹ năng viết với 7 bước hiệu quả | Edu2Review"/>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2" name="AutoShape 8" descr="Nâng cao kỹ năng viết với 7 bước hiệu quả | Edu2Review"/>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4" name="AutoShape 10" descr="Nâng cao kỹ năng viết với 7 bước hiệu quả | Edu2Review"/>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5" name="AutoShape 12" descr="Nâng cao kỹ năng viết với 7 bước hiệu quả | Edu2Review"/>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6" name="AutoShape 16" descr="Làm thế nào để viết hay hơn? | Edu2Review"/>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7" name="Title 1"/>
          <p:cNvSpPr txBox="1">
            <a:spLocks/>
          </p:cNvSpPr>
          <p:nvPr/>
        </p:nvSpPr>
        <p:spPr>
          <a:xfrm>
            <a:off x="8862775" y="20050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xoá</a:t>
            </a:r>
          </a:p>
        </p:txBody>
      </p:sp>
      <p:sp>
        <p:nvSpPr>
          <p:cNvPr id="18" name="Title 1"/>
          <p:cNvSpPr txBox="1">
            <a:spLocks/>
          </p:cNvSpPr>
          <p:nvPr/>
        </p:nvSpPr>
        <p:spPr>
          <a:xfrm>
            <a:off x="9528063" y="18288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oa</a:t>
            </a:r>
          </a:p>
        </p:txBody>
      </p:sp>
      <p:sp>
        <p:nvSpPr>
          <p:cNvPr id="22" name="Title 1"/>
          <p:cNvSpPr txBox="1">
            <a:spLocks/>
          </p:cNvSpPr>
          <p:nvPr/>
        </p:nvSpPr>
        <p:spPr>
          <a:xfrm>
            <a:off x="615922" y="33959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khoẻ</a:t>
            </a:r>
          </a:p>
        </p:txBody>
      </p:sp>
      <p:sp>
        <p:nvSpPr>
          <p:cNvPr id="23" name="Title 1"/>
          <p:cNvSpPr txBox="1">
            <a:spLocks/>
          </p:cNvSpPr>
          <p:nvPr/>
        </p:nvSpPr>
        <p:spPr>
          <a:xfrm>
            <a:off x="3481841" y="33959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loe</a:t>
            </a:r>
          </a:p>
        </p:txBody>
      </p:sp>
      <p:sp>
        <p:nvSpPr>
          <p:cNvPr id="24" name="Title 1"/>
          <p:cNvSpPr txBox="1">
            <a:spLocks/>
          </p:cNvSpPr>
          <p:nvPr/>
        </p:nvSpPr>
        <p:spPr>
          <a:xfrm>
            <a:off x="6195067" y="33959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loé</a:t>
            </a:r>
          </a:p>
        </p:txBody>
      </p:sp>
      <p:sp>
        <p:nvSpPr>
          <p:cNvPr id="25" name="Title 1"/>
          <p:cNvSpPr txBox="1">
            <a:spLocks/>
          </p:cNvSpPr>
          <p:nvPr/>
        </p:nvSpPr>
        <p:spPr>
          <a:xfrm>
            <a:off x="1473443" y="32196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oe</a:t>
            </a:r>
          </a:p>
        </p:txBody>
      </p:sp>
      <p:sp>
        <p:nvSpPr>
          <p:cNvPr id="26" name="Title 1"/>
          <p:cNvSpPr txBox="1">
            <a:spLocks/>
          </p:cNvSpPr>
          <p:nvPr/>
        </p:nvSpPr>
        <p:spPr>
          <a:xfrm>
            <a:off x="3931614" y="32196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oe</a:t>
            </a:r>
          </a:p>
        </p:txBody>
      </p:sp>
      <p:sp>
        <p:nvSpPr>
          <p:cNvPr id="27" name="Title 1"/>
          <p:cNvSpPr txBox="1">
            <a:spLocks/>
          </p:cNvSpPr>
          <p:nvPr/>
        </p:nvSpPr>
        <p:spPr>
          <a:xfrm>
            <a:off x="6637358" y="32196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oe</a:t>
            </a:r>
          </a:p>
        </p:txBody>
      </p:sp>
      <p:sp>
        <p:nvSpPr>
          <p:cNvPr id="28" name="Title 1"/>
          <p:cNvSpPr txBox="1">
            <a:spLocks/>
          </p:cNvSpPr>
          <p:nvPr/>
        </p:nvSpPr>
        <p:spPr>
          <a:xfrm>
            <a:off x="8838633" y="33959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xoè</a:t>
            </a:r>
          </a:p>
        </p:txBody>
      </p:sp>
      <p:sp>
        <p:nvSpPr>
          <p:cNvPr id="29" name="Title 1"/>
          <p:cNvSpPr txBox="1">
            <a:spLocks/>
          </p:cNvSpPr>
          <p:nvPr/>
        </p:nvSpPr>
        <p:spPr>
          <a:xfrm>
            <a:off x="9503921" y="32196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oe</a:t>
            </a:r>
          </a:p>
        </p:txBody>
      </p:sp>
    </p:spTree>
    <p:extLst>
      <p:ext uri="{BB962C8B-B14F-4D97-AF65-F5344CB8AC3E}">
        <p14:creationId xmlns:p14="http://schemas.microsoft.com/office/powerpoint/2010/main" val="207138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50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500"/>
                                        <p:tgtEl>
                                          <p:spTgt spid="25"/>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500"/>
                                        <p:tgtEl>
                                          <p:spTgt spid="2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500"/>
                                        <p:tgtEl>
                                          <p:spTgt spid="27"/>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P spid="17" grpId="0"/>
      <p:bldP spid="18" grpId="0"/>
      <p:bldP spid="22" grpId="0"/>
      <p:bldP spid="23" grpId="0"/>
      <p:bldP spid="24" grpId="0"/>
      <p:bldP spid="25" grpId="0"/>
      <p:bldP spid="26" grpId="0"/>
      <p:bldP spid="27" grpId="0"/>
      <p:bldP spid="2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4"/>
          <p:cNvSpPr txBox="1">
            <a:spLocks/>
          </p:cNvSpPr>
          <p:nvPr/>
        </p:nvSpPr>
        <p:spPr>
          <a:xfrm>
            <a:off x="5739913" y="2408237"/>
            <a:ext cx="6513206" cy="13255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b="1">
                <a:solidFill>
                  <a:srgbClr val="0070C0"/>
                </a:solidFill>
                <a:latin typeface="DomCasual" pitchFamily="18" charset="0"/>
                <a:ea typeface="DomCasual" pitchFamily="18" charset="0"/>
                <a:cs typeface="DomCasual" pitchFamily="18" charset="0"/>
              </a:rPr>
              <a:t>Thư giãn nào!</a:t>
            </a:r>
          </a:p>
        </p:txBody>
      </p:sp>
    </p:spTree>
    <p:extLst>
      <p:ext uri="{BB962C8B-B14F-4D97-AF65-F5344CB8AC3E}">
        <p14:creationId xmlns:p14="http://schemas.microsoft.com/office/powerpoint/2010/main" val="2943438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556975" y="46913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hoà</a:t>
            </a:r>
          </a:p>
        </p:txBody>
      </p:sp>
      <p:sp>
        <p:nvSpPr>
          <p:cNvPr id="20" name="Title 1"/>
          <p:cNvSpPr txBox="1">
            <a:spLocks/>
          </p:cNvSpPr>
          <p:nvPr/>
        </p:nvSpPr>
        <p:spPr>
          <a:xfrm>
            <a:off x="3473325" y="46913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loa</a:t>
            </a:r>
          </a:p>
        </p:txBody>
      </p:sp>
      <p:sp>
        <p:nvSpPr>
          <p:cNvPr id="21" name="Title 1"/>
          <p:cNvSpPr txBox="1">
            <a:spLocks/>
          </p:cNvSpPr>
          <p:nvPr/>
        </p:nvSpPr>
        <p:spPr>
          <a:xfrm>
            <a:off x="6186551" y="46913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toả</a:t>
            </a:r>
          </a:p>
        </p:txBody>
      </p:sp>
      <p:sp>
        <p:nvSpPr>
          <p:cNvPr id="22" name="Title 1"/>
          <p:cNvSpPr txBox="1">
            <a:spLocks/>
          </p:cNvSpPr>
          <p:nvPr/>
        </p:nvSpPr>
        <p:spPr>
          <a:xfrm>
            <a:off x="1239218" y="45150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oa</a:t>
            </a:r>
          </a:p>
        </p:txBody>
      </p:sp>
      <p:sp>
        <p:nvSpPr>
          <p:cNvPr id="23" name="Title 1"/>
          <p:cNvSpPr txBox="1">
            <a:spLocks/>
          </p:cNvSpPr>
          <p:nvPr/>
        </p:nvSpPr>
        <p:spPr>
          <a:xfrm>
            <a:off x="3923098" y="45150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oa</a:t>
            </a:r>
          </a:p>
        </p:txBody>
      </p:sp>
      <p:sp>
        <p:nvSpPr>
          <p:cNvPr id="24" name="Title 1"/>
          <p:cNvSpPr txBox="1">
            <a:spLocks/>
          </p:cNvSpPr>
          <p:nvPr/>
        </p:nvSpPr>
        <p:spPr>
          <a:xfrm>
            <a:off x="6657870" y="45150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oa</a:t>
            </a:r>
          </a:p>
        </p:txBody>
      </p:sp>
      <p:sp>
        <p:nvSpPr>
          <p:cNvPr id="25" name="Title 1"/>
          <p:cNvSpPr txBox="1">
            <a:spLocks/>
          </p:cNvSpPr>
          <p:nvPr/>
        </p:nvSpPr>
        <p:spPr>
          <a:xfrm>
            <a:off x="8862775" y="46913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xoá</a:t>
            </a:r>
          </a:p>
        </p:txBody>
      </p:sp>
      <p:sp>
        <p:nvSpPr>
          <p:cNvPr id="26" name="Title 1"/>
          <p:cNvSpPr txBox="1">
            <a:spLocks/>
          </p:cNvSpPr>
          <p:nvPr/>
        </p:nvSpPr>
        <p:spPr>
          <a:xfrm>
            <a:off x="9528063" y="45150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oa</a:t>
            </a:r>
          </a:p>
        </p:txBody>
      </p:sp>
      <p:sp>
        <p:nvSpPr>
          <p:cNvPr id="28" name="Title 1"/>
          <p:cNvSpPr txBox="1">
            <a:spLocks/>
          </p:cNvSpPr>
          <p:nvPr/>
        </p:nvSpPr>
        <p:spPr>
          <a:xfrm>
            <a:off x="615922" y="57581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khoẻ</a:t>
            </a:r>
          </a:p>
        </p:txBody>
      </p:sp>
      <p:sp>
        <p:nvSpPr>
          <p:cNvPr id="29" name="Title 1"/>
          <p:cNvSpPr txBox="1">
            <a:spLocks/>
          </p:cNvSpPr>
          <p:nvPr/>
        </p:nvSpPr>
        <p:spPr>
          <a:xfrm>
            <a:off x="3481841" y="57581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loe</a:t>
            </a:r>
          </a:p>
        </p:txBody>
      </p:sp>
      <p:sp>
        <p:nvSpPr>
          <p:cNvPr id="30" name="Title 1"/>
          <p:cNvSpPr txBox="1">
            <a:spLocks/>
          </p:cNvSpPr>
          <p:nvPr/>
        </p:nvSpPr>
        <p:spPr>
          <a:xfrm>
            <a:off x="6195067" y="57581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loé</a:t>
            </a:r>
          </a:p>
        </p:txBody>
      </p:sp>
      <p:sp>
        <p:nvSpPr>
          <p:cNvPr id="31" name="Title 1"/>
          <p:cNvSpPr txBox="1">
            <a:spLocks/>
          </p:cNvSpPr>
          <p:nvPr/>
        </p:nvSpPr>
        <p:spPr>
          <a:xfrm>
            <a:off x="1473443" y="55818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oe</a:t>
            </a:r>
          </a:p>
        </p:txBody>
      </p:sp>
      <p:sp>
        <p:nvSpPr>
          <p:cNvPr id="47" name="Title 1"/>
          <p:cNvSpPr txBox="1">
            <a:spLocks/>
          </p:cNvSpPr>
          <p:nvPr/>
        </p:nvSpPr>
        <p:spPr>
          <a:xfrm>
            <a:off x="3931614" y="55818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oe</a:t>
            </a:r>
          </a:p>
        </p:txBody>
      </p:sp>
      <p:sp>
        <p:nvSpPr>
          <p:cNvPr id="48" name="Title 1"/>
          <p:cNvSpPr txBox="1">
            <a:spLocks/>
          </p:cNvSpPr>
          <p:nvPr/>
        </p:nvSpPr>
        <p:spPr>
          <a:xfrm>
            <a:off x="6637358" y="55818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oe</a:t>
            </a:r>
          </a:p>
        </p:txBody>
      </p:sp>
      <p:sp>
        <p:nvSpPr>
          <p:cNvPr id="49" name="Title 1"/>
          <p:cNvSpPr txBox="1">
            <a:spLocks/>
          </p:cNvSpPr>
          <p:nvPr/>
        </p:nvSpPr>
        <p:spPr>
          <a:xfrm>
            <a:off x="8838633" y="57581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xoè</a:t>
            </a:r>
          </a:p>
        </p:txBody>
      </p:sp>
      <p:sp>
        <p:nvSpPr>
          <p:cNvPr id="50" name="Title 1"/>
          <p:cNvSpPr txBox="1">
            <a:spLocks/>
          </p:cNvSpPr>
          <p:nvPr/>
        </p:nvSpPr>
        <p:spPr>
          <a:xfrm>
            <a:off x="9503921" y="55818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oe</a:t>
            </a: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5309" y="152400"/>
            <a:ext cx="4927810" cy="4650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5718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72099" y="5591905"/>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đoá hoa</a:t>
            </a:r>
          </a:p>
        </p:txBody>
      </p:sp>
      <p:sp>
        <p:nvSpPr>
          <p:cNvPr id="2" name="AutoShape 2"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itle 1"/>
          <p:cNvSpPr txBox="1">
            <a:spLocks/>
          </p:cNvSpPr>
          <p:nvPr/>
        </p:nvSpPr>
        <p:spPr>
          <a:xfrm>
            <a:off x="4095351" y="5591905"/>
            <a:ext cx="2145222"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oa</a:t>
            </a:r>
          </a:p>
        </p:txBody>
      </p:sp>
      <p:pic>
        <p:nvPicPr>
          <p:cNvPr id="3074" name="Picture 2" descr="Rose HD Wallpaper | Background Image | 2560x16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76920" y="98333"/>
            <a:ext cx="7769493" cy="4855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4830</TotalTime>
  <Words>542</Words>
  <Application>Microsoft Office PowerPoint</Application>
  <PresentationFormat>Custom</PresentationFormat>
  <Paragraphs>141</Paragraphs>
  <Slides>39</Slides>
  <Notes>17</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39</vt:i4>
      </vt:variant>
    </vt:vector>
  </HeadingPairs>
  <TitlesOfParts>
    <vt:vector size="51" baseType="lpstr">
      <vt:lpstr>.VnArial</vt:lpstr>
      <vt:lpstr>.VnCooper</vt:lpstr>
      <vt:lpstr>Arial</vt:lpstr>
      <vt:lpstr>Arial Rounded MT Bold</vt:lpstr>
      <vt:lpstr>Arial-Rounded</vt:lpstr>
      <vt:lpstr>Arrus-Black</vt:lpstr>
      <vt:lpstr>AvantGarde</vt:lpstr>
      <vt:lpstr>Bandit</vt:lpstr>
      <vt:lpstr>Calibri</vt:lpstr>
      <vt:lpstr>DomCasual</vt:lpstr>
      <vt:lpstr>HP001 4 hàng</vt:lpstr>
      <vt:lpstr>Office Theme</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Tuyết Bùi Thị</cp:lastModifiedBy>
  <cp:revision>624</cp:revision>
  <dcterms:created xsi:type="dcterms:W3CDTF">2021-05-08T14:00:55Z</dcterms:created>
  <dcterms:modified xsi:type="dcterms:W3CDTF">2024-12-25T14:22:45Z</dcterms:modified>
</cp:coreProperties>
</file>