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78" r:id="rId3"/>
    <p:sldId id="273" r:id="rId4"/>
    <p:sldId id="258" r:id="rId5"/>
    <p:sldId id="260" r:id="rId6"/>
    <p:sldId id="274" r:id="rId7"/>
    <p:sldId id="275" r:id="rId8"/>
    <p:sldId id="284" r:id="rId9"/>
    <p:sldId id="261" r:id="rId10"/>
    <p:sldId id="263" r:id="rId11"/>
    <p:sldId id="262" r:id="rId12"/>
    <p:sldId id="264" r:id="rId13"/>
    <p:sldId id="266" r:id="rId14"/>
    <p:sldId id="267" r:id="rId15"/>
    <p:sldId id="268" r:id="rId16"/>
    <p:sldId id="281" r:id="rId17"/>
    <p:sldId id="282" r:id="rId18"/>
    <p:sldId id="283" r:id="rId19"/>
    <p:sldId id="270" r:id="rId20"/>
    <p:sldId id="271" r:id="rId21"/>
    <p:sldId id="272" r:id="rId22"/>
  </p:sldIdLst>
  <p:sldSz cx="9144000" cy="5143500" type="screen16x9"/>
  <p:notesSz cx="6858000" cy="9144000"/>
  <p:defaultTextStyle>
    <a:defPPr>
      <a:defRPr lang="en-US"/>
    </a:defPPr>
    <a:lvl1pPr marL="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72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45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17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9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62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634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407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179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27B7"/>
    <a:srgbClr val="8F45C7"/>
    <a:srgbClr val="F3CEF6"/>
    <a:srgbClr val="ECB2F0"/>
    <a:srgbClr val="E496EA"/>
    <a:srgbClr val="A521AF"/>
    <a:srgbClr val="D24CDC"/>
    <a:srgbClr val="DD77E5"/>
    <a:srgbClr val="BF27CB"/>
    <a:srgbClr val="873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34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68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03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37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172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06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74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</a:t>
            </a:r>
            <a:r>
              <a:rPr lang="en-US" baseline="0"/>
              <a:t> viên chủ động giải thích từ khó, cho hs luyện đọc từ. Từ khó có thể linh động theo vùng miền, không nhất thiết dạy theo giáo án soạn sẵn.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5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Hoa đoàn</a:t>
            </a:r>
            <a:r>
              <a:rPr lang="en-US" baseline="0"/>
              <a:t> kết, bông hoa đặc biệt…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5" indent="0">
              <a:buNone/>
              <a:defRPr sz="2400"/>
            </a:lvl3pPr>
            <a:lvl4pPr marL="1370317" indent="0">
              <a:buNone/>
              <a:defRPr sz="2000"/>
            </a:lvl4pPr>
            <a:lvl5pPr marL="1827090" indent="0">
              <a:buNone/>
              <a:defRPr sz="2000"/>
            </a:lvl5pPr>
            <a:lvl6pPr marL="2283862" indent="0">
              <a:buNone/>
              <a:defRPr sz="2000"/>
            </a:lvl6pPr>
            <a:lvl7pPr marL="2740634" indent="0">
              <a:buNone/>
              <a:defRPr sz="2000"/>
            </a:lvl7pPr>
            <a:lvl8pPr marL="3197407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5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1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7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6" indent="-228387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8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0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5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499388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61345"/>
            <a:ext cx="7304442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TRƯỜNG MẾN YÊU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84293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TRỐNG TRƯỜNG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659634" y="-848744"/>
            <a:ext cx="2469633" cy="2296731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700" y="178394"/>
            <a:ext cx="1341530" cy="1107911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ctr"/>
            <a:r>
              <a:rPr lang="en-US" sz="66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466149"/>
            <a:ext cx="3642531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đọc câu dài: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733550"/>
            <a:ext cx="8382000" cy="1077145"/>
          </a:xfrm>
          <a:prstGeom prst="rect">
            <a:avLst/>
          </a:prstGeom>
          <a:noFill/>
        </p:spPr>
        <p:txBody>
          <a:bodyPr wrap="square" lIns="91367" tIns="45684" rIns="91367" bIns="45684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 khai trường, tiếng của tôi dõng dạc “tùng … tùng … tùng …”, báo hiệu một năm học mới.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733800" y="1846897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1739" y="3130012"/>
            <a:ext cx="8382000" cy="1077145"/>
          </a:xfrm>
          <a:prstGeom prst="rect">
            <a:avLst/>
          </a:prstGeom>
          <a:noFill/>
        </p:spPr>
        <p:txBody>
          <a:bodyPr wrap="square" lIns="91367" tIns="45684" rIns="91367" bIns="45684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Bây giờ có thêm anh chuông điện, thỉnh thoảng cũng “reng… reng… reng…” báo giờ học.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879600" y="3209767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499970" y="3213325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737764" y="3775311"/>
            <a:ext cx="107372" cy="429295"/>
            <a:chOff x="5029200" y="3423349"/>
            <a:chExt cx="107372" cy="429295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5029200" y="342334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098472" y="342741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8737600" y="2304275"/>
            <a:ext cx="98712" cy="435617"/>
            <a:chOff x="2590800" y="2272159"/>
            <a:chExt cx="98712" cy="43561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H="1">
            <a:off x="7772400" y="1799851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937000" y="2300098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789432" y="3213325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6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2891" y="4380828"/>
            <a:ext cx="7086600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đọc có mấy đoạn?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8191" y="4380828"/>
            <a:ext cx="6096000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đoạn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8191" y="4380828"/>
            <a:ext cx="6096000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theo nhóm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58191" y="4380828"/>
            <a:ext cx="6096000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25450"/>
            <a:ext cx="5270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9" y="1581150"/>
            <a:ext cx="5270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9422"/>
            <a:ext cx="8830355" cy="48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" y="2933028"/>
            <a:ext cx="527050" cy="116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1181100" y="4128348"/>
            <a:ext cx="2286000" cy="8820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4324350"/>
            <a:ext cx="3642531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57522"/>
            <a:ext cx="8830355" cy="48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rgbClr val="A52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9" y="269313"/>
            <a:ext cx="2202873" cy="461580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 lời câu hỏi</a:t>
            </a:r>
          </a:p>
        </p:txBody>
      </p:sp>
      <p:sp>
        <p:nvSpPr>
          <p:cNvPr id="2" name="Cloud 1"/>
          <p:cNvSpPr/>
          <p:nvPr/>
        </p:nvSpPr>
        <p:spPr>
          <a:xfrm>
            <a:off x="6934200" y="238635"/>
            <a:ext cx="2209800" cy="914400"/>
          </a:xfrm>
          <a:prstGeom prst="cloud">
            <a:avLst/>
          </a:prstGeom>
          <a:solidFill>
            <a:srgbClr val="E496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9" y="453066"/>
            <a:ext cx="8830355" cy="48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4042" y="1428750"/>
            <a:ext cx="7856135" cy="1815809"/>
          </a:xfrm>
          <a:prstGeom prst="rect">
            <a:avLst/>
          </a:prstGeom>
        </p:spPr>
        <p:txBody>
          <a:bodyPr wrap="square" lIns="91367" tIns="45684" rIns="91367" bIns="45684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Tôi là trống trường. Thân hình tôi đẫy đà, nước da nâu bóng. Học trò thường gọi tôi là bác trống. Có lẽ vì các bạn thấy tôi ở trường lâu lắm rồi. Chính tôi cũng không biết mình đến đây từ bao giờ.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466148"/>
            <a:ext cx="3642531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đoạn 1: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9008" y="3858986"/>
            <a:ext cx="7453746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Trống trường có vẻ ngoài như thế nào?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1708" y="3858986"/>
            <a:ext cx="7648591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trò thường gọi trống là gì?</a:t>
            </a: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436" y="1657350"/>
            <a:ext cx="8575964" cy="2062030"/>
          </a:xfrm>
          <a:prstGeom prst="rect">
            <a:avLst/>
          </a:prstGeom>
        </p:spPr>
        <p:txBody>
          <a:bodyPr wrap="square" lIns="91367" tIns="45684" rIns="91367" bIns="45684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Hằng ngày, tôi giúp học trò ra vào lớp đúng giờ. Ngày khai trường, tiếng của tôi dõng dạc “tùng … tùng … tùng …”, báo hiệu một năm học mới.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209550"/>
            <a:ext cx="3642531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đoạn 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400550"/>
            <a:ext cx="8534400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Hằng ngày, trống trường giúp học sinh việc gì?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400550"/>
            <a:ext cx="8534400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 khai trường, tiếng trống báo hiệu điều gì?</a:t>
            </a:r>
          </a:p>
        </p:txBody>
      </p:sp>
    </p:spTree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436" y="1657350"/>
            <a:ext cx="8575964" cy="2062030"/>
          </a:xfrm>
          <a:prstGeom prst="rect">
            <a:avLst/>
          </a:prstGeom>
        </p:spPr>
        <p:txBody>
          <a:bodyPr wrap="square" lIns="91367" tIns="45684" rIns="91367" bIns="45684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Bây giờ có thêm anh chuông điện, thỉnh thoảng cũng “reng… reng… reng…” báo giờ học. Nhưng tôi vẫn là người bạn thân thiết của các cô cậu học trò.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209550"/>
            <a:ext cx="3642531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đoạn 3: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2665" y="4400550"/>
            <a:ext cx="8534400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 nay, ngoài trống trường thì còn có cái gì báo giờ học nữa?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0235" y="4400550"/>
            <a:ext cx="9220200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nào cho thấy trống trường tự hào và hạnh phúc về bản thân mình?</a:t>
            </a:r>
          </a:p>
        </p:txBody>
      </p:sp>
    </p:spTree>
    <p:extLst>
      <p:ext uri="{BB962C8B-B14F-4D97-AF65-F5344CB8AC3E}">
        <p14:creationId xmlns:p14="http://schemas.microsoft.com/office/powerpoint/2010/main" val="67960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hòng giáo dục và đào tạo Huyện Thanh Tr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52550"/>
            <a:ext cx="5347746" cy="355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85750"/>
            <a:ext cx="8877300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nói một câu để cảm ơn bác trống trường.</a:t>
            </a:r>
          </a:p>
        </p:txBody>
      </p:sp>
    </p:spTree>
    <p:extLst>
      <p:ext uri="{BB962C8B-B14F-4D97-AF65-F5344CB8AC3E}">
        <p14:creationId xmlns:p14="http://schemas.microsoft.com/office/powerpoint/2010/main" val="321269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85750"/>
            <a:ext cx="8877300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còn thấy trống ở đâu? Nó còn có ý nghĩa gì?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7652"/>
            <a:ext cx="2666911" cy="203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95" y="936130"/>
            <a:ext cx="3298031" cy="223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11" y="3130267"/>
            <a:ext cx="2791626" cy="188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78" y="1220649"/>
            <a:ext cx="3630322" cy="359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14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550" y="2117608"/>
            <a:ext cx="8934450" cy="2147323"/>
            <a:chOff x="-35186" y="3503807"/>
            <a:chExt cx="8934450" cy="214732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50380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601023" y="3971178"/>
              <a:ext cx="79513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Hằng wgày, Ǉrūg ǇrưŊg giúp hǌ ǧ</a:t>
              </a:r>
              <a:r>
                <a:rPr lang="el-GR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΅ζ</a:t>
              </a:r>
              <a:r>
                <a:rPr lang="en-US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ǟa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35186" y="4648422"/>
              <a:ext cx="79513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vào lġ đúng giờ</a:t>
              </a:r>
              <a:r>
                <a:rPr lang="en-US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A52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9" y="445960"/>
            <a:ext cx="6622473" cy="461580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vào vở câu trả lời cho câu hỏi b ở mục </a:t>
            </a:r>
            <a:r>
              <a:rPr lang="en-US" sz="2400" b="1"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181" y="1193799"/>
            <a:ext cx="7010105" cy="523147"/>
          </a:xfrm>
          <a:prstGeom prst="rect">
            <a:avLst/>
          </a:prstGeom>
        </p:spPr>
        <p:txBody>
          <a:bodyPr wrap="none" lIns="91367" tIns="45684" rIns="91367" bIns="45684">
            <a:spAutoFit/>
          </a:bodyPr>
          <a:lstStyle/>
          <a:p>
            <a:pPr algn="ctr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Hằng ngày, trống trường giúp học sinh (…).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9950" y="2850918"/>
            <a:ext cx="648250" cy="212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209818" y="3628541"/>
            <a:ext cx="266700" cy="7134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848600" y="2117608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934200" y="2117608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172200" y="2117608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34000" y="2117608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114800" y="2117608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048000" y="2152226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81200" y="2117608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92728" y="4411308"/>
            <a:ext cx="7536872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 chú ý gì khi viết chữ đầu câu?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0046" y="4411308"/>
            <a:ext cx="7536872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câu có dấu gì?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2728" y="4411308"/>
            <a:ext cx="7536872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Khoảng cách giữa các chữ như thế nào?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590800" y="3600872"/>
            <a:ext cx="0" cy="426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600200" y="3600872"/>
            <a:ext cx="0" cy="426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844275" y="3600872"/>
            <a:ext cx="19325" cy="426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098459"/>
            <a:ext cx="5326568" cy="857250"/>
          </a:xfrm>
          <a:solidFill>
            <a:srgbClr val="EBAAF0"/>
          </a:solidFill>
        </p:spPr>
        <p:txBody>
          <a:bodyPr/>
          <a:lstStyle/>
          <a:p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và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88871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15" y="355022"/>
            <a:ext cx="3511570" cy="12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2000" r="-9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761894"/>
            <a:ext cx="6705600" cy="1200256"/>
          </a:xfrm>
          <a:prstGeom prst="rect">
            <a:avLst/>
          </a:prstGeom>
          <a:noFill/>
          <a:ln>
            <a:noFill/>
          </a:ln>
        </p:spPr>
        <p:txBody>
          <a:bodyPr wrap="square" lIns="91367" tIns="45684" rIns="91367" bIns="45684" rtlCol="0">
            <a:spAutoFit/>
          </a:bodyPr>
          <a:lstStyle/>
          <a:p>
            <a:pPr algn="just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</a:t>
            </a:r>
            <a:r>
              <a:rPr lang="en-US" sz="2400" b="1">
                <a:solidFill>
                  <a:schemeClr val="bg1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Dặn dò:</a:t>
            </a:r>
          </a:p>
          <a:p>
            <a:pPr algn="just"/>
            <a:r>
              <a:rPr lang="en-US" sz="2400" b="1">
                <a:solidFill>
                  <a:schemeClr val="bg1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+ Ôn bài: </a:t>
            </a:r>
            <a:r>
              <a:rPr lang="en-US" sz="2400" b="1" i="1">
                <a:solidFill>
                  <a:schemeClr val="bg1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Bác trống trường </a:t>
            </a:r>
            <a:r>
              <a:rPr lang="en-US" sz="2400" b="1">
                <a:solidFill>
                  <a:schemeClr val="bg1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trang 56, 57</a:t>
            </a:r>
            <a:endParaRPr lang="en-US" sz="2400" b="1" i="1">
              <a:solidFill>
                <a:schemeClr val="bg1"/>
              </a:solidFill>
              <a:latin typeface="HP001 Kieu 2 5H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b="1">
                <a:solidFill>
                  <a:schemeClr val="bg1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+ Xem bài trang 58, trang 59.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3C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2700"/>
            <a:ext cx="9144000" cy="133350"/>
          </a:xfrm>
          <a:prstGeom prst="rect">
            <a:avLst/>
          </a:prstGeom>
          <a:solidFill>
            <a:srgbClr val="F3C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09550" y="112566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9150" y="201863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 lễ khai giảng năm học mới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067" y="4387454"/>
            <a:ext cx="8756650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 sz="2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thấy những gì trong tranh</a:t>
            </a:r>
          </a:p>
          <a:p>
            <a:pPr marL="457200" indent="-457200" algn="just">
              <a:buAutoNum type="alphaLcPeriod"/>
            </a:pPr>
            <a:r>
              <a:rPr lang="en-US" sz="2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tranh, đồ vật nào quen thuộc với em nhất? Nó được dùng để làm gì?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792163"/>
            <a:ext cx="7340600" cy="35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rgbClr val="A52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35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4614" y="332986"/>
            <a:ext cx="5947064" cy="523135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trống trường</a:t>
            </a:r>
            <a:endParaRPr lang="en-US" sz="28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46" y="855578"/>
            <a:ext cx="8991600" cy="4324176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just"/>
            <a:r>
              <a:rPr lang="en-US" sz="2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Tôi là trống trường. Thân hình tôi đẫy đà, nước da nâu bóng. Học trò thường gọi tôi là bác trống. Có lẽ vì các bạn thấy tôi ở trường lâu lắm rồi. Chính tôi cũng không biết mình đến đây từ bao giờ.</a:t>
            </a:r>
          </a:p>
          <a:p>
            <a:pPr algn="just"/>
            <a:r>
              <a:rPr lang="en-US" sz="2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Hằng ngày, tôi giúp học trò ra vào lớp đúng giờ. Ngày khai trường, tiếng của tôi dõng dạc “tùng … tùng … tùng …”, báo hiệu một năm học mới.</a:t>
            </a:r>
          </a:p>
          <a:p>
            <a:pPr algn="just"/>
            <a:r>
              <a:rPr lang="en-US" sz="2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Bây giờ có thêm anh chuông điện, thỉnh thoảng cũng “reng… reng… reng…” báo giờ học. Nhưng tôi vẫn là người bạn thân thiết của các cô cậu học trò.</a:t>
            </a:r>
          </a:p>
          <a:p>
            <a:pPr algn="just"/>
            <a:r>
              <a:rPr lang="en-US" sz="2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	                                                              (Huy Bình)</a:t>
            </a:r>
          </a:p>
        </p:txBody>
      </p:sp>
      <p:sp>
        <p:nvSpPr>
          <p:cNvPr id="8" name="Cloud 7"/>
          <p:cNvSpPr/>
          <p:nvPr/>
        </p:nvSpPr>
        <p:spPr>
          <a:xfrm>
            <a:off x="7162800" y="105122"/>
            <a:ext cx="1752600" cy="73026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-19422"/>
            <a:ext cx="8830355" cy="48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232" y="4558797"/>
            <a:ext cx="7773005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khó đọc, khó hiểu trong bài.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892576" y="941283"/>
            <a:ext cx="940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319698" y="941283"/>
            <a:ext cx="494102" cy="99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334774" y="3498850"/>
            <a:ext cx="17358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33898" y="2798534"/>
            <a:ext cx="11799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9116" y="1339850"/>
            <a:ext cx="6509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84" y="349250"/>
            <a:ext cx="8229600" cy="857250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en-US" sz="4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eng        </a:t>
            </a:r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reng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400300" y="868077"/>
            <a:ext cx="914400" cy="0"/>
          </a:xfrm>
          <a:prstGeom prst="straightConnector1">
            <a:avLst/>
          </a:prstGeom>
          <a:ln w="38100">
            <a:solidFill>
              <a:srgbClr val="8F45C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277584" y="2724150"/>
            <a:ext cx="8229600" cy="857250"/>
          </a:xfrm>
          <a:prstGeom prst="rect">
            <a:avLst/>
          </a:prstGeom>
          <a:ln>
            <a:noFill/>
          </a:ln>
        </p:spPr>
        <p:txBody>
          <a:bodyPr vert="horz" lIns="91354" tIns="45678" rIns="91354" bIns="45678" rtlCol="0" anchor="ctr">
            <a:noAutofit/>
          </a:bodyPr>
          <a:lstStyle>
            <a:lvl1pPr algn="ctr" defTabSz="91354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Đẫy đà		</a:t>
            </a:r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to tròn, mập mạp.</a:t>
            </a:r>
          </a:p>
          <a:p>
            <a:pPr algn="just"/>
            <a:r>
              <a:rPr lang="en-US" sz="4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Báo hiệu	</a:t>
            </a:r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cho biết một điều gì </a:t>
            </a:r>
          </a:p>
          <a:p>
            <a:pPr algn="just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	  đó sắp đến.</a:t>
            </a:r>
          </a:p>
          <a:p>
            <a:pPr algn="just"/>
            <a:r>
              <a:rPr lang="en-US" sz="4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Nâu bóng	</a:t>
            </a:r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màu nâu và có độ </a:t>
            </a:r>
          </a:p>
          <a:p>
            <a:pPr algn="just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	  nhẫn bóng</a:t>
            </a:r>
          </a:p>
        </p:txBody>
      </p:sp>
    </p:spTree>
    <p:extLst>
      <p:ext uri="{BB962C8B-B14F-4D97-AF65-F5344CB8AC3E}">
        <p14:creationId xmlns:p14="http://schemas.microsoft.com/office/powerpoint/2010/main" val="191286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00400" y="-247650"/>
            <a:ext cx="2743200" cy="152400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>
            <a:lvl1pPr algn="ctr" defTabSz="91354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nâu bóng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1"/>
          <a:stretch/>
        </p:blipFill>
        <p:spPr>
          <a:xfrm>
            <a:off x="241300" y="973014"/>
            <a:ext cx="4051300" cy="4037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9" b="11064"/>
          <a:stretch/>
        </p:blipFill>
        <p:spPr>
          <a:xfrm>
            <a:off x="4572000" y="927832"/>
            <a:ext cx="4408903" cy="408231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848600" y="3562350"/>
            <a:ext cx="7620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934200" y="3556000"/>
            <a:ext cx="7620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763000" y="1885950"/>
            <a:ext cx="7620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58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4449"/>
            <a:ext cx="8229600" cy="85725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 hình đẫy đà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95349"/>
            <a:ext cx="5562601" cy="410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Tả cái trống trường lớp 4 hay nhất - 3 bài văn ngắn gọn miêu tả tiếng trố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8"/>
          <a:stretch/>
        </p:blipFill>
        <p:spPr bwMode="auto">
          <a:xfrm>
            <a:off x="1" y="1352550"/>
            <a:ext cx="346715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551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63104" y="4357483"/>
            <a:ext cx="5179260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tự ngắt câu vào SGK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5368" y="4332586"/>
            <a:ext cx="5186996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câu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-19422"/>
            <a:ext cx="8830355" cy="48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723</Words>
  <Application>Microsoft Office PowerPoint</Application>
  <PresentationFormat>On-screen Show (16:9)</PresentationFormat>
  <Paragraphs>73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Rounded MT Bold</vt:lpstr>
      <vt:lpstr>Arial-Rounded</vt:lpstr>
      <vt:lpstr>Calibri</vt:lpstr>
      <vt:lpstr>HP001 4 hàng</vt:lpstr>
      <vt:lpstr>HP001 Kieu 2 5H</vt:lpstr>
      <vt:lpstr>Office Theme</vt:lpstr>
      <vt:lpstr>PowerPoint Presentation</vt:lpstr>
      <vt:lpstr>Ôn và khởi động</vt:lpstr>
      <vt:lpstr>PowerPoint Presentation</vt:lpstr>
      <vt:lpstr>PowerPoint Presentation</vt:lpstr>
      <vt:lpstr>PowerPoint Presentation</vt:lpstr>
      <vt:lpstr>eng              reng</vt:lpstr>
      <vt:lpstr>PowerPoint Presentation</vt:lpstr>
      <vt:lpstr>thân hình đẫy đà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0837200465 Vũ Thị Thùy</cp:lastModifiedBy>
  <cp:revision>152</cp:revision>
  <dcterms:created xsi:type="dcterms:W3CDTF">2020-12-08T15:48:47Z</dcterms:created>
  <dcterms:modified xsi:type="dcterms:W3CDTF">2022-02-19T04:05:46Z</dcterms:modified>
</cp:coreProperties>
</file>