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4"/>
  </p:notesMasterIdLst>
  <p:sldIdLst>
    <p:sldId id="391" r:id="rId3"/>
    <p:sldId id="334" r:id="rId4"/>
    <p:sldId id="324" r:id="rId5"/>
    <p:sldId id="374" r:id="rId6"/>
    <p:sldId id="329" r:id="rId7"/>
    <p:sldId id="396" r:id="rId8"/>
    <p:sldId id="379" r:id="rId9"/>
    <p:sldId id="373" r:id="rId10"/>
    <p:sldId id="380" r:id="rId11"/>
    <p:sldId id="397" r:id="rId12"/>
    <p:sldId id="382" r:id="rId13"/>
    <p:sldId id="398" r:id="rId14"/>
    <p:sldId id="387" r:id="rId15"/>
    <p:sldId id="399" r:id="rId16"/>
    <p:sldId id="388" r:id="rId17"/>
    <p:sldId id="385" r:id="rId18"/>
    <p:sldId id="389" r:id="rId19"/>
    <p:sldId id="390" r:id="rId20"/>
    <p:sldId id="394" r:id="rId21"/>
    <p:sldId id="393" r:id="rId22"/>
    <p:sldId id="395" r:id="rId23"/>
  </p:sldIdLst>
  <p:sldSz cx="9144000" cy="5143500" type="screen16x9"/>
  <p:notesSz cx="6858000" cy="9144000"/>
  <p:embeddedFontLst>
    <p:embeddedFont>
      <p:font typeface="Lato" panose="020F0502020204030203" pitchFamily="34" charset="0"/>
      <p:regular r:id="rId25"/>
      <p:bold r:id="rId26"/>
      <p:italic r:id="rId27"/>
    </p:embeddedFont>
    <p:embeddedFont>
      <p:font typeface="Segoe UI Black" panose="020B0A02040204020203" pitchFamily="34" charset="0"/>
      <p:bold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Arial-Rounded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F5A"/>
    <a:srgbClr val="0418AC"/>
    <a:srgbClr val="009242"/>
    <a:srgbClr val="D50D8E"/>
    <a:srgbClr val="FFD1FF"/>
    <a:srgbClr val="8D3A96"/>
    <a:srgbClr val="C86AC1"/>
    <a:srgbClr val="84F05E"/>
    <a:srgbClr val="FEE7EF"/>
    <a:srgbClr val="8B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91" d="100"/>
          <a:sy n="91" d="100"/>
        </p:scale>
        <p:origin x="64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C28AEB-6C8F-46BB-B75A-A38AB8BF14B3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5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B4B64-9A6F-4622-9F80-B824C51679E4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1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3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FD9B4AC3-45CA-4A3D-AA71-3F2800CA3DA6}" type="datetimeFigureOut">
              <a:rPr lang="en-US"/>
              <a:pPr>
                <a:defRPr/>
              </a:pPr>
              <a:t>28/05/2024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27BE-5ADD-42E6-94AD-96B03FDE8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fld id="{69DC751F-DE3A-47A4-89DC-1B327CC61B12}" type="datetimeFigureOut">
              <a:rPr lang="en-US"/>
              <a:pPr>
                <a:defRPr/>
              </a:pPr>
              <a:t>28/05/2024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8204-2EA8-4841-8546-0F175B95E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  <p:sldLayoutId id="2147483674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28/05/2024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97336" y="2686054"/>
            <a:ext cx="7711754" cy="2000249"/>
          </a:xfrm>
          <a:prstGeom prst="rect">
            <a:avLst/>
          </a:prstGeom>
        </p:spPr>
        <p:txBody>
          <a:bodyPr wrap="none" lIns="91436" tIns="45718" rIns="91436" bIns="45718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en-US" sz="36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Tập đọc</a:t>
            </a:r>
          </a:p>
          <a:p>
            <a:pPr algn="ctr" eaLnBrk="1" hangingPunct="1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Cây bàng và lớp học</a:t>
            </a:r>
            <a:endParaRPr lang="vi-VN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295400" y="1201341"/>
            <a:ext cx="6732985" cy="181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vi-VN" sz="2800" b="1" dirty="0">
                <a:latin typeface="+mj-lt"/>
                <a:cs typeface="Times New Roman" pitchFamily="18" charset="0"/>
              </a:rPr>
              <a:t>CHƯƠNG TRÌNH DẠY TRỰC TUYẾN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 thực hiện: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 THỊ THU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3200" b="1" dirty="0">
                <a:latin typeface="+mj-lt"/>
                <a:cs typeface="Times New Roman" pitchFamily="18" charset="0"/>
              </a:rPr>
              <a:t>-----o0o-----</a:t>
            </a:r>
            <a:endParaRPr lang="vi-VN" sz="2800" b="1" dirty="0"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2052" name="AutoShape 2"/>
          <p:cNvSpPr>
            <a:spLocks noGrp="1" noChangeArrowheads="1"/>
          </p:cNvSpPr>
          <p:nvPr>
            <p:ph type="title"/>
          </p:nvPr>
        </p:nvSpPr>
        <p:spPr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</a:ln>
        </p:spPr>
        <p:txBody>
          <a:bodyPr wrap="none"/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1800" b="1" smtClean="0">
                <a:solidFill>
                  <a:srgbClr val="53422A"/>
                </a:solidFill>
                <a:latin typeface="Times New Roman" pitchFamily="18" charset="0"/>
              </a:rPr>
              <a:t>TRƯỜNG TIỂU HỌC HỒNG THÁI TÂY</a:t>
            </a:r>
            <a:endParaRPr lang="en-US" altLang="vi-VN" sz="2000" b="1" dirty="0" smtClean="0">
              <a:solidFill>
                <a:srgbClr val="53422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Trả lời câu hỏi                                 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015" y="3390425"/>
            <a:ext cx="753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a. </a:t>
            </a:r>
            <a:r>
              <a:rPr lang="en-US" sz="2400" b="1" dirty="0" smtClean="0">
                <a:solidFill>
                  <a:srgbClr val="FF0000"/>
                </a:solidFill>
              </a:rPr>
              <a:t>Trong khổ thơ đầu, cây bàng như thế nào 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1</a:t>
            </a: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2435795" y="1214967"/>
            <a:ext cx="3082137" cy="156966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/>
              <a:t>Bên cửa lớp học</a:t>
            </a:r>
          </a:p>
          <a:p>
            <a:pPr algn="just"/>
            <a:r>
              <a:rPr lang="en-US" sz="2400"/>
              <a:t>Có cây bàng già</a:t>
            </a:r>
          </a:p>
          <a:p>
            <a:pPr algn="just"/>
            <a:r>
              <a:rPr lang="en-US" sz="2400"/>
              <a:t>Tán lá xoè ra</a:t>
            </a:r>
          </a:p>
          <a:p>
            <a:pPr algn="just"/>
            <a:r>
              <a:rPr lang="en-US" sz="2400"/>
              <a:t>Như ô xanh mướt</a:t>
            </a:r>
            <a:r>
              <a:rPr lang="en-US" sz="2400" smtClean="0"/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63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8015" y="78441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Trả lời câu hỏi                                 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015" y="3390425"/>
            <a:ext cx="753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a. </a:t>
            </a:r>
            <a:r>
              <a:rPr lang="en-US" sz="2400" b="1" dirty="0" smtClean="0">
                <a:solidFill>
                  <a:srgbClr val="FF0000"/>
                </a:solidFill>
              </a:rPr>
              <a:t>Trong khổ thơ đầu, cây bàng như thế nào 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745" y="3852090"/>
            <a:ext cx="836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418AC"/>
                </a:solidFill>
              </a:rPr>
              <a:t>Cây bàng trồng đã lâu năm ( già ) , nnưng vẫn xanh tốt </a:t>
            </a:r>
            <a:endParaRPr lang="en-US" sz="2400" smtClean="0">
              <a:solidFill>
                <a:srgbClr val="0418AC"/>
              </a:solidFill>
            </a:endParaRPr>
          </a:p>
          <a:p>
            <a:r>
              <a:rPr lang="vi-VN" sz="2400" smtClean="0">
                <a:solidFill>
                  <a:srgbClr val="0418AC"/>
                </a:solidFill>
              </a:rPr>
              <a:t>( </a:t>
            </a:r>
            <a:r>
              <a:rPr lang="vi-VN" sz="2400">
                <a:solidFill>
                  <a:srgbClr val="0418AC"/>
                </a:solidFill>
              </a:rPr>
              <a:t>Tán lá xoè ra /Như ô xanh mướt ) 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1</a:t>
            </a: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2435795" y="1214967"/>
            <a:ext cx="3082137" cy="156966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/>
              <a:t>Bên cửa lớp học</a:t>
            </a:r>
          </a:p>
          <a:p>
            <a:pPr algn="just"/>
            <a:r>
              <a:rPr lang="en-US" sz="2400"/>
              <a:t>Có cây bàng già</a:t>
            </a:r>
          </a:p>
          <a:p>
            <a:pPr algn="just"/>
            <a:r>
              <a:rPr lang="en-US" sz="2400"/>
              <a:t>Tán lá xoè ra</a:t>
            </a:r>
          </a:p>
          <a:p>
            <a:pPr algn="just"/>
            <a:r>
              <a:rPr lang="en-US" sz="2400"/>
              <a:t>Như ô xanh mướt</a:t>
            </a:r>
            <a:r>
              <a:rPr lang="en-US" sz="2400" smtClean="0"/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43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8248" y="3417540"/>
            <a:ext cx="768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b. </a:t>
            </a:r>
            <a:r>
              <a:rPr lang="en-US" sz="2400" b="1" dirty="0" smtClean="0">
                <a:solidFill>
                  <a:srgbClr val="FF0000"/>
                </a:solidFill>
              </a:rPr>
              <a:t>Cây bàng ghé cửa lớp để làm gì 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2</a:t>
            </a: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2435795" y="1214967"/>
            <a:ext cx="3418467" cy="156966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/>
              <a:t>Bàng ghé cửa lớp</a:t>
            </a:r>
          </a:p>
          <a:p>
            <a:pPr algn="just"/>
            <a:r>
              <a:rPr lang="en-US" sz="2400"/>
              <a:t>Nghe cô giảng bài</a:t>
            </a:r>
          </a:p>
          <a:p>
            <a:pPr algn="just"/>
            <a:r>
              <a:rPr lang="en-US" sz="2400"/>
              <a:t>Mỗi buổi sớm mai</a:t>
            </a:r>
          </a:p>
          <a:p>
            <a:pPr algn="just"/>
            <a:r>
              <a:rPr lang="en-US" sz="2400"/>
              <a:t>Quên ngày mưa nắng.</a:t>
            </a:r>
          </a:p>
        </p:txBody>
      </p:sp>
    </p:spTree>
    <p:extLst>
      <p:ext uri="{BB962C8B-B14F-4D97-AF65-F5344CB8AC3E}">
        <p14:creationId xmlns:p14="http://schemas.microsoft.com/office/powerpoint/2010/main" val="35163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8248" y="3417540"/>
            <a:ext cx="768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b. </a:t>
            </a:r>
            <a:r>
              <a:rPr lang="en-US" sz="2400" b="1" dirty="0" smtClean="0">
                <a:solidFill>
                  <a:srgbClr val="FF0000"/>
                </a:solidFill>
              </a:rPr>
              <a:t>Cây bàng ghé cửa lớp để làm gì 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903" y="3879205"/>
            <a:ext cx="83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418AC"/>
                </a:solidFill>
              </a:rPr>
              <a:t>Cây bàng ghé cửa lớp để nghe cô giáo giảng </a:t>
            </a:r>
            <a:r>
              <a:rPr lang="vi-VN" sz="2400" smtClean="0">
                <a:solidFill>
                  <a:srgbClr val="0418AC"/>
                </a:solidFill>
              </a:rPr>
              <a:t>bài</a:t>
            </a:r>
            <a:r>
              <a:rPr lang="en-US" sz="2400" smtClean="0">
                <a:solidFill>
                  <a:srgbClr val="0418AC"/>
                </a:solidFill>
              </a:rPr>
              <a:t> .</a:t>
            </a:r>
            <a:r>
              <a:rPr lang="vi-VN" sz="2400" smtClean="0">
                <a:solidFill>
                  <a:srgbClr val="0418AC"/>
                </a:solidFill>
              </a:rPr>
              <a:t> 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2</a:t>
            </a: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2435795" y="1214967"/>
            <a:ext cx="3418467" cy="156966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/>
              <a:t>Bàng ghé cửa lớp</a:t>
            </a:r>
          </a:p>
          <a:p>
            <a:pPr algn="just"/>
            <a:r>
              <a:rPr lang="en-US" sz="2400"/>
              <a:t>Nghe cô giảng bài</a:t>
            </a:r>
          </a:p>
          <a:p>
            <a:pPr algn="just"/>
            <a:r>
              <a:rPr lang="en-US" sz="2400"/>
              <a:t>Mỗi buổi sớm mai</a:t>
            </a:r>
          </a:p>
          <a:p>
            <a:pPr algn="just"/>
            <a:r>
              <a:rPr lang="en-US" sz="2400"/>
              <a:t>Quên ngày mưa nắng.</a:t>
            </a:r>
          </a:p>
        </p:txBody>
      </p:sp>
    </p:spTree>
    <p:extLst>
      <p:ext uri="{BB962C8B-B14F-4D97-AF65-F5344CB8AC3E}">
        <p14:creationId xmlns:p14="http://schemas.microsoft.com/office/powerpoint/2010/main" val="11705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888" y="3992483"/>
            <a:ext cx="764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c.Thứ hai, lớp học như thế nào 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3 + 4</a:t>
            </a: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2435795" y="612901"/>
            <a:ext cx="3082137" cy="341632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/>
              <a:t>Cuối tuần, lớp vắng</a:t>
            </a:r>
          </a:p>
          <a:p>
            <a:pPr algn="just"/>
            <a:r>
              <a:rPr lang="en-US" sz="2400"/>
              <a:t>Không thấy tiếng cô</a:t>
            </a:r>
          </a:p>
          <a:p>
            <a:pPr algn="just"/>
            <a:r>
              <a:rPr lang="en-US" sz="2400"/>
              <a:t>Không bạn vui đùa</a:t>
            </a:r>
          </a:p>
          <a:p>
            <a:pPr algn="just"/>
            <a:r>
              <a:rPr lang="en-US" sz="2400"/>
              <a:t>Tán bàng ngơ ngác.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Thứ hai trở lại</a:t>
            </a:r>
          </a:p>
          <a:p>
            <a:pPr algn="just"/>
            <a:r>
              <a:rPr lang="en-US" sz="2400"/>
              <a:t>Lớp học tưng bừng</a:t>
            </a:r>
          </a:p>
          <a:p>
            <a:pPr algn="just"/>
            <a:r>
              <a:rPr lang="en-US" sz="2400"/>
              <a:t>Tán xanh vui mừng</a:t>
            </a:r>
          </a:p>
          <a:p>
            <a:pPr algn="just"/>
            <a:r>
              <a:rPr lang="en-US" sz="2400"/>
              <a:t>Vẫy chào các bạn.</a:t>
            </a:r>
          </a:p>
        </p:txBody>
      </p:sp>
    </p:spTree>
    <p:extLst>
      <p:ext uri="{BB962C8B-B14F-4D97-AF65-F5344CB8AC3E}">
        <p14:creationId xmlns:p14="http://schemas.microsoft.com/office/powerpoint/2010/main" val="5374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888" y="3992483"/>
            <a:ext cx="764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c.Thứ hai, lớp học như thế nào 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247" y="4454148"/>
            <a:ext cx="757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0418AC"/>
                </a:solidFill>
              </a:rPr>
              <a:t>Thứ hai , lớp học nhộn nhịp và vui vẻ ( tưng bừng ) . 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751" y="585603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3 + 4</a:t>
            </a:r>
            <a:endParaRPr lang="en-US" sz="1800"/>
          </a:p>
        </p:txBody>
      </p:sp>
      <p:sp>
        <p:nvSpPr>
          <p:cNvPr id="3" name="Rectangle 2"/>
          <p:cNvSpPr/>
          <p:nvPr/>
        </p:nvSpPr>
        <p:spPr>
          <a:xfrm>
            <a:off x="2435795" y="612901"/>
            <a:ext cx="3082137" cy="3416320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/>
              <a:t>Cuối tuần, lớp vắng</a:t>
            </a:r>
          </a:p>
          <a:p>
            <a:pPr algn="just"/>
            <a:r>
              <a:rPr lang="en-US" sz="2400"/>
              <a:t>Không thấy tiếng cô</a:t>
            </a:r>
          </a:p>
          <a:p>
            <a:pPr algn="just"/>
            <a:r>
              <a:rPr lang="en-US" sz="2400"/>
              <a:t>Không bạn vui đùa</a:t>
            </a:r>
          </a:p>
          <a:p>
            <a:pPr algn="just"/>
            <a:r>
              <a:rPr lang="en-US" sz="2400"/>
              <a:t>Tán bàng ngơ ngác.</a:t>
            </a:r>
          </a:p>
          <a:p>
            <a:pPr algn="just"/>
            <a:endParaRPr lang="en-US" sz="2400"/>
          </a:p>
          <a:p>
            <a:pPr algn="just"/>
            <a:r>
              <a:rPr lang="en-US" sz="2400"/>
              <a:t>Thứ hai trở lại</a:t>
            </a:r>
          </a:p>
          <a:p>
            <a:pPr algn="just"/>
            <a:r>
              <a:rPr lang="en-US" sz="2400"/>
              <a:t>Lớp học tưng bừng</a:t>
            </a:r>
          </a:p>
          <a:p>
            <a:pPr algn="just"/>
            <a:r>
              <a:rPr lang="en-US" sz="2400"/>
              <a:t>Tán xanh vui mừng</a:t>
            </a:r>
          </a:p>
          <a:p>
            <a:pPr algn="just"/>
            <a:r>
              <a:rPr lang="en-US" sz="2400"/>
              <a:t>Vẫy chào các bạn.</a:t>
            </a:r>
          </a:p>
        </p:txBody>
      </p:sp>
    </p:spTree>
    <p:extLst>
      <p:ext uri="{BB962C8B-B14F-4D97-AF65-F5344CB8AC3E}">
        <p14:creationId xmlns:p14="http://schemas.microsoft.com/office/powerpoint/2010/main" val="12579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63823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Học thuộc lòng hai khổ thơ đầu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8745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2460" y="840524"/>
            <a:ext cx="3367403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Bên cửa lớp học</a:t>
            </a:r>
          </a:p>
          <a:p>
            <a:pPr algn="just"/>
            <a:r>
              <a:rPr lang="en-US" sz="2400" smtClean="0"/>
              <a:t>Có cây bàng già</a:t>
            </a:r>
          </a:p>
          <a:p>
            <a:pPr algn="just"/>
            <a:r>
              <a:rPr lang="en-US" sz="2400" smtClean="0"/>
              <a:t>Tán lá xoè ra</a:t>
            </a:r>
          </a:p>
          <a:p>
            <a:pPr algn="just"/>
            <a:r>
              <a:rPr lang="en-US" sz="2400" smtClean="0"/>
              <a:t>Như ô xanh mướt.</a:t>
            </a:r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Bàng ghé cửa lớp</a:t>
            </a:r>
          </a:p>
          <a:p>
            <a:pPr algn="just"/>
            <a:r>
              <a:rPr lang="en-US" sz="2400" smtClean="0"/>
              <a:t>Nghe cô giảng bài</a:t>
            </a:r>
          </a:p>
          <a:p>
            <a:pPr algn="just"/>
            <a:r>
              <a:rPr lang="en-US" sz="2400" smtClean="0"/>
              <a:t>Mỗi buổi sớm mai</a:t>
            </a:r>
          </a:p>
          <a:p>
            <a:pPr algn="just"/>
            <a:r>
              <a:rPr lang="en-US" sz="2400" smtClean="0"/>
              <a:t>Quên ngày mưa nắng.</a:t>
            </a:r>
          </a:p>
        </p:txBody>
      </p:sp>
    </p:spTree>
    <p:extLst>
      <p:ext uri="{BB962C8B-B14F-4D97-AF65-F5344CB8AC3E}">
        <p14:creationId xmlns:p14="http://schemas.microsoft.com/office/powerpoint/2010/main" val="4951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776" y="51779"/>
            <a:ext cx="83689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T</a:t>
            </a:r>
            <a:r>
              <a:rPr lang="en-US" sz="2400" b="1" smtClean="0">
                <a:solidFill>
                  <a:srgbClr val="0070C0"/>
                </a:solidFill>
              </a:rPr>
              <a:t>R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Ò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en-US" sz="2400" b="1" smtClean="0">
                <a:solidFill>
                  <a:srgbClr val="0418AC"/>
                </a:solidFill>
              </a:rPr>
              <a:t>C</a:t>
            </a:r>
            <a:r>
              <a:rPr lang="en-US" sz="2400" b="1" smtClean="0">
                <a:solidFill>
                  <a:srgbClr val="FF0000"/>
                </a:solidFill>
              </a:rPr>
              <a:t>H</a:t>
            </a:r>
            <a:r>
              <a:rPr lang="en-US" sz="2400" b="1" smtClean="0">
                <a:solidFill>
                  <a:srgbClr val="3FAF5A"/>
                </a:solidFill>
              </a:rPr>
              <a:t>Ơ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I  </a:t>
            </a:r>
            <a:r>
              <a:rPr lang="en-US" sz="2200" b="1" i="1" smtClean="0">
                <a:solidFill>
                  <a:schemeClr val="tx1"/>
                </a:solidFill>
              </a:rPr>
              <a:t>Ngôi trường mơ ước </a:t>
            </a:r>
            <a:r>
              <a:rPr lang="en-US" sz="2200" b="1" smtClean="0">
                <a:solidFill>
                  <a:schemeClr val="tx1"/>
                </a:solidFill>
              </a:rPr>
              <a:t>: Nhìn hình nói tên sự vật</a:t>
            </a:r>
            <a:endParaRPr lang="en-US" sz="2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050" name="Picture 2" descr="E:\QUYNH\BAI GIANG DIEN TU\bài giảng điện tử học kì II\cắt\ngôi trường mơ ước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69" y="568665"/>
            <a:ext cx="6274675" cy="416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QUYNH\BAI GIANG DIEN TU\bài giảng điện tử học kì II\cắt\ngôi trường mơ ước 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69" y="568665"/>
            <a:ext cx="6290327" cy="42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QUYNH\BAI GIANG DIEN TU\bài giảng điện tử học kì II\cắt\bể bơi trường họ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68" y="568665"/>
            <a:ext cx="6290327" cy="432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QUYNH\BAI GIANG DIEN TU\bài giảng điện tử học kì II\cắt\ngôi trường mơ ước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69" y="568665"/>
            <a:ext cx="6332091" cy="42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QUYNH\BAI GIANG DIEN TU\bài giảng điện tử học kì II\cắt\ngôi trường mơ ước 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203" y="597570"/>
            <a:ext cx="6232142" cy="41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QUYNH\BAI GIANG DIEN TU\bài giảng điện tử học kì II\cắt\ngôi trường mơ ước 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204" y="597570"/>
            <a:ext cx="6232142" cy="41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QUYNH\BAI GIANG DIEN TU\bài giảng điện tử học kì II\cắt\ngôi trường mơ ước 1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012" y="611857"/>
            <a:ext cx="6497637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776" y="51779"/>
            <a:ext cx="83689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T</a:t>
            </a:r>
            <a:r>
              <a:rPr lang="en-US" sz="2400" b="1" smtClean="0">
                <a:solidFill>
                  <a:srgbClr val="0070C0"/>
                </a:solidFill>
              </a:rPr>
              <a:t>R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Ò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en-US" sz="2400" b="1" smtClean="0">
                <a:solidFill>
                  <a:srgbClr val="0418AC"/>
                </a:solidFill>
              </a:rPr>
              <a:t>C</a:t>
            </a:r>
            <a:r>
              <a:rPr lang="en-US" sz="2400" b="1" smtClean="0">
                <a:solidFill>
                  <a:srgbClr val="FF0000"/>
                </a:solidFill>
              </a:rPr>
              <a:t>H</a:t>
            </a:r>
            <a:r>
              <a:rPr lang="en-US" sz="2400" b="1" smtClean="0">
                <a:solidFill>
                  <a:srgbClr val="3FAF5A"/>
                </a:solidFill>
              </a:rPr>
              <a:t>Ơ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I  </a:t>
            </a:r>
            <a:r>
              <a:rPr lang="en-US" sz="2200" b="1" i="1" smtClean="0">
                <a:solidFill>
                  <a:schemeClr val="tx1"/>
                </a:solidFill>
              </a:rPr>
              <a:t>Ngôi trường mơ ước </a:t>
            </a:r>
            <a:r>
              <a:rPr lang="en-US" sz="2200" b="1" smtClean="0">
                <a:solidFill>
                  <a:schemeClr val="tx1"/>
                </a:solidFill>
              </a:rPr>
              <a:t>: Nhìn hình nói tên sự vật</a:t>
            </a:r>
            <a:endParaRPr lang="en-US" sz="2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050" name="Picture 2" descr="E:\QUYNH\BAI GIANG DIEN TU\bài giảng điện tử học kì II\cắt\ngôi trường mơ ước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707"/>
            <a:ext cx="3993931" cy="22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QUYNH\BAI GIANG DIEN TU\bài giảng điện tử học kì II\cắt\ngôi trường mơ ước 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2" y="2890345"/>
            <a:ext cx="3202428" cy="22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QUYNH\BAI GIANG DIEN TU\bài giảng điện tử học kì II\cắt\bể bơi trường học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4191" y="3525997"/>
            <a:ext cx="2289809" cy="18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QUYNH\BAI GIANG DIEN TU\bài giảng điện tử học kì II\cắt\ngôi trường mơ ước 2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504" y="570367"/>
            <a:ext cx="2028497" cy="22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QUYNH\BAI GIANG DIEN TU\bài giảng điện tử học kì II\cắt\ngôi trường mơ ước 7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9242" y="593028"/>
            <a:ext cx="2847482" cy="222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QUYNH\BAI GIANG DIEN TU\bài giảng điện tử học kì II\cắt\ngôi trường mơ ước 8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2305" y="2890344"/>
            <a:ext cx="2914592" cy="22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QUYNH\BAI GIANG DIEN TU\bài giảng điện tử học kì II\cắt\ngôi trường mơ ước 10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3353" y="2816400"/>
            <a:ext cx="2583372" cy="223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CỦNG</a:t>
            </a:r>
            <a:r>
              <a:rPr lang="en-GB" sz="6000" b="1" spc="1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GB" sz="6000" b="1" spc="1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</a:t>
            </a:r>
            <a:r>
              <a:rPr lang="en-GB" sz="6000" b="1" spc="1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GB" sz="6000" b="1" spc="1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GB" sz="6000" b="1" spc="1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GB" sz="6000" b="1" spc="1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44414"/>
            <a:ext cx="1046959" cy="1151625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81974"/>
            <a:ext cx="9217572" cy="4928940"/>
            <a:chOff x="0" y="281974"/>
            <a:chExt cx="9217572" cy="4928940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E:\QUYNH\anh tai ve poiwer oint\hoa đào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40772" y="281974"/>
              <a:ext cx="4876800" cy="399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766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10"/>
          <p:cNvSpPr>
            <a:spLocks noChangeArrowheads="1"/>
          </p:cNvSpPr>
          <p:nvPr/>
        </p:nvSpPr>
        <p:spPr bwMode="auto">
          <a:xfrm>
            <a:off x="114300" y="2065735"/>
            <a:ext cx="9220200" cy="1078706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endParaRPr lang="vi-VN" altLang="en-US" sz="2700" dirty="0">
              <a:solidFill>
                <a:schemeClr val="folHlink"/>
              </a:solidFill>
            </a:endParaRP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-76200" y="2166938"/>
            <a:ext cx="94107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en-US" sz="3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  * Đọc </a:t>
            </a:r>
            <a:r>
              <a:rPr lang="vi-VN" altLang="en-US" sz="3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en-US" altLang="en-US" sz="3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SGK:</a:t>
            </a:r>
            <a:r>
              <a:rPr lang="vi-VN" altLang="en-US" sz="3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Cây bàng và lớp học/ </a:t>
            </a:r>
            <a:r>
              <a:rPr lang="en-US" altLang="en-US" sz="3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altLang="en-US" sz="3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en-US" altLang="en-US" sz="3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14300" y="1712119"/>
            <a:ext cx="1143000" cy="363141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vi-VN" sz="1500" dirty="0">
                <a:solidFill>
                  <a:schemeClr val="tx1"/>
                </a:solidFill>
              </a:rPr>
              <a:t>Dặn dò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294" name="AutoShape 10"/>
          <p:cNvSpPr>
            <a:spLocks noChangeArrowheads="1"/>
          </p:cNvSpPr>
          <p:nvPr/>
        </p:nvSpPr>
        <p:spPr bwMode="auto">
          <a:xfrm>
            <a:off x="685800" y="2971800"/>
            <a:ext cx="7010400" cy="1143000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/>
            <a:r>
              <a:rPr lang="vi-VN" altLang="en-US" sz="27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7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Xem trước bài</a:t>
            </a:r>
            <a:r>
              <a:rPr lang="en-US" altLang="en-US" sz="27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7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Bác trống trường/ </a:t>
            </a:r>
            <a:r>
              <a:rPr lang="en-US" altLang="en-US" sz="27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r>
              <a:rPr lang="en-US" altLang="en-US" sz="27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vi-VN" altLang="en-US" sz="27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315200" cy="10287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</a:t>
            </a:r>
            <a:r>
              <a:rPr lang="en-US" sz="27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</a:t>
            </a:r>
            <a:r>
              <a:rPr lang="vi-VN" sz="27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7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 ngoan học giỏi</a:t>
            </a:r>
            <a:endParaRPr lang="en-US" sz="27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0777" y="56338"/>
            <a:ext cx="43973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Quan sát cây trong tranh dưới đây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" y="0"/>
            <a:ext cx="480776" cy="520995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1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0995"/>
            <a:ext cx="4543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</a:rPr>
              <a:t>Tranh vẽ cây gì ?</a:t>
            </a:r>
          </a:p>
          <a:p>
            <a:pPr marL="342900" indent="-342900">
              <a:buAutoNum type="alphaLcPeriod"/>
            </a:pPr>
            <a:r>
              <a:rPr lang="en-US" sz="2000" b="1" dirty="0" smtClean="0">
                <a:solidFill>
                  <a:srgbClr val="0070C0"/>
                </a:solidFill>
              </a:rPr>
              <a:t>Em thường thấy cây này ở đâu 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QUYNH\BAI GIANG DIEN TU\bài giảng điện tử học kì II\cắt\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135" y="0"/>
            <a:ext cx="4265865" cy="50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endParaRPr lang="en-US" sz="5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81974"/>
            <a:ext cx="9217572" cy="4928940"/>
            <a:chOff x="0" y="281974"/>
            <a:chExt cx="9217572" cy="4928940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E:\QUYNH\anh tai ve poiwer oint\hoa đào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40772" y="281974"/>
              <a:ext cx="4876800" cy="399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69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QUYNH\BAI GIANG DIEN TU\bài giảng điện tử học kì II\cắt\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435" y="0"/>
            <a:ext cx="2606566" cy="50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0487" y="709296"/>
            <a:ext cx="3367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Bên cửa lớp học</a:t>
            </a:r>
          </a:p>
          <a:p>
            <a:pPr algn="just"/>
            <a:r>
              <a:rPr lang="en-US" sz="2400" dirty="0" smtClean="0"/>
              <a:t>Có cây bàng già</a:t>
            </a:r>
          </a:p>
          <a:p>
            <a:pPr algn="just"/>
            <a:r>
              <a:rPr lang="en-US" sz="2400" dirty="0" smtClean="0"/>
              <a:t>Tán lá xoè ra</a:t>
            </a:r>
          </a:p>
          <a:p>
            <a:pPr algn="just"/>
            <a:r>
              <a:rPr lang="en-US" sz="2400" dirty="0" smtClean="0"/>
              <a:t>Như ô xanh mướt.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Bàng ghé cửa lớp</a:t>
            </a:r>
          </a:p>
          <a:p>
            <a:pPr algn="just"/>
            <a:r>
              <a:rPr lang="en-US" sz="2400" dirty="0" smtClean="0"/>
              <a:t>Nghe cô giảng bài</a:t>
            </a:r>
          </a:p>
          <a:p>
            <a:pPr algn="just"/>
            <a:r>
              <a:rPr lang="en-US" sz="2400" dirty="0" smtClean="0"/>
              <a:t>Mỗi buổi sớm mai</a:t>
            </a:r>
          </a:p>
          <a:p>
            <a:pPr algn="just"/>
            <a:r>
              <a:rPr lang="en-US" sz="2400" dirty="0" smtClean="0"/>
              <a:t>Quên ngày mưa nắng.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7220" y="0"/>
            <a:ext cx="42082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Cây bàng và lớp học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761" y="4572894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Đọc mẫu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61" y="4573788"/>
            <a:ext cx="45384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Từ ngữ: </a:t>
            </a:r>
            <a:r>
              <a:rPr lang="en-US" sz="2000" smtClean="0">
                <a:solidFill>
                  <a:srgbClr val="FF0000"/>
                </a:solidFill>
              </a:rPr>
              <a:t>tán lá</a:t>
            </a:r>
            <a:r>
              <a:rPr lang="vi-VN" sz="2000" smtClean="0">
                <a:solidFill>
                  <a:srgbClr val="FF0000"/>
                </a:solidFill>
              </a:rPr>
              <a:t>, </a:t>
            </a:r>
            <a:r>
              <a:rPr lang="vi-VN" sz="2000">
                <a:solidFill>
                  <a:srgbClr val="FF0000"/>
                </a:solidFill>
              </a:rPr>
              <a:t>xanh </a:t>
            </a:r>
            <a:r>
              <a:rPr lang="vi-VN" sz="2000" smtClean="0">
                <a:solidFill>
                  <a:srgbClr val="FF0000"/>
                </a:solidFill>
              </a:rPr>
              <a:t>mướt</a:t>
            </a:r>
            <a:r>
              <a:rPr lang="en-US" sz="2000" smtClean="0">
                <a:solidFill>
                  <a:srgbClr val="FF0000"/>
                </a:solidFill>
              </a:rPr>
              <a:t>, </a:t>
            </a:r>
            <a:r>
              <a:rPr lang="vi-VN" sz="2000" smtClean="0">
                <a:solidFill>
                  <a:srgbClr val="FF0000"/>
                </a:solidFill>
              </a:rPr>
              <a:t>tưng </a:t>
            </a:r>
            <a:r>
              <a:rPr lang="vi-VN" sz="2000">
                <a:solidFill>
                  <a:srgbClr val="FF0000"/>
                </a:solidFill>
              </a:rPr>
              <a:t>bừng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5545" y="709296"/>
            <a:ext cx="3367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Cuối tuần, lớp vắng</a:t>
            </a:r>
          </a:p>
          <a:p>
            <a:pPr algn="just"/>
            <a:r>
              <a:rPr lang="en-US" sz="2400" smtClean="0"/>
              <a:t>Không thấy tiếng cô</a:t>
            </a:r>
          </a:p>
          <a:p>
            <a:pPr algn="just"/>
            <a:r>
              <a:rPr lang="en-US" sz="2400" smtClean="0"/>
              <a:t>Không bạn vui đùa</a:t>
            </a:r>
          </a:p>
          <a:p>
            <a:pPr algn="just"/>
            <a:r>
              <a:rPr lang="en-US" sz="2400" smtClean="0"/>
              <a:t>Tán bàng ngơ ngác.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Thứ hai trở lại</a:t>
            </a:r>
          </a:p>
          <a:p>
            <a:pPr algn="just"/>
            <a:r>
              <a:rPr lang="en-US" sz="2400" smtClean="0"/>
              <a:t>Lớp học tưng bừng</a:t>
            </a:r>
          </a:p>
          <a:p>
            <a:pPr algn="just"/>
            <a:r>
              <a:rPr lang="en-US" sz="2400" smtClean="0"/>
              <a:t>Tán xanh vui mừng</a:t>
            </a:r>
          </a:p>
          <a:p>
            <a:pPr algn="just"/>
            <a:r>
              <a:rPr lang="en-US" sz="2400" smtClean="0"/>
              <a:t>Vẫy chào các bạn.</a:t>
            </a:r>
          </a:p>
          <a:p>
            <a:pPr algn="r"/>
            <a:r>
              <a:rPr lang="en-US" sz="2000" smtClean="0"/>
              <a:t>(Minh Tâm)</a:t>
            </a:r>
          </a:p>
        </p:txBody>
      </p:sp>
    </p:spTree>
    <p:extLst>
      <p:ext uri="{BB962C8B-B14F-4D97-AF65-F5344CB8AC3E}">
        <p14:creationId xmlns:p14="http://schemas.microsoft.com/office/powerpoint/2010/main" val="3940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50" y="450150"/>
            <a:ext cx="8412012" cy="4090800"/>
          </a:xfrm>
        </p:spPr>
        <p:txBody>
          <a:bodyPr/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Tán lá:b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ộ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lá của cây,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vòm lớn, có hình giống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cái tán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Xanh mướt: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xanh nhạt ( tùy trường hợp thì là xanh đậm ) bóng láng và mỡ màng (mịn màng) thường đc dùng để nói về cây 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Tưng bừng: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(quang cảnh, không khí) nhộn nhịp, vui vẻ</a:t>
            </a:r>
            <a:r>
              <a:rPr lang="en-US"/>
              <a:t/>
            </a:r>
            <a:br>
              <a:rPr lang="en-US"/>
            </a:br>
            <a:r>
              <a:rPr lang="vi-VN"/>
              <a:t/>
            </a:r>
            <a:br>
              <a:rPr lang="vi-VN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QUYNH\BAI GIANG DIEN TU\bài giảng điện tử học kì II\cắt\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435" y="0"/>
            <a:ext cx="2606566" cy="50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0487" y="709296"/>
            <a:ext cx="3367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Bên cửa lớp học</a:t>
            </a:r>
          </a:p>
          <a:p>
            <a:pPr algn="just"/>
            <a:r>
              <a:rPr lang="en-US" sz="2400" smtClean="0"/>
              <a:t>Có cây bàng già</a:t>
            </a:r>
          </a:p>
          <a:p>
            <a:pPr algn="just"/>
            <a:r>
              <a:rPr lang="en-US" sz="2400" smtClean="0"/>
              <a:t>Tán lá xoè ra</a:t>
            </a:r>
          </a:p>
          <a:p>
            <a:pPr algn="just"/>
            <a:r>
              <a:rPr lang="en-US" sz="2400" smtClean="0"/>
              <a:t>Như ô xanh mướt.</a:t>
            </a:r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Bàng ghé cửa lớp</a:t>
            </a:r>
          </a:p>
          <a:p>
            <a:pPr algn="just"/>
            <a:r>
              <a:rPr lang="en-US" sz="2400" smtClean="0"/>
              <a:t>Nghe cô giảng bài</a:t>
            </a:r>
          </a:p>
          <a:p>
            <a:pPr algn="just"/>
            <a:r>
              <a:rPr lang="en-US" sz="2400" smtClean="0"/>
              <a:t>Mỗi buổi sớm mai</a:t>
            </a:r>
          </a:p>
          <a:p>
            <a:pPr algn="just"/>
            <a:r>
              <a:rPr lang="en-US" sz="2400" smtClean="0"/>
              <a:t>Quên ngày mưa nắng.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7220" y="0"/>
            <a:ext cx="39613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smtClean="0"/>
              <a:t>Cây bàng và lớp học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130761" y="4572894"/>
            <a:ext cx="221727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tx1"/>
                </a:solidFill>
              </a:rPr>
              <a:t>Có mấy khổ thơ ?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5545" y="709296"/>
            <a:ext cx="3367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Cuối tuần, lớp vắng</a:t>
            </a:r>
          </a:p>
          <a:p>
            <a:pPr algn="just"/>
            <a:r>
              <a:rPr lang="en-US" sz="2400" smtClean="0"/>
              <a:t>Không thấy tiếng cô</a:t>
            </a:r>
          </a:p>
          <a:p>
            <a:pPr algn="just"/>
            <a:r>
              <a:rPr lang="en-US" sz="2400" smtClean="0"/>
              <a:t>Không bạn vui đùa</a:t>
            </a:r>
          </a:p>
          <a:p>
            <a:pPr algn="just"/>
            <a:r>
              <a:rPr lang="en-US" sz="2400" smtClean="0"/>
              <a:t>Tán bàng ngơ ngác.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Thứ hai trở lại</a:t>
            </a:r>
          </a:p>
          <a:p>
            <a:pPr algn="just"/>
            <a:r>
              <a:rPr lang="en-US" sz="2400" smtClean="0"/>
              <a:t>Lớp học tưng bừng</a:t>
            </a:r>
          </a:p>
          <a:p>
            <a:pPr algn="just"/>
            <a:r>
              <a:rPr lang="en-US" sz="2400" smtClean="0"/>
              <a:t>Tán xanh vui mừng</a:t>
            </a:r>
          </a:p>
          <a:p>
            <a:pPr algn="just"/>
            <a:r>
              <a:rPr lang="en-US" sz="2400" smtClean="0"/>
              <a:t>Vẫy chào các bạn.</a:t>
            </a:r>
          </a:p>
          <a:p>
            <a:pPr algn="r"/>
            <a:r>
              <a:rPr lang="en-US" sz="2000" smtClean="0"/>
              <a:t>(Minh Tâm)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16094" y="1799034"/>
            <a:ext cx="289311" cy="338554"/>
            <a:chOff x="4395278" y="4165439"/>
            <a:chExt cx="438551" cy="404025"/>
          </a:xfrm>
        </p:grpSpPr>
        <p:grpSp>
          <p:nvGrpSpPr>
            <p:cNvPr id="13" name="Group 12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4535349" y="416543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1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50684" y="3648854"/>
            <a:ext cx="390884" cy="338554"/>
            <a:chOff x="4395278" y="4165439"/>
            <a:chExt cx="592520" cy="404025"/>
          </a:xfrm>
        </p:grpSpPr>
        <p:grpSp>
          <p:nvGrpSpPr>
            <p:cNvPr id="18" name="Group 17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2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32828" y="1799033"/>
            <a:ext cx="390884" cy="338554"/>
            <a:chOff x="4395278" y="4165439"/>
            <a:chExt cx="592520" cy="404025"/>
          </a:xfrm>
          <a:solidFill>
            <a:schemeClr val="bg1"/>
          </a:solidFill>
        </p:grpSpPr>
        <p:grpSp>
          <p:nvGrpSpPr>
            <p:cNvPr id="29" name="Group 28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  <a:grpFill/>
          </p:grpSpPr>
          <p:cxnSp>
            <p:nvCxnSpPr>
              <p:cNvPr id="31" name="Straight Connector 30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3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86623" y="3669180"/>
            <a:ext cx="390884" cy="338554"/>
            <a:chOff x="4395278" y="4165439"/>
            <a:chExt cx="592520" cy="404025"/>
          </a:xfrm>
          <a:noFill/>
        </p:grpSpPr>
        <p:grpSp>
          <p:nvGrpSpPr>
            <p:cNvPr id="34" name="Group 33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  <a:grpFill/>
          </p:grpSpPr>
          <p:cxnSp>
            <p:nvCxnSpPr>
              <p:cNvPr id="36" name="Straight Connector 35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</a:rPr>
                <a:t>4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1232" y="4572894"/>
            <a:ext cx="74286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Đọc nối tiếp từng khổ. Giải nghĩa: </a:t>
            </a:r>
            <a:r>
              <a:rPr lang="en-US" sz="2000" smtClean="0">
                <a:solidFill>
                  <a:srgbClr val="D50D8E"/>
                </a:solidFill>
              </a:rPr>
              <a:t>tán lá, xanh mướt, tưng bừng</a:t>
            </a:r>
            <a:endParaRPr lang="en-US" sz="2000">
              <a:solidFill>
                <a:srgbClr val="D50D8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232" y="4553839"/>
            <a:ext cx="73773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Đọc từng khổ theo nhóm                                                               </a:t>
            </a:r>
            <a:endParaRPr lang="en-US" sz="2000">
              <a:solidFill>
                <a:srgbClr val="D50D8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528" y="4530423"/>
            <a:ext cx="29738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/>
              <a:t>Đọc toàn bài CN/ĐT       </a:t>
            </a:r>
            <a:endParaRPr lang="en-US" sz="2000">
              <a:solidFill>
                <a:srgbClr val="D50D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52048" y="1970927"/>
            <a:ext cx="4821111" cy="1143000"/>
          </a:xfrm>
          <a:prstGeom prst="roundRect">
            <a:avLst/>
          </a:prstGeom>
          <a:solidFill>
            <a:srgbClr val="8D3A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23864" y="1970927"/>
            <a:ext cx="1212574" cy="1143000"/>
          </a:xfrm>
          <a:prstGeom prst="ellipse">
            <a:avLst/>
          </a:prstGeom>
          <a:solidFill>
            <a:srgbClr val="FFD1F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35884"/>
            <a:ext cx="9144000" cy="5107616"/>
            <a:chOff x="0" y="103298"/>
            <a:chExt cx="9144000" cy="5107616"/>
          </a:xfrm>
        </p:grpSpPr>
        <p:pic>
          <p:nvPicPr>
            <p:cNvPr id="1026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29" l="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E:\QUYNH\anh tai ve poiwer oint\hoa đào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0" y="103298"/>
              <a:ext cx="4876800" cy="399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65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015" y="78441"/>
            <a:ext cx="772917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chemeClr val="tx1"/>
                </a:solidFill>
              </a:rPr>
              <a:t>   Tìm ở cuối các dòng thơ những tiếng cùng vần với nhau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7712" y="4361"/>
            <a:ext cx="605363" cy="548270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3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294" y="709296"/>
            <a:ext cx="3367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Bên cửa lớp học</a:t>
            </a:r>
          </a:p>
          <a:p>
            <a:pPr algn="just"/>
            <a:r>
              <a:rPr lang="en-US" sz="2400" smtClean="0"/>
              <a:t>Có cây bàng già</a:t>
            </a:r>
          </a:p>
          <a:p>
            <a:pPr algn="just"/>
            <a:r>
              <a:rPr lang="en-US" sz="2400" smtClean="0"/>
              <a:t>Tán lá xoè ra</a:t>
            </a:r>
          </a:p>
          <a:p>
            <a:pPr algn="just"/>
            <a:r>
              <a:rPr lang="en-US" sz="2400" smtClean="0"/>
              <a:t>Như ô xanh mướt.</a:t>
            </a:r>
          </a:p>
          <a:p>
            <a:pPr algn="just"/>
            <a:endParaRPr lang="en-US" sz="2400" smtClean="0"/>
          </a:p>
          <a:p>
            <a:pPr algn="just"/>
            <a:r>
              <a:rPr lang="en-US" sz="2400" smtClean="0"/>
              <a:t>Bàng ghé cửa lớp</a:t>
            </a:r>
          </a:p>
          <a:p>
            <a:pPr algn="just"/>
            <a:r>
              <a:rPr lang="en-US" sz="2400" smtClean="0"/>
              <a:t>Nghe cô giảng bài</a:t>
            </a:r>
          </a:p>
          <a:p>
            <a:pPr algn="just"/>
            <a:r>
              <a:rPr lang="en-US" sz="2400" smtClean="0"/>
              <a:t>Mỗi buổi sớm mai</a:t>
            </a:r>
          </a:p>
          <a:p>
            <a:pPr algn="just"/>
            <a:r>
              <a:rPr lang="en-US" sz="2400" smtClean="0"/>
              <a:t>Quên ngày mưa nắng.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8015" y="709296"/>
            <a:ext cx="3367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/>
              <a:t>Cuối tuần, lớp vắng</a:t>
            </a:r>
          </a:p>
          <a:p>
            <a:pPr algn="just"/>
            <a:r>
              <a:rPr lang="en-US" sz="2400" smtClean="0"/>
              <a:t>Không thấy tiếng cô</a:t>
            </a:r>
          </a:p>
          <a:p>
            <a:pPr algn="just"/>
            <a:r>
              <a:rPr lang="en-US" sz="2400" smtClean="0"/>
              <a:t>Không bạn vui đùa</a:t>
            </a:r>
          </a:p>
          <a:p>
            <a:pPr algn="just"/>
            <a:r>
              <a:rPr lang="en-US" sz="2400" smtClean="0"/>
              <a:t>Tán bàng ngơ ngác.</a:t>
            </a:r>
          </a:p>
          <a:p>
            <a:pPr algn="just"/>
            <a:endParaRPr lang="en-US" sz="2400"/>
          </a:p>
          <a:p>
            <a:pPr algn="just"/>
            <a:r>
              <a:rPr lang="en-US" sz="2400" smtClean="0"/>
              <a:t>Thứ hai trở lại</a:t>
            </a:r>
          </a:p>
          <a:p>
            <a:pPr algn="just"/>
            <a:r>
              <a:rPr lang="en-US" sz="2400" smtClean="0"/>
              <a:t>Lớp học tưng bừng</a:t>
            </a:r>
          </a:p>
          <a:p>
            <a:pPr algn="just"/>
            <a:r>
              <a:rPr lang="en-US" sz="2400" smtClean="0"/>
              <a:t>Tán xanh vui mừng</a:t>
            </a:r>
          </a:p>
          <a:p>
            <a:pPr algn="just"/>
            <a:r>
              <a:rPr lang="en-US" sz="2400" smtClean="0"/>
              <a:t>Vẫy chào các bạn.</a:t>
            </a:r>
          </a:p>
          <a:p>
            <a:pPr algn="r"/>
            <a:r>
              <a:rPr lang="en-US" sz="2000" smtClean="0"/>
              <a:t>(Minh Tâm)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7564" y="1082654"/>
            <a:ext cx="61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</a:rPr>
              <a:t>già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086" y="1450605"/>
            <a:ext cx="61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FF0000"/>
                </a:solidFill>
              </a:rPr>
              <a:t>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1988" y="2911453"/>
            <a:ext cx="61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D50D8E"/>
                </a:solidFill>
              </a:rPr>
              <a:t>bài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6378" y="3279315"/>
            <a:ext cx="85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D50D8E"/>
                </a:solidFill>
              </a:rPr>
              <a:t>mai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8146" y="2538751"/>
            <a:ext cx="85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D50D8E"/>
                </a:solidFill>
              </a:rPr>
              <a:t>lại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1738" y="3643018"/>
            <a:ext cx="128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9242"/>
                </a:solidFill>
              </a:rPr>
              <a:t>nắng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5037" y="709296"/>
            <a:ext cx="128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9242"/>
                </a:solidFill>
              </a:rPr>
              <a:t>vắng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0955" y="2911540"/>
            <a:ext cx="128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bừng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25876" y="3279315"/>
            <a:ext cx="128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418AC"/>
                </a:solidFill>
              </a:rPr>
              <a:t>mừng</a:t>
            </a:r>
          </a:p>
        </p:txBody>
      </p:sp>
    </p:spTree>
    <p:extLst>
      <p:ext uri="{BB962C8B-B14F-4D97-AF65-F5344CB8AC3E}">
        <p14:creationId xmlns:p14="http://schemas.microsoft.com/office/powerpoint/2010/main" val="598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761</Words>
  <Application>Microsoft Office PowerPoint</Application>
  <PresentationFormat>On-screen Show (16:9)</PresentationFormat>
  <Paragraphs>176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Lato</vt:lpstr>
      <vt:lpstr>Arial</vt:lpstr>
      <vt:lpstr>Segoe UI Black</vt:lpstr>
      <vt:lpstr>Calibri Light</vt:lpstr>
      <vt:lpstr>Arial-Rounded</vt:lpstr>
      <vt:lpstr>Calibri</vt:lpstr>
      <vt:lpstr>Times New Roman</vt:lpstr>
      <vt:lpstr>Simple Light</vt:lpstr>
      <vt:lpstr>Office Theme</vt:lpstr>
      <vt:lpstr>TRƯỜNG TIỂU HỌC HỒNG THÁI TÂY</vt:lpstr>
      <vt:lpstr>PowerPoint Presentation</vt:lpstr>
      <vt:lpstr>PowerPoint Presentation</vt:lpstr>
      <vt:lpstr>PowerPoint Presentation</vt:lpstr>
      <vt:lpstr>PowerPoint Presentation</vt:lpstr>
      <vt:lpstr>   - Tán lá:bộ lá của cây, tạo thành vòm lớn, có hình giống như cái tán - Xanh mướt: xanh nhạt ( tùy trường hợp thì là xanh đậm ) bóng láng và mỡ màng (mịn màng) thường đc dùng để nói về cây cỏ. - Tưng bừng: (quang cảnh, không khí) nhộn nhịp, vui vẻ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491</cp:revision>
  <dcterms:modified xsi:type="dcterms:W3CDTF">2024-05-28T09:02:00Z</dcterms:modified>
</cp:coreProperties>
</file>