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9" r:id="rId2"/>
    <p:sldId id="298" r:id="rId3"/>
    <p:sldId id="299" r:id="rId4"/>
    <p:sldId id="295" r:id="rId5"/>
    <p:sldId id="273" r:id="rId6"/>
    <p:sldId id="258" r:id="rId7"/>
    <p:sldId id="260" r:id="rId8"/>
    <p:sldId id="277" r:id="rId9"/>
    <p:sldId id="261" r:id="rId10"/>
    <p:sldId id="263" r:id="rId11"/>
    <p:sldId id="262" r:id="rId12"/>
    <p:sldId id="296" r:id="rId13"/>
    <p:sldId id="278" r:id="rId14"/>
    <p:sldId id="264" r:id="rId15"/>
    <p:sldId id="266" r:id="rId16"/>
    <p:sldId id="267" r:id="rId17"/>
    <p:sldId id="297" r:id="rId18"/>
    <p:sldId id="287" r:id="rId19"/>
    <p:sldId id="270" r:id="rId20"/>
    <p:sldId id="271" r:id="rId21"/>
    <p:sldId id="272" r:id="rId22"/>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ECB6"/>
    <a:srgbClr val="B8E08C"/>
    <a:srgbClr val="FF2980"/>
    <a:srgbClr val="FEDEF3"/>
    <a:srgbClr val="FE8ACC"/>
    <a:srgbClr val="FECEED"/>
    <a:srgbClr val="FD0B95"/>
    <a:srgbClr val="FDBBE5"/>
    <a:srgbClr val="FD49B0"/>
    <a:srgbClr val="FEA8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452" autoAdjust="0"/>
  </p:normalViewPr>
  <p:slideViewPr>
    <p:cSldViewPr>
      <p:cViewPr varScale="1">
        <p:scale>
          <a:sx n="71" d="100"/>
          <a:sy n="71" d="100"/>
        </p:scale>
        <p:origin x="1140" y="3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4/16/2025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Giáo</a:t>
            </a:r>
            <a:r>
              <a:rPr lang="en-US" baseline="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K.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19</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yêu</a:t>
            </a:r>
            <a:r>
              <a:rPr lang="en-US" baseline="0"/>
              <a:t> cầu hs nêu nghĩa theo cách hs hiểu trước.</a:t>
            </a:r>
          </a:p>
          <a:p>
            <a:r>
              <a:rPr lang="en-US" baseline="0"/>
              <a:t>Có thể cho HS giải nghĩa bằng cách đặt câu.</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 nối</a:t>
            </a:r>
            <a:r>
              <a:rPr lang="en-US" baseline="0"/>
              <a:t> tiếp đoạn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1725670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 đua</a:t>
            </a:r>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1698149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2838435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2838435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giáo</a:t>
            </a:r>
            <a:r>
              <a:rPr lang="en-US" baseline="0"/>
              <a:t> dục mở rộng: bảo vệ thiên nhiên, bảo vệ môi trường.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18</a:t>
            </a:fld>
            <a:endParaRPr lang="en-US"/>
          </a:p>
        </p:txBody>
      </p:sp>
    </p:spTree>
    <p:extLst>
      <p:ext uri="{BB962C8B-B14F-4D97-AF65-F5344CB8AC3E}">
        <p14:creationId xmlns:p14="http://schemas.microsoft.com/office/powerpoint/2010/main" val="3923380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4/16/2025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4/16/2025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4/16/2025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4/16/2025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4/16/2025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microsoft.com/office/2007/relationships/media" Target="../media/media2.mp4"/><Relationship Id="rId7" Type="http://schemas.openxmlformats.org/officeDocument/2006/relationships/image" Target="../media/image25.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4.png"/><Relationship Id="rId5" Type="http://schemas.openxmlformats.org/officeDocument/2006/relationships/slideLayout" Target="../slideLayouts/slideLayout4.xml"/><Relationship Id="rId4" Type="http://schemas.openxmlformats.org/officeDocument/2006/relationships/video" Target="../media/media2.mp4"/></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4000" r="-1000" b="-16000"/>
          </a:stretch>
        </a:blip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484" r="52614"/>
          <a:stretch/>
        </p:blipFill>
        <p:spPr bwMode="auto">
          <a:xfrm>
            <a:off x="3371850" y="-122238"/>
            <a:ext cx="23241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6569" r="16830"/>
          <a:stretch/>
        </p:blipFill>
        <p:spPr bwMode="auto">
          <a:xfrm>
            <a:off x="3111500" y="1015999"/>
            <a:ext cx="28448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6637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54"/>
          </a:xfrm>
          <a:prstGeom prst="rect">
            <a:avLst/>
          </a:prstGeom>
          <a:solidFill>
            <a:srgbClr val="D2ECB6"/>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40" y="1733552"/>
            <a:ext cx="8407461" cy="1077097"/>
          </a:xfrm>
          <a:prstGeom prst="rect">
            <a:avLst/>
          </a:prstGeom>
          <a:noFill/>
        </p:spPr>
        <p:txBody>
          <a:bodyPr wrap="square" lIns="91318" tIns="45660" rIns="91318" bIns="45660" rtlCol="0">
            <a:spAutoFit/>
          </a:bodyPr>
          <a:lstStyle/>
          <a:p>
            <a:pPr algn="just"/>
            <a:r>
              <a:rPr lang="en-US" sz="3200">
                <a:latin typeface="Arial" pitchFamily="34" charset="0"/>
                <a:ea typeface="Arial-Rounded" pitchFamily="34" charset="0"/>
                <a:cs typeface="Arial" pitchFamily="34" charset="0"/>
              </a:rPr>
              <a:t>	Thân cây liễu tuy không to nhưng dẻo dai.</a:t>
            </a:r>
          </a:p>
        </p:txBody>
      </p:sp>
      <p:cxnSp>
        <p:nvCxnSpPr>
          <p:cNvPr id="5" name="Straight Connector 4"/>
          <p:cNvCxnSpPr/>
          <p:nvPr/>
        </p:nvCxnSpPr>
        <p:spPr>
          <a:xfrm flipH="1">
            <a:off x="4038600" y="184687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610350" y="1815353"/>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1219200" y="2314159"/>
            <a:ext cx="98712" cy="435617"/>
            <a:chOff x="2590800" y="2272159"/>
            <a:chExt cx="98712" cy="435617"/>
          </a:xfrm>
        </p:grpSpPr>
        <p:cxnSp>
          <p:nvCxnSpPr>
            <p:cNvPr id="11" name="Straight Connector 10"/>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62708" y="517115"/>
            <a:ext cx="8456601" cy="4616515"/>
          </a:xfrm>
          <a:prstGeom prst="rect">
            <a:avLst/>
          </a:prstGeom>
          <a:noFill/>
        </p:spPr>
        <p:txBody>
          <a:bodyPr wrap="square" lIns="91305" tIns="45654" rIns="91305" bIns="45654" rtlCol="0">
            <a:spAutoFit/>
          </a:bodyPr>
          <a:lstStyle/>
          <a:p>
            <a:pPr algn="just">
              <a:spcAft>
                <a:spcPts val="600"/>
              </a:spcAft>
            </a:pPr>
            <a:r>
              <a:rPr lang="en-US" sz="2200">
                <a:latin typeface="Arial" pitchFamily="34" charset="0"/>
                <a:ea typeface="Arial-Rounded" pitchFamily="34" charset="0"/>
                <a:cs typeface="Arial" pitchFamily="34" charset="0"/>
              </a:rPr>
              <a:t>	Trời nổi gió to. Cây liễu không ngừng lắc lư. Thấy vậy, Nam rất lo cây liễu sẽ bị gãy. Nam hỏi mẹ:</a:t>
            </a:r>
          </a:p>
          <a:p>
            <a:pPr algn="just">
              <a:spcAft>
                <a:spcPts val="600"/>
              </a:spcAft>
            </a:pPr>
            <a:r>
              <a:rPr lang="en-US" sz="2200">
                <a:latin typeface="Arial" pitchFamily="34" charset="0"/>
                <a:ea typeface="Arial-Rounded" pitchFamily="34" charset="0"/>
                <a:cs typeface="Arial" pitchFamily="34" charset="0"/>
              </a:rPr>
              <a:t>	- Mẹ ơi, cây liễu mềm yếu thế, liệu có bị gió làm gãy không ạ?</a:t>
            </a:r>
          </a:p>
          <a:p>
            <a:pPr algn="just">
              <a:spcAft>
                <a:spcPts val="600"/>
              </a:spcAft>
            </a:pPr>
            <a:r>
              <a:rPr lang="en-US" sz="220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 Con yên tâm, cây liễu sẽ không sao đâu.</a:t>
            </a:r>
          </a:p>
          <a:p>
            <a:pPr algn="just">
              <a:spcAft>
                <a:spcPts val="600"/>
              </a:spcAft>
            </a:pPr>
            <a:r>
              <a:rPr lang="en-US" sz="2200">
                <a:latin typeface="Arial" pitchFamily="34" charset="0"/>
                <a:ea typeface="Arial-Rounded" pitchFamily="34" charset="0"/>
                <a:cs typeface="Arial" pitchFamily="34" charset="0"/>
              </a:rPr>
              <a:t>	Mẹ giải thích:</a:t>
            </a:r>
          </a:p>
          <a:p>
            <a:pPr algn="just">
              <a:spcAft>
                <a:spcPts val="600"/>
              </a:spcAft>
            </a:pPr>
            <a:r>
              <a:rPr lang="en-US" sz="2200">
                <a:latin typeface="Arial" pitchFamily="34" charset="0"/>
                <a:ea typeface="Arial-Rounded" pitchFamily="34" charset="0"/>
                <a:cs typeface="Arial" pitchFamily="34" charset="0"/>
              </a:rPr>
              <a:t>	- Thân cây liễu tuy không to nhưng dẻo dai. Cành liễu mềm mại, có thể chuyển động theo chiều gió. Vì vậy, cây không dễ bị gãy. Liễu còn là loài cây dễ trồng. Chỉ cần cắm cành xuống đất, nó có thể nhanh chóng mọc lên cây con.</a:t>
            </a:r>
          </a:p>
          <a:p>
            <a:pPr algn="r"/>
            <a:r>
              <a:rPr lang="en-US" sz="2200">
                <a:latin typeface="Arial" pitchFamily="34" charset="0"/>
                <a:ea typeface="Arial-Rounded" pitchFamily="34" charset="0"/>
                <a:cs typeface="Arial" pitchFamily="34" charset="0"/>
              </a:rPr>
              <a:t>(Hải An)</a:t>
            </a:r>
          </a:p>
        </p:txBody>
      </p:sp>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950" y="211715"/>
            <a:ext cx="527050" cy="1731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547" y="1943212"/>
            <a:ext cx="527050" cy="260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7475" y="1061396"/>
            <a:ext cx="381000" cy="400110"/>
          </a:xfrm>
          <a:prstGeom prst="rect">
            <a:avLst/>
          </a:prstGeom>
          <a:noFill/>
        </p:spPr>
        <p:txBody>
          <a:bodyPr wrap="square" rtlCol="0">
            <a:spAutoFit/>
          </a:bodyPr>
          <a:lstStyle/>
          <a:p>
            <a:pPr algn="ctr"/>
            <a:r>
              <a:rPr lang="en-US" sz="2000" b="1">
                <a:latin typeface="Arial" pitchFamily="34" charset="0"/>
                <a:cs typeface="Arial" pitchFamily="34" charset="0"/>
              </a:rPr>
              <a:t>1</a:t>
            </a:r>
          </a:p>
        </p:txBody>
      </p:sp>
      <p:sp>
        <p:nvSpPr>
          <p:cNvPr id="14" name="TextBox 13"/>
          <p:cNvSpPr txBox="1"/>
          <p:nvPr/>
        </p:nvSpPr>
        <p:spPr>
          <a:xfrm>
            <a:off x="82795" y="3366477"/>
            <a:ext cx="381000" cy="400110"/>
          </a:xfrm>
          <a:prstGeom prst="rect">
            <a:avLst/>
          </a:prstGeom>
          <a:noFill/>
        </p:spPr>
        <p:txBody>
          <a:bodyPr wrap="square" rtlCol="0">
            <a:spAutoFit/>
          </a:bodyPr>
          <a:lstStyle/>
          <a:p>
            <a:pPr algn="ctr"/>
            <a:r>
              <a:rPr lang="en-US" sz="2000" b="1">
                <a:latin typeface="Arial" pitchFamily="34" charset="0"/>
                <a:cs typeface="Arial" pitchFamily="34" charset="0"/>
              </a:rPr>
              <a:t>2</a:t>
            </a:r>
          </a:p>
        </p:txBody>
      </p:sp>
      <p:sp>
        <p:nvSpPr>
          <p:cNvPr id="11" name="TextBox 10"/>
          <p:cNvSpPr txBox="1"/>
          <p:nvPr/>
        </p:nvSpPr>
        <p:spPr>
          <a:xfrm>
            <a:off x="1524000" y="133350"/>
            <a:ext cx="5947064" cy="461532"/>
          </a:xfrm>
          <a:prstGeom prst="rect">
            <a:avLst/>
          </a:prstGeom>
          <a:noFill/>
        </p:spPr>
        <p:txBody>
          <a:bodyPr wrap="square" lIns="91305" tIns="45654" rIns="91305" bIns="45654" rtlCol="0">
            <a:spAutoFit/>
          </a:bodyPr>
          <a:lstStyle/>
          <a:p>
            <a:pPr algn="ctr"/>
            <a:r>
              <a:rPr lang="en-US" sz="2400" b="1">
                <a:latin typeface="Arial" pitchFamily="34" charset="0"/>
                <a:ea typeface="Arial-Rounded" pitchFamily="34" charset="0"/>
                <a:cs typeface="Arial" pitchFamily="34" charset="0"/>
              </a:rPr>
              <a:t>Cây liễu dẻo dai</a:t>
            </a: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050"/>
            <a:ext cx="8229600" cy="857250"/>
          </a:xfrm>
        </p:spPr>
        <p:txBody>
          <a:bodyPr>
            <a:normAutofit/>
          </a:bodyPr>
          <a:lstStyle/>
          <a:p>
            <a:r>
              <a:rPr lang="en-US" sz="4000">
                <a:latin typeface="Arial" pitchFamily="34" charset="0"/>
                <a:cs typeface="Arial" pitchFamily="34" charset="0"/>
              </a:rPr>
              <a:t>Giải nghĩa từ khó:</a:t>
            </a:r>
          </a:p>
        </p:txBody>
      </p:sp>
      <p:sp>
        <p:nvSpPr>
          <p:cNvPr id="3" name="Title 1"/>
          <p:cNvSpPr txBox="1">
            <a:spLocks/>
          </p:cNvSpPr>
          <p:nvPr/>
        </p:nvSpPr>
        <p:spPr>
          <a:xfrm>
            <a:off x="139700" y="695719"/>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Dẻo dai	:</a:t>
            </a:r>
            <a:endParaRPr lang="en-US" sz="3600">
              <a:latin typeface="Arial" pitchFamily="34" charset="0"/>
              <a:cs typeface="Arial" pitchFamily="34" charset="0"/>
            </a:endParaRPr>
          </a:p>
        </p:txBody>
      </p:sp>
      <p:sp>
        <p:nvSpPr>
          <p:cNvPr id="7" name="Title 1"/>
          <p:cNvSpPr txBox="1">
            <a:spLocks/>
          </p:cNvSpPr>
          <p:nvPr/>
        </p:nvSpPr>
        <p:spPr>
          <a:xfrm>
            <a:off x="2224453" y="970817"/>
            <a:ext cx="6192715"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có khả năng chịu đựng trong khoảng thời gian dài.</a:t>
            </a:r>
          </a:p>
        </p:txBody>
      </p:sp>
      <p:sp>
        <p:nvSpPr>
          <p:cNvPr id="13" name="Title 1"/>
          <p:cNvSpPr txBox="1">
            <a:spLocks/>
          </p:cNvSpPr>
          <p:nvPr/>
        </p:nvSpPr>
        <p:spPr>
          <a:xfrm>
            <a:off x="139700" y="2044211"/>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Lắc lư	:</a:t>
            </a:r>
            <a:endParaRPr lang="en-US" sz="3600">
              <a:latin typeface="Arial" pitchFamily="34" charset="0"/>
              <a:cs typeface="Arial" pitchFamily="34" charset="0"/>
            </a:endParaRPr>
          </a:p>
        </p:txBody>
      </p:sp>
      <p:sp>
        <p:nvSpPr>
          <p:cNvPr id="14" name="Title 1"/>
          <p:cNvSpPr txBox="1">
            <a:spLocks/>
          </p:cNvSpPr>
          <p:nvPr/>
        </p:nvSpPr>
        <p:spPr>
          <a:xfrm>
            <a:off x="2209800" y="2038350"/>
            <a:ext cx="70104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nghiêng bên nọ, nghiêng bên kia.</a:t>
            </a:r>
          </a:p>
        </p:txBody>
      </p:sp>
      <p:sp>
        <p:nvSpPr>
          <p:cNvPr id="9" name="Title 1"/>
          <p:cNvSpPr txBox="1">
            <a:spLocks/>
          </p:cNvSpPr>
          <p:nvPr/>
        </p:nvSpPr>
        <p:spPr>
          <a:xfrm>
            <a:off x="152400" y="2806211"/>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Lắc lư	:</a:t>
            </a:r>
            <a:endParaRPr lang="en-US" sz="3600">
              <a:latin typeface="Arial" pitchFamily="34" charset="0"/>
              <a:cs typeface="Arial" pitchFamily="34" charset="0"/>
            </a:endParaRPr>
          </a:p>
        </p:txBody>
      </p:sp>
      <p:sp>
        <p:nvSpPr>
          <p:cNvPr id="10" name="Title 1"/>
          <p:cNvSpPr txBox="1">
            <a:spLocks/>
          </p:cNvSpPr>
          <p:nvPr/>
        </p:nvSpPr>
        <p:spPr>
          <a:xfrm>
            <a:off x="2222500" y="2800350"/>
            <a:ext cx="70104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nghiêng bên nọ, nghiêng bên kia.</a:t>
            </a:r>
          </a:p>
        </p:txBody>
      </p:sp>
      <p:sp>
        <p:nvSpPr>
          <p:cNvPr id="11" name="Title 1"/>
          <p:cNvSpPr txBox="1">
            <a:spLocks/>
          </p:cNvSpPr>
          <p:nvPr/>
        </p:nvSpPr>
        <p:spPr>
          <a:xfrm>
            <a:off x="165100" y="3568211"/>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Mềm mại:</a:t>
            </a:r>
            <a:endParaRPr lang="en-US" sz="3600">
              <a:latin typeface="Arial" pitchFamily="34" charset="0"/>
              <a:cs typeface="Arial" pitchFamily="34" charset="0"/>
            </a:endParaRPr>
          </a:p>
        </p:txBody>
      </p:sp>
      <p:sp>
        <p:nvSpPr>
          <p:cNvPr id="12" name="Title 1"/>
          <p:cNvSpPr txBox="1">
            <a:spLocks/>
          </p:cNvSpPr>
          <p:nvPr/>
        </p:nvSpPr>
        <p:spPr>
          <a:xfrm>
            <a:off x="2235200" y="3562350"/>
            <a:ext cx="70104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mềm và gợi cảm giác dẻo dai.</a:t>
            </a:r>
          </a:p>
        </p:txBody>
      </p:sp>
    </p:spTree>
    <p:extLst>
      <p:ext uri="{BB962C8B-B14F-4D97-AF65-F5344CB8AC3E}">
        <p14:creationId xmlns:p14="http://schemas.microsoft.com/office/powerpoint/2010/main" val="216603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3" grpId="0"/>
      <p:bldP spid="14" grpId="0"/>
      <p:bldP spid="9"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0" y="325426"/>
            <a:ext cx="5947064" cy="461532"/>
          </a:xfrm>
          <a:prstGeom prst="rect">
            <a:avLst/>
          </a:prstGeom>
          <a:noFill/>
        </p:spPr>
        <p:txBody>
          <a:bodyPr wrap="square" lIns="91305" tIns="45654" rIns="91305" bIns="45654" rtlCol="0">
            <a:spAutoFit/>
          </a:bodyPr>
          <a:lstStyle/>
          <a:p>
            <a:pPr algn="ctr"/>
            <a:r>
              <a:rPr lang="en-US" sz="2400" b="1">
                <a:latin typeface="Arial" pitchFamily="34" charset="0"/>
                <a:ea typeface="Arial-Rounded" pitchFamily="34" charset="0"/>
                <a:cs typeface="Arial" pitchFamily="34" charset="0"/>
              </a:rPr>
              <a:t>Cây liễu dẻo dai</a:t>
            </a:r>
          </a:p>
        </p:txBody>
      </p:sp>
      <p:sp>
        <p:nvSpPr>
          <p:cNvPr id="7" name="TextBox 6"/>
          <p:cNvSpPr txBox="1"/>
          <p:nvPr/>
        </p:nvSpPr>
        <p:spPr>
          <a:xfrm>
            <a:off x="166256" y="861591"/>
            <a:ext cx="8853054" cy="4277961"/>
          </a:xfrm>
          <a:prstGeom prst="rect">
            <a:avLst/>
          </a:prstGeom>
          <a:noFill/>
        </p:spPr>
        <p:txBody>
          <a:bodyPr wrap="square" lIns="91305" tIns="45654" rIns="91305" bIns="45654" rtlCol="0">
            <a:spAutoFit/>
          </a:bodyPr>
          <a:lstStyle/>
          <a:p>
            <a:pPr algn="just">
              <a:spcAft>
                <a:spcPts val="600"/>
              </a:spcAft>
            </a:pPr>
            <a:r>
              <a:rPr lang="en-US" sz="2200">
                <a:latin typeface="Arial" pitchFamily="34" charset="0"/>
                <a:ea typeface="Arial-Rounded" pitchFamily="34" charset="0"/>
                <a:cs typeface="Arial" pitchFamily="34" charset="0"/>
              </a:rPr>
              <a:t>	Trời nổi gió to. Cây liễu không ngừng lắc lư. Thấy vậy, Nam rất lo cây liễu sẽ bị gãy. Nam hỏi mẹ:</a:t>
            </a:r>
          </a:p>
          <a:p>
            <a:pPr algn="just">
              <a:spcAft>
                <a:spcPts val="600"/>
              </a:spcAft>
            </a:pPr>
            <a:r>
              <a:rPr lang="en-US" sz="2200">
                <a:latin typeface="Arial" pitchFamily="34" charset="0"/>
                <a:ea typeface="Arial-Rounded" pitchFamily="34" charset="0"/>
                <a:cs typeface="Arial" pitchFamily="34" charset="0"/>
              </a:rPr>
              <a:t>	- Mẹ ơi, cây liễu mềm yếu thế, liệu có bị gió làm gãy không ạ?</a:t>
            </a:r>
          </a:p>
          <a:p>
            <a:pPr algn="just">
              <a:spcAft>
                <a:spcPts val="600"/>
              </a:spcAft>
            </a:pPr>
            <a:r>
              <a:rPr lang="en-US" sz="220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 Con yên tâm, cây liễu sẽ không sao đâu.</a:t>
            </a:r>
          </a:p>
          <a:p>
            <a:pPr algn="just">
              <a:spcAft>
                <a:spcPts val="600"/>
              </a:spcAft>
            </a:pPr>
            <a:r>
              <a:rPr lang="en-US" sz="2200">
                <a:latin typeface="Arial" pitchFamily="34" charset="0"/>
                <a:ea typeface="Arial-Rounded" pitchFamily="34" charset="0"/>
                <a:cs typeface="Arial" pitchFamily="34" charset="0"/>
              </a:rPr>
              <a:t>	Mẹ giải thích:</a:t>
            </a:r>
          </a:p>
          <a:p>
            <a:pPr algn="just">
              <a:spcAft>
                <a:spcPts val="600"/>
              </a:spcAft>
            </a:pPr>
            <a:r>
              <a:rPr lang="en-US" sz="2200">
                <a:latin typeface="Arial" pitchFamily="34" charset="0"/>
                <a:ea typeface="Arial-Rounded" pitchFamily="34" charset="0"/>
                <a:cs typeface="Arial" pitchFamily="34" charset="0"/>
              </a:rPr>
              <a:t>	- Thân cây liễu tuy không to nhưng dẻo dai. Cành liễu mềm mại, có thể chuyển động theo chiều gió. Vì vậy, cây không dễ bị gãy. Liễu còn là loài cây dễ trồng. Chỉ cần cắm cành xuống đất, nó có thể nhanh chóng mọc lên cây con.</a:t>
            </a:r>
          </a:p>
          <a:p>
            <a:pPr algn="r"/>
            <a:r>
              <a:rPr lang="en-US" sz="2200">
                <a:latin typeface="Arial" pitchFamily="34" charset="0"/>
                <a:ea typeface="Arial-Rounded" pitchFamily="34" charset="0"/>
                <a:cs typeface="Arial" pitchFamily="34" charset="0"/>
              </a:rPr>
              <a:t>(Hải An)</a:t>
            </a:r>
          </a:p>
        </p:txBody>
      </p:sp>
    </p:spTree>
    <p:extLst>
      <p:ext uri="{BB962C8B-B14F-4D97-AF65-F5344CB8AC3E}">
        <p14:creationId xmlns:p14="http://schemas.microsoft.com/office/powerpoint/2010/main" val="3480743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0182" b="30348"/>
          <a:stretch/>
        </p:blipFill>
        <p:spPr>
          <a:xfrm>
            <a:off x="3572846" y="4578682"/>
            <a:ext cx="1143000" cy="441037"/>
          </a:xfrm>
          <a:prstGeom prst="rect">
            <a:avLst/>
          </a:prstGeom>
        </p:spPr>
      </p:pic>
      <p:sp>
        <p:nvSpPr>
          <p:cNvPr id="6" name="TextBox 5"/>
          <p:cNvSpPr txBox="1"/>
          <p:nvPr/>
        </p:nvSpPr>
        <p:spPr>
          <a:xfrm>
            <a:off x="1524000" y="266811"/>
            <a:ext cx="5947064" cy="461532"/>
          </a:xfrm>
          <a:prstGeom prst="rect">
            <a:avLst/>
          </a:prstGeom>
          <a:noFill/>
        </p:spPr>
        <p:txBody>
          <a:bodyPr wrap="square" lIns="91305" tIns="45654" rIns="91305" bIns="45654" rtlCol="0">
            <a:spAutoFit/>
          </a:bodyPr>
          <a:lstStyle/>
          <a:p>
            <a:pPr algn="ctr"/>
            <a:r>
              <a:rPr lang="en-US" sz="2400" b="1">
                <a:latin typeface="Arial" pitchFamily="34" charset="0"/>
                <a:ea typeface="Arial-Rounded" pitchFamily="34" charset="0"/>
                <a:cs typeface="Arial" pitchFamily="34" charset="0"/>
              </a:rPr>
              <a:t>Cây liễu dẻo dai</a:t>
            </a:r>
          </a:p>
        </p:txBody>
      </p:sp>
      <p:sp>
        <p:nvSpPr>
          <p:cNvPr id="7" name="TextBox 6"/>
          <p:cNvSpPr txBox="1"/>
          <p:nvPr/>
        </p:nvSpPr>
        <p:spPr>
          <a:xfrm>
            <a:off x="166256" y="802976"/>
            <a:ext cx="8853054" cy="4277961"/>
          </a:xfrm>
          <a:prstGeom prst="rect">
            <a:avLst/>
          </a:prstGeom>
          <a:noFill/>
        </p:spPr>
        <p:txBody>
          <a:bodyPr wrap="square" lIns="91305" tIns="45654" rIns="91305" bIns="45654" rtlCol="0">
            <a:spAutoFit/>
          </a:bodyPr>
          <a:lstStyle/>
          <a:p>
            <a:pPr algn="just">
              <a:spcAft>
                <a:spcPts val="600"/>
              </a:spcAft>
            </a:pPr>
            <a:r>
              <a:rPr lang="en-US" sz="2200">
                <a:latin typeface="Arial" pitchFamily="34" charset="0"/>
                <a:ea typeface="Arial-Rounded" pitchFamily="34" charset="0"/>
                <a:cs typeface="Arial" pitchFamily="34" charset="0"/>
              </a:rPr>
              <a:t>	Trời nổi gió to. Cây liễu không ngừng lắc lư. Thấy vậy, Nam rất lo cây liễu sẽ bị gãy. Nam hỏi mẹ:</a:t>
            </a:r>
          </a:p>
          <a:p>
            <a:pPr algn="just">
              <a:spcAft>
                <a:spcPts val="600"/>
              </a:spcAft>
            </a:pPr>
            <a:r>
              <a:rPr lang="en-US" sz="2200">
                <a:latin typeface="Arial" pitchFamily="34" charset="0"/>
                <a:ea typeface="Arial-Rounded" pitchFamily="34" charset="0"/>
                <a:cs typeface="Arial" pitchFamily="34" charset="0"/>
              </a:rPr>
              <a:t>	- Mẹ ơi, cây liễu mềm yếu thế, liệu có bị gió làm gãy không ạ?</a:t>
            </a:r>
          </a:p>
          <a:p>
            <a:pPr algn="just">
              <a:spcAft>
                <a:spcPts val="600"/>
              </a:spcAft>
            </a:pPr>
            <a:r>
              <a:rPr lang="en-US" sz="220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 Con yên tâm, cây liễu sẽ không sao đâu.</a:t>
            </a:r>
          </a:p>
          <a:p>
            <a:pPr algn="just">
              <a:spcAft>
                <a:spcPts val="600"/>
              </a:spcAft>
            </a:pPr>
            <a:r>
              <a:rPr lang="en-US" sz="2200">
                <a:latin typeface="Arial" pitchFamily="34" charset="0"/>
                <a:ea typeface="Arial-Rounded" pitchFamily="34" charset="0"/>
                <a:cs typeface="Arial" pitchFamily="34" charset="0"/>
              </a:rPr>
              <a:t>	Mẹ giải thích:</a:t>
            </a:r>
          </a:p>
          <a:p>
            <a:pPr algn="just">
              <a:spcAft>
                <a:spcPts val="600"/>
              </a:spcAft>
            </a:pPr>
            <a:r>
              <a:rPr lang="en-US" sz="2200">
                <a:latin typeface="Arial" pitchFamily="34" charset="0"/>
                <a:ea typeface="Arial-Rounded" pitchFamily="34" charset="0"/>
                <a:cs typeface="Arial" pitchFamily="34" charset="0"/>
              </a:rPr>
              <a:t>	- Thân cây liễu tuy không to nhưng dẻo dai. Cành liễu mềm mại, có thể chuyển động theo chiều gió. Vì vậy, cây không dễ bị gãy. Liễu còn là loài cây dễ trồng. Chỉ cần cắm cành xuống đất, nó có thể nhanh chóng mọc lên cây con.</a:t>
            </a:r>
          </a:p>
          <a:p>
            <a:pPr algn="r"/>
            <a:r>
              <a:rPr lang="en-US" sz="2200">
                <a:latin typeface="Arial" pitchFamily="34" charset="0"/>
                <a:ea typeface="Arial-Rounded" pitchFamily="34" charset="0"/>
                <a:cs typeface="Arial" pitchFamily="34" charset="0"/>
              </a:rPr>
              <a:t>(Hải An)</a:t>
            </a:r>
          </a:p>
        </p:txBody>
      </p:sp>
    </p:spTree>
    <p:extLst>
      <p:ext uri="{BB962C8B-B14F-4D97-AF65-F5344CB8AC3E}">
        <p14:creationId xmlns:p14="http://schemas.microsoft.com/office/powerpoint/2010/main" val="4213727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6530" y="93050"/>
            <a:ext cx="31934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Trả lời câu hỏi</a:t>
            </a:r>
          </a:p>
        </p:txBody>
      </p:sp>
      <p:sp>
        <p:nvSpPr>
          <p:cNvPr id="8" name="Oval 7"/>
          <p:cNvSpPr/>
          <p:nvPr/>
        </p:nvSpPr>
        <p:spPr>
          <a:xfrm>
            <a:off x="-1219200" y="238635"/>
            <a:ext cx="609600" cy="609600"/>
          </a:xfrm>
          <a:prstGeom prst="ellipse">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Rounded" pitchFamily="34" charset="0"/>
                <a:ea typeface="Arial-Rounded" pitchFamily="34" charset="0"/>
                <a:cs typeface="Arial-Rounded" pitchFamily="34" charset="0"/>
              </a:rPr>
              <a:t>3</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9" y="27709"/>
            <a:ext cx="587375" cy="681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524000" y="325426"/>
            <a:ext cx="5947064" cy="461532"/>
          </a:xfrm>
          <a:prstGeom prst="rect">
            <a:avLst/>
          </a:prstGeom>
          <a:noFill/>
        </p:spPr>
        <p:txBody>
          <a:bodyPr wrap="square" lIns="91305" tIns="45654" rIns="91305" bIns="45654" rtlCol="0">
            <a:spAutoFit/>
          </a:bodyPr>
          <a:lstStyle/>
          <a:p>
            <a:pPr algn="ctr"/>
            <a:r>
              <a:rPr lang="en-US" sz="2400" b="1">
                <a:latin typeface="Arial" pitchFamily="34" charset="0"/>
                <a:ea typeface="Arial-Rounded" pitchFamily="34" charset="0"/>
                <a:cs typeface="Arial" pitchFamily="34" charset="0"/>
              </a:rPr>
              <a:t>Cây liễu dẻo dai</a:t>
            </a:r>
          </a:p>
        </p:txBody>
      </p:sp>
      <p:sp>
        <p:nvSpPr>
          <p:cNvPr id="10" name="TextBox 9"/>
          <p:cNvSpPr txBox="1"/>
          <p:nvPr/>
        </p:nvSpPr>
        <p:spPr>
          <a:xfrm>
            <a:off x="166256" y="861591"/>
            <a:ext cx="8853054" cy="4277961"/>
          </a:xfrm>
          <a:prstGeom prst="rect">
            <a:avLst/>
          </a:prstGeom>
          <a:noFill/>
        </p:spPr>
        <p:txBody>
          <a:bodyPr wrap="square" lIns="91305" tIns="45654" rIns="91305" bIns="45654" rtlCol="0">
            <a:spAutoFit/>
          </a:bodyPr>
          <a:lstStyle/>
          <a:p>
            <a:pPr algn="just">
              <a:spcAft>
                <a:spcPts val="600"/>
              </a:spcAft>
            </a:pPr>
            <a:r>
              <a:rPr lang="en-US" sz="2200">
                <a:latin typeface="Arial" pitchFamily="34" charset="0"/>
                <a:ea typeface="Arial-Rounded" pitchFamily="34" charset="0"/>
                <a:cs typeface="Arial" pitchFamily="34" charset="0"/>
              </a:rPr>
              <a:t>	Trời nổi gió to. Cây liễu không ngừng lắc lư. Thấy vậy, Nam rất lo cây liễu sẽ bị gãy. Nam hỏi mẹ:</a:t>
            </a:r>
          </a:p>
          <a:p>
            <a:pPr algn="just">
              <a:spcAft>
                <a:spcPts val="600"/>
              </a:spcAft>
            </a:pPr>
            <a:r>
              <a:rPr lang="en-US" sz="2200">
                <a:latin typeface="Arial" pitchFamily="34" charset="0"/>
                <a:ea typeface="Arial-Rounded" pitchFamily="34" charset="0"/>
                <a:cs typeface="Arial" pitchFamily="34" charset="0"/>
              </a:rPr>
              <a:t>	- Mẹ ơi, cây liễu mềm yếu thế, liệu có bị gió làm gãy không ạ?</a:t>
            </a:r>
          </a:p>
          <a:p>
            <a:pPr algn="just">
              <a:spcAft>
                <a:spcPts val="600"/>
              </a:spcAft>
            </a:pPr>
            <a:r>
              <a:rPr lang="en-US" sz="220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 Con yên tâm, cây liễu sẽ không sao đâu.</a:t>
            </a:r>
          </a:p>
          <a:p>
            <a:pPr algn="just">
              <a:spcAft>
                <a:spcPts val="600"/>
              </a:spcAft>
            </a:pPr>
            <a:r>
              <a:rPr lang="en-US" sz="2200">
                <a:latin typeface="Arial" pitchFamily="34" charset="0"/>
                <a:ea typeface="Arial-Rounded" pitchFamily="34" charset="0"/>
                <a:cs typeface="Arial" pitchFamily="34" charset="0"/>
              </a:rPr>
              <a:t>	Mẹ giải thích:</a:t>
            </a:r>
          </a:p>
          <a:p>
            <a:pPr algn="just">
              <a:spcAft>
                <a:spcPts val="600"/>
              </a:spcAft>
            </a:pPr>
            <a:r>
              <a:rPr lang="en-US" sz="2200">
                <a:latin typeface="Arial" pitchFamily="34" charset="0"/>
                <a:ea typeface="Arial-Rounded" pitchFamily="34" charset="0"/>
                <a:cs typeface="Arial" pitchFamily="34" charset="0"/>
              </a:rPr>
              <a:t>	- Thân cây liễu tuy không to nhưng dẻo dai. Cành liễu mềm mại, có thể chuyển động theo chiều gió. Vì vậy, cây không dễ bị gãy. Liễu còn là loài cây dễ trồng. Chỉ cần cắm cành xuống đất, nó có thể nhanh chóng mọc lên cây con.</a:t>
            </a:r>
          </a:p>
          <a:p>
            <a:pPr algn="r"/>
            <a:r>
              <a:rPr lang="en-US" sz="2200">
                <a:latin typeface="Arial" pitchFamily="34" charset="0"/>
                <a:ea typeface="Arial-Rounded" pitchFamily="34" charset="0"/>
                <a:cs typeface="Arial" pitchFamily="34" charset="0"/>
              </a:rPr>
              <a:t>(Hải An)</a:t>
            </a:r>
          </a:p>
        </p:txBody>
      </p:sp>
    </p:spTree>
    <p:extLst>
      <p:ext uri="{BB962C8B-B14F-4D97-AF65-F5344CB8AC3E}">
        <p14:creationId xmlns:p14="http://schemas.microsoft.com/office/powerpoint/2010/main" val="2182740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361950"/>
            <a:ext cx="8312727" cy="584654"/>
          </a:xfrm>
          <a:prstGeom prst="rect">
            <a:avLst/>
          </a:prstGeom>
          <a:solidFill>
            <a:srgbClr val="D2ECB6"/>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Cây gì xuất hiện trong bài?</a:t>
            </a:r>
          </a:p>
        </p:txBody>
      </p:sp>
      <p:sp>
        <p:nvSpPr>
          <p:cNvPr id="8" name="TextBox 7"/>
          <p:cNvSpPr txBox="1"/>
          <p:nvPr/>
        </p:nvSpPr>
        <p:spPr>
          <a:xfrm>
            <a:off x="228600" y="2711677"/>
            <a:ext cx="8312727" cy="584654"/>
          </a:xfrm>
          <a:prstGeom prst="rect">
            <a:avLst/>
          </a:prstGeom>
          <a:solidFill>
            <a:srgbClr val="D2ECB6"/>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Thân cây liễu có đặc điểm gì?</a:t>
            </a:r>
          </a:p>
        </p:txBody>
      </p:sp>
      <p:sp>
        <p:nvSpPr>
          <p:cNvPr id="15" name="Title 1"/>
          <p:cNvSpPr txBox="1">
            <a:spLocks/>
          </p:cNvSpPr>
          <p:nvPr/>
        </p:nvSpPr>
        <p:spPr>
          <a:xfrm>
            <a:off x="1207578" y="1198340"/>
            <a:ext cx="6354771" cy="708471"/>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sz="3600">
                <a:latin typeface="Arial" pitchFamily="34" charset="0"/>
                <a:cs typeface="Arial" pitchFamily="34" charset="0"/>
              </a:rPr>
              <a:t>Cây liễu</a:t>
            </a:r>
          </a:p>
        </p:txBody>
      </p:sp>
      <p:sp>
        <p:nvSpPr>
          <p:cNvPr id="17" name="Title 1"/>
          <p:cNvSpPr txBox="1">
            <a:spLocks/>
          </p:cNvSpPr>
          <p:nvPr/>
        </p:nvSpPr>
        <p:spPr>
          <a:xfrm>
            <a:off x="381000" y="3409950"/>
            <a:ext cx="84582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a:latin typeface="Arial" pitchFamily="34" charset="0"/>
                <a:cs typeface="Arial" pitchFamily="34" charset="0"/>
              </a:rPr>
              <a:t>Thân cây liễu không to nhưng dẻo dai.</a:t>
            </a: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7874" y="361950"/>
            <a:ext cx="8312727" cy="584654"/>
          </a:xfrm>
          <a:prstGeom prst="rect">
            <a:avLst/>
          </a:prstGeom>
          <a:solidFill>
            <a:srgbClr val="D2ECB6"/>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Cành liễu có đặc điểm gì?</a:t>
            </a:r>
          </a:p>
        </p:txBody>
      </p:sp>
      <p:sp>
        <p:nvSpPr>
          <p:cNvPr id="8" name="TextBox 7"/>
          <p:cNvSpPr txBox="1"/>
          <p:nvPr/>
        </p:nvSpPr>
        <p:spPr>
          <a:xfrm>
            <a:off x="297874" y="2596696"/>
            <a:ext cx="8312727" cy="584654"/>
          </a:xfrm>
          <a:prstGeom prst="rect">
            <a:avLst/>
          </a:prstGeom>
          <a:solidFill>
            <a:srgbClr val="D2ECB6"/>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Vì sao nói liễu là loài cây dễ trồng?</a:t>
            </a:r>
          </a:p>
        </p:txBody>
      </p:sp>
      <p:sp>
        <p:nvSpPr>
          <p:cNvPr id="15" name="Title 1"/>
          <p:cNvSpPr txBox="1">
            <a:spLocks/>
          </p:cNvSpPr>
          <p:nvPr/>
        </p:nvSpPr>
        <p:spPr>
          <a:xfrm>
            <a:off x="221673" y="1276350"/>
            <a:ext cx="8465127" cy="708471"/>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a:latin typeface="Arial" pitchFamily="34" charset="0"/>
                <a:cs typeface="Arial" pitchFamily="34" charset="0"/>
              </a:rPr>
              <a:t>	Cành liễu mềm mại, có thể chuyển động theo chiều gió</a:t>
            </a:r>
          </a:p>
        </p:txBody>
      </p:sp>
      <p:sp>
        <p:nvSpPr>
          <p:cNvPr id="17" name="Title 1"/>
          <p:cNvSpPr txBox="1">
            <a:spLocks/>
          </p:cNvSpPr>
          <p:nvPr/>
        </p:nvSpPr>
        <p:spPr>
          <a:xfrm>
            <a:off x="221674" y="3619500"/>
            <a:ext cx="84582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a:latin typeface="Arial" pitchFamily="34" charset="0"/>
                <a:cs typeface="Arial" pitchFamily="34" charset="0"/>
              </a:rPr>
              <a:t>	Liễu là loài cây dễ trồng vì chỉ cần cắm cành xuống đất, nó có thể nhanh chóng mọc lên cây non.</a:t>
            </a:r>
          </a:p>
        </p:txBody>
      </p:sp>
    </p:spTree>
    <p:extLst>
      <p:ext uri="{BB962C8B-B14F-4D97-AF65-F5344CB8AC3E}">
        <p14:creationId xmlns:p14="http://schemas.microsoft.com/office/powerpoint/2010/main" val="367900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ây Liễu, Chi Liễu | Cây cảnh - Hoa cảnh - Bonsai - Hòn non bộ - Sân vườn  tiểu cảnh - Blog Cây cảnh .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133350"/>
            <a:ext cx="3623130" cy="48323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ùa hoa liễu mộng mơ của xứ Huế"/>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1212850"/>
            <a:ext cx="5141205"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359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950" y="1809750"/>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138546" y="2277121"/>
            <a:ext cx="8662647" cy="584775"/>
          </a:xfrm>
          <a:prstGeom prst="rect">
            <a:avLst/>
          </a:prstGeom>
        </p:spPr>
        <p:txBody>
          <a:bodyPr wrap="square">
            <a:spAutoFit/>
          </a:bodyPr>
          <a:lstStyle/>
          <a:p>
            <a:pPr algn="just"/>
            <a:r>
              <a:rPr lang="en-US" sz="3200" b="1">
                <a:solidFill>
                  <a:srgbClr val="7030A0"/>
                </a:solidFill>
                <a:latin typeface="HP001 4 hàng" pitchFamily="34" charset="0"/>
                <a:ea typeface="Arial-Rounded" pitchFamily="34" charset="0"/>
                <a:cs typeface="Arial-Rounded" pitchFamily="34" charset="0"/>
              </a:rPr>
              <a:t>a) </a:t>
            </a:r>
            <a:r>
              <a:rPr lang="vi-VN" sz="3200" b="1">
                <a:solidFill>
                  <a:srgbClr val="7030A0"/>
                </a:solidFill>
                <a:latin typeface="HP001 4 hàng" pitchFamily="34" charset="0"/>
                <a:ea typeface="Arial-Rounded" pitchFamily="34" charset="0"/>
                <a:cs typeface="Arial-Rounded" pitchFamily="34" charset="0"/>
              </a:rPr>
              <a:t>Thân cây lΗğu δŪg Ǉo ηưng Ύ˞o dai</a:t>
            </a:r>
            <a:r>
              <a:rPr lang="en-US" sz="3200" b="1">
                <a:solidFill>
                  <a:srgbClr val="7030A0"/>
                </a:solidFill>
                <a:latin typeface="HP001 4 hàng" pitchFamily="34" charset="0"/>
                <a:ea typeface="Arial-Rounded" pitchFamily="34" charset="0"/>
                <a:cs typeface="Arial-Rounded" pitchFamily="34" charset="0"/>
              </a:rPr>
              <a:t>.</a:t>
            </a:r>
          </a:p>
        </p:txBody>
      </p:sp>
      <p:pic>
        <p:nvPicPr>
          <p:cNvPr id="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761"/>
          <a:stretch/>
        </p:blipFill>
        <p:spPr bwMode="auto">
          <a:xfrm>
            <a:off x="190500" y="3957073"/>
            <a:ext cx="8743950" cy="198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125846" y="2939475"/>
            <a:ext cx="8662647" cy="584775"/>
          </a:xfrm>
          <a:prstGeom prst="rect">
            <a:avLst/>
          </a:prstGeom>
        </p:spPr>
        <p:txBody>
          <a:bodyPr wrap="square">
            <a:spAutoFit/>
          </a:bodyPr>
          <a:lstStyle/>
          <a:p>
            <a:pPr algn="just"/>
            <a:r>
              <a:rPr lang="en-US" sz="3200" b="1">
                <a:solidFill>
                  <a:srgbClr val="7030A0"/>
                </a:solidFill>
                <a:latin typeface="HP001 4 hàng" pitchFamily="34" charset="0"/>
                <a:ea typeface="Arial-Rounded" pitchFamily="34" charset="0"/>
                <a:cs typeface="Arial-Rounded" pitchFamily="34" charset="0"/>
              </a:rPr>
              <a:t>b) </a:t>
            </a:r>
            <a:r>
              <a:rPr lang="vi-VN" sz="3200" b="1">
                <a:solidFill>
                  <a:srgbClr val="7030A0"/>
                </a:solidFill>
                <a:latin typeface="HP001 4 hàng" pitchFamily="34" charset="0"/>
                <a:ea typeface="Arial-Rounded" pitchFamily="34" charset="0"/>
                <a:cs typeface="Arial-Rounded" pitchFamily="34" charset="0"/>
              </a:rPr>
              <a:t>Cà</a:t>
            </a:r>
            <a:r>
              <a:rPr lang="el-GR" sz="3200" b="1">
                <a:solidFill>
                  <a:srgbClr val="7030A0"/>
                </a:solidFill>
                <a:latin typeface="HP001 4 hàng" pitchFamily="34" charset="0"/>
                <a:ea typeface="Arial-Rounded" pitchFamily="34" charset="0"/>
                <a:cs typeface="Arial-Rounded" pitchFamily="34" charset="0"/>
              </a:rPr>
              <a:t>ζ </a:t>
            </a:r>
            <a:r>
              <a:rPr lang="vi-VN" sz="3200" b="1">
                <a:solidFill>
                  <a:srgbClr val="7030A0"/>
                </a:solidFill>
                <a:latin typeface="HP001 4 hàng" pitchFamily="34" charset="0"/>
                <a:ea typeface="Arial-Rounded" pitchFamily="34" charset="0"/>
                <a:cs typeface="Arial-Rounded" pitchFamily="34" charset="0"/>
              </a:rPr>
              <a:t>l</a:t>
            </a:r>
            <a:r>
              <a:rPr lang="el-GR" sz="3200" b="1">
                <a:solidFill>
                  <a:srgbClr val="7030A0"/>
                </a:solidFill>
                <a:latin typeface="HP001 4 hàng" pitchFamily="34" charset="0"/>
                <a:ea typeface="Arial-Rounded" pitchFamily="34" charset="0"/>
                <a:cs typeface="Arial-Rounded" pitchFamily="34" charset="0"/>
              </a:rPr>
              <a:t>Η</a:t>
            </a:r>
            <a:r>
              <a:rPr lang="vi-VN" sz="3200" b="1">
                <a:solidFill>
                  <a:srgbClr val="7030A0"/>
                </a:solidFill>
                <a:latin typeface="HP001 4 hàng" pitchFamily="34" charset="0"/>
                <a:ea typeface="Arial-Rounded" pitchFamily="34" charset="0"/>
                <a:cs typeface="Arial-Rounded" pitchFamily="34" charset="0"/>
              </a:rPr>
              <a:t>ğu </a:t>
            </a:r>
            <a:r>
              <a:rPr lang="el-GR" sz="3200" b="1">
                <a:solidFill>
                  <a:srgbClr val="7030A0"/>
                </a:solidFill>
                <a:latin typeface="HP001 4 hàng" pitchFamily="34" charset="0"/>
                <a:ea typeface="Arial-Rounded" pitchFamily="34" charset="0"/>
                <a:cs typeface="Arial-Rounded" pitchFamily="34" charset="0"/>
              </a:rPr>
              <a:t>Εϛ</a:t>
            </a:r>
            <a:r>
              <a:rPr lang="vi-VN" sz="3200" b="1">
                <a:solidFill>
                  <a:srgbClr val="7030A0"/>
                </a:solidFill>
                <a:latin typeface="HP001 4 hàng" pitchFamily="34" charset="0"/>
                <a:ea typeface="Arial-Rounded" pitchFamily="34" charset="0"/>
                <a:cs typeface="Arial-Rounded" pitchFamily="34" charset="0"/>
              </a:rPr>
              <a:t>m jại, có </a:t>
            </a:r>
            <a:r>
              <a:rPr lang="el-GR" sz="3200" b="1">
                <a:solidFill>
                  <a:srgbClr val="7030A0"/>
                </a:solidFill>
                <a:latin typeface="HP001 4 hàng" pitchFamily="34" charset="0"/>
                <a:ea typeface="Arial-Rounded" pitchFamily="34" charset="0"/>
                <a:cs typeface="Arial-Rounded" pitchFamily="34" charset="0"/>
              </a:rPr>
              <a:t>Ό˘ ε</a:t>
            </a:r>
            <a:r>
              <a:rPr lang="vi-VN" sz="3200" b="1">
                <a:solidFill>
                  <a:srgbClr val="7030A0"/>
                </a:solidFill>
                <a:latin typeface="HP001 4 hàng" pitchFamily="34" charset="0"/>
                <a:ea typeface="Arial-Rounded" pitchFamily="34" charset="0"/>
                <a:cs typeface="Arial-Rounded" pitchFamily="34" charset="0"/>
              </a:rPr>
              <a:t>u</a:t>
            </a:r>
            <a:r>
              <a:rPr lang="el-GR" sz="3200" b="1">
                <a:solidFill>
                  <a:srgbClr val="7030A0"/>
                </a:solidFill>
                <a:latin typeface="HP001 4 hàng" pitchFamily="34" charset="0"/>
                <a:ea typeface="Arial-Rounded" pitchFamily="34" charset="0"/>
                <a:cs typeface="Arial-Rounded" pitchFamily="34" charset="0"/>
              </a:rPr>
              <a:t>ΐϜ</a:t>
            </a:r>
            <a:r>
              <a:rPr lang="vi-VN" sz="3200" b="1">
                <a:solidFill>
                  <a:srgbClr val="7030A0"/>
                </a:solidFill>
                <a:latin typeface="HP001 4 hàng" pitchFamily="34" charset="0"/>
                <a:ea typeface="Arial-Rounded" pitchFamily="34" charset="0"/>
                <a:cs typeface="Arial-Rounded" pitchFamily="34" charset="0"/>
              </a:rPr>
              <a:t>n đųg </a:t>
            </a:r>
            <a:r>
              <a:rPr lang="el-GR" sz="3200" b="1">
                <a:solidFill>
                  <a:srgbClr val="7030A0"/>
                </a:solidFill>
                <a:latin typeface="HP001 4 hàng" pitchFamily="34" charset="0"/>
                <a:ea typeface="Arial-Rounded" pitchFamily="34" charset="0"/>
                <a:cs typeface="Arial-Rounded" pitchFamily="34" charset="0"/>
              </a:rPr>
              <a:t>Ό;</a:t>
            </a:r>
            <a:r>
              <a:rPr lang="vi-VN" sz="3200" b="1">
                <a:solidFill>
                  <a:srgbClr val="7030A0"/>
                </a:solidFill>
                <a:latin typeface="HP001 4 hàng" pitchFamily="34" charset="0"/>
                <a:ea typeface="Arial-Rounded" pitchFamily="34" charset="0"/>
                <a:cs typeface="Arial-Rounded" pitchFamily="34" charset="0"/>
              </a:rPr>
              <a:t>o</a:t>
            </a:r>
            <a:endParaRPr lang="en-US" sz="3200" b="1">
              <a:solidFill>
                <a:srgbClr val="7030A0"/>
              </a:solidFill>
              <a:latin typeface="HP001 4 hàng" pitchFamily="34" charset="0"/>
              <a:ea typeface="Arial-Rounded" pitchFamily="34" charset="0"/>
              <a:cs typeface="Arial-Rounded" pitchFamily="34" charset="0"/>
            </a:endParaRPr>
          </a:p>
        </p:txBody>
      </p:sp>
      <p:sp>
        <p:nvSpPr>
          <p:cNvPr id="4" name="TextBox 3"/>
          <p:cNvSpPr txBox="1"/>
          <p:nvPr/>
        </p:nvSpPr>
        <p:spPr>
          <a:xfrm>
            <a:off x="692730" y="127000"/>
            <a:ext cx="78416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Viết vào vở câu trả lời cho câu hỏi a và b ở mục 3</a:t>
            </a:r>
          </a:p>
        </p:txBody>
      </p:sp>
      <p:sp>
        <p:nvSpPr>
          <p:cNvPr id="5" name="Rectangle 4"/>
          <p:cNvSpPr/>
          <p:nvPr/>
        </p:nvSpPr>
        <p:spPr>
          <a:xfrm>
            <a:off x="675604" y="709659"/>
            <a:ext cx="3515396" cy="523099"/>
          </a:xfrm>
          <a:prstGeom prst="rect">
            <a:avLst/>
          </a:prstGeom>
        </p:spPr>
        <p:txBody>
          <a:bodyPr wrap="none" lIns="91318" tIns="45660" rIns="91318" bIns="45660">
            <a:spAutoFit/>
          </a:bodyPr>
          <a:lstStyle/>
          <a:p>
            <a:pPr algn="ctr"/>
            <a:r>
              <a:rPr lang="en-US" sz="2800">
                <a:latin typeface="Arial" pitchFamily="34" charset="0"/>
                <a:ea typeface="Arial-Rounded" pitchFamily="34" charset="0"/>
                <a:cs typeface="Arial" pitchFamily="34" charset="0"/>
              </a:rPr>
              <a:t>a. Thân cây liễu (…).</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01" y="571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ectangle 44"/>
          <p:cNvSpPr/>
          <p:nvPr/>
        </p:nvSpPr>
        <p:spPr>
          <a:xfrm>
            <a:off x="675604" y="1200150"/>
            <a:ext cx="2903113" cy="523099"/>
          </a:xfrm>
          <a:prstGeom prst="rect">
            <a:avLst/>
          </a:prstGeom>
        </p:spPr>
        <p:txBody>
          <a:bodyPr wrap="none" lIns="91318" tIns="45660" rIns="91318" bIns="45660">
            <a:spAutoFit/>
          </a:bodyPr>
          <a:lstStyle/>
          <a:p>
            <a:pPr algn="ctr"/>
            <a:r>
              <a:rPr lang="en-US" sz="2800">
                <a:latin typeface="Arial" pitchFamily="34" charset="0"/>
                <a:ea typeface="Arial-Rounded" pitchFamily="34" charset="0"/>
                <a:cs typeface="Arial" pitchFamily="34" charset="0"/>
              </a:rPr>
              <a:t>b. Cành liễu (…).</a:t>
            </a:r>
          </a:p>
        </p:txBody>
      </p:sp>
      <p:sp>
        <p:nvSpPr>
          <p:cNvPr id="10" name="Rectangle 9"/>
          <p:cNvSpPr/>
          <p:nvPr/>
        </p:nvSpPr>
        <p:spPr>
          <a:xfrm>
            <a:off x="138546" y="3600450"/>
            <a:ext cx="8662647" cy="584775"/>
          </a:xfrm>
          <a:prstGeom prst="rect">
            <a:avLst/>
          </a:prstGeom>
        </p:spPr>
        <p:txBody>
          <a:bodyPr wrap="square">
            <a:spAutoFit/>
          </a:bodyPr>
          <a:lstStyle/>
          <a:p>
            <a:pPr algn="just"/>
            <a:r>
              <a:rPr lang="el-GR" sz="3200" b="1">
                <a:solidFill>
                  <a:srgbClr val="7030A0"/>
                </a:solidFill>
                <a:latin typeface="HP001 4 hàng" pitchFamily="34" charset="0"/>
                <a:ea typeface="Arial-Rounded" pitchFamily="34" charset="0"/>
                <a:cs typeface="Arial-Rounded" pitchFamily="34" charset="0"/>
              </a:rPr>
              <a:t>εΗϛ</a:t>
            </a:r>
            <a:r>
              <a:rPr lang="vi-VN" sz="3200" b="1">
                <a:solidFill>
                  <a:srgbClr val="7030A0"/>
                </a:solidFill>
                <a:latin typeface="HP001 4 hàng" pitchFamily="34" charset="0"/>
                <a:ea typeface="Arial-Rounded" pitchFamily="34" charset="0"/>
                <a:cs typeface="Arial-Rounded" pitchFamily="34" charset="0"/>
              </a:rPr>
              <a:t>u gió</a:t>
            </a:r>
            <a:endParaRPr lang="en-US" sz="3200" b="1">
              <a:solidFill>
                <a:srgbClr val="7030A0"/>
              </a:solidFill>
              <a:latin typeface="HP001 4 hàng" pitchFamily="34" charset="0"/>
              <a:ea typeface="Arial-Rounded" pitchFamily="34" charset="0"/>
              <a:cs typeface="Arial-Rounded" pitchFamily="34" charset="0"/>
            </a:endParaRP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7" grpId="0"/>
      <p:bldP spid="5" grpId="0"/>
      <p:bldP spid="45"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61950"/>
            <a:ext cx="9957816" cy="857250"/>
          </a:xfrm>
        </p:spPr>
        <p:txBody>
          <a:bodyPr>
            <a:noAutofit/>
          </a:bodyPr>
          <a:lstStyle/>
          <a:p>
            <a:r>
              <a:rPr lang="en-US" sz="3600">
                <a:solidFill>
                  <a:srgbClr val="0070C0"/>
                </a:solidFill>
                <a:latin typeface="Arial" pitchFamily="34" charset="0"/>
                <a:cs typeface="Arial" pitchFamily="34" charset="0"/>
              </a:rPr>
              <a:t>Cây gì quấn quýt vườn nhà</a:t>
            </a:r>
            <a:br>
              <a:rPr lang="en-US" sz="3600">
                <a:solidFill>
                  <a:srgbClr val="0070C0"/>
                </a:solidFill>
                <a:latin typeface="Arial" pitchFamily="34" charset="0"/>
                <a:cs typeface="Arial" pitchFamily="34" charset="0"/>
              </a:rPr>
            </a:br>
            <a:r>
              <a:rPr lang="en-US" sz="3600">
                <a:solidFill>
                  <a:srgbClr val="0070C0"/>
                </a:solidFill>
                <a:latin typeface="Arial" pitchFamily="34" charset="0"/>
                <a:cs typeface="Arial" pitchFamily="34" charset="0"/>
              </a:rPr>
              <a:t>Lá thơm dành tặng riêng bà sớm hôm?</a:t>
            </a:r>
          </a:p>
        </p:txBody>
      </p:sp>
      <p:pic>
        <p:nvPicPr>
          <p:cNvPr id="2050" name="Picture 2" descr="Kỹ thuật trồng cây trầu không - VUA DƯỢC LIỆ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6796" y="1414272"/>
            <a:ext cx="4794504" cy="359587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3"/>
          <p:cNvSpPr txBox="1">
            <a:spLocks/>
          </p:cNvSpPr>
          <p:nvPr/>
        </p:nvSpPr>
        <p:spPr>
          <a:xfrm>
            <a:off x="581371" y="1657350"/>
            <a:ext cx="3172867"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600">
                <a:solidFill>
                  <a:srgbClr val="FF0000"/>
                </a:solidFill>
                <a:latin typeface="Arial" pitchFamily="34" charset="0"/>
                <a:cs typeface="Arial" pitchFamily="34" charset="0"/>
              </a:rPr>
              <a:t>Cây trầu</a:t>
            </a:r>
          </a:p>
        </p:txBody>
      </p:sp>
      <p:pic>
        <p:nvPicPr>
          <p:cNvPr id="2052" name="Picture 4" descr="Giàn trầu của ngoại | baotintuc.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10" y="2635250"/>
            <a:ext cx="4249590" cy="2395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91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500"/>
                                        <p:tgtEl>
                                          <p:spTgt spid="20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6215" y="355023"/>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pic>
        <p:nvPicPr>
          <p:cNvPr id="8" name="T.mp4">
            <a:hlinkClick r:id="" action="ppaction://media"/>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7"/>
          <a:stretch>
            <a:fillRect/>
          </a:stretch>
        </p:blipFill>
        <p:spPr>
          <a:xfrm>
            <a:off x="217743" y="438150"/>
            <a:ext cx="4517514" cy="4517514"/>
          </a:xfrm>
        </p:spPr>
      </p:pic>
      <p:pic>
        <p:nvPicPr>
          <p:cNvPr id="9" name="C.mp4">
            <a:hlinkClick r:id="" action="ppaction://media"/>
          </p:cNvPr>
          <p:cNvPicPr>
            <a:picLocks noGrp="1" noChangeAspect="1"/>
          </p:cNvPicPr>
          <p:nvPr>
            <p:ph sz="half" idx="2"/>
            <a:videoFile r:link="rId4"/>
            <p:extLst>
              <p:ext uri="{DAA4B4D4-6D71-4841-9C94-3DE7FCFB9230}">
                <p14:media xmlns:p14="http://schemas.microsoft.com/office/powerpoint/2010/main" r:embed="rId3"/>
              </p:ext>
            </p:extLst>
          </p:nvPr>
        </p:nvPicPr>
        <p:blipFill>
          <a:blip r:embed="rId8"/>
          <a:stretch>
            <a:fillRect/>
          </a:stretch>
        </p:blipFill>
        <p:spPr>
          <a:xfrm>
            <a:off x="4408743" y="438150"/>
            <a:ext cx="4517514" cy="4517514"/>
          </a:xfrm>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video>
              <p:cMediaNode vol="80000">
                <p:cTn id="13" fill="hold" display="0">
                  <p:stCondLst>
                    <p:cond delay="indefinite"/>
                  </p:stCondLst>
                </p:cTn>
                <p:tgtEl>
                  <p:spTgt spid="9"/>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a:solidFill>
                  <a:schemeClr val="tx1"/>
                </a:solidFill>
                <a:latin typeface="Arial" pitchFamily="34" charset="0"/>
                <a:cs typeface="Arial" pitchFamily="34" charset="0"/>
              </a:rPr>
              <a:t>Đọc lại bài: </a:t>
            </a:r>
            <a:r>
              <a:rPr lang="en-US" sz="3200" i="1">
                <a:solidFill>
                  <a:schemeClr val="tx1"/>
                </a:solidFill>
                <a:latin typeface="Arial" pitchFamily="34" charset="0"/>
                <a:cs typeface="Arial" pitchFamily="34" charset="0"/>
              </a:rPr>
              <a:t>Cây liễu dẻo dai</a:t>
            </a:r>
            <a:r>
              <a:rPr lang="en-US" sz="3200">
                <a:solidFill>
                  <a:schemeClr val="tx1"/>
                </a:solidFill>
                <a:latin typeface="Arial" pitchFamily="34" charset="0"/>
                <a:cs typeface="Arial" pitchFamily="34" charset="0"/>
              </a:rPr>
              <a:t> (trang 118, 119).</a:t>
            </a:r>
          </a:p>
          <a:p>
            <a:pPr marL="457138" indent="-457138" algn="just">
              <a:buFontTx/>
              <a:buChar char="-"/>
            </a:pPr>
            <a:r>
              <a:rPr lang="en-US" sz="3200">
                <a:solidFill>
                  <a:schemeClr val="tx1"/>
                </a:solidFill>
                <a:latin typeface="Arial" pitchFamily="34" charset="0"/>
                <a:cs typeface="Arial" pitchFamily="34" charset="0"/>
              </a:rPr>
              <a:t>Chuẩn bị bài mới (trang 120, 121).</a:t>
            </a:r>
          </a:p>
        </p:txBody>
      </p:sp>
    </p:spTree>
    <p:extLst>
      <p:ext uri="{BB962C8B-B14F-4D97-AF65-F5344CB8AC3E}">
        <p14:creationId xmlns:p14="http://schemas.microsoft.com/office/powerpoint/2010/main" val="3388511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61950"/>
            <a:ext cx="9957816" cy="857250"/>
          </a:xfrm>
        </p:spPr>
        <p:txBody>
          <a:bodyPr>
            <a:noAutofit/>
          </a:bodyPr>
          <a:lstStyle/>
          <a:p>
            <a:r>
              <a:rPr lang="en-US" sz="3600">
                <a:solidFill>
                  <a:srgbClr val="0070C0"/>
                </a:solidFill>
                <a:latin typeface="Arial" pitchFamily="34" charset="0"/>
                <a:cs typeface="Arial" pitchFamily="34" charset="0"/>
              </a:rPr>
              <a:t>Cây gì thân nhẵn, lá xanh</a:t>
            </a:r>
            <a:br>
              <a:rPr lang="en-US" sz="3600">
                <a:solidFill>
                  <a:srgbClr val="0070C0"/>
                </a:solidFill>
                <a:latin typeface="Arial" pitchFamily="34" charset="0"/>
                <a:cs typeface="Arial" pitchFamily="34" charset="0"/>
              </a:rPr>
            </a:br>
            <a:r>
              <a:rPr lang="en-US" sz="3600">
                <a:solidFill>
                  <a:srgbClr val="0070C0"/>
                </a:solidFill>
                <a:latin typeface="Arial" pitchFamily="34" charset="0"/>
                <a:cs typeface="Arial" pitchFamily="34" charset="0"/>
              </a:rPr>
              <a:t>Có buồng quả chín, ngọt lành thơm ngon?</a:t>
            </a:r>
          </a:p>
        </p:txBody>
      </p:sp>
      <p:sp>
        <p:nvSpPr>
          <p:cNvPr id="6" name="Title 3"/>
          <p:cNvSpPr txBox="1">
            <a:spLocks/>
          </p:cNvSpPr>
          <p:nvPr/>
        </p:nvSpPr>
        <p:spPr>
          <a:xfrm>
            <a:off x="-381000" y="3362325"/>
            <a:ext cx="3172867"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600">
                <a:solidFill>
                  <a:srgbClr val="FF0000"/>
                </a:solidFill>
                <a:latin typeface="Arial" pitchFamily="34" charset="0"/>
                <a:cs typeface="Arial" pitchFamily="34" charset="0"/>
              </a:rPr>
              <a:t>Cây chuối</a:t>
            </a:r>
          </a:p>
        </p:txBody>
      </p:sp>
      <p:pic>
        <p:nvPicPr>
          <p:cNvPr id="3074" name="Picture 2" descr="Tả cây chuối lớp 7 - Viết văn học tr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733550"/>
            <a:ext cx="5791200"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34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20" name="Group 19"/>
          <p:cNvGrpSpPr/>
          <p:nvPr/>
        </p:nvGrpSpPr>
        <p:grpSpPr>
          <a:xfrm>
            <a:off x="1143000" y="2412173"/>
            <a:ext cx="6553201" cy="1150177"/>
            <a:chOff x="1143000" y="2412173"/>
            <a:chExt cx="6553201" cy="1150177"/>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1" y="2579060"/>
              <a:ext cx="5121462" cy="646319"/>
            </a:xfrm>
            <a:prstGeom prst="rect">
              <a:avLst/>
            </a:prstGeom>
            <a:noFill/>
          </p:spPr>
          <p:txBody>
            <a:bodyPr wrap="square" lIns="91428" tIns="45714" rIns="91428" bIns="45714" rtlCol="0">
              <a:spAutoFit/>
            </a:bodyPr>
            <a:lstStyle/>
            <a:p>
              <a:pPr algn="ctr"/>
              <a:r>
                <a:rPr lang="en-US" sz="3600" b="1">
                  <a:solidFill>
                    <a:srgbClr val="00863D"/>
                  </a:solidFill>
                  <a:latin typeface="Arial-Rounded" pitchFamily="34" charset="0"/>
                  <a:ea typeface="Arial-Rounded" pitchFamily="34" charset="0"/>
                  <a:cs typeface="Arial-Rounded" pitchFamily="34" charset="0"/>
                </a:rPr>
                <a:t>CÂY LIỄU DẺO DAI</a:t>
              </a:r>
            </a:p>
          </p:txBody>
        </p:sp>
      </p:gr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THIÊN NHIÊN KÌ THÚ</a:t>
            </a:r>
          </a:p>
        </p:txBody>
      </p:sp>
      <p:sp>
        <p:nvSpPr>
          <p:cNvPr id="33" name="TextBox 32"/>
          <p:cNvSpPr txBox="1"/>
          <p:nvPr/>
        </p:nvSpPr>
        <p:spPr>
          <a:xfrm>
            <a:off x="1150938" y="2434696"/>
            <a:ext cx="990600" cy="954095"/>
          </a:xfrm>
          <a:prstGeom prst="rect">
            <a:avLst/>
          </a:prstGeom>
          <a:noFill/>
        </p:spPr>
        <p:txBody>
          <a:bodyPr wrap="square" lIns="91428" tIns="45714" rIns="91428" bIns="45714"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5</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99" y="-163929"/>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t="8510" b="16444"/>
          <a:stretch/>
        </p:blipFill>
        <p:spPr>
          <a:xfrm>
            <a:off x="3575145" y="3523400"/>
            <a:ext cx="1781175" cy="1443628"/>
          </a:xfrm>
          <a:prstGeom prst="rect">
            <a:avLst/>
          </a:prstGeom>
        </p:spPr>
      </p:pic>
    </p:spTree>
    <p:extLst>
      <p:ext uri="{BB962C8B-B14F-4D97-AF65-F5344CB8AC3E}">
        <p14:creationId xmlns:p14="http://schemas.microsoft.com/office/powerpoint/2010/main" val="2145125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510018"/>
            <a:ext cx="796290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Nói về đặc điểm khác nhau giữa hai cây trong tranh</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897" y="3746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Những loại cây bạn không nên trồng trong nhà – bTaskee blo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2325" y="1678781"/>
            <a:ext cx="4416425" cy="33123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ây Bàng Ta , Mua Bán Cây Công Trình, Cây Bóng Mát Giá Rẻ Hà Nội -  caycanhgiagoc.c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 y="1678781"/>
            <a:ext cx="4416425" cy="3312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115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4682" y="255143"/>
            <a:ext cx="1160318"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Đọc</a:t>
            </a:r>
          </a:p>
        </p:txBody>
      </p:sp>
      <p:sp>
        <p:nvSpPr>
          <p:cNvPr id="4" name="TextBox 3"/>
          <p:cNvSpPr txBox="1"/>
          <p:nvPr/>
        </p:nvSpPr>
        <p:spPr>
          <a:xfrm>
            <a:off x="1524000" y="325426"/>
            <a:ext cx="5947064" cy="461532"/>
          </a:xfrm>
          <a:prstGeom prst="rect">
            <a:avLst/>
          </a:prstGeom>
          <a:noFill/>
        </p:spPr>
        <p:txBody>
          <a:bodyPr wrap="square" lIns="91305" tIns="45654" rIns="91305" bIns="45654" rtlCol="0">
            <a:spAutoFit/>
          </a:bodyPr>
          <a:lstStyle/>
          <a:p>
            <a:pPr algn="ctr"/>
            <a:r>
              <a:rPr lang="en-US" sz="2400" b="1">
                <a:latin typeface="Arial" pitchFamily="34" charset="0"/>
                <a:ea typeface="Arial-Rounded" pitchFamily="34" charset="0"/>
                <a:cs typeface="Arial" pitchFamily="34" charset="0"/>
              </a:rPr>
              <a:t>Cây liễu dẻo dai</a:t>
            </a:r>
          </a:p>
        </p:txBody>
      </p:sp>
      <p:sp>
        <p:nvSpPr>
          <p:cNvPr id="5" name="TextBox 4"/>
          <p:cNvSpPr txBox="1"/>
          <p:nvPr/>
        </p:nvSpPr>
        <p:spPr>
          <a:xfrm>
            <a:off x="166256" y="861591"/>
            <a:ext cx="8853054" cy="4277961"/>
          </a:xfrm>
          <a:prstGeom prst="rect">
            <a:avLst/>
          </a:prstGeom>
          <a:noFill/>
        </p:spPr>
        <p:txBody>
          <a:bodyPr wrap="square" lIns="91305" tIns="45654" rIns="91305" bIns="45654" rtlCol="0">
            <a:spAutoFit/>
          </a:bodyPr>
          <a:lstStyle/>
          <a:p>
            <a:pPr algn="just">
              <a:spcAft>
                <a:spcPts val="600"/>
              </a:spcAft>
            </a:pP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Trời</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nổi</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gió</a:t>
            </a:r>
            <a:r>
              <a:rPr lang="en-US" sz="2200" dirty="0">
                <a:latin typeface="Arial" pitchFamily="34" charset="0"/>
                <a:ea typeface="Arial-Rounded" pitchFamily="34" charset="0"/>
                <a:cs typeface="Arial" pitchFamily="34" charset="0"/>
              </a:rPr>
              <a:t> to. </a:t>
            </a:r>
            <a:r>
              <a:rPr lang="en-US" sz="2200" dirty="0" err="1">
                <a:latin typeface="Arial" pitchFamily="34" charset="0"/>
                <a:ea typeface="Arial-Rounded" pitchFamily="34" charset="0"/>
                <a:cs typeface="Arial" pitchFamily="34" charset="0"/>
              </a:rPr>
              <a:t>Cây</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liễu</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không</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ngừng</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lắc</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lư</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Thấy</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vậy</a:t>
            </a:r>
            <a:r>
              <a:rPr lang="en-US" sz="2200" dirty="0">
                <a:latin typeface="Arial" pitchFamily="34" charset="0"/>
                <a:ea typeface="Arial-Rounded" pitchFamily="34" charset="0"/>
                <a:cs typeface="Arial" pitchFamily="34" charset="0"/>
              </a:rPr>
              <a:t>, Nam </a:t>
            </a:r>
            <a:r>
              <a:rPr lang="en-US" sz="2200" dirty="0" err="1">
                <a:latin typeface="Arial" pitchFamily="34" charset="0"/>
                <a:ea typeface="Arial-Rounded" pitchFamily="34" charset="0"/>
                <a:cs typeface="Arial" pitchFamily="34" charset="0"/>
              </a:rPr>
              <a:t>rất</a:t>
            </a:r>
            <a:r>
              <a:rPr lang="en-US" sz="2200" dirty="0">
                <a:latin typeface="Arial" pitchFamily="34" charset="0"/>
                <a:ea typeface="Arial-Rounded" pitchFamily="34" charset="0"/>
                <a:cs typeface="Arial" pitchFamily="34" charset="0"/>
              </a:rPr>
              <a:t> lo </a:t>
            </a:r>
            <a:r>
              <a:rPr lang="en-US" sz="2200" dirty="0" err="1">
                <a:latin typeface="Arial" pitchFamily="34" charset="0"/>
                <a:ea typeface="Arial-Rounded" pitchFamily="34" charset="0"/>
                <a:cs typeface="Arial" pitchFamily="34" charset="0"/>
              </a:rPr>
              <a:t>cây</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liễu</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sẽ</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bị</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gãy</a:t>
            </a:r>
            <a:r>
              <a:rPr lang="en-US" sz="2200" dirty="0">
                <a:latin typeface="Arial" pitchFamily="34" charset="0"/>
                <a:ea typeface="Arial-Rounded" pitchFamily="34" charset="0"/>
                <a:cs typeface="Arial" pitchFamily="34" charset="0"/>
              </a:rPr>
              <a:t>. Nam </a:t>
            </a:r>
            <a:r>
              <a:rPr lang="en-US" sz="2200" dirty="0" err="1">
                <a:latin typeface="Arial" pitchFamily="34" charset="0"/>
                <a:ea typeface="Arial-Rounded" pitchFamily="34" charset="0"/>
                <a:cs typeface="Arial" pitchFamily="34" charset="0"/>
              </a:rPr>
              <a:t>hỏi</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mẹ</a:t>
            </a:r>
            <a:r>
              <a:rPr lang="en-US" sz="2200" dirty="0">
                <a:latin typeface="Arial" pitchFamily="34" charset="0"/>
                <a:ea typeface="Arial-Rounded" pitchFamily="34" charset="0"/>
                <a:cs typeface="Arial" pitchFamily="34" charset="0"/>
              </a:rPr>
              <a:t>:</a:t>
            </a:r>
          </a:p>
          <a:p>
            <a:pPr algn="just">
              <a:spcAft>
                <a:spcPts val="600"/>
              </a:spcAft>
            </a:pPr>
            <a:r>
              <a:rPr lang="en-US" sz="2200" dirty="0">
                <a:latin typeface="Arial" pitchFamily="34" charset="0"/>
                <a:ea typeface="Arial-Rounded" pitchFamily="34" charset="0"/>
                <a:cs typeface="Arial" pitchFamily="34" charset="0"/>
              </a:rPr>
              <a:t>	- </a:t>
            </a:r>
            <a:r>
              <a:rPr lang="en-US" sz="2200" dirty="0" err="1">
                <a:latin typeface="Arial" pitchFamily="34" charset="0"/>
                <a:ea typeface="Arial-Rounded" pitchFamily="34" charset="0"/>
                <a:cs typeface="Arial" pitchFamily="34" charset="0"/>
              </a:rPr>
              <a:t>Mẹ</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ơi</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cây</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liễu</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mềm</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yếu</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thế</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liệu</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có</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bị</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gió</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làm</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gãy</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không</a:t>
            </a:r>
            <a:r>
              <a:rPr lang="en-US" sz="2200" dirty="0">
                <a:latin typeface="Arial" pitchFamily="34" charset="0"/>
                <a:ea typeface="Arial-Rounded" pitchFamily="34" charset="0"/>
                <a:cs typeface="Arial" pitchFamily="34" charset="0"/>
              </a:rPr>
              <a:t> ạ?</a:t>
            </a:r>
          </a:p>
          <a:p>
            <a:pPr algn="just">
              <a:spcAft>
                <a:spcPts val="600"/>
              </a:spcAft>
            </a:pP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Mẹ</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mỉm</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cười</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đáp</a:t>
            </a:r>
            <a:r>
              <a:rPr lang="en-US" sz="2200" dirty="0">
                <a:latin typeface="Arial" pitchFamily="34" charset="0"/>
                <a:ea typeface="Arial-Rounded" pitchFamily="34" charset="0"/>
                <a:cs typeface="Arial" pitchFamily="34" charset="0"/>
              </a:rPr>
              <a:t>:</a:t>
            </a:r>
          </a:p>
          <a:p>
            <a:pPr algn="just">
              <a:spcAft>
                <a:spcPts val="600"/>
              </a:spcAft>
            </a:pPr>
            <a:r>
              <a:rPr lang="en-US" sz="2200" dirty="0">
                <a:latin typeface="Arial" pitchFamily="34" charset="0"/>
                <a:ea typeface="Arial-Rounded" pitchFamily="34" charset="0"/>
                <a:cs typeface="Arial" pitchFamily="34" charset="0"/>
              </a:rPr>
              <a:t>	- Con </a:t>
            </a:r>
            <a:r>
              <a:rPr lang="en-US" sz="2200" dirty="0" err="1">
                <a:latin typeface="Arial" pitchFamily="34" charset="0"/>
                <a:ea typeface="Arial-Rounded" pitchFamily="34" charset="0"/>
                <a:cs typeface="Arial" pitchFamily="34" charset="0"/>
              </a:rPr>
              <a:t>yên</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tâm</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cây</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liễu</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sẽ</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không</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sao</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đâu</a:t>
            </a:r>
            <a:r>
              <a:rPr lang="en-US" sz="2200" dirty="0">
                <a:latin typeface="Arial" pitchFamily="34" charset="0"/>
                <a:ea typeface="Arial-Rounded" pitchFamily="34" charset="0"/>
                <a:cs typeface="Arial" pitchFamily="34" charset="0"/>
              </a:rPr>
              <a:t>.</a:t>
            </a:r>
          </a:p>
          <a:p>
            <a:pPr algn="just">
              <a:spcAft>
                <a:spcPts val="600"/>
              </a:spcAft>
            </a:pP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Mẹ</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giải</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thích</a:t>
            </a:r>
            <a:r>
              <a:rPr lang="en-US" sz="2200" dirty="0">
                <a:latin typeface="Arial" pitchFamily="34" charset="0"/>
                <a:ea typeface="Arial-Rounded" pitchFamily="34" charset="0"/>
                <a:cs typeface="Arial" pitchFamily="34" charset="0"/>
              </a:rPr>
              <a:t> </a:t>
            </a:r>
            <a:r>
              <a:rPr lang="en-US" sz="2200">
                <a:latin typeface="Arial" pitchFamily="34" charset="0"/>
                <a:ea typeface="Arial-Rounded" pitchFamily="34" charset="0"/>
                <a:cs typeface="Arial" pitchFamily="34" charset="0"/>
              </a:rPr>
              <a:t>thêm:</a:t>
            </a:r>
            <a:endParaRPr lang="en-US" sz="2200" dirty="0">
              <a:latin typeface="Arial" pitchFamily="34" charset="0"/>
              <a:ea typeface="Arial-Rounded" pitchFamily="34" charset="0"/>
              <a:cs typeface="Arial" pitchFamily="34" charset="0"/>
            </a:endParaRPr>
          </a:p>
          <a:p>
            <a:pPr algn="just">
              <a:spcAft>
                <a:spcPts val="600"/>
              </a:spcAft>
            </a:pPr>
            <a:r>
              <a:rPr lang="en-US" sz="2200" dirty="0">
                <a:latin typeface="Arial" pitchFamily="34" charset="0"/>
                <a:ea typeface="Arial-Rounded" pitchFamily="34" charset="0"/>
                <a:cs typeface="Arial" pitchFamily="34" charset="0"/>
              </a:rPr>
              <a:t>	- </a:t>
            </a:r>
            <a:r>
              <a:rPr lang="en-US" sz="2200" dirty="0" err="1">
                <a:latin typeface="Arial" pitchFamily="34" charset="0"/>
                <a:ea typeface="Arial-Rounded" pitchFamily="34" charset="0"/>
                <a:cs typeface="Arial" pitchFamily="34" charset="0"/>
              </a:rPr>
              <a:t>Thân</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cây</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liễu</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tuy</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không</a:t>
            </a:r>
            <a:r>
              <a:rPr lang="en-US" sz="2200" dirty="0">
                <a:latin typeface="Arial" pitchFamily="34" charset="0"/>
                <a:ea typeface="Arial-Rounded" pitchFamily="34" charset="0"/>
                <a:cs typeface="Arial" pitchFamily="34" charset="0"/>
              </a:rPr>
              <a:t> to </a:t>
            </a:r>
            <a:r>
              <a:rPr lang="en-US" sz="2200" dirty="0" err="1">
                <a:latin typeface="Arial" pitchFamily="34" charset="0"/>
                <a:ea typeface="Arial-Rounded" pitchFamily="34" charset="0"/>
                <a:cs typeface="Arial" pitchFamily="34" charset="0"/>
              </a:rPr>
              <a:t>nhưng</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dẻo</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dai</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Cành</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liễu</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mềm</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mại</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có</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thể</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chuyển</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động</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theo</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chiều</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gió</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Vì</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vậy</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cây</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không</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dễ</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bị</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gãy</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Liễu</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còn</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là</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loài</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cây</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dễ</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trồng</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Chỉ</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cần</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cắm</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cành</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xuống</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đất</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nó</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có</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thể</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nhanh</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chóng</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mọc</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lên</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cây</a:t>
            </a:r>
            <a:r>
              <a:rPr lang="en-US" sz="2200" dirty="0">
                <a:latin typeface="Arial" pitchFamily="34" charset="0"/>
                <a:ea typeface="Arial-Rounded" pitchFamily="34" charset="0"/>
                <a:cs typeface="Arial" pitchFamily="34" charset="0"/>
              </a:rPr>
              <a:t> non.</a:t>
            </a:r>
          </a:p>
          <a:p>
            <a:pPr algn="r"/>
            <a:r>
              <a:rPr lang="en-US" sz="2200" dirty="0">
                <a:latin typeface="Arial" pitchFamily="34" charset="0"/>
                <a:ea typeface="Arial-Rounded" pitchFamily="34" charset="0"/>
                <a:cs typeface="Arial" pitchFamily="34" charset="0"/>
              </a:rPr>
              <a:t>(</a:t>
            </a:r>
            <a:r>
              <a:rPr lang="en-US" sz="2200" dirty="0" err="1">
                <a:latin typeface="Arial" pitchFamily="34" charset="0"/>
                <a:ea typeface="Arial-Rounded" pitchFamily="34" charset="0"/>
                <a:cs typeface="Arial" pitchFamily="34" charset="0"/>
              </a:rPr>
              <a:t>Hải</a:t>
            </a:r>
            <a:r>
              <a:rPr lang="en-US" sz="2200" dirty="0">
                <a:latin typeface="Arial" pitchFamily="34" charset="0"/>
                <a:ea typeface="Arial-Rounded" pitchFamily="34" charset="0"/>
                <a:cs typeface="Arial" pitchFamily="34" charset="0"/>
              </a:rPr>
              <a:t> An)</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69" y="16510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66256" y="861591"/>
            <a:ext cx="8853054" cy="4277961"/>
          </a:xfrm>
          <a:prstGeom prst="rect">
            <a:avLst/>
          </a:prstGeom>
          <a:noFill/>
        </p:spPr>
        <p:txBody>
          <a:bodyPr wrap="square" lIns="91305" tIns="45654" rIns="91305" bIns="45654" rtlCol="0">
            <a:spAutoFit/>
          </a:bodyPr>
          <a:lstStyle/>
          <a:p>
            <a:pPr algn="just">
              <a:spcAft>
                <a:spcPts val="600"/>
              </a:spcAft>
            </a:pPr>
            <a:r>
              <a:rPr lang="en-US" sz="2200">
                <a:latin typeface="Arial" pitchFamily="34" charset="0"/>
                <a:ea typeface="Arial-Rounded" pitchFamily="34" charset="0"/>
                <a:cs typeface="Arial" pitchFamily="34" charset="0"/>
              </a:rPr>
              <a:t>	Trời nổi gió to. Cây liễu không ngừng lắc lư. Thấy vậy, Nam rất lo cây liễu sẽ bị gãy. Nam hỏi mẹ:</a:t>
            </a:r>
          </a:p>
          <a:p>
            <a:pPr algn="just">
              <a:spcAft>
                <a:spcPts val="600"/>
              </a:spcAft>
            </a:pPr>
            <a:r>
              <a:rPr lang="en-US" sz="2200">
                <a:latin typeface="Arial" pitchFamily="34" charset="0"/>
                <a:ea typeface="Arial-Rounded" pitchFamily="34" charset="0"/>
                <a:cs typeface="Arial" pitchFamily="34" charset="0"/>
              </a:rPr>
              <a:t>	- Mẹ ơi, cây liễu mềm yếu thế, liệu có bị gió làm gãy không ạ?</a:t>
            </a:r>
          </a:p>
          <a:p>
            <a:pPr algn="just">
              <a:spcAft>
                <a:spcPts val="600"/>
              </a:spcAft>
            </a:pPr>
            <a:r>
              <a:rPr lang="en-US" sz="220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 Con yên tâm, cây liễu sẽ không sao đâu.</a:t>
            </a:r>
          </a:p>
          <a:p>
            <a:pPr algn="just">
              <a:spcAft>
                <a:spcPts val="600"/>
              </a:spcAft>
            </a:pPr>
            <a:r>
              <a:rPr lang="en-US" sz="2200">
                <a:latin typeface="Arial" pitchFamily="34" charset="0"/>
                <a:ea typeface="Arial-Rounded" pitchFamily="34" charset="0"/>
                <a:cs typeface="Arial" pitchFamily="34" charset="0"/>
              </a:rPr>
              <a:t>	Mẹ giải thích:</a:t>
            </a:r>
          </a:p>
          <a:p>
            <a:pPr algn="just">
              <a:spcAft>
                <a:spcPts val="600"/>
              </a:spcAft>
            </a:pPr>
            <a:r>
              <a:rPr lang="en-US" sz="2200">
                <a:latin typeface="Arial" pitchFamily="34" charset="0"/>
                <a:ea typeface="Arial-Rounded" pitchFamily="34" charset="0"/>
                <a:cs typeface="Arial" pitchFamily="34" charset="0"/>
              </a:rPr>
              <a:t>	- Thân cây liễu tuy không to nhưng dẻo dai. Cành liễu mềm mại, có thể chuyển động theo chiều gió. Vì vậy, cây không dễ bị gãy. Liễu còn là loài cây dễ trồng. Chỉ cần cắm cành xuống đất, nó có thể nhanh chóng mọc lên cây con.</a:t>
            </a:r>
          </a:p>
          <a:p>
            <a:pPr algn="r"/>
            <a:r>
              <a:rPr lang="en-US" sz="2200">
                <a:latin typeface="Arial" pitchFamily="34" charset="0"/>
                <a:ea typeface="Arial-Rounded" pitchFamily="34" charset="0"/>
                <a:cs typeface="Arial" pitchFamily="34" charset="0"/>
              </a:rPr>
              <a:t>(Hải An)</a:t>
            </a:r>
          </a:p>
        </p:txBody>
      </p:sp>
      <p:cxnSp>
        <p:nvCxnSpPr>
          <p:cNvPr id="5" name="Straight Connector 4"/>
          <p:cNvCxnSpPr/>
          <p:nvPr/>
        </p:nvCxnSpPr>
        <p:spPr>
          <a:xfrm flipH="1">
            <a:off x="2265189" y="1241181"/>
            <a:ext cx="67888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131169" y="1241181"/>
            <a:ext cx="6545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3166143" y="4289181"/>
            <a:ext cx="6622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652954" y="3234104"/>
            <a:ext cx="110465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524000" y="325426"/>
            <a:ext cx="5947064" cy="461532"/>
          </a:xfrm>
          <a:prstGeom prst="rect">
            <a:avLst/>
          </a:prstGeom>
          <a:noFill/>
        </p:spPr>
        <p:txBody>
          <a:bodyPr wrap="square" lIns="91305" tIns="45654" rIns="91305" bIns="45654" rtlCol="0">
            <a:spAutoFit/>
          </a:bodyPr>
          <a:lstStyle/>
          <a:p>
            <a:pPr algn="ctr"/>
            <a:r>
              <a:rPr lang="en-US" sz="2400" b="1">
                <a:latin typeface="Arial" pitchFamily="34" charset="0"/>
                <a:ea typeface="Arial-Rounded" pitchFamily="34" charset="0"/>
                <a:cs typeface="Arial" pitchFamily="34" charset="0"/>
              </a:rPr>
              <a:t>Cây liễu dẻo dai</a:t>
            </a:r>
          </a:p>
        </p:txBody>
      </p:sp>
      <p:cxnSp>
        <p:nvCxnSpPr>
          <p:cNvPr id="11" name="Straight Connector 10"/>
          <p:cNvCxnSpPr/>
          <p:nvPr/>
        </p:nvCxnSpPr>
        <p:spPr>
          <a:xfrm flipH="1">
            <a:off x="257909" y="4652596"/>
            <a:ext cx="16001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352550"/>
            <a:ext cx="4800600" cy="3352800"/>
          </a:xfrm>
        </p:spPr>
        <p:txBody>
          <a:bodyPr>
            <a:normAutofit/>
          </a:bodyPr>
          <a:lstStyle/>
          <a:p>
            <a:pPr algn="l"/>
            <a:r>
              <a:rPr lang="en-US">
                <a:latin typeface="Arial" pitchFamily="34" charset="0"/>
                <a:cs typeface="Arial" pitchFamily="34" charset="0"/>
              </a:rPr>
              <a:t>lắc lư	</a:t>
            </a:r>
            <a:br>
              <a:rPr lang="en-US">
                <a:latin typeface="Arial" pitchFamily="34" charset="0"/>
                <a:cs typeface="Arial" pitchFamily="34" charset="0"/>
              </a:rPr>
            </a:br>
            <a:r>
              <a:rPr lang="en-US">
                <a:latin typeface="Arial" pitchFamily="34" charset="0"/>
                <a:cs typeface="Arial" pitchFamily="34" charset="0"/>
              </a:rPr>
              <a:t>giải thích	</a:t>
            </a:r>
            <a:br>
              <a:rPr lang="en-US">
                <a:latin typeface="Arial" pitchFamily="34" charset="0"/>
                <a:cs typeface="Arial" pitchFamily="34" charset="0"/>
              </a:rPr>
            </a:br>
            <a:r>
              <a:rPr lang="en-US">
                <a:latin typeface="Arial" pitchFamily="34" charset="0"/>
                <a:cs typeface="Arial" pitchFamily="34" charset="0"/>
              </a:rPr>
              <a:t>trồng</a:t>
            </a:r>
            <a:br>
              <a:rPr lang="en-US">
                <a:latin typeface="Arial" pitchFamily="34" charset="0"/>
                <a:cs typeface="Arial" pitchFamily="34" charset="0"/>
              </a:rPr>
            </a:br>
            <a:r>
              <a:rPr lang="en-US">
                <a:latin typeface="Arial" pitchFamily="34" charset="0"/>
                <a:cs typeface="Arial" pitchFamily="34" charset="0"/>
              </a:rPr>
              <a:t>nhanh chóng		</a:t>
            </a:r>
          </a:p>
        </p:txBody>
      </p:sp>
      <p:sp>
        <p:nvSpPr>
          <p:cNvPr id="3" name="Title 1"/>
          <p:cNvSpPr txBox="1">
            <a:spLocks/>
          </p:cNvSpPr>
          <p:nvPr/>
        </p:nvSpPr>
        <p:spPr>
          <a:xfrm>
            <a:off x="2021114" y="0"/>
            <a:ext cx="4419600" cy="167640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a:latin typeface="Arial" pitchFamily="34" charset="0"/>
                <a:cs typeface="Arial" pitchFamily="34" charset="0"/>
              </a:rPr>
              <a:t>Luyện đọc</a:t>
            </a:r>
          </a:p>
        </p:txBody>
      </p:sp>
      <p:cxnSp>
        <p:nvCxnSpPr>
          <p:cNvPr id="4" name="Straight Connector 3"/>
          <p:cNvCxnSpPr/>
          <p:nvPr/>
        </p:nvCxnSpPr>
        <p:spPr>
          <a:xfrm flipH="1">
            <a:off x="3118338" y="2261089"/>
            <a:ext cx="19664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3962400" y="2247901"/>
            <a:ext cx="19664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4869618" y="2952750"/>
            <a:ext cx="51127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3128661" y="3622430"/>
            <a:ext cx="34920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4867499" y="4292110"/>
            <a:ext cx="56240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824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0" y="57150"/>
            <a:ext cx="5947064" cy="461532"/>
          </a:xfrm>
          <a:prstGeom prst="rect">
            <a:avLst/>
          </a:prstGeom>
          <a:noFill/>
        </p:spPr>
        <p:txBody>
          <a:bodyPr wrap="square" lIns="91305" tIns="45654" rIns="91305" bIns="45654" rtlCol="0">
            <a:spAutoFit/>
          </a:bodyPr>
          <a:lstStyle/>
          <a:p>
            <a:pPr algn="ctr"/>
            <a:r>
              <a:rPr lang="en-US" sz="2400" b="1">
                <a:latin typeface="Arial" pitchFamily="34" charset="0"/>
                <a:ea typeface="Arial-Rounded" pitchFamily="34" charset="0"/>
                <a:cs typeface="Arial" pitchFamily="34" charset="0"/>
              </a:rPr>
              <a:t>Cây liễu dẻo dai</a:t>
            </a:r>
          </a:p>
        </p:txBody>
      </p:sp>
      <p:sp>
        <p:nvSpPr>
          <p:cNvPr id="6" name="TextBox 5"/>
          <p:cNvSpPr txBox="1"/>
          <p:nvPr/>
        </p:nvSpPr>
        <p:spPr>
          <a:xfrm>
            <a:off x="166256" y="638854"/>
            <a:ext cx="8853054" cy="4277961"/>
          </a:xfrm>
          <a:prstGeom prst="rect">
            <a:avLst/>
          </a:prstGeom>
          <a:noFill/>
        </p:spPr>
        <p:txBody>
          <a:bodyPr wrap="square" lIns="91305" tIns="45654" rIns="91305" bIns="45654" rtlCol="0">
            <a:spAutoFit/>
          </a:bodyPr>
          <a:lstStyle/>
          <a:p>
            <a:pPr algn="just">
              <a:spcAft>
                <a:spcPts val="600"/>
              </a:spcAft>
            </a:pPr>
            <a:r>
              <a:rPr lang="en-US" sz="2200">
                <a:latin typeface="Arial" pitchFamily="34" charset="0"/>
                <a:ea typeface="Arial-Rounded" pitchFamily="34" charset="0"/>
                <a:cs typeface="Arial" pitchFamily="34" charset="0"/>
              </a:rPr>
              <a:t>	Trời nổi gió to. Cây liễu không ngừng lắc lư. Thấy vậy, Nam rất lo cây liễu sẽ bị gãy. Nam hỏi mẹ:</a:t>
            </a:r>
          </a:p>
          <a:p>
            <a:pPr algn="just">
              <a:spcAft>
                <a:spcPts val="600"/>
              </a:spcAft>
            </a:pPr>
            <a:r>
              <a:rPr lang="en-US" sz="2200">
                <a:latin typeface="Arial" pitchFamily="34" charset="0"/>
                <a:ea typeface="Arial-Rounded" pitchFamily="34" charset="0"/>
                <a:cs typeface="Arial" pitchFamily="34" charset="0"/>
              </a:rPr>
              <a:t>	- Mẹ ơi, cây liễu mềm yếu thế, liệu có bị gió làm gãy không ạ?</a:t>
            </a:r>
          </a:p>
          <a:p>
            <a:pPr algn="just">
              <a:spcAft>
                <a:spcPts val="600"/>
              </a:spcAft>
            </a:pPr>
            <a:r>
              <a:rPr lang="en-US" sz="220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 Con yên tâm, cây liễu sẽ không sao đâu.</a:t>
            </a:r>
          </a:p>
          <a:p>
            <a:pPr algn="just">
              <a:spcAft>
                <a:spcPts val="600"/>
              </a:spcAft>
            </a:pPr>
            <a:r>
              <a:rPr lang="en-US" sz="2200">
                <a:latin typeface="Arial" pitchFamily="34" charset="0"/>
                <a:ea typeface="Arial-Rounded" pitchFamily="34" charset="0"/>
                <a:cs typeface="Arial" pitchFamily="34" charset="0"/>
              </a:rPr>
              <a:t>	Mẹ giải thích:</a:t>
            </a:r>
          </a:p>
          <a:p>
            <a:pPr algn="just">
              <a:spcAft>
                <a:spcPts val="600"/>
              </a:spcAft>
            </a:pPr>
            <a:r>
              <a:rPr lang="en-US" sz="2200">
                <a:latin typeface="Arial" pitchFamily="34" charset="0"/>
                <a:ea typeface="Arial-Rounded" pitchFamily="34" charset="0"/>
                <a:cs typeface="Arial" pitchFamily="34" charset="0"/>
              </a:rPr>
              <a:t>	- Thân cây liễu tuy không to nhưng dẻo dai. Cành liễu mềm mại, có thể chuyển động theo chiều gió. Vì vậy, cây không dễ bị gãy. Liễu còn là loài cây dễ trồng. Chỉ cần cắm cành xuống đất, nó có thể nhanh chóng mọc lên cây con.</a:t>
            </a:r>
          </a:p>
          <a:p>
            <a:pPr algn="r"/>
            <a:r>
              <a:rPr lang="en-US" sz="2200">
                <a:latin typeface="Arial" pitchFamily="34" charset="0"/>
                <a:ea typeface="Arial-Rounded" pitchFamily="34" charset="0"/>
                <a:cs typeface="Arial" pitchFamily="34" charset="0"/>
              </a:rPr>
              <a:t>(Hải An)</a:t>
            </a:r>
          </a:p>
        </p:txBody>
      </p:sp>
      <p:sp>
        <p:nvSpPr>
          <p:cNvPr id="7" name="TextBox 6"/>
          <p:cNvSpPr txBox="1"/>
          <p:nvPr/>
        </p:nvSpPr>
        <p:spPr>
          <a:xfrm>
            <a:off x="152400" y="474674"/>
            <a:ext cx="8853054" cy="4616515"/>
          </a:xfrm>
          <a:prstGeom prst="rect">
            <a:avLst/>
          </a:prstGeom>
          <a:solidFill>
            <a:schemeClr val="bg1"/>
          </a:solidFill>
        </p:spPr>
        <p:txBody>
          <a:bodyPr wrap="square" lIns="91305" tIns="45654" rIns="91305" bIns="45654" rtlCol="0">
            <a:spAutoFit/>
          </a:bodyPr>
          <a:lstStyle/>
          <a:p>
            <a:pPr algn="just">
              <a:spcAft>
                <a:spcPts val="600"/>
              </a:spcAft>
            </a:pPr>
            <a:r>
              <a:rPr lang="en-US" sz="2200">
                <a:latin typeface="Arial" pitchFamily="34" charset="0"/>
                <a:ea typeface="Arial-Rounded" pitchFamily="34" charset="0"/>
                <a:cs typeface="Arial" pitchFamily="34" charset="0"/>
              </a:rPr>
              <a:t>	Trời nổi gió to.</a:t>
            </a:r>
            <a:r>
              <a:rPr lang="en-US" sz="2200">
                <a:solidFill>
                  <a:srgbClr val="FF0000"/>
                </a:solidFill>
                <a:latin typeface="Arial" pitchFamily="34" charset="0"/>
                <a:ea typeface="Arial-Rounded" pitchFamily="34" charset="0"/>
                <a:cs typeface="Arial" pitchFamily="34" charset="0"/>
              </a:rPr>
              <a:t>//</a:t>
            </a:r>
            <a:r>
              <a:rPr lang="en-US" sz="2200">
                <a:latin typeface="Arial" pitchFamily="34" charset="0"/>
                <a:ea typeface="Arial-Rounded" pitchFamily="34" charset="0"/>
                <a:cs typeface="Arial" pitchFamily="34" charset="0"/>
              </a:rPr>
              <a:t>Cây liễu không ngừng lắc lư.</a:t>
            </a:r>
            <a:r>
              <a:rPr lang="en-US" sz="2200">
                <a:solidFill>
                  <a:srgbClr val="FF0000"/>
                </a:solidFill>
                <a:latin typeface="Arial" pitchFamily="34" charset="0"/>
                <a:ea typeface="Arial-Rounded" pitchFamily="34" charset="0"/>
                <a:cs typeface="Arial" pitchFamily="34" charset="0"/>
              </a:rPr>
              <a:t>//</a:t>
            </a:r>
            <a:r>
              <a:rPr lang="en-US" sz="2200">
                <a:latin typeface="Arial" pitchFamily="34" charset="0"/>
                <a:ea typeface="Arial-Rounded" pitchFamily="34" charset="0"/>
                <a:cs typeface="Arial" pitchFamily="34" charset="0"/>
              </a:rPr>
              <a:t>Thấy vậy, Nam rất lo cây liễu sẽ bị gãy.</a:t>
            </a:r>
            <a:r>
              <a:rPr lang="en-US" sz="2200">
                <a:solidFill>
                  <a:srgbClr val="FF0000"/>
                </a:solidFill>
                <a:latin typeface="Arial" pitchFamily="34" charset="0"/>
                <a:ea typeface="Arial-Rounded" pitchFamily="34" charset="0"/>
                <a:cs typeface="Arial" pitchFamily="34" charset="0"/>
              </a:rPr>
              <a:t>//</a:t>
            </a:r>
            <a:r>
              <a:rPr lang="en-US" sz="2200">
                <a:latin typeface="Arial" pitchFamily="34" charset="0"/>
                <a:ea typeface="Arial-Rounded" pitchFamily="34" charset="0"/>
                <a:cs typeface="Arial" pitchFamily="34" charset="0"/>
              </a:rPr>
              <a:t>Nam hỏi mẹ:</a:t>
            </a:r>
          </a:p>
          <a:p>
            <a:pPr algn="just">
              <a:spcAft>
                <a:spcPts val="600"/>
              </a:spcAft>
            </a:pPr>
            <a:r>
              <a:rPr lang="en-US" sz="2200">
                <a:latin typeface="Arial" pitchFamily="34" charset="0"/>
                <a:ea typeface="Arial-Rounded" pitchFamily="34" charset="0"/>
                <a:cs typeface="Arial" pitchFamily="34" charset="0"/>
              </a:rPr>
              <a:t>	- Mẹ ơi, cây liễu mềm yếu thế, liệu có bị gió làm gãy không ạ?</a:t>
            </a:r>
            <a:r>
              <a:rPr lang="en-US" sz="2200">
                <a:solidFill>
                  <a:srgbClr val="FF0000"/>
                </a:solidFill>
                <a:latin typeface="Arial" pitchFamily="34" charset="0"/>
                <a:ea typeface="Arial-Rounded" pitchFamily="34" charset="0"/>
                <a:cs typeface="Arial" pitchFamily="34" charset="0"/>
              </a:rPr>
              <a:t>//</a:t>
            </a:r>
            <a:endParaRPr lang="en-US" sz="2200">
              <a:latin typeface="Arial" pitchFamily="34" charset="0"/>
              <a:ea typeface="Arial-Rounded" pitchFamily="34" charset="0"/>
              <a:cs typeface="Arial" pitchFamily="34" charset="0"/>
            </a:endParaRPr>
          </a:p>
          <a:p>
            <a:pPr algn="just">
              <a:spcAft>
                <a:spcPts val="600"/>
              </a:spcAft>
            </a:pPr>
            <a:r>
              <a:rPr lang="en-US" sz="220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 Con yên tâm, cây liễu sẽ không sao đâu.</a:t>
            </a:r>
            <a:r>
              <a:rPr lang="en-US" sz="2200">
                <a:solidFill>
                  <a:srgbClr val="FF0000"/>
                </a:solidFill>
                <a:latin typeface="Arial" pitchFamily="34" charset="0"/>
                <a:ea typeface="Arial-Rounded" pitchFamily="34" charset="0"/>
                <a:cs typeface="Arial" pitchFamily="34" charset="0"/>
              </a:rPr>
              <a:t>//</a:t>
            </a:r>
            <a:endParaRPr lang="en-US" sz="2200">
              <a:latin typeface="Arial" pitchFamily="34" charset="0"/>
              <a:ea typeface="Arial-Rounded" pitchFamily="34" charset="0"/>
              <a:cs typeface="Arial" pitchFamily="34" charset="0"/>
            </a:endParaRPr>
          </a:p>
          <a:p>
            <a:pPr algn="just">
              <a:spcAft>
                <a:spcPts val="600"/>
              </a:spcAft>
            </a:pPr>
            <a:r>
              <a:rPr lang="en-US" sz="2200">
                <a:latin typeface="Arial" pitchFamily="34" charset="0"/>
                <a:ea typeface="Arial-Rounded" pitchFamily="34" charset="0"/>
                <a:cs typeface="Arial" pitchFamily="34" charset="0"/>
              </a:rPr>
              <a:t>	Mẹ giải thích:</a:t>
            </a:r>
          </a:p>
          <a:p>
            <a:pPr algn="just">
              <a:spcAft>
                <a:spcPts val="600"/>
              </a:spcAft>
            </a:pPr>
            <a:r>
              <a:rPr lang="en-US" sz="2200">
                <a:latin typeface="Arial" pitchFamily="34" charset="0"/>
                <a:ea typeface="Arial-Rounded" pitchFamily="34" charset="0"/>
                <a:cs typeface="Arial" pitchFamily="34" charset="0"/>
              </a:rPr>
              <a:t>	- Thân cây liễu tuy không to nhưng dẻo dai.</a:t>
            </a:r>
            <a:r>
              <a:rPr lang="en-US" sz="2200">
                <a:solidFill>
                  <a:srgbClr val="FF0000"/>
                </a:solidFill>
                <a:latin typeface="Arial" pitchFamily="34" charset="0"/>
                <a:ea typeface="Arial-Rounded" pitchFamily="34" charset="0"/>
                <a:cs typeface="Arial" pitchFamily="34" charset="0"/>
              </a:rPr>
              <a:t>//</a:t>
            </a:r>
            <a:r>
              <a:rPr lang="en-US" sz="2200">
                <a:latin typeface="Arial" pitchFamily="34" charset="0"/>
                <a:ea typeface="Arial-Rounded" pitchFamily="34" charset="0"/>
                <a:cs typeface="Arial" pitchFamily="34" charset="0"/>
              </a:rPr>
              <a:t>Cành liễu mềm mại, có thể chuyển động theo chiều gió.</a:t>
            </a:r>
            <a:r>
              <a:rPr lang="en-US" sz="2200">
                <a:solidFill>
                  <a:srgbClr val="FF0000"/>
                </a:solidFill>
                <a:latin typeface="Arial" pitchFamily="34" charset="0"/>
                <a:ea typeface="Arial-Rounded" pitchFamily="34" charset="0"/>
                <a:cs typeface="Arial" pitchFamily="34" charset="0"/>
              </a:rPr>
              <a:t>//</a:t>
            </a:r>
            <a:r>
              <a:rPr lang="en-US" sz="2200">
                <a:latin typeface="Arial" pitchFamily="34" charset="0"/>
                <a:ea typeface="Arial-Rounded" pitchFamily="34" charset="0"/>
                <a:cs typeface="Arial" pitchFamily="34" charset="0"/>
              </a:rPr>
              <a:t>Vì vậy, cây không dễ bị gãy.</a:t>
            </a:r>
            <a:r>
              <a:rPr lang="en-US" sz="2200">
                <a:solidFill>
                  <a:srgbClr val="FF0000"/>
                </a:solidFill>
                <a:latin typeface="Arial" pitchFamily="34" charset="0"/>
                <a:ea typeface="Arial-Rounded" pitchFamily="34" charset="0"/>
                <a:cs typeface="Arial" pitchFamily="34" charset="0"/>
              </a:rPr>
              <a:t>//</a:t>
            </a:r>
            <a:r>
              <a:rPr lang="en-US" sz="2200">
                <a:latin typeface="Arial" pitchFamily="34" charset="0"/>
                <a:ea typeface="Arial-Rounded" pitchFamily="34" charset="0"/>
                <a:cs typeface="Arial" pitchFamily="34" charset="0"/>
              </a:rPr>
              <a:t>Liễu còn là loài cây dễ trồng.</a:t>
            </a:r>
            <a:r>
              <a:rPr lang="en-US" sz="2200">
                <a:solidFill>
                  <a:srgbClr val="FF0000"/>
                </a:solidFill>
                <a:latin typeface="Arial" pitchFamily="34" charset="0"/>
                <a:ea typeface="Arial-Rounded" pitchFamily="34" charset="0"/>
                <a:cs typeface="Arial" pitchFamily="34" charset="0"/>
              </a:rPr>
              <a:t>//</a:t>
            </a:r>
            <a:r>
              <a:rPr lang="en-US" sz="2200">
                <a:latin typeface="Arial" pitchFamily="34" charset="0"/>
                <a:ea typeface="Arial-Rounded" pitchFamily="34" charset="0"/>
                <a:cs typeface="Arial" pitchFamily="34" charset="0"/>
              </a:rPr>
              <a:t>Chỉ cần cắm cành xuống đất, nó có thể nhanh chóng mọc lên cây con.</a:t>
            </a:r>
            <a:r>
              <a:rPr lang="en-US" sz="2200">
                <a:solidFill>
                  <a:srgbClr val="FF0000"/>
                </a:solidFill>
                <a:latin typeface="Arial" pitchFamily="34" charset="0"/>
                <a:ea typeface="Arial-Rounded" pitchFamily="34" charset="0"/>
                <a:cs typeface="Arial" pitchFamily="34" charset="0"/>
              </a:rPr>
              <a:t>//</a:t>
            </a:r>
            <a:endParaRPr lang="en-US" sz="2200">
              <a:latin typeface="Arial" pitchFamily="34" charset="0"/>
              <a:ea typeface="Arial-Rounded" pitchFamily="34" charset="0"/>
              <a:cs typeface="Arial" pitchFamily="34" charset="0"/>
            </a:endParaRPr>
          </a:p>
          <a:p>
            <a:pPr algn="r"/>
            <a:r>
              <a:rPr lang="en-US" sz="2200">
                <a:latin typeface="Arial" pitchFamily="34" charset="0"/>
                <a:ea typeface="Arial-Rounded" pitchFamily="34" charset="0"/>
                <a:cs typeface="Arial" pitchFamily="34" charset="0"/>
              </a:rPr>
              <a:t>(Hải An)</a:t>
            </a: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1621</TotalTime>
  <Words>1581</Words>
  <Application>Microsoft Office PowerPoint</Application>
  <PresentationFormat>On-screen Show (16:9)</PresentationFormat>
  <Paragraphs>125</Paragraphs>
  <Slides>21</Slides>
  <Notes>10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Arial Rounded MT Bold</vt:lpstr>
      <vt:lpstr>Arial-Rounded</vt:lpstr>
      <vt:lpstr>Calibri</vt:lpstr>
      <vt:lpstr>HP001 4 hàng</vt:lpstr>
      <vt:lpstr>Office Theme</vt:lpstr>
      <vt:lpstr>PowerPoint Presentation</vt:lpstr>
      <vt:lpstr>Cây gì quấn quýt vườn nhà Lá thơm dành tặng riêng bà sớm hôm?</vt:lpstr>
      <vt:lpstr>Cây gì thân nhẵn, lá xanh Có buồng quả chín, ngọt lành thơm ngon?</vt:lpstr>
      <vt:lpstr>PowerPoint Presentation</vt:lpstr>
      <vt:lpstr>PowerPoint Presentation</vt:lpstr>
      <vt:lpstr>PowerPoint Presentation</vt:lpstr>
      <vt:lpstr>PowerPoint Presentation</vt:lpstr>
      <vt:lpstr>lắc lư  giải thích  trồng nhanh chóng  </vt:lpstr>
      <vt:lpstr>PowerPoint Presentation</vt:lpstr>
      <vt:lpstr>PowerPoint Presentation</vt:lpstr>
      <vt:lpstr>PowerPoint Presentation</vt:lpstr>
      <vt:lpstr>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Administrator</cp:lastModifiedBy>
  <cp:revision>272</cp:revision>
  <dcterms:created xsi:type="dcterms:W3CDTF">2020-12-08T15:48:47Z</dcterms:created>
  <dcterms:modified xsi:type="dcterms:W3CDTF">2025-04-16T08:56:12Z</dcterms:modified>
</cp:coreProperties>
</file>