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09" r:id="rId3"/>
    <p:sldId id="273" r:id="rId4"/>
    <p:sldId id="290" r:id="rId5"/>
    <p:sldId id="295" r:id="rId6"/>
    <p:sldId id="256" r:id="rId7"/>
    <p:sldId id="258" r:id="rId8"/>
    <p:sldId id="266" r:id="rId9"/>
    <p:sldId id="291" r:id="rId10"/>
    <p:sldId id="296" r:id="rId11"/>
    <p:sldId id="308" r:id="rId12"/>
    <p:sldId id="270" r:id="rId13"/>
    <p:sldId id="297"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BAFEC2"/>
    <a:srgbClr val="A8F6A8"/>
    <a:srgbClr val="62FE7C"/>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varScale="1">
        <p:scale>
          <a:sx n="73" d="100"/>
          <a:sy n="73" d="100"/>
        </p:scale>
        <p:origin x="108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5.mp4"/></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 r="9000" b="-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3" t="5964" r="52457"/>
          <a:stretch/>
        </p:blipFill>
        <p:spPr bwMode="auto">
          <a:xfrm>
            <a:off x="4305728" y="835667"/>
            <a:ext cx="2301411" cy="181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367" r="16149"/>
          <a:stretch/>
        </p:blipFill>
        <p:spPr bwMode="auto">
          <a:xfrm>
            <a:off x="4038600" y="1885950"/>
            <a:ext cx="283566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3332024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a:latin typeface="Arial" pitchFamily="34" charset="0"/>
                <a:ea typeface="Arial-Rounded" pitchFamily="34" charset="0"/>
                <a:cs typeface="Arial" pitchFamily="34" charset="0"/>
              </a:rPr>
              <a:t>Chọn vần phù hợp thay cho ô chữ nhật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a. </a:t>
            </a:r>
            <a:r>
              <a:rPr lang="en-US" sz="2700" i="1">
                <a:latin typeface="Arial" pitchFamily="34" charset="0"/>
                <a:ea typeface="Arial-Rounded" pitchFamily="34" charset="0"/>
                <a:cs typeface="Arial" pitchFamily="34" charset="0"/>
              </a:rPr>
              <a:t>yêng </a:t>
            </a:r>
            <a:r>
              <a:rPr lang="en-US" sz="2700">
                <a:latin typeface="Arial" pitchFamily="34" charset="0"/>
                <a:ea typeface="Arial-Rounded" pitchFamily="34" charset="0"/>
                <a:cs typeface="Arial" pitchFamily="34" charset="0"/>
              </a:rPr>
              <a:t>hay </a:t>
            </a:r>
            <a:r>
              <a:rPr lang="en-US" sz="2700" i="1">
                <a:latin typeface="Arial" pitchFamily="34" charset="0"/>
                <a:ea typeface="Arial-Rounded" pitchFamily="34" charset="0"/>
                <a:cs typeface="Arial" pitchFamily="34" charset="0"/>
              </a:rPr>
              <a:t>iêng?</a:t>
            </a:r>
            <a:endParaRPr lang="en-US" sz="2700">
              <a:latin typeface="Arial" pitchFamily="34" charset="0"/>
              <a:ea typeface="Arial-Rounded" pitchFamily="34" charset="0"/>
              <a:cs typeface="Arial"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b. </a:t>
            </a:r>
            <a:r>
              <a:rPr lang="en-US" sz="2700" i="1">
                <a:latin typeface="Arial" pitchFamily="34" charset="0"/>
                <a:ea typeface="Arial-Rounded" pitchFamily="34" charset="0"/>
                <a:cs typeface="Arial" pitchFamily="34" charset="0"/>
              </a:rPr>
              <a:t>yêt </a:t>
            </a:r>
            <a:r>
              <a:rPr lang="en-US" sz="2700">
                <a:latin typeface="Arial" pitchFamily="34" charset="0"/>
                <a:ea typeface="Arial-Rounded" pitchFamily="34" charset="0"/>
                <a:cs typeface="Arial" pitchFamily="34" charset="0"/>
              </a:rPr>
              <a:t>hay </a:t>
            </a:r>
            <a:r>
              <a:rPr lang="en-US" sz="2700" i="1">
                <a:latin typeface="Arial" pitchFamily="34" charset="0"/>
                <a:ea typeface="Arial-Rounded" pitchFamily="34" charset="0"/>
                <a:cs typeface="Arial" pitchFamily="34" charset="0"/>
              </a:rPr>
              <a:t>iêt?</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c. </a:t>
            </a:r>
            <a:r>
              <a:rPr lang="en-US" sz="2700" i="1">
                <a:latin typeface="Arial" pitchFamily="34" charset="0"/>
                <a:ea typeface="Arial-Rounded" pitchFamily="34" charset="0"/>
                <a:cs typeface="Arial" pitchFamily="34" charset="0"/>
              </a:rPr>
              <a:t>et </a:t>
            </a:r>
            <a:r>
              <a:rPr lang="en-US" sz="2700">
                <a:latin typeface="Arial" pitchFamily="34" charset="0"/>
                <a:ea typeface="Arial-Rounded" pitchFamily="34" charset="0"/>
                <a:cs typeface="Arial" pitchFamily="34" charset="0"/>
              </a:rPr>
              <a:t>hay oe</a:t>
            </a:r>
            <a:r>
              <a:rPr lang="en-US" sz="2700" i="1">
                <a:latin typeface="Arial" pitchFamily="34" charset="0"/>
                <a:ea typeface="Arial-Rounded" pitchFamily="34" charset="0"/>
                <a:cs typeface="Arial" pitchFamily="34" charset="0"/>
              </a:rPr>
              <a:t>t?</a:t>
            </a:r>
            <a:endParaRPr lang="en-US" sz="2700">
              <a:latin typeface="Arial" pitchFamily="34" charset="0"/>
              <a:ea typeface="Arial-Rounded" pitchFamily="34" charset="0"/>
              <a:cs typeface="Arial"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con yểng</a:t>
            </a: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bay liệng</a:t>
            </a: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tiếng gọi</a:t>
            </a: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niêm yết</a:t>
            </a: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tiết mục</a:t>
            </a: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hiểu biết</a:t>
            </a:r>
          </a:p>
        </p:txBody>
      </p:sp>
      <p:sp>
        <p:nvSpPr>
          <p:cNvPr id="34" name="Rectangle 33"/>
          <p:cNvSpPr/>
          <p:nvPr/>
        </p:nvSpPr>
        <p:spPr>
          <a:xfrm>
            <a:off x="2308525"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4420" y="298616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rét  mướt</a:t>
            </a: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loè loẹt</a:t>
            </a: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xoèn xoẹt</a:t>
            </a:r>
          </a:p>
        </p:txBody>
      </p:sp>
      <p:sp>
        <p:nvSpPr>
          <p:cNvPr id="40" name="Rectangle 39"/>
          <p:cNvSpPr/>
          <p:nvPr/>
        </p:nvSpPr>
        <p:spPr>
          <a:xfrm>
            <a:off x="1572371" y="4311346"/>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05602" y="4151990"/>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7273" y="4148512"/>
            <a:ext cx="513746"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Xem lại bài từ trang 114 đến trang 117.</a:t>
            </a: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Cây liễu dẻo dai</a:t>
            </a:r>
            <a:r>
              <a:rPr lang="en-US" sz="3200">
                <a:solidFill>
                  <a:schemeClr val="tx1"/>
                </a:solidFill>
                <a:latin typeface="Arial" pitchFamily="34" charset="0"/>
                <a:cs typeface="Arial" pitchFamily="34" charset="0"/>
              </a:rPr>
              <a:t> (trang 118).</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 y="2400233"/>
            <a:ext cx="110618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2" y="16000"/>
            <a:ext cx="65484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57" y="2537916"/>
            <a:ext cx="80835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9850" y="2400233"/>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280737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15" name="TextBox 14"/>
          <p:cNvSpPr txBox="1"/>
          <p:nvPr/>
        </p:nvSpPr>
        <p:spPr>
          <a:xfrm>
            <a:off x="152400" y="2528208"/>
            <a:ext cx="8686800" cy="584642"/>
          </a:xfrm>
          <a:prstGeom prst="rect">
            <a:avLst/>
          </a:prstGeom>
          <a:noFill/>
        </p:spPr>
        <p:txBody>
          <a:bodyPr wrap="square" lIns="91305" tIns="45654" rIns="91305" bIns="45654" rtlCol="0">
            <a:spAutoFit/>
          </a:bodyPr>
          <a:lstStyle/>
          <a:p>
            <a:pPr algn="just"/>
            <a:r>
              <a:rPr lang="en-US" sz="3200" b="1" dirty="0">
                <a:latin typeface="Times New Roman" panose="02020603050405020304" pitchFamily="18" charset="0"/>
                <a:ea typeface="Arial-Rounded" pitchFamily="34" charset="0"/>
                <a:cs typeface="Times New Roman" panose="02020603050405020304" pitchFamily="18" charset="0"/>
              </a:rPr>
              <a:t>a. </a:t>
            </a:r>
            <a:r>
              <a:rPr lang="en-US" sz="3200" b="1" dirty="0" err="1">
                <a:latin typeface="Times New Roman" panose="02020603050405020304" pitchFamily="18" charset="0"/>
                <a:ea typeface="Arial-Rounded" pitchFamily="34" charset="0"/>
                <a:cs typeface="Times New Roman" panose="02020603050405020304" pitchFamily="18" charset="0"/>
              </a:rPr>
              <a:t>Tiết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mục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múa</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của</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lớp</a:t>
            </a:r>
            <a:r>
              <a:rPr lang="en-US" sz="3200" b="1" dirty="0">
                <a:latin typeface="Times New Roman" panose="02020603050405020304" pitchFamily="18" charset="0"/>
                <a:ea typeface="Arial-Rounded" pitchFamily="34" charset="0"/>
                <a:cs typeface="Times New Roman" panose="02020603050405020304" pitchFamily="18" charset="0"/>
              </a:rPr>
              <a:t> 1A (...) </a:t>
            </a:r>
            <a:r>
              <a:rPr lang="en-US" sz="3200" b="1" dirty="0" err="1">
                <a:latin typeface="Times New Roman" panose="02020603050405020304" pitchFamily="18" charset="0"/>
                <a:ea typeface="Arial-Rounded" pitchFamily="34" charset="0"/>
                <a:cs typeface="Times New Roman" panose="02020603050405020304" pitchFamily="18" charset="0"/>
              </a:rPr>
              <a:t>được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trao</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giải</a:t>
            </a:r>
            <a:r>
              <a:rPr lang="en-US" sz="3200" b="1" dirty="0">
                <a:latin typeface="Times New Roman" panose="02020603050405020304" pitchFamily="18" charset="0"/>
                <a:ea typeface="Arial-Rounded" pitchFamily="34" charset="0"/>
                <a:cs typeface="Times New Roman" panose="02020603050405020304" pitchFamily="18" charset="0"/>
              </a:rPr>
              <a:t>.</a:t>
            </a:r>
          </a:p>
        </p:txBody>
      </p:sp>
      <p:sp>
        <p:nvSpPr>
          <p:cNvPr id="16" name="TextBox 15"/>
          <p:cNvSpPr txBox="1"/>
          <p:nvPr/>
        </p:nvSpPr>
        <p:spPr>
          <a:xfrm>
            <a:off x="140970" y="3355277"/>
            <a:ext cx="8686800" cy="1077085"/>
          </a:xfrm>
          <a:prstGeom prst="rect">
            <a:avLst/>
          </a:prstGeom>
          <a:noFill/>
        </p:spPr>
        <p:txBody>
          <a:bodyPr wrap="square" lIns="91305" tIns="45654" rIns="91305" bIns="45654" rtlCol="0">
            <a:spAutoFit/>
          </a:bodyPr>
          <a:lstStyle/>
          <a:p>
            <a:pPr algn="just"/>
            <a:r>
              <a:rPr lang="en-US" sz="3200" b="1" dirty="0">
                <a:latin typeface="Times New Roman" panose="02020603050405020304" pitchFamily="18" charset="0"/>
                <a:ea typeface="Arial-Rounded" pitchFamily="34" charset="0"/>
                <a:cs typeface="Times New Roman" panose="02020603050405020304" pitchFamily="18" charset="0"/>
              </a:rPr>
              <a:t>b. </a:t>
            </a:r>
            <a:r>
              <a:rPr lang="en-US" sz="3200" b="1" dirty="0" err="1">
                <a:latin typeface="Times New Roman" panose="02020603050405020304" pitchFamily="18" charset="0"/>
                <a:ea typeface="Arial-Rounded" pitchFamily="34" charset="0"/>
                <a:cs typeface="Times New Roman" panose="02020603050405020304" pitchFamily="18" charset="0"/>
              </a:rPr>
              <a:t>Nhà</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trường</a:t>
            </a:r>
            <a:r>
              <a:rPr lang="en-US" sz="3200" b="1" dirty="0">
                <a:latin typeface="Times New Roman" panose="02020603050405020304" pitchFamily="18" charset="0"/>
                <a:ea typeface="Arial-Rounded" pitchFamily="34" charset="0"/>
                <a:cs typeface="Times New Roman" panose="02020603050405020304" pitchFamily="18" charset="0"/>
              </a:rPr>
              <a:t> (..……...) </a:t>
            </a:r>
            <a:r>
              <a:rPr lang="en-US" sz="3200" b="1" dirty="0" err="1">
                <a:latin typeface="Times New Roman" panose="02020603050405020304" pitchFamily="18" charset="0"/>
                <a:ea typeface="Arial-Rounded" pitchFamily="34" charset="0"/>
                <a:cs typeface="Times New Roman" panose="02020603050405020304" pitchFamily="18" charset="0"/>
              </a:rPr>
              <a:t>chương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trình</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văn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nghệ</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mừng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xuân</a:t>
            </a:r>
            <a:r>
              <a:rPr lang="en-US" sz="3200" b="1" dirty="0">
                <a:latin typeface="Times New Roman" panose="02020603050405020304" pitchFamily="18" charset="0"/>
                <a:ea typeface="Arial-Rounded" pitchFamily="34" charset="0"/>
                <a:cs typeface="Times New Roman" panose="02020603050405020304" pitchFamily="18" charset="0"/>
              </a:rPr>
              <a:t>.</a:t>
            </a:r>
          </a:p>
        </p:txBody>
      </p:sp>
      <p:sp>
        <p:nvSpPr>
          <p:cNvPr id="17" name="TextBox 16"/>
          <p:cNvSpPr txBox="1"/>
          <p:nvPr/>
        </p:nvSpPr>
        <p:spPr>
          <a:xfrm>
            <a:off x="225050" y="864053"/>
            <a:ext cx="1837825" cy="584763"/>
          </a:xfrm>
          <a:prstGeom prst="rect">
            <a:avLst/>
          </a:prstGeom>
          <a:solidFill>
            <a:srgbClr val="E7F9FF"/>
          </a:solidFill>
        </p:spPr>
        <p:txBody>
          <a:bodyPr wrap="square" lIns="91428" tIns="45714" rIns="91428" bIns="45714" rtlCol="0">
            <a:spAutoFit/>
          </a:bodyPr>
          <a:lstStyle/>
          <a:p>
            <a:pPr algn="ctr"/>
            <a:r>
              <a:rPr lang="en-US" sz="3200" b="1" dirty="0">
                <a:latin typeface="Arial" pitchFamily="34" charset="0"/>
                <a:ea typeface="Arial-Rounded" pitchFamily="34" charset="0"/>
                <a:cs typeface="Arial" pitchFamily="34" charset="0"/>
              </a:rPr>
              <a:t>say </a:t>
            </a:r>
            <a:r>
              <a:rPr lang="en-US" sz="3200" b="1" dirty="0" err="1">
                <a:latin typeface="Arial" pitchFamily="34" charset="0"/>
                <a:ea typeface="Arial-Rounded" pitchFamily="34" charset="0"/>
                <a:cs typeface="Arial" pitchFamily="34" charset="0"/>
              </a:rPr>
              <a:t>mê</a:t>
            </a:r>
            <a:endParaRPr lang="en-US" sz="3200" b="1" dirty="0">
              <a:latin typeface="Arial" pitchFamily="34" charset="0"/>
              <a:ea typeface="Arial-Rounded" pitchFamily="34" charset="0"/>
              <a:cs typeface="Arial" pitchFamily="34" charset="0"/>
            </a:endParaRPr>
          </a:p>
        </p:txBody>
      </p:sp>
      <p:sp>
        <p:nvSpPr>
          <p:cNvPr id="19" name="TextBox 18"/>
          <p:cNvSpPr txBox="1"/>
          <p:nvPr/>
        </p:nvSpPr>
        <p:spPr>
          <a:xfrm>
            <a:off x="533401" y="1668033"/>
            <a:ext cx="2685596" cy="584763"/>
          </a:xfrm>
          <a:prstGeom prst="rect">
            <a:avLst/>
          </a:prstGeom>
          <a:solidFill>
            <a:srgbClr val="E7F9FF"/>
          </a:solidFill>
          <a:ln>
            <a:noFill/>
          </a:ln>
        </p:spPr>
        <p:txBody>
          <a:bodyPr wrap="square" lIns="91428" tIns="45714" rIns="91428" bIns="45714" rtlCol="0">
            <a:spAutoFit/>
          </a:bodyPr>
          <a:lstStyle/>
          <a:p>
            <a:pPr algn="ctr"/>
            <a:r>
              <a:rPr lang="en-US" sz="3200" b="1" dirty="0" err="1">
                <a:latin typeface="Arial" pitchFamily="34" charset="0"/>
                <a:ea typeface="Arial-Rounded" pitchFamily="34" charset="0"/>
                <a:cs typeface="Arial" pitchFamily="34" charset="0"/>
              </a:rPr>
              <a:t>thích</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thú</a:t>
            </a:r>
            <a:endParaRPr lang="en-US" sz="3200" b="1" dirty="0">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4114800" y="1636048"/>
            <a:ext cx="2057400" cy="584763"/>
          </a:xfrm>
          <a:prstGeom prst="rect">
            <a:avLst/>
          </a:prstGeom>
          <a:solidFill>
            <a:srgbClr val="E7F9FF"/>
          </a:solidFill>
        </p:spPr>
        <p:txBody>
          <a:bodyPr wrap="square" lIns="91428" tIns="45714" rIns="91428" bIns="45714" rtlCol="0">
            <a:spAutoFit/>
          </a:bodyPr>
          <a:lstStyle/>
          <a:p>
            <a:pPr algn="ctr"/>
            <a:r>
              <a:rPr lang="en-US" sz="3200" b="1" dirty="0" err="1">
                <a:latin typeface="Arial" pitchFamily="34" charset="0"/>
                <a:ea typeface="Arial-Rounded" pitchFamily="34" charset="0"/>
                <a:cs typeface="Arial" pitchFamily="34" charset="0"/>
              </a:rPr>
              <a:t>tổ</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chức</a:t>
            </a:r>
            <a:endParaRPr lang="en-US" sz="3200" b="1" dirty="0">
              <a:latin typeface="Arial" pitchFamily="34" charset="0"/>
              <a:ea typeface="Arial-Rounded" pitchFamily="34" charset="0"/>
              <a:cs typeface="Arial" pitchFamily="34" charset="0"/>
            </a:endParaRPr>
          </a:p>
        </p:txBody>
      </p:sp>
      <p:sp>
        <p:nvSpPr>
          <p:cNvPr id="14" name="TextBox 13"/>
          <p:cNvSpPr txBox="1"/>
          <p:nvPr/>
        </p:nvSpPr>
        <p:spPr>
          <a:xfrm>
            <a:off x="2819400" y="899329"/>
            <a:ext cx="1886917" cy="584763"/>
          </a:xfrm>
          <a:prstGeom prst="rect">
            <a:avLst/>
          </a:prstGeom>
          <a:solidFill>
            <a:srgbClr val="E7F9FF"/>
          </a:solidFill>
          <a:ln>
            <a:noFill/>
          </a:ln>
        </p:spPr>
        <p:txBody>
          <a:bodyPr wrap="square" lIns="91428" tIns="45714" rIns="91428" bIns="45714" rtlCol="0">
            <a:spAutoFit/>
          </a:bodyPr>
          <a:lstStyle/>
          <a:p>
            <a:pPr algn="ctr"/>
            <a:r>
              <a:rPr lang="en-US" sz="3200" b="1" dirty="0" err="1">
                <a:latin typeface="Arial" pitchFamily="34" charset="0"/>
                <a:ea typeface="Arial-Rounded" pitchFamily="34" charset="0"/>
                <a:cs typeface="Arial" pitchFamily="34" charset="0"/>
              </a:rPr>
              <a:t>trầm</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trồ</a:t>
            </a:r>
            <a:endParaRPr lang="en-US" sz="3200" b="1" dirty="0">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43600" y="899330"/>
            <a:ext cx="2286000" cy="584763"/>
          </a:xfrm>
          <a:prstGeom prst="rect">
            <a:avLst/>
          </a:prstGeom>
          <a:solidFill>
            <a:srgbClr val="E7F9FF"/>
          </a:solidFill>
        </p:spPr>
        <p:txBody>
          <a:bodyPr wrap="square" lIns="91428" tIns="45714" rIns="91428" bIns="45714" rtlCol="0">
            <a:spAutoFit/>
          </a:bodyPr>
          <a:lstStyle/>
          <a:p>
            <a:pPr algn="ctr"/>
            <a:r>
              <a:rPr lang="en-US" sz="3200" b="1" dirty="0" err="1">
                <a:latin typeface="Arial" pitchFamily="34" charset="0"/>
                <a:ea typeface="Arial-Rounded" pitchFamily="34" charset="0"/>
                <a:cs typeface="Arial" pitchFamily="34" charset="0"/>
              </a:rPr>
              <a:t>xứng</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đáng</a:t>
            </a:r>
            <a:endParaRPr lang="en-US" sz="32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23457E-7 L -0.15295 0.31265 " pathEditMode="relative" rAng="0" ptsTypes="AA">
                                      <p:cBhvr>
                                        <p:cTn id="6" dur="2000" fill="hold"/>
                                        <p:tgtEl>
                                          <p:spTgt spid="14"/>
                                        </p:tgtEl>
                                        <p:attrNameLst>
                                          <p:attrName>ppt_x</p:attrName>
                                          <p:attrName>ppt_y</p:attrName>
                                        </p:attrNameLst>
                                      </p:cBhvr>
                                      <p:rCtr x="-7656" y="15617"/>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2.83951E-6 L 0.21441 0.32932 " pathEditMode="relative" rAng="0" ptsTypes="AA">
                                      <p:cBhvr>
                                        <p:cTn id="22" dur="2000" fill="hold"/>
                                        <p:tgtEl>
                                          <p:spTgt spid="19"/>
                                        </p:tgtEl>
                                        <p:attrNameLst>
                                          <p:attrName>ppt_x</p:attrName>
                                          <p:attrName>ppt_y</p:attrName>
                                        </p:attrNameLst>
                                      </p:cBhvr>
                                      <p:rCtr x="10712" y="16451"/>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animBg="1"/>
      <p:bldP spid="19" grpId="0" animBg="1"/>
      <p:bldP spid="21" grpId="0" animBg="1"/>
      <p:bldP spid="1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a. </a:t>
            </a:r>
            <a:r>
              <a:rPr lang="vi-VN" sz="3500" b="1">
                <a:solidFill>
                  <a:srgbClr val="7030A0"/>
                </a:solidFill>
                <a:latin typeface="HP001 5 hàng" pitchFamily="34" charset="0"/>
              </a:rPr>
              <a:t>Cô χ≠ ηφϗn jΗİng cưƟ δi κấy aζ</a:t>
            </a:r>
            <a:endParaRPr lang="en-US" sz="3500" b="1">
              <a:solidFill>
                <a:srgbClr val="7030A0"/>
              </a:solidFill>
              <a:latin typeface="HP001 4 hàng" pitchFamily="34" charset="0"/>
            </a:endParaRPr>
          </a:p>
        </p:txBody>
      </p:sp>
      <p:sp>
        <p:nvSpPr>
          <p:cNvPr id="9" name="Rectangle 8"/>
          <p:cNvSpPr/>
          <p:nvPr/>
        </p:nvSpPr>
        <p:spPr>
          <a:xfrm>
            <a:off x="840014" y="2231886"/>
            <a:ext cx="9067800" cy="630942"/>
          </a:xfrm>
          <a:prstGeom prst="rect">
            <a:avLst/>
          </a:prstGeom>
        </p:spPr>
        <p:txBody>
          <a:bodyPr wrap="square">
            <a:spAutoFit/>
          </a:bodyPr>
          <a:lstStyle/>
          <a:p>
            <a:pPr algn="just"/>
            <a:r>
              <a:rPr lang="en-US" sz="3500" b="1">
                <a:solidFill>
                  <a:srgbClr val="7030A0"/>
                </a:solidFill>
                <a:latin typeface="HP001 5 hàng" pitchFamily="34" charset="0"/>
              </a:rPr>
              <a:t>b. </a:t>
            </a:r>
            <a:r>
              <a:rPr lang="vi-VN" sz="3500" b="1">
                <a:solidFill>
                  <a:srgbClr val="7030A0"/>
                </a:solidFill>
                <a:latin typeface="HP001 5 hàng" pitchFamily="34" charset="0"/>
              </a:rPr>
              <a:t>Nǖà ǇrưŊg wΗłm ΐĞt εưΩg Ǉrìζ</a:t>
            </a:r>
            <a:endParaRPr lang="en-US" sz="3500" b="1">
              <a:solidFill>
                <a:srgbClr val="7030A0"/>
              </a:solidFill>
              <a:latin typeface="HP001 4 hàng" pitchFamily="34" charset="0"/>
            </a:endParaRPr>
          </a:p>
        </p:txBody>
      </p:sp>
      <p:sp>
        <p:nvSpPr>
          <p:cNvPr id="10" name="Rectangle 9"/>
          <p:cNvSpPr/>
          <p:nvPr/>
        </p:nvSpPr>
        <p:spPr>
          <a:xfrm>
            <a:off x="163830" y="2912358"/>
            <a:ext cx="9067800" cy="630942"/>
          </a:xfrm>
          <a:prstGeom prst="rect">
            <a:avLst/>
          </a:prstGeom>
        </p:spPr>
        <p:txBody>
          <a:bodyPr wrap="square">
            <a:spAutoFit/>
          </a:bodyPr>
          <a:lstStyle/>
          <a:p>
            <a:pPr algn="just"/>
            <a:r>
              <a:rPr lang="vi-VN" sz="3500" b="1">
                <a:solidFill>
                  <a:srgbClr val="7030A0"/>
                </a:solidFill>
                <a:latin typeface="HP001 5 hàng" pitchFamily="34" charset="0"/>
              </a:rPr>
              <a:t>văn wΉŃ Λłn bảng Ǉin</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8" name="Rectangle 7"/>
          <p:cNvSpPr/>
          <p:nvPr/>
        </p:nvSpPr>
        <p:spPr>
          <a:xfrm>
            <a:off x="163830" y="1538283"/>
            <a:ext cx="9067800" cy="630942"/>
          </a:xfrm>
          <a:prstGeom prst="rect">
            <a:avLst/>
          </a:prstGeom>
        </p:spPr>
        <p:txBody>
          <a:bodyPr wrap="square">
            <a:spAutoFit/>
          </a:bodyPr>
          <a:lstStyle/>
          <a:p>
            <a:pPr algn="just"/>
            <a:r>
              <a:rPr lang="vi-VN" sz="3500" b="1">
                <a:solidFill>
                  <a:srgbClr val="7030A0"/>
                </a:solidFill>
                <a:latin typeface="HP001 5 hàng" pitchFamily="34" charset="0"/>
              </a:rPr>
              <a:t>đi hǌ ωϙ</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C51DE-BDFA-02DC-FEAD-C7F007C511FA}"/>
              </a:ext>
            </a:extLst>
          </p:cNvPr>
          <p:cNvSpPr txBox="1"/>
          <p:nvPr/>
        </p:nvSpPr>
        <p:spPr>
          <a:xfrm>
            <a:off x="283266" y="342900"/>
            <a:ext cx="8684315" cy="5401479"/>
          </a:xfrm>
          <a:prstGeom prst="rect">
            <a:avLst/>
          </a:prstGeom>
          <a:noFill/>
        </p:spPr>
        <p:txBody>
          <a:bodyPr wrap="square">
            <a:spAutoFit/>
          </a:bodyPr>
          <a:lstStyle/>
          <a:p>
            <a:pPr algn="ctr"/>
            <a:r>
              <a:rPr lang="en-US" sz="1350" dirty="0"/>
              <a:t>	</a:t>
            </a:r>
            <a:r>
              <a:rPr lang="en-US" sz="2400" b="1" dirty="0">
                <a:latin typeface="Times New Roman" panose="02020603050405020304" pitchFamily="18" charset="0"/>
                <a:cs typeface="Times New Roman" panose="02020603050405020304" pitchFamily="18" charset="0"/>
              </a:rPr>
              <a:t>CUỘC THI TÀI NĂNG RỪNG XANH</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Mừng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xuân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rừng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tổ</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như</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mở</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bằng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bắt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chước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tiếng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loài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Tiếp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ca </a:t>
            </a:r>
            <a:r>
              <a:rPr lang="en-US" sz="2700" dirty="0" err="1">
                <a:latin typeface="Times New Roman" panose="02020603050405020304" pitchFamily="18" charset="0"/>
                <a:cs typeface="Times New Roman" panose="02020603050405020304" pitchFamily="18" charset="0"/>
              </a:rPr>
              <a:t>khúc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ngoao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ngoao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mèo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rừng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Gõ</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chỉ</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mắt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khoét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tổ</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giả</a:t>
            </a:r>
            <a:r>
              <a:rPr lang="en-US" sz="2700" dirty="0">
                <a:latin typeface="Times New Roman" panose="02020603050405020304" pitchFamily="18" charset="0"/>
                <a:cs typeface="Times New Roman" panose="02020603050405020304" pitchFamily="18" charset="0"/>
              </a:rPr>
              <a:t> say </a:t>
            </a:r>
            <a:r>
              <a:rPr lang="en-US" sz="2700" dirty="0" err="1">
                <a:latin typeface="Times New Roman" panose="02020603050405020304" pitchFamily="18" charset="0"/>
                <a:cs typeface="Times New Roman" panose="02020603050405020304" pitchFamily="18" charset="0"/>
              </a:rPr>
              <a:t>mê</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chuếnh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choáng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múa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tuyệt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đẹp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xám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cây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luyện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trầm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thú</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xứng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phần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thưởng</a:t>
            </a:r>
            <a:r>
              <a:rPr lang="en-US" sz="2700" dirty="0">
                <a:latin typeface="Times New Roman" panose="02020603050405020304" pitchFamily="18" charset="0"/>
                <a:cs typeface="Times New Roman" panose="02020603050405020304" pitchFamily="18" charset="0"/>
              </a:rPr>
              <a:t>. </a:t>
            </a:r>
          </a:p>
          <a:p>
            <a:pPr algn="r"/>
            <a:endParaRPr lang="en-US" b="1" dirty="0">
              <a:latin typeface="Times New Roman" panose="02020603050405020304" pitchFamily="18" charset="0"/>
              <a:cs typeface="Times New Roman" panose="02020603050405020304" pitchFamily="18" charset="0"/>
            </a:endParaRPr>
          </a:p>
          <a:p>
            <a:pPr algn="r"/>
            <a:r>
              <a:rPr lang="en-US" sz="2400" b="1" dirty="0">
                <a:latin typeface="Times New Roman" panose="02020603050405020304" pitchFamily="18" charset="0"/>
                <a:cs typeface="Times New Roman" panose="02020603050405020304" pitchFamily="18" charset="0"/>
              </a:rPr>
              <a:t>(Lâm Anh)</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6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cây cối	suối		muông thú	rừng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2362200" y="1667194"/>
            <a:ext cx="4572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Yểng nhoẻn miệng cười rồi bắt chước tiếng một số loài vật. Gõ kiến trong nháy mắt đã khoét được cái tổ xinh xắn. Còn chim công có điệu múa tuyệt đẹp.</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0664"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46672" y="226611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30500" y="340635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200400"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804348" y="39433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8" presetClass="emph" presetSubtype="0" fill="hold" grpId="1" nodeType="withEffect">
                                  <p:stCondLst>
                                    <p:cond delay="0"/>
                                  </p:stCondLst>
                                  <p:childTnLst>
                                    <p:animRot by="21600000">
                                      <p:cBhvr>
                                        <p:cTn id="51" dur="2500" fill="hold"/>
                                        <p:tgtEl>
                                          <p:spTgt spid="25"/>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3"/>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Yểng ηφϗn jΗİng cưƟ ǟē bắt εưϐ</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vi-VN" sz="3500" b="1">
                <a:solidFill>
                  <a:srgbClr val="7030A0"/>
                </a:solidFill>
                <a:latin typeface="HP001 5 hàng" pitchFamily="34" charset="0"/>
              </a:rPr>
              <a:t>ǇΗĞng jŎ số l♦i vật. Gõ k</a:t>
            </a:r>
            <a:r>
              <a:rPr lang="el-GR" sz="3500" b="1">
                <a:solidFill>
                  <a:srgbClr val="7030A0"/>
                </a:solidFill>
                <a:latin typeface="HP001 5 hàng" pitchFamily="34" charset="0"/>
              </a:rPr>
              <a:t>Η</a:t>
            </a:r>
            <a:r>
              <a:rPr lang="vi-VN" sz="3500" b="1">
                <a:solidFill>
                  <a:srgbClr val="7030A0"/>
                </a:solidFill>
                <a:latin typeface="HP001 5 hàng" pitchFamily="34" charset="0"/>
              </a:rPr>
              <a:t>Ğn Ǉr</a:t>
            </a:r>
            <a:r>
              <a:rPr lang="el-GR" sz="3500" b="1">
                <a:solidFill>
                  <a:srgbClr val="7030A0"/>
                </a:solidFill>
                <a:latin typeface="HP001 5 hàng" pitchFamily="34" charset="0"/>
              </a:rPr>
              <a:t>Ϊ</a:t>
            </a:r>
            <a:r>
              <a:rPr lang="vi-VN" sz="3500" b="1">
                <a:solidFill>
                  <a:srgbClr val="7030A0"/>
                </a:solidFill>
                <a:latin typeface="HP001 5 hàng" pitchFamily="34" charset="0"/>
              </a:rPr>
              <a:t>g </a:t>
            </a:r>
            <a:r>
              <a:rPr lang="el-GR" sz="3500" b="1">
                <a:solidFill>
                  <a:srgbClr val="7030A0"/>
                </a:solidFill>
                <a:latin typeface="HP001 5 hàng" pitchFamily="34" charset="0"/>
              </a:rPr>
              <a:t>η</a:t>
            </a:r>
            <a:r>
              <a:rPr lang="vi-VN" sz="3500" b="1">
                <a:solidFill>
                  <a:srgbClr val="7030A0"/>
                </a:solidFill>
                <a:latin typeface="HP001 5 hàng" pitchFamily="34" charset="0"/>
              </a:rPr>
              <a:t>áy</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jắt đã </a:t>
            </a:r>
            <a:r>
              <a:rPr lang="el-GR" sz="3500" b="1">
                <a:solidFill>
                  <a:srgbClr val="7030A0"/>
                </a:solidFill>
                <a:latin typeface="HP001 5 hàng" pitchFamily="34" charset="0"/>
              </a:rPr>
              <a:t>δφ</a:t>
            </a:r>
            <a:r>
              <a:rPr lang="vi-VN" sz="3500" b="1">
                <a:solidFill>
                  <a:srgbClr val="7030A0"/>
                </a:solidFill>
                <a:latin typeface="HP001 5 hàng" pitchFamily="34" charset="0"/>
              </a:rPr>
              <a:t>ďt đư</a:t>
            </a:r>
            <a:r>
              <a:rPr lang="el-GR" sz="3500" b="1">
                <a:solidFill>
                  <a:srgbClr val="7030A0"/>
                </a:solidFill>
                <a:latin typeface="HP001 5 hàng" pitchFamily="34" charset="0"/>
              </a:rPr>
              <a:t>ϑ </a:t>
            </a:r>
            <a:r>
              <a:rPr lang="vi-VN" sz="3500" b="1">
                <a:solidFill>
                  <a:srgbClr val="7030A0"/>
                </a:solidFill>
                <a:latin typeface="HP001 5 hàng" pitchFamily="34" charset="0"/>
              </a:rPr>
              <a:t>cái Ǉổ xi</a:t>
            </a:r>
            <a:r>
              <a:rPr lang="el-GR" sz="3500" b="1">
                <a:solidFill>
                  <a:srgbClr val="7030A0"/>
                </a:solidFill>
                <a:latin typeface="HP001 5 hàng" pitchFamily="34" charset="0"/>
              </a:rPr>
              <a:t>ζ </a:t>
            </a:r>
            <a:r>
              <a:rPr lang="vi-VN" sz="3500" b="1">
                <a:solidFill>
                  <a:srgbClr val="7030A0"/>
                </a:solidFill>
                <a:latin typeface="HP001 5 hàng" pitchFamily="34" charset="0"/>
              </a:rPr>
              <a:t>xắn</a:t>
            </a:r>
            <a:r>
              <a:rPr lang="en-US" sz="3500" b="1">
                <a:solidFill>
                  <a:srgbClr val="7030A0"/>
                </a:solidFill>
                <a:latin typeface="HP001 5 hàng" pitchFamily="34" charset="0"/>
              </a:rPr>
              <a:t>. </a:t>
            </a:r>
            <a:r>
              <a:rPr lang="vi-VN" sz="3500" b="1">
                <a:solidFill>
                  <a:srgbClr val="7030A0"/>
                </a:solidFill>
                <a:latin typeface="HP001 5 hàng" pitchFamily="34" charset="0"/>
              </a:rPr>
              <a:t>CŜ</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cŪg có đ</a:t>
            </a:r>
            <a:r>
              <a:rPr lang="el-GR" sz="3500" b="1">
                <a:solidFill>
                  <a:srgbClr val="7030A0"/>
                </a:solidFill>
                <a:latin typeface="HP001 5 hàng" pitchFamily="34" charset="0"/>
              </a:rPr>
              <a:t>Η</a:t>
            </a:r>
            <a:r>
              <a:rPr lang="vi-VN" sz="3500" b="1">
                <a:solidFill>
                  <a:srgbClr val="7030A0"/>
                </a:solidFill>
                <a:latin typeface="HP001 5 hàng" pitchFamily="34" charset="0"/>
              </a:rPr>
              <a:t>İu júa Ǉu</a:t>
            </a:r>
            <a:r>
              <a:rPr lang="el-GR" sz="3500" b="1">
                <a:solidFill>
                  <a:srgbClr val="7030A0"/>
                </a:solidFill>
                <a:latin typeface="HP001 5 hàng" pitchFamily="34" charset="0"/>
              </a:rPr>
              <a:t>ΐ</a:t>
            </a:r>
            <a:r>
              <a:rPr lang="vi-VN" sz="3500" b="1">
                <a:solidFill>
                  <a:srgbClr val="7030A0"/>
                </a:solidFill>
                <a:latin typeface="HP001 5 hàng" pitchFamily="34" charset="0"/>
              </a:rPr>
              <a:t>İ</a:t>
            </a:r>
            <a:r>
              <a:rPr lang="el-GR" sz="3500" b="1">
                <a:solidFill>
                  <a:srgbClr val="7030A0"/>
                </a:solidFill>
                <a:latin typeface="HP001 5 hàng" pitchFamily="34" charset="0"/>
              </a:rPr>
              <a:t>Ι Α−</a:t>
            </a:r>
            <a:r>
              <a:rPr lang="vi-VN" sz="3500" b="1">
                <a:solidFill>
                  <a:srgbClr val="7030A0"/>
                </a:solidFill>
                <a:latin typeface="HP001 5 hàng" pitchFamily="34" charset="0"/>
              </a:rPr>
              <a:t>p</a:t>
            </a:r>
            <a:r>
              <a:rPr lang="en-US" sz="3500" b="1">
                <a:solidFill>
                  <a:srgbClr val="7030A0"/>
                </a:solidFill>
                <a:latin typeface="HP001 5 hàng" pitchFamily="34" charset="0"/>
              </a:rPr>
              <a:t>.</a:t>
            </a: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411</Words>
  <Application>Microsoft Office PowerPoint</Application>
  <PresentationFormat>On-screen Show (16:9)</PresentationFormat>
  <Paragraphs>52</Paragraphs>
  <Slides>14</Slides>
  <Notes>4</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334</cp:revision>
  <dcterms:created xsi:type="dcterms:W3CDTF">2020-12-08T15:48:47Z</dcterms:created>
  <dcterms:modified xsi:type="dcterms:W3CDTF">2025-04-15T08:13:27Z</dcterms:modified>
</cp:coreProperties>
</file>