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277" r:id="rId3"/>
    <p:sldId id="287" r:id="rId4"/>
    <p:sldId id="288" r:id="rId5"/>
    <p:sldId id="289" r:id="rId6"/>
    <p:sldId id="313" r:id="rId7"/>
    <p:sldId id="291" r:id="rId8"/>
    <p:sldId id="292" r:id="rId9"/>
    <p:sldId id="314" r:id="rId10"/>
    <p:sldId id="293" r:id="rId11"/>
    <p:sldId id="315" r:id="rId12"/>
    <p:sldId id="316" r:id="rId13"/>
    <p:sldId id="299" r:id="rId14"/>
    <p:sldId id="300" r:id="rId15"/>
    <p:sldId id="307" r:id="rId16"/>
    <p:sldId id="308" r:id="rId17"/>
    <p:sldId id="318" r:id="rId18"/>
    <p:sldId id="309" r:id="rId19"/>
    <p:sldId id="304" r:id="rId20"/>
    <p:sldId id="305" r:id="rId21"/>
    <p:sldId id="306" r:id="rId22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E79"/>
    <a:srgbClr val="B37D65"/>
    <a:srgbClr val="8F5D47"/>
    <a:srgbClr val="B43C00"/>
    <a:srgbClr val="BF27CB"/>
    <a:srgbClr val="D24CDC"/>
    <a:srgbClr val="F3CEF6"/>
    <a:srgbClr val="A521AF"/>
    <a:srgbClr val="AD27B7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mẫu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đọc</a:t>
            </a:r>
            <a:r>
              <a:rPr lang="en-US" baseline="0"/>
              <a:t> thần để ngắt câu. Sau đó GV chiếu minh hoạ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Chia đoạn</a:t>
            </a:r>
            <a:r>
              <a:rPr lang="en-US" baseline="0"/>
              <a:t> theo hình thức: Bài đọc có 3 đoạn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Chia đoạn</a:t>
            </a:r>
            <a:r>
              <a:rPr lang="en-US" baseline="0"/>
              <a:t> theo nội dung: Bài đọc có 2 phần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2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 đua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4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2.mp4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6" name="TextBox 25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64126" y="2276295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122612" y="471068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46" y="2857117"/>
            <a:ext cx="702551" cy="215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4" y="0"/>
            <a:ext cx="70255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3656012" y="5669778"/>
            <a:ext cx="131582" cy="580822"/>
            <a:chOff x="2590800" y="2272159"/>
            <a:chExt cx="98712" cy="435617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9" y="5277654"/>
            <a:ext cx="702551" cy="75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247029" y="197235"/>
            <a:ext cx="10638583" cy="6127365"/>
            <a:chOff x="236930" y="733342"/>
            <a:chExt cx="11343882" cy="6127365"/>
          </a:xfrm>
        </p:grpSpPr>
        <p:sp>
          <p:nvSpPr>
            <p:cNvPr id="24" name="TextBox 23"/>
            <p:cNvSpPr txBox="1"/>
            <p:nvPr/>
          </p:nvSpPr>
          <p:spPr>
            <a:xfrm>
              <a:off x="2048824" y="733342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9" y="2494545"/>
            <a:ext cx="702551" cy="353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17" y="497250"/>
            <a:ext cx="702551" cy="22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63508" y="2162378"/>
            <a:ext cx="131582" cy="580822"/>
            <a:chOff x="2590800" y="2272159"/>
            <a:chExt cx="98712" cy="435617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08412" y="5743778"/>
            <a:ext cx="131582" cy="580822"/>
            <a:chOff x="2590800" y="2272159"/>
            <a:chExt cx="98712" cy="43561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1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6"/>
          <p:cNvSpPr txBox="1"/>
          <p:nvPr/>
        </p:nvSpPr>
        <p:spPr>
          <a:xfrm>
            <a:off x="417772" y="4724400"/>
            <a:ext cx="4103119" cy="1219284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gì đó rất lạ lùng, làm cho người ta phải ca ngợi, khâm phục.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接连接符 9"/>
          <p:cNvCxnSpPr/>
          <p:nvPr/>
        </p:nvCxnSpPr>
        <p:spPr>
          <a:xfrm>
            <a:off x="5014326" y="533400"/>
            <a:ext cx="0" cy="464820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4520891" y="691304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20891" y="4038684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5907915" y="1436048"/>
            <a:ext cx="5913640" cy="849952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toàn tự nhiên, chưa có tác động của con người.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5865812" y="750248"/>
            <a:ext cx="3229264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 sơ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418070" y="4038600"/>
            <a:ext cx="5294645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 diệu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Những bãi biển hoang sơ có thể làm cho bạn phải &quot;ngất ngây&quot; | Phượt Đảo Lý  Sơn | Tư vấn Du Lịch, Nhà Nghỉ, Khách Sạn, Homes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38" y="2409741"/>
            <a:ext cx="457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 bãi biển hoang sơ tuyệt đẹp ít người biết ở Việt Nam - Metrip.V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 bwMode="auto">
          <a:xfrm>
            <a:off x="6277436" y="2381343"/>
            <a:ext cx="4846176" cy="341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 animBg="1"/>
      <p:bldP spid="6" grpId="0" animBg="1"/>
      <p:bldP spid="9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4762555" y="6104911"/>
            <a:ext cx="1523603" cy="58804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7" name="TextBox 6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95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1827" y="124068"/>
            <a:ext cx="4256851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Oval 6"/>
          <p:cNvSpPr/>
          <p:nvPr/>
        </p:nvSpPr>
        <p:spPr>
          <a:xfrm>
            <a:off x="101574" y="76201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9" name="TextBox 8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35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7161212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34330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56728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9516826" y="2381625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864249" y="1817658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4212" y="685800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Trong bài đọc, những bãi biển nổi tiếng của nước ta có ở đâu?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31534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22512" y="2362200"/>
            <a:ext cx="7467600" cy="0"/>
          </a:xfrm>
          <a:prstGeom prst="line">
            <a:avLst/>
          </a:prstGeom>
          <a:ln w="101600">
            <a:solidFill>
              <a:srgbClr val="BD8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66449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58416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14030" y="2926167"/>
            <a:ext cx="2189719" cy="30480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782" y="5242203"/>
            <a:ext cx="26022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Thanh Hoá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63017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Đà Nẵng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7420" y="5242203"/>
            <a:ext cx="2381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Khánh Hoà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69404" y="5242203"/>
            <a:ext cx="223275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050" name="Picture 2" descr="Living in Danang City |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00" y="3880013"/>
            <a:ext cx="2008190" cy="134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u lịch Thanh Hóa: Đổi mới để tăng năng lực cạnh tranh - Hànộimớ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30" y="3927514"/>
            <a:ext cx="2164123" cy="12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nh Hòa đảm bảo cơ sở vật chất phục vụ khách du lịch dịp Festival Biển  2019 - Tổng cục Du lị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r="9271"/>
          <a:stretch/>
        </p:blipFill>
        <p:spPr bwMode="auto">
          <a:xfrm>
            <a:off x="6401626" y="3906732"/>
            <a:ext cx="1903297" cy="131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35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  <p:bldP spid="3" grpId="0" animBg="1"/>
      <p:bldP spid="2" grpId="0" animBg="1"/>
      <p:bldP spid="4" grpId="0" animBg="1"/>
      <p:bldP spid="11" grpId="0" animBg="1"/>
      <p:bldP spid="12" grpId="0" animBg="1"/>
      <p:bldP spid="13" grpId="0" animBg="1"/>
      <p:bldP spid="14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805404" y="1894594"/>
            <a:ext cx="384126" cy="1077205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5988" y="2971800"/>
            <a:ext cx="9366442" cy="2590800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đi biển, chúng ta có thể bơi lội, nô đùa trên sóng, nhặt vỏ sò, xây lâu đài cát, trượt cát…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73174" y="609600"/>
            <a:ext cx="9509256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Chúng ta có thể làm gì khi đi biển?</a:t>
            </a:r>
          </a:p>
        </p:txBody>
      </p:sp>
    </p:spTree>
    <p:extLst>
      <p:ext uri="{BB962C8B-B14F-4D97-AF65-F5344CB8AC3E}">
        <p14:creationId xmlns:p14="http://schemas.microsoft.com/office/powerpoint/2010/main" val="177604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2 môn thể thao dưới nước nên thử ngay tại Việt Nam - Hai Water Sp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228600"/>
            <a:ext cx="824609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hí sinh HHVN nhặt vỏ sò ghép chữ trên bãi biển Cửa L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150990"/>
            <a:ext cx="8458200" cy="564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4. Nhặt vỏ sò | Fantasia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750" y="144063"/>
            <a:ext cx="4814101" cy="56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ý do vì sao trong vỏ ốc biển có tiếng só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7"/>
          <a:stretch/>
        </p:blipFill>
        <p:spPr bwMode="auto">
          <a:xfrm>
            <a:off x="6361046" y="144063"/>
            <a:ext cx="4784214" cy="5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hú vị với trượt cát - Trang web du lịch Mũi Né - Phan Thiế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56" y="144063"/>
            <a:ext cx="10810580" cy="580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2115" y="762000"/>
            <a:ext cx="10134600" cy="1611262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Vì sao hình dạng của những đồi cát luôn thay đổi?</a:t>
            </a:r>
          </a:p>
        </p:txBody>
      </p:sp>
      <p:sp>
        <p:nvSpPr>
          <p:cNvPr id="3" name="Down Arrow 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2115" y="2984926"/>
            <a:ext cx="10134599" cy="2699961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just"/>
            <a:r>
              <a:rPr lang="en-US" sz="4300" b="1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dạng những đồi cát luôn thay đổi vì gió thổi làm cát bay.</a:t>
            </a:r>
            <a:endParaRPr lang="en-US" sz="4300" b="1" dirty="0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0" y="2413004"/>
            <a:ext cx="11655564" cy="286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4682" y="3058679"/>
            <a:ext cx="12386729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b)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Đi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λμϜ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n,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ε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úng Ǉa có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Ό˘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Π 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lĖ, wô đùa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lv-LV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łn sŗg,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1"/>
          <a:stretch/>
        </p:blipFill>
        <p:spPr bwMode="auto">
          <a:xfrm>
            <a:off x="253934" y="5276098"/>
            <a:ext cx="11655564" cy="26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67752" y="3941818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ặt vỏ sò, xây lâu đài cát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401" y="169334"/>
            <a:ext cx="10452837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b và c 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05214" y="946216"/>
            <a:ext cx="6259185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>
                <a:latin typeface="Arial" pitchFamily="34" charset="0"/>
                <a:ea typeface="Arial-Rounded" pitchFamily="34" charset="0"/>
                <a:cs typeface="Arial" pitchFamily="34" charset="0"/>
              </a:rPr>
              <a:t>b. Đi biển, chúng ta có thể (…).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6" y="76203"/>
            <a:ext cx="861259" cy="99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905216" y="1600203"/>
            <a:ext cx="9506869" cy="634361"/>
          </a:xfrm>
          <a:prstGeom prst="rect">
            <a:avLst/>
          </a:prstGeom>
        </p:spPr>
        <p:txBody>
          <a:bodyPr wrap="none" lIns="110063" tIns="55033" rIns="110063" bIns="55033">
            <a:spAutoFit/>
          </a:bodyPr>
          <a:lstStyle/>
          <a:p>
            <a:r>
              <a:rPr lang="en-US" sz="3400">
                <a:latin typeface="Arial" pitchFamily="34" charset="0"/>
                <a:ea typeface="Arial-Rounded" pitchFamily="34" charset="0"/>
                <a:cs typeface="Arial" pitchFamily="34" charset="0"/>
              </a:rPr>
              <a:t>c. Hình dạng những đồi cát luôn thay đổi vì (…).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0432" y="4830833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n-US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c)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Hì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ζ 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dạng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η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ững đē cát luŪ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ay đĔ </a:t>
            </a:r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ν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Ű gió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722" y="5725884"/>
            <a:ext cx="11547188" cy="726839"/>
          </a:xfrm>
          <a:prstGeom prst="rect">
            <a:avLst/>
          </a:prstGeom>
        </p:spPr>
        <p:txBody>
          <a:bodyPr wrap="square" lIns="110210" tIns="55105" rIns="110210" bIns="55105">
            <a:spAutoFit/>
          </a:bodyPr>
          <a:lstStyle/>
          <a:p>
            <a:pPr algn="just"/>
            <a:r>
              <a:rPr lang="el-GR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κ</a:t>
            </a:r>
            <a:r>
              <a:rPr lang="vi-VN" sz="40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Ĕ làm cát bay</a:t>
            </a:r>
            <a:endParaRPr lang="en-US" sz="4000" b="1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5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7" grpId="0"/>
      <p:bldP spid="5" grpId="0"/>
      <p:bldP spid="45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00041" y="2869488"/>
            <a:ext cx="6656780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77958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19019" y="2883519"/>
            <a:ext cx="1320456" cy="1157670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29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676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DU LỊCH BIỂN VIỆT NAM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5014194" y="4308570"/>
            <a:ext cx="2667000" cy="228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0200"/>
            <a:ext cx="12188825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88825" cy="17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048" tIns="55026" rIns="110048" bIns="55026" spcCol="0" rtlCol="0" anchor="ctr"/>
          <a:lstStyle/>
          <a:p>
            <a:pPr algn="ctr"/>
            <a:endParaRPr lang="en-US"/>
          </a:p>
        </p:txBody>
      </p:sp>
      <p:pic>
        <p:nvPicPr>
          <p:cNvPr id="8" name="Đ.mp4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3988" y="738116"/>
            <a:ext cx="6024057" cy="6024057"/>
          </a:xfrm>
        </p:spPr>
      </p:pic>
      <p:pic>
        <p:nvPicPr>
          <p:cNvPr id="9" name="H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4413" y="854725"/>
            <a:ext cx="6024055" cy="6024057"/>
          </a:xfrm>
        </p:spPr>
      </p:pic>
    </p:spTree>
    <p:extLst>
      <p:ext uri="{BB962C8B-B14F-4D97-AF65-F5344CB8AC3E}">
        <p14:creationId xmlns:p14="http://schemas.microsoft.com/office/powerpoint/2010/main" val="8263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đã học (trang 158, 159).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160, 161).</a:t>
            </a: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8846" y="287402"/>
            <a:ext cx="11486274" cy="557403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29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và cho biết em thấy những gì trong tranh</a:t>
            </a:r>
          </a:p>
        </p:txBody>
      </p:sp>
      <p:sp>
        <p:nvSpPr>
          <p:cNvPr id="6" name="Oval 5"/>
          <p:cNvSpPr/>
          <p:nvPr/>
        </p:nvSpPr>
        <p:spPr>
          <a:xfrm>
            <a:off x="279327" y="188689"/>
            <a:ext cx="812588" cy="812800"/>
          </a:xfrm>
          <a:prstGeom prst="ellipse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219200"/>
            <a:ext cx="88217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Pháp Luật Plus - Vui chơi trên bãi biển không rác ở Vũng Tà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7"/>
          <a:stretch/>
        </p:blipFill>
        <p:spPr bwMode="auto">
          <a:xfrm>
            <a:off x="1805438" y="834570"/>
            <a:ext cx="8839200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Xây tượng cát trên bãi biển | Văn hóa xã hộ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9"/>
          <a:stretch/>
        </p:blipFill>
        <p:spPr bwMode="auto">
          <a:xfrm>
            <a:off x="1717899" y="834570"/>
            <a:ext cx="9040362" cy="58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5 trò chơi nhất định phải thử ở biển Đà Nẵng - Phòng Bán Vé Máy Bay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0"/>
          <a:stretch/>
        </p:blipFill>
        <p:spPr bwMode="auto">
          <a:xfrm>
            <a:off x="1565046" y="834571"/>
            <a:ext cx="9193215" cy="58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Đã từng lướt ván diều ở Philippines, Thái Lan..., Ninh Chữ vẫn là tuyệt  nhất” - VOV Giao th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94" y="844805"/>
            <a:ext cx="10407844" cy="58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651" y="163891"/>
            <a:ext cx="1546688" cy="634347"/>
          </a:xfrm>
          <a:prstGeom prst="rect">
            <a:avLst/>
          </a:prstGeom>
          <a:noFill/>
        </p:spPr>
        <p:txBody>
          <a:bodyPr wrap="square" lIns="110048" tIns="55026" rIns="110048" bIns="55026" rtlCol="0">
            <a:spAutoFit/>
          </a:bodyPr>
          <a:lstStyle/>
          <a:p>
            <a:pPr algn="just"/>
            <a:r>
              <a:rPr lang="en-US" sz="3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156978" y="76201"/>
            <a:ext cx="812588" cy="812800"/>
          </a:xfrm>
          <a:prstGeom prst="ellipse">
            <a:avLst/>
          </a:prstGeom>
          <a:solidFill>
            <a:srgbClr val="D47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6" tIns="55083" rIns="110166" bIns="55083" rtlCol="0" anchor="ctr"/>
          <a:lstStyle/>
          <a:p>
            <a:pPr algn="ctr"/>
            <a:r>
              <a:rPr lang="en-US" sz="39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" name="TextBox 3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15" name="TextBox 14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6704013" y="2362200"/>
            <a:ext cx="1600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93190" y="840848"/>
            <a:ext cx="13232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705046" y="3837710"/>
            <a:ext cx="1237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85998" y="1897405"/>
            <a:ext cx="959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064893" y="4800600"/>
            <a:ext cx="223931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07451" y="5320145"/>
            <a:ext cx="15294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60433" y="807579"/>
            <a:ext cx="5067085" cy="1099883"/>
            <a:chOff x="4441088" y="391100"/>
            <a:chExt cx="5068407" cy="109988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89015" y="391100"/>
              <a:ext cx="4320480" cy="1084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du lịch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48389" y="1720028"/>
            <a:ext cx="4560240" cy="1051529"/>
            <a:chOff x="4441088" y="439454"/>
            <a:chExt cx="4561429" cy="1051530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40140" y="439454"/>
              <a:ext cx="3762377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2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đất nước</a:t>
              </a:r>
              <a:endParaRPr lang="zh-CN" altLang="en-US" sz="4300" dirty="0">
                <a:solidFill>
                  <a:schemeClr val="accent2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844375" y="2834188"/>
            <a:ext cx="4520696" cy="1008860"/>
            <a:chOff x="4441088" y="482123"/>
            <a:chExt cx="4521874" cy="1008861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200584" y="482123"/>
              <a:ext cx="3762378" cy="962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3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nổi tiếng</a:t>
              </a:r>
              <a:endParaRPr lang="zh-CN" altLang="en-US" sz="4300" dirty="0">
                <a:solidFill>
                  <a:schemeClr val="accent3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748390" y="3822465"/>
            <a:ext cx="5307393" cy="1086726"/>
            <a:chOff x="4441088" y="404256"/>
            <a:chExt cx="5308777" cy="1086728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296596" y="404256"/>
              <a:ext cx="4453269" cy="96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4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mênh mông</a:t>
              </a:r>
              <a:endParaRPr lang="zh-CN" altLang="en-US" sz="4300" dirty="0">
                <a:solidFill>
                  <a:schemeClr val="accent4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4460432" y="4732856"/>
            <a:ext cx="4611414" cy="1084912"/>
            <a:chOff x="4441088" y="445206"/>
            <a:chExt cx="4612616" cy="1084914"/>
          </a:xfrm>
        </p:grpSpPr>
        <p:grpSp>
          <p:nvGrpSpPr>
            <p:cNvPr id="168" name="组合 167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171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4474113" y="80151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5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70" name="矩形 39"/>
            <p:cNvSpPr>
              <a:spLocks noChangeArrowheads="1"/>
            </p:cNvSpPr>
            <p:nvPr/>
          </p:nvSpPr>
          <p:spPr bwMode="auto">
            <a:xfrm>
              <a:off x="5291326" y="445206"/>
              <a:ext cx="3762378" cy="1084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altLang="zh-CN" sz="43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trượt cát</a:t>
              </a:r>
              <a:endParaRPr lang="zh-CN" altLang="en-US" sz="4300" dirty="0">
                <a:solidFill>
                  <a:schemeClr val="accent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096081" y="1692318"/>
            <a:ext cx="822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867538" y="2609028"/>
            <a:ext cx="5316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749755" y="3753486"/>
            <a:ext cx="9689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173516" y="4722910"/>
            <a:ext cx="911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291560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90482" y="2609028"/>
            <a:ext cx="939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020808" y="5575178"/>
            <a:ext cx="4635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17120" r="21231" b="17938"/>
          <a:stretch/>
        </p:blipFill>
        <p:spPr>
          <a:xfrm>
            <a:off x="1217612" y="2746370"/>
            <a:ext cx="2200710" cy="24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05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36930" y="240817"/>
            <a:ext cx="11343882" cy="6619890"/>
            <a:chOff x="236930" y="240817"/>
            <a:chExt cx="11343882" cy="6619890"/>
          </a:xfrm>
        </p:grpSpPr>
        <p:sp>
          <p:nvSpPr>
            <p:cNvPr id="43" name="TextBox 42"/>
            <p:cNvSpPr txBox="1"/>
            <p:nvPr/>
          </p:nvSpPr>
          <p:spPr>
            <a:xfrm>
              <a:off x="2050518" y="240817"/>
              <a:ext cx="7927354" cy="6000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6930" y="1351507"/>
              <a:ext cx="11343882" cy="550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0840" y="173180"/>
            <a:ext cx="11343882" cy="6604318"/>
            <a:chOff x="236930" y="406128"/>
            <a:chExt cx="11343882" cy="6604318"/>
          </a:xfrm>
          <a:solidFill>
            <a:schemeClr val="bg1"/>
          </a:solidFill>
        </p:grpSpPr>
        <p:sp>
          <p:nvSpPr>
            <p:cNvPr id="46" name="TextBox 45"/>
            <p:cNvSpPr txBox="1"/>
            <p:nvPr/>
          </p:nvSpPr>
          <p:spPr>
            <a:xfrm>
              <a:off x="2050518" y="406128"/>
              <a:ext cx="7927354" cy="600031"/>
            </a:xfrm>
            <a:prstGeom prst="rect">
              <a:avLst/>
            </a:prstGeom>
            <a:grp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300" b="1">
                  <a:latin typeface="Arial" pitchFamily="34" charset="0"/>
                  <a:ea typeface="Arial-Rounded" pitchFamily="34" charset="0"/>
                  <a:cs typeface="Arial" pitchFamily="34" charset="0"/>
                </a:rPr>
                <a:t>Du lịch biển Việt Nam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6930" y="1008803"/>
              <a:ext cx="11343882" cy="60016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Biển nước ta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nơ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đâu cũng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ẹp.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Thanh Hoá, Đà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ẵ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ng, Khánh 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à,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... có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nổi tiếng,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ợc du khách yêu thích.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su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ố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chi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dài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ướ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cũng có nhi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ề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bãi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hoang sơ.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//</a:t>
              </a:r>
            </a:p>
            <a:p>
              <a:pPr algn="just"/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Đi 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n,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sẽ đ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tho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sức b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i lội,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ô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đùa trên sóng,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v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ỏ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s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ò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, xây lâu đài cát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ế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u đến Mũi Né, bạn sẽ đư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ợ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c ng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nhìn nh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ữ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đồi cát mênh mông.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Cát bay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m cho hình d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các đồi c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á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luôn thay đổi.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Trượt cát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ở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đây r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ấ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t th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ú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vị.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 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algn="just"/>
              <a:r>
                <a:rPr lang="vi-VN" sz="3200">
                  <a:latin typeface="Arial" pitchFamily="34" charset="0"/>
                  <a:cs typeface="Arial" pitchFamily="34" charset="0"/>
                </a:rPr>
                <a:t>Bi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ể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 l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món quà k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ì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diệu m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à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 thiên nhiên đã ban t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ặ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ng cho n</a:t>
              </a:r>
              <a:r>
                <a:rPr lang="en-US" sz="3200">
                  <a:latin typeface="Arial" pitchFamily="34" charset="0"/>
                  <a:cs typeface="Arial" pitchFamily="34" charset="0"/>
                </a:rPr>
                <a:t>ư</a:t>
              </a:r>
              <a:r>
                <a:rPr lang="vi-VN" sz="3200">
                  <a:latin typeface="Arial" pitchFamily="34" charset="0"/>
                  <a:cs typeface="Arial" pitchFamily="34" charset="0"/>
                </a:rPr>
                <a:t>ớc ta.</a:t>
              </a:r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//</a:t>
              </a:r>
              <a:endParaRPr lang="en-US" sz="3200"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sz="3200">
                  <a:latin typeface="Arial" pitchFamily="34" charset="0"/>
                  <a:cs typeface="Arial" pitchFamily="34" charset="0"/>
                </a:rPr>
                <a:t>(Cẩm Anh)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183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5" y="2311403"/>
            <a:ext cx="11207028" cy="2142466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vi-VN" sz="4400">
                <a:latin typeface="Arial" pitchFamily="34" charset="0"/>
                <a:cs typeface="Arial" pitchFamily="34" charset="0"/>
              </a:rPr>
              <a:t>Thanh Hoá, Đà N</a:t>
            </a:r>
            <a:r>
              <a:rPr lang="en-US" sz="4400">
                <a:latin typeface="Arial" pitchFamily="34" charset="0"/>
                <a:cs typeface="Arial" pitchFamily="34" charset="0"/>
              </a:rPr>
              <a:t>ẵ</a:t>
            </a:r>
            <a:r>
              <a:rPr lang="vi-VN" sz="4400">
                <a:latin typeface="Arial" pitchFamily="34" charset="0"/>
                <a:cs typeface="Arial" pitchFamily="34" charset="0"/>
              </a:rPr>
              <a:t>ng, Khánh Ho</a:t>
            </a:r>
            <a:r>
              <a:rPr lang="en-US" sz="4400">
                <a:latin typeface="Arial" pitchFamily="34" charset="0"/>
                <a:cs typeface="Arial" pitchFamily="34" charset="0"/>
              </a:rPr>
              <a:t>à,</a:t>
            </a:r>
            <a:r>
              <a:rPr lang="vi-VN" sz="4400">
                <a:latin typeface="Arial" pitchFamily="34" charset="0"/>
                <a:cs typeface="Arial" pitchFamily="34" charset="0"/>
              </a:rPr>
              <a:t>... có nh</a:t>
            </a:r>
            <a:r>
              <a:rPr lang="en-US" sz="4400">
                <a:latin typeface="Arial" pitchFamily="34" charset="0"/>
                <a:cs typeface="Arial" pitchFamily="34" charset="0"/>
              </a:rPr>
              <a:t>ữ</a:t>
            </a:r>
            <a:r>
              <a:rPr lang="vi-VN" sz="4400">
                <a:latin typeface="Arial" pitchFamily="34" charset="0"/>
                <a:cs typeface="Arial" pitchFamily="34" charset="0"/>
              </a:rPr>
              <a:t>ng bãi bi</a:t>
            </a:r>
            <a:r>
              <a:rPr lang="en-US" sz="4400">
                <a:latin typeface="Arial" pitchFamily="34" charset="0"/>
                <a:cs typeface="Arial" pitchFamily="34" charset="0"/>
              </a:rPr>
              <a:t>ể</a:t>
            </a:r>
            <a:r>
              <a:rPr lang="vi-VN" sz="4400">
                <a:latin typeface="Arial" pitchFamily="34" charset="0"/>
                <a:cs typeface="Arial" pitchFamily="34" charset="0"/>
              </a:rPr>
              <a:t>n nổi tiếng, đ</a:t>
            </a:r>
            <a:r>
              <a:rPr lang="en-US" sz="4400">
                <a:latin typeface="Arial" pitchFamily="34" charset="0"/>
                <a:cs typeface="Arial" pitchFamily="34" charset="0"/>
              </a:rPr>
              <a:t>ư</a:t>
            </a:r>
            <a:r>
              <a:rPr lang="vi-VN" sz="4400">
                <a:latin typeface="Arial" pitchFamily="34" charset="0"/>
                <a:cs typeface="Arial" pitchFamily="34" charset="0"/>
              </a:rPr>
              <a:t>ợc du khách yêu thích.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199812" y="247020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198812" y="3834434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 flipH="1">
            <a:off x="7764612" y="30760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634" y="621535"/>
            <a:ext cx="5891265" cy="711305"/>
          </a:xfrm>
          <a:prstGeom prst="rect">
            <a:avLst/>
          </a:prstGeom>
          <a:solidFill>
            <a:schemeClr val="bg1"/>
          </a:solidFill>
          <a:ln>
            <a:solidFill>
              <a:srgbClr val="AD27B7"/>
            </a:solidFill>
          </a:ln>
        </p:spPr>
        <p:txBody>
          <a:bodyPr wrap="square" lIns="110063" tIns="55033" rIns="110063" bIns="55033" rtlCol="0">
            <a:spAutoFit/>
          </a:bodyPr>
          <a:lstStyle/>
          <a:p>
            <a:pPr algn="ctr"/>
            <a:r>
              <a:rPr lang="en-US" sz="39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505" y="2311404"/>
            <a:ext cx="11207028" cy="2096300"/>
          </a:xfrm>
          <a:prstGeom prst="rect">
            <a:avLst/>
          </a:prstGeom>
          <a:solidFill>
            <a:schemeClr val="bg1"/>
          </a:solidFill>
        </p:spPr>
        <p:txBody>
          <a:bodyPr wrap="square" lIns="110063" tIns="55033" rIns="110063" bIns="55033" rtlCol="0">
            <a:spAutoFit/>
          </a:bodyPr>
          <a:lstStyle/>
          <a:p>
            <a:pPr algn="just"/>
            <a:r>
              <a:rPr lang="en-US" sz="3900">
                <a:latin typeface="Arial" pitchFamily="34" charset="0"/>
                <a:ea typeface="Arial-Rounded" pitchFamily="34" charset="0"/>
                <a:cs typeface="Arial" pitchFamily="34" charset="0"/>
              </a:rPr>
              <a:t>	 </a:t>
            </a:r>
            <a:r>
              <a:rPr lang="en-US" sz="4300">
                <a:latin typeface="Arial" pitchFamily="34" charset="0"/>
                <a:ea typeface="Arial-Rounded" pitchFamily="34" charset="0"/>
                <a:cs typeface="Arial" pitchFamily="34" charset="0"/>
              </a:rPr>
              <a:t>Những chiếc xe cứu hoả màu đỏ chứa đầy nước, bật đèn báo hiệu, rú còi chạy như bay đến nơi có cháy.</a:t>
            </a:r>
            <a:endParaRPr lang="en-US" sz="39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245984" y="3076070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712756" y="3107743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759684" y="3710970"/>
            <a:ext cx="131582" cy="580822"/>
            <a:chOff x="2590800" y="2272159"/>
            <a:chExt cx="98712" cy="435617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H="1">
            <a:off x="10303556" y="2427468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20975" y="4572000"/>
            <a:ext cx="1124083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300">
                <a:latin typeface="Arial" pitchFamily="34" charset="0"/>
                <a:cs typeface="Arial" pitchFamily="34" charset="0"/>
              </a:rPr>
              <a:t>	</a:t>
            </a:r>
            <a:r>
              <a:rPr lang="vi-VN" sz="4300">
                <a:latin typeface="Arial" pitchFamily="34" charset="0"/>
                <a:cs typeface="Arial" pitchFamily="34" charset="0"/>
              </a:rPr>
              <a:t>Nh</a:t>
            </a:r>
            <a:r>
              <a:rPr lang="en-US" sz="4300">
                <a:latin typeface="Arial" pitchFamily="34" charset="0"/>
                <a:cs typeface="Arial" pitchFamily="34" charset="0"/>
              </a:rPr>
              <a:t>ư</a:t>
            </a:r>
            <a:r>
              <a:rPr lang="vi-VN" sz="4300">
                <a:latin typeface="Arial" pitchFamily="34" charset="0"/>
                <a:cs typeface="Arial" pitchFamily="34" charset="0"/>
              </a:rPr>
              <a:t>ng su</a:t>
            </a:r>
            <a:r>
              <a:rPr lang="en-US" sz="4300">
                <a:latin typeface="Arial" pitchFamily="34" charset="0"/>
                <a:cs typeface="Arial" pitchFamily="34" charset="0"/>
              </a:rPr>
              <a:t>ố</a:t>
            </a:r>
            <a:r>
              <a:rPr lang="vi-VN" sz="4300">
                <a:latin typeface="Arial" pitchFamily="34" charset="0"/>
                <a:cs typeface="Arial" pitchFamily="34" charset="0"/>
              </a:rPr>
              <a:t>t chi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dài đ</a:t>
            </a:r>
            <a:r>
              <a:rPr lang="en-US" sz="4300">
                <a:latin typeface="Arial" pitchFamily="34" charset="0"/>
                <a:cs typeface="Arial" pitchFamily="34" charset="0"/>
              </a:rPr>
              <a:t>ấ</a:t>
            </a:r>
            <a:r>
              <a:rPr lang="vi-VN" sz="4300">
                <a:latin typeface="Arial" pitchFamily="34" charset="0"/>
                <a:cs typeface="Arial" pitchFamily="34" charset="0"/>
              </a:rPr>
              <a:t>t n</a:t>
            </a:r>
            <a:r>
              <a:rPr lang="en-US" sz="4300">
                <a:latin typeface="Arial" pitchFamily="34" charset="0"/>
                <a:cs typeface="Arial" pitchFamily="34" charset="0"/>
              </a:rPr>
              <a:t>ướ</a:t>
            </a:r>
            <a:r>
              <a:rPr lang="vi-VN" sz="4300">
                <a:latin typeface="Arial" pitchFamily="34" charset="0"/>
                <a:cs typeface="Arial" pitchFamily="34" charset="0"/>
              </a:rPr>
              <a:t>c cũng có nhi</a:t>
            </a:r>
            <a:r>
              <a:rPr lang="en-US" sz="4300">
                <a:latin typeface="Arial" pitchFamily="34" charset="0"/>
                <a:cs typeface="Arial" pitchFamily="34" charset="0"/>
              </a:rPr>
              <a:t>ề</a:t>
            </a:r>
            <a:r>
              <a:rPr lang="vi-VN" sz="4300">
                <a:latin typeface="Arial" pitchFamily="34" charset="0"/>
                <a:cs typeface="Arial" pitchFamily="34" charset="0"/>
              </a:rPr>
              <a:t>u bãi bi</a:t>
            </a:r>
            <a:r>
              <a:rPr lang="en-US" sz="4300">
                <a:latin typeface="Arial" pitchFamily="34" charset="0"/>
                <a:cs typeface="Arial" pitchFamily="34" charset="0"/>
              </a:rPr>
              <a:t>ể</a:t>
            </a:r>
            <a:r>
              <a:rPr lang="vi-VN" sz="4300">
                <a:latin typeface="Arial" pitchFamily="34" charset="0"/>
                <a:cs typeface="Arial" pitchFamily="34" charset="0"/>
              </a:rPr>
              <a:t>n c</a:t>
            </a:r>
            <a:r>
              <a:rPr lang="en-US" sz="4300">
                <a:latin typeface="Arial" pitchFamily="34" charset="0"/>
                <a:cs typeface="Arial" pitchFamily="34" charset="0"/>
              </a:rPr>
              <a:t>ò</a:t>
            </a:r>
            <a:r>
              <a:rPr lang="vi-VN" sz="4300">
                <a:latin typeface="Arial" pitchFamily="34" charset="0"/>
                <a:cs typeface="Arial" pitchFamily="34" charset="0"/>
              </a:rPr>
              <a:t>n hoang sơ.</a:t>
            </a:r>
            <a:endParaRPr lang="en-US" sz="43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835137" y="4691963"/>
            <a:ext cx="50787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7923212" y="5279886"/>
            <a:ext cx="131582" cy="580822"/>
            <a:chOff x="2590800" y="2272159"/>
            <a:chExt cx="98712" cy="435617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9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2117</Words>
  <Application>Microsoft Office PowerPoint</Application>
  <PresentationFormat>Custom</PresentationFormat>
  <Paragraphs>110</Paragraphs>
  <Slides>21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宋体</vt:lpstr>
      <vt:lpstr>Arial</vt:lpstr>
      <vt:lpstr>Arial Rounded MT Bold</vt:lpstr>
      <vt:lpstr>Arial-Rounded</vt:lpstr>
      <vt:lpstr>Calibri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Tuyết Bùi Thị</cp:lastModifiedBy>
  <cp:revision>228</cp:revision>
  <dcterms:created xsi:type="dcterms:W3CDTF">2020-12-08T15:48:47Z</dcterms:created>
  <dcterms:modified xsi:type="dcterms:W3CDTF">2025-05-18T05:00:24Z</dcterms:modified>
</cp:coreProperties>
</file>